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61" r:id="rId6"/>
    <p:sldId id="257" r:id="rId7"/>
    <p:sldId id="258" r:id="rId8"/>
    <p:sldId id="262" r:id="rId9"/>
    <p:sldId id="259" r:id="rId10"/>
    <p:sldId id="260" r:id="rId11"/>
    <p:sldId id="264"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3AF2DA-9638-4D5F-936A-9A930F45B2FE}" v="8" dt="2026-02-10T10:36:35.2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p:scale>
          <a:sx n="70" d="100"/>
          <a:sy n="70" d="100"/>
        </p:scale>
        <p:origin x="460" y="2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zia Begum (2217307)" userId="61d5ee7f-06c0-4f10-9d6b-8ae77b7c967d" providerId="ADAL" clId="{DC5BA0AC-5C40-42FD-AA92-F21123A437B6}"/>
    <pc:docChg chg="undo custSel addSld delSld modSld">
      <pc:chgData name="Razia Begum (2217307)" userId="61d5ee7f-06c0-4f10-9d6b-8ae77b7c967d" providerId="ADAL" clId="{DC5BA0AC-5C40-42FD-AA92-F21123A437B6}" dt="2026-02-10T12:50:15.670" v="2504" actId="2696"/>
      <pc:docMkLst>
        <pc:docMk/>
      </pc:docMkLst>
      <pc:sldChg chg="addSp delSp modSp mod setBg delDesignElem">
        <pc:chgData name="Razia Begum (2217307)" userId="61d5ee7f-06c0-4f10-9d6b-8ae77b7c967d" providerId="ADAL" clId="{DC5BA0AC-5C40-42FD-AA92-F21123A437B6}" dt="2026-02-10T10:36:35.248" v="2503"/>
        <pc:sldMkLst>
          <pc:docMk/>
          <pc:sldMk cId="1319336657" sldId="256"/>
        </pc:sldMkLst>
        <pc:spChg chg="mod">
          <ac:chgData name="Razia Begum (2217307)" userId="61d5ee7f-06c0-4f10-9d6b-8ae77b7c967d" providerId="ADAL" clId="{DC5BA0AC-5C40-42FD-AA92-F21123A437B6}" dt="2026-02-10T10:36:35.248" v="2503"/>
          <ac:spMkLst>
            <pc:docMk/>
            <pc:sldMk cId="1319336657" sldId="256"/>
            <ac:spMk id="2" creationId="{64B2D221-8316-29C1-A74C-F2080912D3F3}"/>
          </ac:spMkLst>
        </pc:spChg>
        <pc:spChg chg="add mod">
          <ac:chgData name="Razia Begum (2217307)" userId="61d5ee7f-06c0-4f10-9d6b-8ae77b7c967d" providerId="ADAL" clId="{DC5BA0AC-5C40-42FD-AA92-F21123A437B6}" dt="2026-02-10T10:31:46.723" v="2486" actId="20577"/>
          <ac:spMkLst>
            <pc:docMk/>
            <pc:sldMk cId="1319336657" sldId="256"/>
            <ac:spMk id="5" creationId="{DD5CC1AD-B946-CBBB-80C4-E2CB6332A765}"/>
          </ac:spMkLst>
        </pc:spChg>
        <pc:spChg chg="add mod">
          <ac:chgData name="Razia Begum (2217307)" userId="61d5ee7f-06c0-4f10-9d6b-8ae77b7c967d" providerId="ADAL" clId="{DC5BA0AC-5C40-42FD-AA92-F21123A437B6}" dt="2026-02-10T10:28:33.766" v="2440" actId="26606"/>
          <ac:spMkLst>
            <pc:docMk/>
            <pc:sldMk cId="1319336657" sldId="256"/>
            <ac:spMk id="8" creationId="{707E9744-44F9-0BE7-86B0-07F2AC61C4CD}"/>
          </ac:spMkLst>
        </pc:spChg>
        <pc:spChg chg="add del">
          <ac:chgData name="Razia Begum (2217307)" userId="61d5ee7f-06c0-4f10-9d6b-8ae77b7c967d" providerId="ADAL" clId="{DC5BA0AC-5C40-42FD-AA92-F21123A437B6}" dt="2026-02-10T10:36:35.248" v="2503"/>
          <ac:spMkLst>
            <pc:docMk/>
            <pc:sldMk cId="1319336657" sldId="256"/>
            <ac:spMk id="13" creationId="{12609869-9E80-471B-A487-A53288E0E791}"/>
          </ac:spMkLst>
        </pc:spChg>
        <pc:spChg chg="add del">
          <ac:chgData name="Razia Begum (2217307)" userId="61d5ee7f-06c0-4f10-9d6b-8ae77b7c967d" providerId="ADAL" clId="{DC5BA0AC-5C40-42FD-AA92-F21123A437B6}" dt="2026-02-10T10:36:35.248" v="2503"/>
          <ac:spMkLst>
            <pc:docMk/>
            <pc:sldMk cId="1319336657" sldId="256"/>
            <ac:spMk id="15" creationId="{7004738A-9D34-43E8-97D2-CA0EED4F8BE0}"/>
          </ac:spMkLst>
        </pc:spChg>
        <pc:spChg chg="add del">
          <ac:chgData name="Razia Begum (2217307)" userId="61d5ee7f-06c0-4f10-9d6b-8ae77b7c967d" providerId="ADAL" clId="{DC5BA0AC-5C40-42FD-AA92-F21123A437B6}" dt="2026-02-10T10:36:35.248" v="2503"/>
          <ac:spMkLst>
            <pc:docMk/>
            <pc:sldMk cId="1319336657" sldId="256"/>
            <ac:spMk id="17" creationId="{B8B8D07F-F13E-443E-BA68-2D26672D76B9}"/>
          </ac:spMkLst>
        </pc:spChg>
        <pc:spChg chg="add del">
          <ac:chgData name="Razia Begum (2217307)" userId="61d5ee7f-06c0-4f10-9d6b-8ae77b7c967d" providerId="ADAL" clId="{DC5BA0AC-5C40-42FD-AA92-F21123A437B6}" dt="2026-02-10T10:36:35.248" v="2503"/>
          <ac:spMkLst>
            <pc:docMk/>
            <pc:sldMk cId="1319336657" sldId="256"/>
            <ac:spMk id="19" creationId="{2813A4FA-24A5-41ED-A534-3807D1B2F344}"/>
          </ac:spMkLst>
        </pc:spChg>
        <pc:spChg chg="add del">
          <ac:chgData name="Razia Begum (2217307)" userId="61d5ee7f-06c0-4f10-9d6b-8ae77b7c967d" providerId="ADAL" clId="{DC5BA0AC-5C40-42FD-AA92-F21123A437B6}" dt="2026-02-10T10:36:35.248" v="2503"/>
          <ac:spMkLst>
            <pc:docMk/>
            <pc:sldMk cId="1319336657" sldId="256"/>
            <ac:spMk id="21" creationId="{C3944F27-CA70-4E84-A51A-E6BF89558979}"/>
          </ac:spMkLst>
        </pc:spChg>
        <pc:picChg chg="add mod">
          <ac:chgData name="Razia Begum (2217307)" userId="61d5ee7f-06c0-4f10-9d6b-8ae77b7c967d" providerId="ADAL" clId="{DC5BA0AC-5C40-42FD-AA92-F21123A437B6}" dt="2026-02-10T10:28:33.766" v="2440" actId="26606"/>
          <ac:picMkLst>
            <pc:docMk/>
            <pc:sldMk cId="1319336657" sldId="256"/>
            <ac:picMk id="6" creationId="{13BDB8F1-D721-C3F0-017D-F6466AC36826}"/>
          </ac:picMkLst>
        </pc:picChg>
      </pc:sldChg>
      <pc:sldChg chg="addSp delSp modSp new mod">
        <pc:chgData name="Razia Begum (2217307)" userId="61d5ee7f-06c0-4f10-9d6b-8ae77b7c967d" providerId="ADAL" clId="{DC5BA0AC-5C40-42FD-AA92-F21123A437B6}" dt="2026-02-10T10:32:42.905" v="2487" actId="26606"/>
        <pc:sldMkLst>
          <pc:docMk/>
          <pc:sldMk cId="2555810590" sldId="257"/>
        </pc:sldMkLst>
        <pc:spChg chg="mod">
          <ac:chgData name="Razia Begum (2217307)" userId="61d5ee7f-06c0-4f10-9d6b-8ae77b7c967d" providerId="ADAL" clId="{DC5BA0AC-5C40-42FD-AA92-F21123A437B6}" dt="2026-02-10T09:47:55.339" v="2402" actId="20577"/>
          <ac:spMkLst>
            <pc:docMk/>
            <pc:sldMk cId="2555810590" sldId="257"/>
            <ac:spMk id="2" creationId="{C571C490-79F4-3E5E-13BF-CE1B690F50A6}"/>
          </ac:spMkLst>
        </pc:spChg>
        <pc:spChg chg="add del mod">
          <ac:chgData name="Razia Begum (2217307)" userId="61d5ee7f-06c0-4f10-9d6b-8ae77b7c967d" providerId="ADAL" clId="{DC5BA0AC-5C40-42FD-AA92-F21123A437B6}" dt="2026-02-10T10:32:42.905" v="2487" actId="26606"/>
          <ac:spMkLst>
            <pc:docMk/>
            <pc:sldMk cId="2555810590" sldId="257"/>
            <ac:spMk id="4" creationId="{FE67A680-D51A-19FD-6B10-74F5A64B560F}"/>
          </ac:spMkLst>
        </pc:spChg>
        <pc:spChg chg="add mod">
          <ac:chgData name="Razia Begum (2217307)" userId="61d5ee7f-06c0-4f10-9d6b-8ae77b7c967d" providerId="ADAL" clId="{DC5BA0AC-5C40-42FD-AA92-F21123A437B6}" dt="2026-01-27T12:01:40.830" v="400" actId="1076"/>
          <ac:spMkLst>
            <pc:docMk/>
            <pc:sldMk cId="2555810590" sldId="257"/>
            <ac:spMk id="10" creationId="{E4E0627F-503E-013E-1A4D-53DD595650A5}"/>
          </ac:spMkLst>
        </pc:spChg>
        <pc:graphicFrameChg chg="add">
          <ac:chgData name="Razia Begum (2217307)" userId="61d5ee7f-06c0-4f10-9d6b-8ae77b7c967d" providerId="ADAL" clId="{DC5BA0AC-5C40-42FD-AA92-F21123A437B6}" dt="2026-02-10T10:32:42.905" v="2487" actId="26606"/>
          <ac:graphicFrameMkLst>
            <pc:docMk/>
            <pc:sldMk cId="2555810590" sldId="257"/>
            <ac:graphicFrameMk id="12" creationId="{3D9FC301-4A6E-426A-EAEE-8AF5AEA84C84}"/>
          </ac:graphicFrameMkLst>
        </pc:graphicFrameChg>
        <pc:picChg chg="add mod">
          <ac:chgData name="Razia Begum (2217307)" userId="61d5ee7f-06c0-4f10-9d6b-8ae77b7c967d" providerId="ADAL" clId="{DC5BA0AC-5C40-42FD-AA92-F21123A437B6}" dt="2026-01-30T18:59:11.410" v="971" actId="1076"/>
          <ac:picMkLst>
            <pc:docMk/>
            <pc:sldMk cId="2555810590" sldId="257"/>
            <ac:picMk id="8" creationId="{FB2C4E89-AB8A-2510-91BA-777EA587836D}"/>
          </ac:picMkLst>
        </pc:picChg>
      </pc:sldChg>
      <pc:sldChg chg="addSp delSp modSp new mod setBg">
        <pc:chgData name="Razia Begum (2217307)" userId="61d5ee7f-06c0-4f10-9d6b-8ae77b7c967d" providerId="ADAL" clId="{DC5BA0AC-5C40-42FD-AA92-F21123A437B6}" dt="2026-02-10T10:35:24.197" v="2491" actId="26606"/>
        <pc:sldMkLst>
          <pc:docMk/>
          <pc:sldMk cId="1565965567" sldId="258"/>
        </pc:sldMkLst>
        <pc:spChg chg="mod">
          <ac:chgData name="Razia Begum (2217307)" userId="61d5ee7f-06c0-4f10-9d6b-8ae77b7c967d" providerId="ADAL" clId="{DC5BA0AC-5C40-42FD-AA92-F21123A437B6}" dt="2026-02-10T10:35:24.197" v="2491" actId="26606"/>
          <ac:spMkLst>
            <pc:docMk/>
            <pc:sldMk cId="1565965567" sldId="258"/>
            <ac:spMk id="2" creationId="{16DE4D18-3873-9413-2392-3B4E4F122E14}"/>
          </ac:spMkLst>
        </pc:spChg>
        <pc:spChg chg="mod">
          <ac:chgData name="Razia Begum (2217307)" userId="61d5ee7f-06c0-4f10-9d6b-8ae77b7c967d" providerId="ADAL" clId="{DC5BA0AC-5C40-42FD-AA92-F21123A437B6}" dt="2026-02-10T10:35:24.197" v="2491" actId="26606"/>
          <ac:spMkLst>
            <pc:docMk/>
            <pc:sldMk cId="1565965567" sldId="258"/>
            <ac:spMk id="3" creationId="{DD54CEAC-E194-D2E2-7C0A-73BFF672A077}"/>
          </ac:spMkLst>
        </pc:spChg>
        <pc:spChg chg="add mod">
          <ac:chgData name="Razia Begum (2217307)" userId="61d5ee7f-06c0-4f10-9d6b-8ae77b7c967d" providerId="ADAL" clId="{DC5BA0AC-5C40-42FD-AA92-F21123A437B6}" dt="2026-02-10T10:35:24.197" v="2491" actId="26606"/>
          <ac:spMkLst>
            <pc:docMk/>
            <pc:sldMk cId="1565965567" sldId="258"/>
            <ac:spMk id="7" creationId="{F0A797EE-890D-683C-33EB-5F05D2AF79F8}"/>
          </ac:spMkLst>
        </pc:spChg>
        <pc:spChg chg="add del">
          <ac:chgData name="Razia Begum (2217307)" userId="61d5ee7f-06c0-4f10-9d6b-8ae77b7c967d" providerId="ADAL" clId="{DC5BA0AC-5C40-42FD-AA92-F21123A437B6}" dt="2026-02-10T10:35:24.197" v="2491" actId="26606"/>
          <ac:spMkLst>
            <pc:docMk/>
            <pc:sldMk cId="1565965567" sldId="258"/>
            <ac:spMk id="9" creationId="{6EFC920F-B85A-4068-BD93-41064EDE93D3}"/>
          </ac:spMkLst>
        </pc:spChg>
        <pc:spChg chg="add del">
          <ac:chgData name="Razia Begum (2217307)" userId="61d5ee7f-06c0-4f10-9d6b-8ae77b7c967d" providerId="ADAL" clId="{DC5BA0AC-5C40-42FD-AA92-F21123A437B6}" dt="2026-02-10T10:33:35.260" v="2489" actId="26606"/>
          <ac:spMkLst>
            <pc:docMk/>
            <pc:sldMk cId="1565965567" sldId="258"/>
            <ac:spMk id="12" creationId="{45D37F4E-DDB4-456B-97E0-9937730A039F}"/>
          </ac:spMkLst>
        </pc:spChg>
        <pc:spChg chg="add del">
          <ac:chgData name="Razia Begum (2217307)" userId="61d5ee7f-06c0-4f10-9d6b-8ae77b7c967d" providerId="ADAL" clId="{DC5BA0AC-5C40-42FD-AA92-F21123A437B6}" dt="2026-02-10T10:33:35.260" v="2489" actId="26606"/>
          <ac:spMkLst>
            <pc:docMk/>
            <pc:sldMk cId="1565965567" sldId="258"/>
            <ac:spMk id="14" creationId="{B2DD41CD-8F47-4F56-AD12-4E2FF7696987}"/>
          </ac:spMkLst>
        </pc:spChg>
        <pc:spChg chg="add del">
          <ac:chgData name="Razia Begum (2217307)" userId="61d5ee7f-06c0-4f10-9d6b-8ae77b7c967d" providerId="ADAL" clId="{DC5BA0AC-5C40-42FD-AA92-F21123A437B6}" dt="2026-02-10T10:35:24.197" v="2491" actId="26606"/>
          <ac:spMkLst>
            <pc:docMk/>
            <pc:sldMk cId="1565965567" sldId="258"/>
            <ac:spMk id="18" creationId="{CBC4F608-B4B8-48C3-9572-C0F061B1CD99}"/>
          </ac:spMkLst>
        </pc:spChg>
        <pc:spChg chg="add del">
          <ac:chgData name="Razia Begum (2217307)" userId="61d5ee7f-06c0-4f10-9d6b-8ae77b7c967d" providerId="ADAL" clId="{DC5BA0AC-5C40-42FD-AA92-F21123A437B6}" dt="2026-02-10T10:35:24.197" v="2491" actId="26606"/>
          <ac:spMkLst>
            <pc:docMk/>
            <pc:sldMk cId="1565965567" sldId="258"/>
            <ac:spMk id="20" creationId="{1382A32C-5B0C-4B1C-A074-76C6DBCC9F87}"/>
          </ac:spMkLst>
        </pc:spChg>
        <pc:grpChg chg="add del">
          <ac:chgData name="Razia Begum (2217307)" userId="61d5ee7f-06c0-4f10-9d6b-8ae77b7c967d" providerId="ADAL" clId="{DC5BA0AC-5C40-42FD-AA92-F21123A437B6}" dt="2026-02-10T10:35:24.197" v="2491" actId="26606"/>
          <ac:grpSpMkLst>
            <pc:docMk/>
            <pc:sldMk cId="1565965567" sldId="258"/>
            <ac:grpSpMk id="10" creationId="{1C559108-BBAE-426C-8564-051D2BA6DDC8}"/>
          </ac:grpSpMkLst>
        </pc:grpChg>
        <pc:picChg chg="add mod">
          <ac:chgData name="Razia Begum (2217307)" userId="61d5ee7f-06c0-4f10-9d6b-8ae77b7c967d" providerId="ADAL" clId="{DC5BA0AC-5C40-42FD-AA92-F21123A437B6}" dt="2026-02-10T10:35:24.197" v="2491" actId="26606"/>
          <ac:picMkLst>
            <pc:docMk/>
            <pc:sldMk cId="1565965567" sldId="258"/>
            <ac:picMk id="5" creationId="{9143F26E-B3B7-12F8-C19D-BA7D41CA7383}"/>
          </ac:picMkLst>
        </pc:picChg>
      </pc:sldChg>
      <pc:sldChg chg="addSp delSp modSp new mod setBg delDesignElem">
        <pc:chgData name="Razia Begum (2217307)" userId="61d5ee7f-06c0-4f10-9d6b-8ae77b7c967d" providerId="ADAL" clId="{DC5BA0AC-5C40-42FD-AA92-F21123A437B6}" dt="2026-02-10T10:36:35.248" v="2503"/>
        <pc:sldMkLst>
          <pc:docMk/>
          <pc:sldMk cId="3273508546" sldId="259"/>
        </pc:sldMkLst>
        <pc:spChg chg="mod">
          <ac:chgData name="Razia Begum (2217307)" userId="61d5ee7f-06c0-4f10-9d6b-8ae77b7c967d" providerId="ADAL" clId="{DC5BA0AC-5C40-42FD-AA92-F21123A437B6}" dt="2026-02-10T09:47:28.645" v="2400" actId="255"/>
          <ac:spMkLst>
            <pc:docMk/>
            <pc:sldMk cId="3273508546" sldId="259"/>
            <ac:spMk id="2" creationId="{A493726A-EF75-A587-F596-C771F1100CD4}"/>
          </ac:spMkLst>
        </pc:spChg>
        <pc:spChg chg="add mod">
          <ac:chgData name="Razia Begum (2217307)" userId="61d5ee7f-06c0-4f10-9d6b-8ae77b7c967d" providerId="ADAL" clId="{DC5BA0AC-5C40-42FD-AA92-F21123A437B6}" dt="2026-02-09T08:25:57.619" v="2289" actId="27636"/>
          <ac:spMkLst>
            <pc:docMk/>
            <pc:sldMk cId="3273508546" sldId="259"/>
            <ac:spMk id="4" creationId="{8021DC32-74A6-BFFF-5385-A682EDBC866C}"/>
          </ac:spMkLst>
        </pc:spChg>
        <pc:grpChg chg="add del">
          <ac:chgData name="Razia Begum (2217307)" userId="61d5ee7f-06c0-4f10-9d6b-8ae77b7c967d" providerId="ADAL" clId="{DC5BA0AC-5C40-42FD-AA92-F21123A437B6}" dt="2026-02-10T10:36:35.248" v="2503"/>
          <ac:grpSpMkLst>
            <pc:docMk/>
            <pc:sldMk cId="3273508546" sldId="259"/>
            <ac:grpSpMk id="25" creationId="{6258F736-B256-8039-9DC6-F4E49A5C5AD5}"/>
          </ac:grpSpMkLst>
        </pc:grpChg>
        <pc:picChg chg="add mod ord">
          <ac:chgData name="Razia Begum (2217307)" userId="61d5ee7f-06c0-4f10-9d6b-8ae77b7c967d" providerId="ADAL" clId="{DC5BA0AC-5C40-42FD-AA92-F21123A437B6}" dt="2026-01-31T10:16:30.415" v="1409" actId="1076"/>
          <ac:picMkLst>
            <pc:docMk/>
            <pc:sldMk cId="3273508546" sldId="259"/>
            <ac:picMk id="6" creationId="{3FE2B12A-C9BF-4D71-4460-185561DE64E2}"/>
          </ac:picMkLst>
        </pc:picChg>
      </pc:sldChg>
      <pc:sldChg chg="addSp delSp modSp new mod setBg delDesignElem">
        <pc:chgData name="Razia Begum (2217307)" userId="61d5ee7f-06c0-4f10-9d6b-8ae77b7c967d" providerId="ADAL" clId="{DC5BA0AC-5C40-42FD-AA92-F21123A437B6}" dt="2026-02-10T10:36:35.248" v="2503"/>
        <pc:sldMkLst>
          <pc:docMk/>
          <pc:sldMk cId="1985407323" sldId="260"/>
        </pc:sldMkLst>
        <pc:spChg chg="mod">
          <ac:chgData name="Razia Begum (2217307)" userId="61d5ee7f-06c0-4f10-9d6b-8ae77b7c967d" providerId="ADAL" clId="{DC5BA0AC-5C40-42FD-AA92-F21123A437B6}" dt="2026-02-10T10:36:35.248" v="2503"/>
          <ac:spMkLst>
            <pc:docMk/>
            <pc:sldMk cId="1985407323" sldId="260"/>
            <ac:spMk id="2" creationId="{19A983FB-388E-4571-DDC8-82094C14DC28}"/>
          </ac:spMkLst>
        </pc:spChg>
        <pc:spChg chg="add del mod">
          <ac:chgData name="Razia Begum (2217307)" userId="61d5ee7f-06c0-4f10-9d6b-8ae77b7c967d" providerId="ADAL" clId="{DC5BA0AC-5C40-42FD-AA92-F21123A437B6}" dt="2026-02-10T10:36:35.248" v="2503"/>
          <ac:spMkLst>
            <pc:docMk/>
            <pc:sldMk cId="1985407323" sldId="260"/>
            <ac:spMk id="3" creationId="{39496BCB-F76D-41CF-F2DC-97F5111DF8CB}"/>
          </ac:spMkLst>
        </pc:spChg>
        <pc:spChg chg="add del">
          <ac:chgData name="Razia Begum (2217307)" userId="61d5ee7f-06c0-4f10-9d6b-8ae77b7c967d" providerId="ADAL" clId="{DC5BA0AC-5C40-42FD-AA92-F21123A437B6}" dt="2026-02-10T10:36:35.248" v="2503"/>
          <ac:spMkLst>
            <pc:docMk/>
            <pc:sldMk cId="1985407323" sldId="260"/>
            <ac:spMk id="8" creationId="{100EDD19-6802-4EC3-95CE-CFFAB042CFD6}"/>
          </ac:spMkLst>
        </pc:spChg>
        <pc:spChg chg="add del">
          <ac:chgData name="Razia Begum (2217307)" userId="61d5ee7f-06c0-4f10-9d6b-8ae77b7c967d" providerId="ADAL" clId="{DC5BA0AC-5C40-42FD-AA92-F21123A437B6}" dt="2026-02-10T10:36:35.248" v="2503"/>
          <ac:spMkLst>
            <pc:docMk/>
            <pc:sldMk cId="1985407323" sldId="260"/>
            <ac:spMk id="10" creationId="{DB17E863-922E-4C26-BD64-E8FD41D28661}"/>
          </ac:spMkLst>
        </pc:spChg>
      </pc:sldChg>
      <pc:sldChg chg="addSp delSp modSp new mod setBg delDesignElem">
        <pc:chgData name="Razia Begum (2217307)" userId="61d5ee7f-06c0-4f10-9d6b-8ae77b7c967d" providerId="ADAL" clId="{DC5BA0AC-5C40-42FD-AA92-F21123A437B6}" dt="2026-02-10T10:36:35.248" v="2503"/>
        <pc:sldMkLst>
          <pc:docMk/>
          <pc:sldMk cId="3390196624" sldId="261"/>
        </pc:sldMkLst>
        <pc:spChg chg="mod">
          <ac:chgData name="Razia Begum (2217307)" userId="61d5ee7f-06c0-4f10-9d6b-8ae77b7c967d" providerId="ADAL" clId="{DC5BA0AC-5C40-42FD-AA92-F21123A437B6}" dt="2026-01-27T11:56:21.921" v="384" actId="26606"/>
          <ac:spMkLst>
            <pc:docMk/>
            <pc:sldMk cId="3390196624" sldId="261"/>
            <ac:spMk id="2" creationId="{3408A7E0-BCA4-54BD-CC7D-ACA1D0E4E70E}"/>
          </ac:spMkLst>
        </pc:spChg>
        <pc:spChg chg="add del mod">
          <ac:chgData name="Razia Begum (2217307)" userId="61d5ee7f-06c0-4f10-9d6b-8ae77b7c967d" providerId="ADAL" clId="{DC5BA0AC-5C40-42FD-AA92-F21123A437B6}" dt="2026-02-10T09:48:07.476" v="2416" actId="20577"/>
          <ac:spMkLst>
            <pc:docMk/>
            <pc:sldMk cId="3390196624" sldId="261"/>
            <ac:spMk id="4" creationId="{A419DA05-ED73-0C62-4FAA-F37BF2CFBC68}"/>
          </ac:spMkLst>
        </pc:spChg>
        <pc:spChg chg="add del">
          <ac:chgData name="Razia Begum (2217307)" userId="61d5ee7f-06c0-4f10-9d6b-8ae77b7c967d" providerId="ADAL" clId="{DC5BA0AC-5C40-42FD-AA92-F21123A437B6}" dt="2026-02-10T10:36:35.248" v="2503"/>
          <ac:spMkLst>
            <pc:docMk/>
            <pc:sldMk cId="3390196624" sldId="261"/>
            <ac:spMk id="7" creationId="{C0763A76-9F1C-4FC5-82B7-DD475DA461B2}"/>
          </ac:spMkLst>
        </pc:spChg>
        <pc:spChg chg="add del">
          <ac:chgData name="Razia Begum (2217307)" userId="61d5ee7f-06c0-4f10-9d6b-8ae77b7c967d" providerId="ADAL" clId="{DC5BA0AC-5C40-42FD-AA92-F21123A437B6}" dt="2026-02-10T10:36:35.248" v="2503"/>
          <ac:spMkLst>
            <pc:docMk/>
            <pc:sldMk cId="3390196624" sldId="261"/>
            <ac:spMk id="8" creationId="{E81BF4F6-F2CF-4984-9D14-D6966D92F99F}"/>
          </ac:spMkLst>
        </pc:spChg>
        <pc:picChg chg="add">
          <ac:chgData name="Razia Begum (2217307)" userId="61d5ee7f-06c0-4f10-9d6b-8ae77b7c967d" providerId="ADAL" clId="{DC5BA0AC-5C40-42FD-AA92-F21123A437B6}" dt="2026-01-27T11:56:21.921" v="384" actId="26606"/>
          <ac:picMkLst>
            <pc:docMk/>
            <pc:sldMk cId="3390196624" sldId="261"/>
            <ac:picMk id="9" creationId="{6ACBEBF6-CC6D-1895-9F74-CCBC2A7E63F5}"/>
          </ac:picMkLst>
        </pc:picChg>
      </pc:sldChg>
      <pc:sldChg chg="addSp delSp modSp new mod setBg delDesignElem">
        <pc:chgData name="Razia Begum (2217307)" userId="61d5ee7f-06c0-4f10-9d6b-8ae77b7c967d" providerId="ADAL" clId="{DC5BA0AC-5C40-42FD-AA92-F21123A437B6}" dt="2026-02-10T10:36:35.248" v="2503"/>
        <pc:sldMkLst>
          <pc:docMk/>
          <pc:sldMk cId="142576109" sldId="262"/>
        </pc:sldMkLst>
        <pc:spChg chg="mod">
          <ac:chgData name="Razia Begum (2217307)" userId="61d5ee7f-06c0-4f10-9d6b-8ae77b7c967d" providerId="ADAL" clId="{DC5BA0AC-5C40-42FD-AA92-F21123A437B6}" dt="2026-02-10T09:47:05.263" v="2398" actId="2711"/>
          <ac:spMkLst>
            <pc:docMk/>
            <pc:sldMk cId="142576109" sldId="262"/>
            <ac:spMk id="2" creationId="{D5E509CB-EAB5-FCB0-B78C-DAA2D1076B28}"/>
          </ac:spMkLst>
        </pc:spChg>
        <pc:spChg chg="add mod">
          <ac:chgData name="Razia Begum (2217307)" userId="61d5ee7f-06c0-4f10-9d6b-8ae77b7c967d" providerId="ADAL" clId="{DC5BA0AC-5C40-42FD-AA92-F21123A437B6}" dt="2026-01-30T20:12:09.270" v="1369" actId="1076"/>
          <ac:spMkLst>
            <pc:docMk/>
            <pc:sldMk cId="142576109" sldId="262"/>
            <ac:spMk id="6" creationId="{7022E2A8-7CB6-6A79-1790-9BF4E5294A26}"/>
          </ac:spMkLst>
        </pc:spChg>
        <pc:spChg chg="add mod">
          <ac:chgData name="Razia Begum (2217307)" userId="61d5ee7f-06c0-4f10-9d6b-8ae77b7c967d" providerId="ADAL" clId="{DC5BA0AC-5C40-42FD-AA92-F21123A437B6}" dt="2026-02-10T09:25:15.942" v="2373" actId="20577"/>
          <ac:spMkLst>
            <pc:docMk/>
            <pc:sldMk cId="142576109" sldId="262"/>
            <ac:spMk id="8" creationId="{6D5577F0-1B9C-1F0B-B86E-C5785D3F4F14}"/>
          </ac:spMkLst>
        </pc:spChg>
        <pc:spChg chg="add del">
          <ac:chgData name="Razia Begum (2217307)" userId="61d5ee7f-06c0-4f10-9d6b-8ae77b7c967d" providerId="ADAL" clId="{DC5BA0AC-5C40-42FD-AA92-F21123A437B6}" dt="2026-02-10T10:36:35.248" v="2503"/>
          <ac:spMkLst>
            <pc:docMk/>
            <pc:sldMk cId="142576109" sldId="262"/>
            <ac:spMk id="17" creationId="{08C9B587-E65E-4B52-B37C-ABEBB6E87928}"/>
          </ac:spMkLst>
        </pc:spChg>
        <pc:spChg chg="add del">
          <ac:chgData name="Razia Begum (2217307)" userId="61d5ee7f-06c0-4f10-9d6b-8ae77b7c967d" providerId="ADAL" clId="{DC5BA0AC-5C40-42FD-AA92-F21123A437B6}" dt="2026-02-10T10:36:35.248" v="2503"/>
          <ac:spMkLst>
            <pc:docMk/>
            <pc:sldMk cId="142576109" sldId="262"/>
            <ac:spMk id="22" creationId="{E91DC736-0EF8-4F87-9146-EBF1D2EE4D3D}"/>
          </ac:spMkLst>
        </pc:spChg>
        <pc:spChg chg="add del">
          <ac:chgData name="Razia Begum (2217307)" userId="61d5ee7f-06c0-4f10-9d6b-8ae77b7c967d" providerId="ADAL" clId="{DC5BA0AC-5C40-42FD-AA92-F21123A437B6}" dt="2026-02-10T10:36:35.248" v="2503"/>
          <ac:spMkLst>
            <pc:docMk/>
            <pc:sldMk cId="142576109" sldId="262"/>
            <ac:spMk id="23" creationId="{097CD68E-23E3-4007-8847-CD0944C4F7BE}"/>
          </ac:spMkLst>
        </pc:spChg>
        <pc:spChg chg="add del">
          <ac:chgData name="Razia Begum (2217307)" userId="61d5ee7f-06c0-4f10-9d6b-8ae77b7c967d" providerId="ADAL" clId="{DC5BA0AC-5C40-42FD-AA92-F21123A437B6}" dt="2026-02-10T10:36:35.248" v="2503"/>
          <ac:spMkLst>
            <pc:docMk/>
            <pc:sldMk cId="142576109" sldId="262"/>
            <ac:spMk id="24" creationId="{AF2F604E-43BE-4DC3-B983-E071523364F8}"/>
          </ac:spMkLst>
        </pc:spChg>
        <pc:picChg chg="add mod ord">
          <ac:chgData name="Razia Begum (2217307)" userId="61d5ee7f-06c0-4f10-9d6b-8ae77b7c967d" providerId="ADAL" clId="{DC5BA0AC-5C40-42FD-AA92-F21123A437B6}" dt="2026-02-10T09:47:13.456" v="2399" actId="14100"/>
          <ac:picMkLst>
            <pc:docMk/>
            <pc:sldMk cId="142576109" sldId="262"/>
            <ac:picMk id="3" creationId="{2DC6D32D-A5B4-F459-54BC-8CCB26E13D6F}"/>
          </ac:picMkLst>
        </pc:picChg>
      </pc:sldChg>
      <pc:sldChg chg="addSp modSp new del mod">
        <pc:chgData name="Razia Begum (2217307)" userId="61d5ee7f-06c0-4f10-9d6b-8ae77b7c967d" providerId="ADAL" clId="{DC5BA0AC-5C40-42FD-AA92-F21123A437B6}" dt="2026-02-09T08:31:05.493" v="2300" actId="2696"/>
        <pc:sldMkLst>
          <pc:docMk/>
          <pc:sldMk cId="1865828766" sldId="263"/>
        </pc:sldMkLst>
      </pc:sldChg>
      <pc:sldChg chg="addSp delSp modSp new mod">
        <pc:chgData name="Razia Begum (2217307)" userId="61d5ee7f-06c0-4f10-9d6b-8ae77b7c967d" providerId="ADAL" clId="{DC5BA0AC-5C40-42FD-AA92-F21123A437B6}" dt="2026-01-30T19:44:06.578" v="1273" actId="1076"/>
        <pc:sldMkLst>
          <pc:docMk/>
          <pc:sldMk cId="1598215159" sldId="264"/>
        </pc:sldMkLst>
        <pc:spChg chg="add mod">
          <ac:chgData name="Razia Begum (2217307)" userId="61d5ee7f-06c0-4f10-9d6b-8ae77b7c967d" providerId="ADAL" clId="{DC5BA0AC-5C40-42FD-AA92-F21123A437B6}" dt="2026-01-30T19:44:06.578" v="1273" actId="1076"/>
          <ac:spMkLst>
            <pc:docMk/>
            <pc:sldMk cId="1598215159" sldId="264"/>
            <ac:spMk id="3" creationId="{6A6DD381-DBB3-031F-358B-EF3EE9421D7A}"/>
          </ac:spMkLst>
        </pc:spChg>
      </pc:sldChg>
      <pc:sldChg chg="addSp modSp new del mod">
        <pc:chgData name="Razia Begum (2217307)" userId="61d5ee7f-06c0-4f10-9d6b-8ae77b7c967d" providerId="ADAL" clId="{DC5BA0AC-5C40-42FD-AA92-F21123A437B6}" dt="2026-02-09T08:30:59.734" v="2299" actId="2696"/>
        <pc:sldMkLst>
          <pc:docMk/>
          <pc:sldMk cId="1713649183" sldId="265"/>
        </pc:sldMkLst>
      </pc:sldChg>
      <pc:sldChg chg="addSp modSp new mod">
        <pc:chgData name="Razia Begum (2217307)" userId="61d5ee7f-06c0-4f10-9d6b-8ae77b7c967d" providerId="ADAL" clId="{DC5BA0AC-5C40-42FD-AA92-F21123A437B6}" dt="2026-02-10T09:17:23.032" v="2342" actId="20577"/>
        <pc:sldMkLst>
          <pc:docMk/>
          <pc:sldMk cId="97536738" sldId="266"/>
        </pc:sldMkLst>
        <pc:spChg chg="mod">
          <ac:chgData name="Razia Begum (2217307)" userId="61d5ee7f-06c0-4f10-9d6b-8ae77b7c967d" providerId="ADAL" clId="{DC5BA0AC-5C40-42FD-AA92-F21123A437B6}" dt="2026-02-09T08:18:06.007" v="2253" actId="1076"/>
          <ac:spMkLst>
            <pc:docMk/>
            <pc:sldMk cId="97536738" sldId="266"/>
            <ac:spMk id="2" creationId="{56C7037E-802B-3191-6BD9-C3EA85606CF7}"/>
          </ac:spMkLst>
        </pc:spChg>
        <pc:spChg chg="add mod">
          <ac:chgData name="Razia Begum (2217307)" userId="61d5ee7f-06c0-4f10-9d6b-8ae77b7c967d" providerId="ADAL" clId="{DC5BA0AC-5C40-42FD-AA92-F21123A437B6}" dt="2026-02-10T09:17:23.032" v="2342" actId="20577"/>
          <ac:spMkLst>
            <pc:docMk/>
            <pc:sldMk cId="97536738" sldId="266"/>
            <ac:spMk id="4" creationId="{EB9AA1D8-8368-58AC-3E0E-94717C50AE83}"/>
          </ac:spMkLst>
        </pc:spChg>
      </pc:sldChg>
      <pc:sldChg chg="addSp modSp new mod">
        <pc:chgData name="Razia Begum (2217307)" userId="61d5ee7f-06c0-4f10-9d6b-8ae77b7c967d" providerId="ADAL" clId="{DC5BA0AC-5C40-42FD-AA92-F21123A437B6}" dt="2026-02-10T10:36:35.248" v="2503"/>
        <pc:sldMkLst>
          <pc:docMk/>
          <pc:sldMk cId="3710784893" sldId="267"/>
        </pc:sldMkLst>
        <pc:spChg chg="mod">
          <ac:chgData name="Razia Begum (2217307)" userId="61d5ee7f-06c0-4f10-9d6b-8ae77b7c967d" providerId="ADAL" clId="{DC5BA0AC-5C40-42FD-AA92-F21123A437B6}" dt="2026-02-10T10:36:35.248" v="2503"/>
          <ac:spMkLst>
            <pc:docMk/>
            <pc:sldMk cId="3710784893" sldId="267"/>
            <ac:spMk id="2" creationId="{E98CF18A-A50A-F895-921C-3DCCEAB9FE6C}"/>
          </ac:spMkLst>
        </pc:spChg>
        <pc:spChg chg="add mod">
          <ac:chgData name="Razia Begum (2217307)" userId="61d5ee7f-06c0-4f10-9d6b-8ae77b7c967d" providerId="ADAL" clId="{DC5BA0AC-5C40-42FD-AA92-F21123A437B6}" dt="2026-02-10T09:17:55.744" v="2356" actId="20577"/>
          <ac:spMkLst>
            <pc:docMk/>
            <pc:sldMk cId="3710784893" sldId="267"/>
            <ac:spMk id="4" creationId="{52C83E1D-1A75-8ECB-1BF0-6ADAC9E80B46}"/>
          </ac:spMkLst>
        </pc:spChg>
      </pc:sldChg>
      <pc:sldChg chg="addSp delSp modSp new del mod setBg delDesignElem">
        <pc:chgData name="Razia Begum (2217307)" userId="61d5ee7f-06c0-4f10-9d6b-8ae77b7c967d" providerId="ADAL" clId="{DC5BA0AC-5C40-42FD-AA92-F21123A437B6}" dt="2026-02-10T12:50:15.670" v="2504" actId="2696"/>
        <pc:sldMkLst>
          <pc:docMk/>
          <pc:sldMk cId="29072480" sldId="268"/>
        </pc:sldMkLst>
        <pc:spChg chg="mod">
          <ac:chgData name="Razia Begum (2217307)" userId="61d5ee7f-06c0-4f10-9d6b-8ae77b7c967d" providerId="ADAL" clId="{DC5BA0AC-5C40-42FD-AA92-F21123A437B6}" dt="2026-02-10T10:36:35.248" v="2503"/>
          <ac:spMkLst>
            <pc:docMk/>
            <pc:sldMk cId="29072480" sldId="268"/>
            <ac:spMk id="2" creationId="{2F61F91D-6C6E-FFAB-6A2B-5BD802267250}"/>
          </ac:spMkLst>
        </pc:spChg>
        <pc:spChg chg="add mod">
          <ac:chgData name="Razia Begum (2217307)" userId="61d5ee7f-06c0-4f10-9d6b-8ae77b7c967d" providerId="ADAL" clId="{DC5BA0AC-5C40-42FD-AA92-F21123A437B6}" dt="2026-02-10T09:53:44.923" v="2437" actId="26606"/>
          <ac:spMkLst>
            <pc:docMk/>
            <pc:sldMk cId="29072480" sldId="268"/>
            <ac:spMk id="3" creationId="{9659EBF0-A92B-E7DF-2F65-FB8359348D95}"/>
          </ac:spMkLst>
        </pc:spChg>
        <pc:spChg chg="add mod">
          <ac:chgData name="Razia Begum (2217307)" userId="61d5ee7f-06c0-4f10-9d6b-8ae77b7c967d" providerId="ADAL" clId="{DC5BA0AC-5C40-42FD-AA92-F21123A437B6}" dt="2026-02-10T09:54:05.354" v="2439" actId="14100"/>
          <ac:spMkLst>
            <pc:docMk/>
            <pc:sldMk cId="29072480" sldId="268"/>
            <ac:spMk id="5" creationId="{7F3156B0-E826-202E-7348-7438562DB3AF}"/>
          </ac:spMkLst>
        </pc:spChg>
        <pc:spChg chg="add del">
          <ac:chgData name="Razia Begum (2217307)" userId="61d5ee7f-06c0-4f10-9d6b-8ae77b7c967d" providerId="ADAL" clId="{DC5BA0AC-5C40-42FD-AA92-F21123A437B6}" dt="2026-02-10T10:36:35.248" v="2503"/>
          <ac:spMkLst>
            <pc:docMk/>
            <pc:sldMk cId="29072480" sldId="268"/>
            <ac:spMk id="10" creationId="{3AD318CC-E2A8-4E27-9548-A047A78999B1}"/>
          </ac:spMkLst>
        </pc:spChg>
        <pc:spChg chg="add del">
          <ac:chgData name="Razia Begum (2217307)" userId="61d5ee7f-06c0-4f10-9d6b-8ae77b7c967d" providerId="ADAL" clId="{DC5BA0AC-5C40-42FD-AA92-F21123A437B6}" dt="2026-02-10T10:36:35.248" v="2503"/>
          <ac:spMkLst>
            <pc:docMk/>
            <pc:sldMk cId="29072480" sldId="268"/>
            <ac:spMk id="16" creationId="{2C1BBA94-3F40-40AA-8BB9-E69E25E537C1}"/>
          </ac:spMkLst>
        </pc:spChg>
        <pc:grpChg chg="add del">
          <ac:chgData name="Razia Begum (2217307)" userId="61d5ee7f-06c0-4f10-9d6b-8ae77b7c967d" providerId="ADAL" clId="{DC5BA0AC-5C40-42FD-AA92-F21123A437B6}" dt="2026-02-10T10:36:35.248" v="2503"/>
          <ac:grpSpMkLst>
            <pc:docMk/>
            <pc:sldMk cId="29072480" sldId="268"/>
            <ac:grpSpMk id="12" creationId="{B14B560F-9DD7-4302-A60B-EBD3EF59B073}"/>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2C6E01-E7AD-437A-B409-FC8F5E15FDD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D5DBFB7-02C0-438F-9227-1C29BFEB5B9F}">
      <dgm:prSet/>
      <dgm:spPr/>
      <dgm:t>
        <a:bodyPr/>
        <a:lstStyle/>
        <a:p>
          <a:r>
            <a:rPr lang="en-US"/>
            <a:t>Vaping among adolescents has risen significantly over the past decade in the UK (Action on Smoking and Health  2025).</a:t>
          </a:r>
        </a:p>
      </dgm:t>
    </dgm:pt>
    <dgm:pt modelId="{7D5C8950-4FF0-414F-8644-6939B7EDD307}" type="parTrans" cxnId="{1EB18E3C-D352-4261-93D7-D8E9F2690C87}">
      <dgm:prSet/>
      <dgm:spPr/>
      <dgm:t>
        <a:bodyPr/>
        <a:lstStyle/>
        <a:p>
          <a:endParaRPr lang="en-US"/>
        </a:p>
      </dgm:t>
    </dgm:pt>
    <dgm:pt modelId="{BE7246AD-AC00-42B6-8DB7-54FEEC404B38}" type="sibTrans" cxnId="{1EB18E3C-D352-4261-93D7-D8E9F2690C87}">
      <dgm:prSet/>
      <dgm:spPr/>
      <dgm:t>
        <a:bodyPr/>
        <a:lstStyle/>
        <a:p>
          <a:endParaRPr lang="en-US"/>
        </a:p>
      </dgm:t>
    </dgm:pt>
    <dgm:pt modelId="{2E1ED6A5-966E-4B1A-9385-2AAD9BAF6B22}">
      <dgm:prSet/>
      <dgm:spPr/>
      <dgm:t>
        <a:bodyPr/>
        <a:lstStyle/>
        <a:p>
          <a:r>
            <a:rPr lang="en-US"/>
            <a:t>Disposable vapes are the most used products, especially among 15‑year‑olds, raising concerns about accessibility and appeal to young people (ASH, 2026).</a:t>
          </a:r>
        </a:p>
      </dgm:t>
    </dgm:pt>
    <dgm:pt modelId="{905C6ED9-960B-4632-89D1-0E43179DA0CE}" type="parTrans" cxnId="{743CC6EE-AB5E-4BD6-AC6B-B2039B2CC6C7}">
      <dgm:prSet/>
      <dgm:spPr/>
      <dgm:t>
        <a:bodyPr/>
        <a:lstStyle/>
        <a:p>
          <a:endParaRPr lang="en-US"/>
        </a:p>
      </dgm:t>
    </dgm:pt>
    <dgm:pt modelId="{32F1FBC4-82A3-4949-81C4-B3BB98A2A8BD}" type="sibTrans" cxnId="{743CC6EE-AB5E-4BD6-AC6B-B2039B2CC6C7}">
      <dgm:prSet/>
      <dgm:spPr/>
      <dgm:t>
        <a:bodyPr/>
        <a:lstStyle/>
        <a:p>
          <a:endParaRPr lang="en-US"/>
        </a:p>
      </dgm:t>
    </dgm:pt>
    <dgm:pt modelId="{D05A08F8-5E8E-42C0-AC9E-7AD4520029F3}">
      <dgm:prSet/>
      <dgm:spPr/>
      <dgm:t>
        <a:bodyPr/>
        <a:lstStyle/>
        <a:p>
          <a:r>
            <a:rPr lang="en-US"/>
            <a:t>Approximately 1.1 million young people aged 11–17 vape, compared with around 100,000 who smoke cigarettes (Whittaker, 2025).</a:t>
          </a:r>
        </a:p>
      </dgm:t>
    </dgm:pt>
    <dgm:pt modelId="{E8E0EC31-7CF3-4F59-BBB4-C8D857F66F43}" type="parTrans" cxnId="{8DEEB70A-6E81-458C-A4D8-4313A1236581}">
      <dgm:prSet/>
      <dgm:spPr/>
      <dgm:t>
        <a:bodyPr/>
        <a:lstStyle/>
        <a:p>
          <a:endParaRPr lang="en-US"/>
        </a:p>
      </dgm:t>
    </dgm:pt>
    <dgm:pt modelId="{8041B518-A89C-4BCC-968F-18AED801DA4D}" type="sibTrans" cxnId="{8DEEB70A-6E81-458C-A4D8-4313A1236581}">
      <dgm:prSet/>
      <dgm:spPr/>
      <dgm:t>
        <a:bodyPr/>
        <a:lstStyle/>
        <a:p>
          <a:endParaRPr lang="en-US"/>
        </a:p>
      </dgm:t>
    </dgm:pt>
    <dgm:pt modelId="{2F548DD4-6981-415E-832D-D272601C241F}">
      <dgm:prSet/>
      <dgm:spPr/>
      <dgm:t>
        <a:bodyPr/>
        <a:lstStyle/>
        <a:p>
          <a:r>
            <a:rPr lang="en-US"/>
            <a:t>Approximately 9% of adolescents have tried smoking at least once, highlighting continued experimentation despite public health campaigns (NHS Digital, 2022).</a:t>
          </a:r>
        </a:p>
      </dgm:t>
    </dgm:pt>
    <dgm:pt modelId="{CD823A36-FE49-4053-98CE-2AD43F7A3DB0}" type="parTrans" cxnId="{CCA79AE2-979D-447C-9959-3BA4344F34B5}">
      <dgm:prSet/>
      <dgm:spPr/>
      <dgm:t>
        <a:bodyPr/>
        <a:lstStyle/>
        <a:p>
          <a:endParaRPr lang="en-US"/>
        </a:p>
      </dgm:t>
    </dgm:pt>
    <dgm:pt modelId="{EF4F509B-8F74-4D68-8B3F-628040FBD17D}" type="sibTrans" cxnId="{CCA79AE2-979D-447C-9959-3BA4344F34B5}">
      <dgm:prSet/>
      <dgm:spPr/>
      <dgm:t>
        <a:bodyPr/>
        <a:lstStyle/>
        <a:p>
          <a:endParaRPr lang="en-US"/>
        </a:p>
      </dgm:t>
    </dgm:pt>
    <dgm:pt modelId="{78813A9A-13F4-42F2-86F5-1AD0644B0BD3}">
      <dgm:prSet/>
      <dgm:spPr/>
      <dgm:t>
        <a:bodyPr/>
        <a:lstStyle/>
        <a:p>
          <a:r>
            <a:rPr lang="en-US" dirty="0"/>
            <a:t>The UK government has launched a £62 million, 10‑year study following 100,000 young people aged 8–18 to investigate long‑term vaping effects (Department of Health and Social Care, 2025).</a:t>
          </a:r>
        </a:p>
      </dgm:t>
    </dgm:pt>
    <dgm:pt modelId="{AD4B747C-7110-4460-A12F-FD7BD45A30C8}" type="parTrans" cxnId="{0D6DD5D9-92C5-40AD-9C22-3E56F37D20D1}">
      <dgm:prSet/>
      <dgm:spPr/>
      <dgm:t>
        <a:bodyPr/>
        <a:lstStyle/>
        <a:p>
          <a:endParaRPr lang="en-US"/>
        </a:p>
      </dgm:t>
    </dgm:pt>
    <dgm:pt modelId="{9D50D5B1-54FC-4733-BEBD-FF83C93FC793}" type="sibTrans" cxnId="{0D6DD5D9-92C5-40AD-9C22-3E56F37D20D1}">
      <dgm:prSet/>
      <dgm:spPr/>
      <dgm:t>
        <a:bodyPr/>
        <a:lstStyle/>
        <a:p>
          <a:endParaRPr lang="en-US"/>
        </a:p>
      </dgm:t>
    </dgm:pt>
    <dgm:pt modelId="{DB5B3BB7-B3E8-4BF9-AB9C-712DEBDD30AF}">
      <dgm:prSet/>
      <dgm:spPr/>
      <dgm:t>
        <a:bodyPr/>
        <a:lstStyle/>
        <a:p>
          <a:r>
            <a:rPr lang="en-US"/>
            <a:t>Clinical evidence shows vaping is now a major adolescent health concern, with limited UK‑specific mental health data (Golder et al., 2025).</a:t>
          </a:r>
        </a:p>
      </dgm:t>
    </dgm:pt>
    <dgm:pt modelId="{ACE4BBFD-470E-4308-B407-50C2E6411459}" type="parTrans" cxnId="{9083EBB6-61EA-4648-92B8-C667AD590277}">
      <dgm:prSet/>
      <dgm:spPr/>
      <dgm:t>
        <a:bodyPr/>
        <a:lstStyle/>
        <a:p>
          <a:endParaRPr lang="en-US"/>
        </a:p>
      </dgm:t>
    </dgm:pt>
    <dgm:pt modelId="{E9896CB1-951D-4059-8E14-8AD82F130EA2}" type="sibTrans" cxnId="{9083EBB6-61EA-4648-92B8-C667AD590277}">
      <dgm:prSet/>
      <dgm:spPr/>
      <dgm:t>
        <a:bodyPr/>
        <a:lstStyle/>
        <a:p>
          <a:endParaRPr lang="en-US"/>
        </a:p>
      </dgm:t>
    </dgm:pt>
    <dgm:pt modelId="{D8872939-C104-4962-B5B7-9055E78604E8}" type="pres">
      <dgm:prSet presAssocID="{E82C6E01-E7AD-437A-B409-FC8F5E15FDD4}" presName="vert0" presStyleCnt="0">
        <dgm:presLayoutVars>
          <dgm:dir/>
          <dgm:animOne val="branch"/>
          <dgm:animLvl val="lvl"/>
        </dgm:presLayoutVars>
      </dgm:prSet>
      <dgm:spPr/>
    </dgm:pt>
    <dgm:pt modelId="{51713BB0-9FA5-4C43-96E6-64AB20575062}" type="pres">
      <dgm:prSet presAssocID="{2D5DBFB7-02C0-438F-9227-1C29BFEB5B9F}" presName="thickLine" presStyleLbl="alignNode1" presStyleIdx="0" presStyleCnt="6"/>
      <dgm:spPr/>
    </dgm:pt>
    <dgm:pt modelId="{65E84A5A-9C0B-47B7-A625-ED4EF6036A25}" type="pres">
      <dgm:prSet presAssocID="{2D5DBFB7-02C0-438F-9227-1C29BFEB5B9F}" presName="horz1" presStyleCnt="0"/>
      <dgm:spPr/>
    </dgm:pt>
    <dgm:pt modelId="{786C6E0F-4FA6-41A5-B02D-161327247013}" type="pres">
      <dgm:prSet presAssocID="{2D5DBFB7-02C0-438F-9227-1C29BFEB5B9F}" presName="tx1" presStyleLbl="revTx" presStyleIdx="0" presStyleCnt="6"/>
      <dgm:spPr/>
    </dgm:pt>
    <dgm:pt modelId="{44CFA3FF-F866-4B17-A55B-DA544DCB90AA}" type="pres">
      <dgm:prSet presAssocID="{2D5DBFB7-02C0-438F-9227-1C29BFEB5B9F}" presName="vert1" presStyleCnt="0"/>
      <dgm:spPr/>
    </dgm:pt>
    <dgm:pt modelId="{E6387750-3CC6-4717-9BCF-F44997EEA470}" type="pres">
      <dgm:prSet presAssocID="{2E1ED6A5-966E-4B1A-9385-2AAD9BAF6B22}" presName="thickLine" presStyleLbl="alignNode1" presStyleIdx="1" presStyleCnt="6"/>
      <dgm:spPr/>
    </dgm:pt>
    <dgm:pt modelId="{AFB2E2AD-FA13-474D-8D0C-C1468AE4B9BB}" type="pres">
      <dgm:prSet presAssocID="{2E1ED6A5-966E-4B1A-9385-2AAD9BAF6B22}" presName="horz1" presStyleCnt="0"/>
      <dgm:spPr/>
    </dgm:pt>
    <dgm:pt modelId="{8891E523-620E-4C20-8022-998D59C5E831}" type="pres">
      <dgm:prSet presAssocID="{2E1ED6A5-966E-4B1A-9385-2AAD9BAF6B22}" presName="tx1" presStyleLbl="revTx" presStyleIdx="1" presStyleCnt="6"/>
      <dgm:spPr/>
    </dgm:pt>
    <dgm:pt modelId="{C1CD491D-327B-4BEB-8159-759131384A8C}" type="pres">
      <dgm:prSet presAssocID="{2E1ED6A5-966E-4B1A-9385-2AAD9BAF6B22}" presName="vert1" presStyleCnt="0"/>
      <dgm:spPr/>
    </dgm:pt>
    <dgm:pt modelId="{02FB4351-111E-404E-B0AC-271661E4C1B6}" type="pres">
      <dgm:prSet presAssocID="{D05A08F8-5E8E-42C0-AC9E-7AD4520029F3}" presName="thickLine" presStyleLbl="alignNode1" presStyleIdx="2" presStyleCnt="6"/>
      <dgm:spPr/>
    </dgm:pt>
    <dgm:pt modelId="{E3DC481F-17A0-4A85-98B6-752366DF9BD0}" type="pres">
      <dgm:prSet presAssocID="{D05A08F8-5E8E-42C0-AC9E-7AD4520029F3}" presName="horz1" presStyleCnt="0"/>
      <dgm:spPr/>
    </dgm:pt>
    <dgm:pt modelId="{BC9A3F79-8915-49BC-9159-32E021241096}" type="pres">
      <dgm:prSet presAssocID="{D05A08F8-5E8E-42C0-AC9E-7AD4520029F3}" presName="tx1" presStyleLbl="revTx" presStyleIdx="2" presStyleCnt="6"/>
      <dgm:spPr/>
    </dgm:pt>
    <dgm:pt modelId="{75194545-10E7-41C9-9AFB-943D64D516E0}" type="pres">
      <dgm:prSet presAssocID="{D05A08F8-5E8E-42C0-AC9E-7AD4520029F3}" presName="vert1" presStyleCnt="0"/>
      <dgm:spPr/>
    </dgm:pt>
    <dgm:pt modelId="{689873BC-86A0-4EAD-A496-51C7DF0F7E50}" type="pres">
      <dgm:prSet presAssocID="{2F548DD4-6981-415E-832D-D272601C241F}" presName="thickLine" presStyleLbl="alignNode1" presStyleIdx="3" presStyleCnt="6"/>
      <dgm:spPr/>
    </dgm:pt>
    <dgm:pt modelId="{A0A0FB55-B9C3-4213-9A81-983EA66DD92C}" type="pres">
      <dgm:prSet presAssocID="{2F548DD4-6981-415E-832D-D272601C241F}" presName="horz1" presStyleCnt="0"/>
      <dgm:spPr/>
    </dgm:pt>
    <dgm:pt modelId="{2B0D4E45-73CA-4E65-85A4-0587226DE0D4}" type="pres">
      <dgm:prSet presAssocID="{2F548DD4-6981-415E-832D-D272601C241F}" presName="tx1" presStyleLbl="revTx" presStyleIdx="3" presStyleCnt="6"/>
      <dgm:spPr/>
    </dgm:pt>
    <dgm:pt modelId="{154BF6F2-DCEA-4EAE-8785-D818AAA83F91}" type="pres">
      <dgm:prSet presAssocID="{2F548DD4-6981-415E-832D-D272601C241F}" presName="vert1" presStyleCnt="0"/>
      <dgm:spPr/>
    </dgm:pt>
    <dgm:pt modelId="{C7156553-F676-4AF7-82E8-8AB1F71F8D2D}" type="pres">
      <dgm:prSet presAssocID="{78813A9A-13F4-42F2-86F5-1AD0644B0BD3}" presName="thickLine" presStyleLbl="alignNode1" presStyleIdx="4" presStyleCnt="6"/>
      <dgm:spPr/>
    </dgm:pt>
    <dgm:pt modelId="{29298410-1286-4DE9-AD03-DA47A59B236D}" type="pres">
      <dgm:prSet presAssocID="{78813A9A-13F4-42F2-86F5-1AD0644B0BD3}" presName="horz1" presStyleCnt="0"/>
      <dgm:spPr/>
    </dgm:pt>
    <dgm:pt modelId="{656D4119-CC39-4C74-A3DF-BED452D3E6E9}" type="pres">
      <dgm:prSet presAssocID="{78813A9A-13F4-42F2-86F5-1AD0644B0BD3}" presName="tx1" presStyleLbl="revTx" presStyleIdx="4" presStyleCnt="6"/>
      <dgm:spPr/>
    </dgm:pt>
    <dgm:pt modelId="{2C828FEB-5B74-49B2-B5D6-D0480D2C6E6C}" type="pres">
      <dgm:prSet presAssocID="{78813A9A-13F4-42F2-86F5-1AD0644B0BD3}" presName="vert1" presStyleCnt="0"/>
      <dgm:spPr/>
    </dgm:pt>
    <dgm:pt modelId="{D11CBD19-9D8B-4636-A2F1-1BCFF0C857AD}" type="pres">
      <dgm:prSet presAssocID="{DB5B3BB7-B3E8-4BF9-AB9C-712DEBDD30AF}" presName="thickLine" presStyleLbl="alignNode1" presStyleIdx="5" presStyleCnt="6"/>
      <dgm:spPr/>
    </dgm:pt>
    <dgm:pt modelId="{9BE901DE-E63D-4463-9E67-2383CAF31F73}" type="pres">
      <dgm:prSet presAssocID="{DB5B3BB7-B3E8-4BF9-AB9C-712DEBDD30AF}" presName="horz1" presStyleCnt="0"/>
      <dgm:spPr/>
    </dgm:pt>
    <dgm:pt modelId="{457B142B-3A5E-421C-9197-31B543A5D9AB}" type="pres">
      <dgm:prSet presAssocID="{DB5B3BB7-B3E8-4BF9-AB9C-712DEBDD30AF}" presName="tx1" presStyleLbl="revTx" presStyleIdx="5" presStyleCnt="6"/>
      <dgm:spPr/>
    </dgm:pt>
    <dgm:pt modelId="{DFF18716-842A-4689-B96C-1ECE6848A393}" type="pres">
      <dgm:prSet presAssocID="{DB5B3BB7-B3E8-4BF9-AB9C-712DEBDD30AF}" presName="vert1" presStyleCnt="0"/>
      <dgm:spPr/>
    </dgm:pt>
  </dgm:ptLst>
  <dgm:cxnLst>
    <dgm:cxn modelId="{ADA3010A-B851-4BB0-BD06-5CA1A2D5EFA1}" type="presOf" srcId="{2E1ED6A5-966E-4B1A-9385-2AAD9BAF6B22}" destId="{8891E523-620E-4C20-8022-998D59C5E831}" srcOrd="0" destOrd="0" presId="urn:microsoft.com/office/officeart/2008/layout/LinedList"/>
    <dgm:cxn modelId="{8DEEB70A-6E81-458C-A4D8-4313A1236581}" srcId="{E82C6E01-E7AD-437A-B409-FC8F5E15FDD4}" destId="{D05A08F8-5E8E-42C0-AC9E-7AD4520029F3}" srcOrd="2" destOrd="0" parTransId="{E8E0EC31-7CF3-4F59-BBB4-C8D857F66F43}" sibTransId="{8041B518-A89C-4BCC-968F-18AED801DA4D}"/>
    <dgm:cxn modelId="{1EB18E3C-D352-4261-93D7-D8E9F2690C87}" srcId="{E82C6E01-E7AD-437A-B409-FC8F5E15FDD4}" destId="{2D5DBFB7-02C0-438F-9227-1C29BFEB5B9F}" srcOrd="0" destOrd="0" parTransId="{7D5C8950-4FF0-414F-8644-6939B7EDD307}" sibTransId="{BE7246AD-AC00-42B6-8DB7-54FEEC404B38}"/>
    <dgm:cxn modelId="{DF54F371-519B-42B7-83D2-10720B723E3C}" type="presOf" srcId="{DB5B3BB7-B3E8-4BF9-AB9C-712DEBDD30AF}" destId="{457B142B-3A5E-421C-9197-31B543A5D9AB}" srcOrd="0" destOrd="0" presId="urn:microsoft.com/office/officeart/2008/layout/LinedList"/>
    <dgm:cxn modelId="{1E45687A-4135-44AE-AA5A-8C1B42F9FDDE}" type="presOf" srcId="{2D5DBFB7-02C0-438F-9227-1C29BFEB5B9F}" destId="{786C6E0F-4FA6-41A5-B02D-161327247013}" srcOrd="0" destOrd="0" presId="urn:microsoft.com/office/officeart/2008/layout/LinedList"/>
    <dgm:cxn modelId="{6F7B977B-2156-4EBF-A722-6DB10B63B858}" type="presOf" srcId="{2F548DD4-6981-415E-832D-D272601C241F}" destId="{2B0D4E45-73CA-4E65-85A4-0587226DE0D4}" srcOrd="0" destOrd="0" presId="urn:microsoft.com/office/officeart/2008/layout/LinedList"/>
    <dgm:cxn modelId="{A99612AA-E5EA-4298-B28E-68C5C2B3254E}" type="presOf" srcId="{78813A9A-13F4-42F2-86F5-1AD0644B0BD3}" destId="{656D4119-CC39-4C74-A3DF-BED452D3E6E9}" srcOrd="0" destOrd="0" presId="urn:microsoft.com/office/officeart/2008/layout/LinedList"/>
    <dgm:cxn modelId="{9083EBB6-61EA-4648-92B8-C667AD590277}" srcId="{E82C6E01-E7AD-437A-B409-FC8F5E15FDD4}" destId="{DB5B3BB7-B3E8-4BF9-AB9C-712DEBDD30AF}" srcOrd="5" destOrd="0" parTransId="{ACE4BBFD-470E-4308-B407-50C2E6411459}" sibTransId="{E9896CB1-951D-4059-8E14-8AD82F130EA2}"/>
    <dgm:cxn modelId="{0D6DD5D9-92C5-40AD-9C22-3E56F37D20D1}" srcId="{E82C6E01-E7AD-437A-B409-FC8F5E15FDD4}" destId="{78813A9A-13F4-42F2-86F5-1AD0644B0BD3}" srcOrd="4" destOrd="0" parTransId="{AD4B747C-7110-4460-A12F-FD7BD45A30C8}" sibTransId="{9D50D5B1-54FC-4733-BEBD-FF83C93FC793}"/>
    <dgm:cxn modelId="{F3C139DA-F21C-4377-8384-0AD7E91A5EF6}" type="presOf" srcId="{E82C6E01-E7AD-437A-B409-FC8F5E15FDD4}" destId="{D8872939-C104-4962-B5B7-9055E78604E8}" srcOrd="0" destOrd="0" presId="urn:microsoft.com/office/officeart/2008/layout/LinedList"/>
    <dgm:cxn modelId="{865E3DDA-A902-4BCC-8C26-D55D6F7DC644}" type="presOf" srcId="{D05A08F8-5E8E-42C0-AC9E-7AD4520029F3}" destId="{BC9A3F79-8915-49BC-9159-32E021241096}" srcOrd="0" destOrd="0" presId="urn:microsoft.com/office/officeart/2008/layout/LinedList"/>
    <dgm:cxn modelId="{CCA79AE2-979D-447C-9959-3BA4344F34B5}" srcId="{E82C6E01-E7AD-437A-B409-FC8F5E15FDD4}" destId="{2F548DD4-6981-415E-832D-D272601C241F}" srcOrd="3" destOrd="0" parTransId="{CD823A36-FE49-4053-98CE-2AD43F7A3DB0}" sibTransId="{EF4F509B-8F74-4D68-8B3F-628040FBD17D}"/>
    <dgm:cxn modelId="{743CC6EE-AB5E-4BD6-AC6B-B2039B2CC6C7}" srcId="{E82C6E01-E7AD-437A-B409-FC8F5E15FDD4}" destId="{2E1ED6A5-966E-4B1A-9385-2AAD9BAF6B22}" srcOrd="1" destOrd="0" parTransId="{905C6ED9-960B-4632-89D1-0E43179DA0CE}" sibTransId="{32F1FBC4-82A3-4949-81C4-B3BB98A2A8BD}"/>
    <dgm:cxn modelId="{8D8DE9E9-DBA9-485A-A59B-A9D00805FB1A}" type="presParOf" srcId="{D8872939-C104-4962-B5B7-9055E78604E8}" destId="{51713BB0-9FA5-4C43-96E6-64AB20575062}" srcOrd="0" destOrd="0" presId="urn:microsoft.com/office/officeart/2008/layout/LinedList"/>
    <dgm:cxn modelId="{6AAB419A-977F-41D7-ABEC-5B4EFF3529DB}" type="presParOf" srcId="{D8872939-C104-4962-B5B7-9055E78604E8}" destId="{65E84A5A-9C0B-47B7-A625-ED4EF6036A25}" srcOrd="1" destOrd="0" presId="urn:microsoft.com/office/officeart/2008/layout/LinedList"/>
    <dgm:cxn modelId="{DCF772B5-2A0B-4C74-B252-9CD8817E9A95}" type="presParOf" srcId="{65E84A5A-9C0B-47B7-A625-ED4EF6036A25}" destId="{786C6E0F-4FA6-41A5-B02D-161327247013}" srcOrd="0" destOrd="0" presId="urn:microsoft.com/office/officeart/2008/layout/LinedList"/>
    <dgm:cxn modelId="{0EBD9C4A-7E6F-4D43-B656-66FFF244BE6A}" type="presParOf" srcId="{65E84A5A-9C0B-47B7-A625-ED4EF6036A25}" destId="{44CFA3FF-F866-4B17-A55B-DA544DCB90AA}" srcOrd="1" destOrd="0" presId="urn:microsoft.com/office/officeart/2008/layout/LinedList"/>
    <dgm:cxn modelId="{2C5C418B-FE97-402E-8140-15C5C4CDFF11}" type="presParOf" srcId="{D8872939-C104-4962-B5B7-9055E78604E8}" destId="{E6387750-3CC6-4717-9BCF-F44997EEA470}" srcOrd="2" destOrd="0" presId="urn:microsoft.com/office/officeart/2008/layout/LinedList"/>
    <dgm:cxn modelId="{D65BD5ED-C459-4BA5-933F-373905C565EE}" type="presParOf" srcId="{D8872939-C104-4962-B5B7-9055E78604E8}" destId="{AFB2E2AD-FA13-474D-8D0C-C1468AE4B9BB}" srcOrd="3" destOrd="0" presId="urn:microsoft.com/office/officeart/2008/layout/LinedList"/>
    <dgm:cxn modelId="{5FF7B226-09C5-4254-88DB-C214249D4147}" type="presParOf" srcId="{AFB2E2AD-FA13-474D-8D0C-C1468AE4B9BB}" destId="{8891E523-620E-4C20-8022-998D59C5E831}" srcOrd="0" destOrd="0" presId="urn:microsoft.com/office/officeart/2008/layout/LinedList"/>
    <dgm:cxn modelId="{14F31E4D-3D28-473F-BE33-F9690309CF7A}" type="presParOf" srcId="{AFB2E2AD-FA13-474D-8D0C-C1468AE4B9BB}" destId="{C1CD491D-327B-4BEB-8159-759131384A8C}" srcOrd="1" destOrd="0" presId="urn:microsoft.com/office/officeart/2008/layout/LinedList"/>
    <dgm:cxn modelId="{43968073-D44D-44B2-9AD0-1828740505E7}" type="presParOf" srcId="{D8872939-C104-4962-B5B7-9055E78604E8}" destId="{02FB4351-111E-404E-B0AC-271661E4C1B6}" srcOrd="4" destOrd="0" presId="urn:microsoft.com/office/officeart/2008/layout/LinedList"/>
    <dgm:cxn modelId="{542F731C-493E-4DE6-A276-0A17833338EB}" type="presParOf" srcId="{D8872939-C104-4962-B5B7-9055E78604E8}" destId="{E3DC481F-17A0-4A85-98B6-752366DF9BD0}" srcOrd="5" destOrd="0" presId="urn:microsoft.com/office/officeart/2008/layout/LinedList"/>
    <dgm:cxn modelId="{F68F25CB-F074-437E-95BE-CA0ED20ACD94}" type="presParOf" srcId="{E3DC481F-17A0-4A85-98B6-752366DF9BD0}" destId="{BC9A3F79-8915-49BC-9159-32E021241096}" srcOrd="0" destOrd="0" presId="urn:microsoft.com/office/officeart/2008/layout/LinedList"/>
    <dgm:cxn modelId="{EA2B5343-2C7D-48AC-9FED-45CD5811B73D}" type="presParOf" srcId="{E3DC481F-17A0-4A85-98B6-752366DF9BD0}" destId="{75194545-10E7-41C9-9AFB-943D64D516E0}" srcOrd="1" destOrd="0" presId="urn:microsoft.com/office/officeart/2008/layout/LinedList"/>
    <dgm:cxn modelId="{CF454BDC-E231-436A-B060-C13F88D7F312}" type="presParOf" srcId="{D8872939-C104-4962-B5B7-9055E78604E8}" destId="{689873BC-86A0-4EAD-A496-51C7DF0F7E50}" srcOrd="6" destOrd="0" presId="urn:microsoft.com/office/officeart/2008/layout/LinedList"/>
    <dgm:cxn modelId="{BBA89F3F-2A99-47B2-9E2C-64716EF3435B}" type="presParOf" srcId="{D8872939-C104-4962-B5B7-9055E78604E8}" destId="{A0A0FB55-B9C3-4213-9A81-983EA66DD92C}" srcOrd="7" destOrd="0" presId="urn:microsoft.com/office/officeart/2008/layout/LinedList"/>
    <dgm:cxn modelId="{BB6E354B-4C5D-4EB1-9F2C-27CBC1090CC5}" type="presParOf" srcId="{A0A0FB55-B9C3-4213-9A81-983EA66DD92C}" destId="{2B0D4E45-73CA-4E65-85A4-0587226DE0D4}" srcOrd="0" destOrd="0" presId="urn:microsoft.com/office/officeart/2008/layout/LinedList"/>
    <dgm:cxn modelId="{2EEA69A5-4634-4D02-8EF4-FD2CF35C5C8A}" type="presParOf" srcId="{A0A0FB55-B9C3-4213-9A81-983EA66DD92C}" destId="{154BF6F2-DCEA-4EAE-8785-D818AAA83F91}" srcOrd="1" destOrd="0" presId="urn:microsoft.com/office/officeart/2008/layout/LinedList"/>
    <dgm:cxn modelId="{F2C3AEDB-56D9-460D-A9F1-43E506A5F8B1}" type="presParOf" srcId="{D8872939-C104-4962-B5B7-9055E78604E8}" destId="{C7156553-F676-4AF7-82E8-8AB1F71F8D2D}" srcOrd="8" destOrd="0" presId="urn:microsoft.com/office/officeart/2008/layout/LinedList"/>
    <dgm:cxn modelId="{7E9685D1-C13D-43CA-94DA-E7D2257627B8}" type="presParOf" srcId="{D8872939-C104-4962-B5B7-9055E78604E8}" destId="{29298410-1286-4DE9-AD03-DA47A59B236D}" srcOrd="9" destOrd="0" presId="urn:microsoft.com/office/officeart/2008/layout/LinedList"/>
    <dgm:cxn modelId="{EDE081D3-C6D0-4E68-917A-8B799A16483F}" type="presParOf" srcId="{29298410-1286-4DE9-AD03-DA47A59B236D}" destId="{656D4119-CC39-4C74-A3DF-BED452D3E6E9}" srcOrd="0" destOrd="0" presId="urn:microsoft.com/office/officeart/2008/layout/LinedList"/>
    <dgm:cxn modelId="{757DB19A-B05A-487B-B860-743DFA84B92E}" type="presParOf" srcId="{29298410-1286-4DE9-AD03-DA47A59B236D}" destId="{2C828FEB-5B74-49B2-B5D6-D0480D2C6E6C}" srcOrd="1" destOrd="0" presId="urn:microsoft.com/office/officeart/2008/layout/LinedList"/>
    <dgm:cxn modelId="{5EB633DF-20AF-4E62-8770-030AC0DEC814}" type="presParOf" srcId="{D8872939-C104-4962-B5B7-9055E78604E8}" destId="{D11CBD19-9D8B-4636-A2F1-1BCFF0C857AD}" srcOrd="10" destOrd="0" presId="urn:microsoft.com/office/officeart/2008/layout/LinedList"/>
    <dgm:cxn modelId="{22381031-70F1-4098-A94A-33EA6BCFD4FF}" type="presParOf" srcId="{D8872939-C104-4962-B5B7-9055E78604E8}" destId="{9BE901DE-E63D-4463-9E67-2383CAF31F73}" srcOrd="11" destOrd="0" presId="urn:microsoft.com/office/officeart/2008/layout/LinedList"/>
    <dgm:cxn modelId="{4522CD67-87EF-4D82-BC71-680A653359AA}" type="presParOf" srcId="{9BE901DE-E63D-4463-9E67-2383CAF31F73}" destId="{457B142B-3A5E-421C-9197-31B543A5D9AB}" srcOrd="0" destOrd="0" presId="urn:microsoft.com/office/officeart/2008/layout/LinedList"/>
    <dgm:cxn modelId="{5AB16756-E314-4113-AAAE-C2970B4609F9}" type="presParOf" srcId="{9BE901DE-E63D-4463-9E67-2383CAF31F73}" destId="{DFF18716-842A-4689-B96C-1ECE6848A39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713BB0-9FA5-4C43-96E6-64AB20575062}">
      <dsp:nvSpPr>
        <dsp:cNvPr id="0" name=""/>
        <dsp:cNvSpPr/>
      </dsp:nvSpPr>
      <dsp:spPr>
        <a:xfrm>
          <a:off x="0" y="2569"/>
          <a:ext cx="701040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6C6E0F-4FA6-41A5-B02D-161327247013}">
      <dsp:nvSpPr>
        <dsp:cNvPr id="0" name=""/>
        <dsp:cNvSpPr/>
      </dsp:nvSpPr>
      <dsp:spPr>
        <a:xfrm>
          <a:off x="0" y="2569"/>
          <a:ext cx="7010401" cy="876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Vaping among adolescents has risen significantly over the past decade in the UK (Action on Smoking and Health  2025).</a:t>
          </a:r>
        </a:p>
      </dsp:txBody>
      <dsp:txXfrm>
        <a:off x="0" y="2569"/>
        <a:ext cx="7010401" cy="876306"/>
      </dsp:txXfrm>
    </dsp:sp>
    <dsp:sp modelId="{E6387750-3CC6-4717-9BCF-F44997EEA470}">
      <dsp:nvSpPr>
        <dsp:cNvPr id="0" name=""/>
        <dsp:cNvSpPr/>
      </dsp:nvSpPr>
      <dsp:spPr>
        <a:xfrm>
          <a:off x="0" y="878876"/>
          <a:ext cx="701040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91E523-620E-4C20-8022-998D59C5E831}">
      <dsp:nvSpPr>
        <dsp:cNvPr id="0" name=""/>
        <dsp:cNvSpPr/>
      </dsp:nvSpPr>
      <dsp:spPr>
        <a:xfrm>
          <a:off x="0" y="878876"/>
          <a:ext cx="7010401" cy="876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Disposable vapes are the most used products, especially among 15‑year‑olds, raising concerns about accessibility and appeal to young people (ASH, 2026).</a:t>
          </a:r>
        </a:p>
      </dsp:txBody>
      <dsp:txXfrm>
        <a:off x="0" y="878876"/>
        <a:ext cx="7010401" cy="876306"/>
      </dsp:txXfrm>
    </dsp:sp>
    <dsp:sp modelId="{02FB4351-111E-404E-B0AC-271661E4C1B6}">
      <dsp:nvSpPr>
        <dsp:cNvPr id="0" name=""/>
        <dsp:cNvSpPr/>
      </dsp:nvSpPr>
      <dsp:spPr>
        <a:xfrm>
          <a:off x="0" y="1755182"/>
          <a:ext cx="701040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9A3F79-8915-49BC-9159-32E021241096}">
      <dsp:nvSpPr>
        <dsp:cNvPr id="0" name=""/>
        <dsp:cNvSpPr/>
      </dsp:nvSpPr>
      <dsp:spPr>
        <a:xfrm>
          <a:off x="0" y="1755182"/>
          <a:ext cx="7010401" cy="876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Approximately 1.1 million young people aged 11–17 vape, compared with around 100,000 who smoke cigarettes (Whittaker, 2025).</a:t>
          </a:r>
        </a:p>
      </dsp:txBody>
      <dsp:txXfrm>
        <a:off x="0" y="1755182"/>
        <a:ext cx="7010401" cy="876306"/>
      </dsp:txXfrm>
    </dsp:sp>
    <dsp:sp modelId="{689873BC-86A0-4EAD-A496-51C7DF0F7E50}">
      <dsp:nvSpPr>
        <dsp:cNvPr id="0" name=""/>
        <dsp:cNvSpPr/>
      </dsp:nvSpPr>
      <dsp:spPr>
        <a:xfrm>
          <a:off x="0" y="2631489"/>
          <a:ext cx="701040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0D4E45-73CA-4E65-85A4-0587226DE0D4}">
      <dsp:nvSpPr>
        <dsp:cNvPr id="0" name=""/>
        <dsp:cNvSpPr/>
      </dsp:nvSpPr>
      <dsp:spPr>
        <a:xfrm>
          <a:off x="0" y="2631489"/>
          <a:ext cx="7010401" cy="876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Approximately 9% of adolescents have tried smoking at least once, highlighting continued experimentation despite public health campaigns (NHS Digital, 2022).</a:t>
          </a:r>
        </a:p>
      </dsp:txBody>
      <dsp:txXfrm>
        <a:off x="0" y="2631489"/>
        <a:ext cx="7010401" cy="876306"/>
      </dsp:txXfrm>
    </dsp:sp>
    <dsp:sp modelId="{C7156553-F676-4AF7-82E8-8AB1F71F8D2D}">
      <dsp:nvSpPr>
        <dsp:cNvPr id="0" name=""/>
        <dsp:cNvSpPr/>
      </dsp:nvSpPr>
      <dsp:spPr>
        <a:xfrm>
          <a:off x="0" y="3507796"/>
          <a:ext cx="701040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6D4119-CC39-4C74-A3DF-BED452D3E6E9}">
      <dsp:nvSpPr>
        <dsp:cNvPr id="0" name=""/>
        <dsp:cNvSpPr/>
      </dsp:nvSpPr>
      <dsp:spPr>
        <a:xfrm>
          <a:off x="0" y="3507796"/>
          <a:ext cx="7010401" cy="876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The UK government has launched a £62 million, 10‑year study following 100,000 young people aged 8–18 to investigate long‑term vaping effects (Department of Health and Social Care, 2025).</a:t>
          </a:r>
        </a:p>
      </dsp:txBody>
      <dsp:txXfrm>
        <a:off x="0" y="3507796"/>
        <a:ext cx="7010401" cy="876306"/>
      </dsp:txXfrm>
    </dsp:sp>
    <dsp:sp modelId="{D11CBD19-9D8B-4636-A2F1-1BCFF0C857AD}">
      <dsp:nvSpPr>
        <dsp:cNvPr id="0" name=""/>
        <dsp:cNvSpPr/>
      </dsp:nvSpPr>
      <dsp:spPr>
        <a:xfrm>
          <a:off x="0" y="4384102"/>
          <a:ext cx="701040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7B142B-3A5E-421C-9197-31B543A5D9AB}">
      <dsp:nvSpPr>
        <dsp:cNvPr id="0" name=""/>
        <dsp:cNvSpPr/>
      </dsp:nvSpPr>
      <dsp:spPr>
        <a:xfrm>
          <a:off x="0" y="4384102"/>
          <a:ext cx="7010401" cy="876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Clinical evidence shows vaping is now a major adolescent health concern, with limited UK‑specific mental health data (Golder et al., 2025).</a:t>
          </a:r>
        </a:p>
      </dsp:txBody>
      <dsp:txXfrm>
        <a:off x="0" y="4384102"/>
        <a:ext cx="7010401" cy="87630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070509-AAA8-470F-984C-87B2CD1BE52E}" type="datetimeFigureOut">
              <a:rPr lang="en-GB" smtClean="0"/>
              <a:t>08/02/2026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BC5BF7-707F-4202-BB4B-9AF657E49694}" type="slidenum">
              <a:rPr lang="en-GB" smtClean="0"/>
              <a:t>‹#›</a:t>
            </a:fld>
            <a:endParaRPr lang="en-GB"/>
          </a:p>
        </p:txBody>
      </p:sp>
    </p:spTree>
    <p:extLst>
      <p:ext uri="{BB962C8B-B14F-4D97-AF65-F5344CB8AC3E}">
        <p14:creationId xmlns:p14="http://schemas.microsoft.com/office/powerpoint/2010/main" val="1452265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BC5BF7-707F-4202-BB4B-9AF657E49694}" type="slidenum">
              <a:rPr lang="en-GB" smtClean="0"/>
              <a:t>3</a:t>
            </a:fld>
            <a:endParaRPr lang="en-GB"/>
          </a:p>
        </p:txBody>
      </p:sp>
    </p:spTree>
    <p:extLst>
      <p:ext uri="{BB962C8B-B14F-4D97-AF65-F5344CB8AC3E}">
        <p14:creationId xmlns:p14="http://schemas.microsoft.com/office/powerpoint/2010/main" val="4061171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BC5BF7-707F-4202-BB4B-9AF657E49694}" type="slidenum">
              <a:rPr lang="en-GB" smtClean="0"/>
              <a:t>4</a:t>
            </a:fld>
            <a:endParaRPr lang="en-GB"/>
          </a:p>
        </p:txBody>
      </p:sp>
    </p:spTree>
    <p:extLst>
      <p:ext uri="{BB962C8B-B14F-4D97-AF65-F5344CB8AC3E}">
        <p14:creationId xmlns:p14="http://schemas.microsoft.com/office/powerpoint/2010/main" val="38486365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BC5BF7-707F-4202-BB4B-9AF657E49694}" type="slidenum">
              <a:rPr lang="en-GB" smtClean="0"/>
              <a:t>6</a:t>
            </a:fld>
            <a:endParaRPr lang="en-GB"/>
          </a:p>
        </p:txBody>
      </p:sp>
    </p:spTree>
    <p:extLst>
      <p:ext uri="{BB962C8B-B14F-4D97-AF65-F5344CB8AC3E}">
        <p14:creationId xmlns:p14="http://schemas.microsoft.com/office/powerpoint/2010/main" val="227230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BC5BF7-707F-4202-BB4B-9AF657E49694}" type="slidenum">
              <a:rPr lang="en-GB" smtClean="0"/>
              <a:t>7</a:t>
            </a:fld>
            <a:endParaRPr lang="en-GB"/>
          </a:p>
        </p:txBody>
      </p:sp>
    </p:spTree>
    <p:extLst>
      <p:ext uri="{BB962C8B-B14F-4D97-AF65-F5344CB8AC3E}">
        <p14:creationId xmlns:p14="http://schemas.microsoft.com/office/powerpoint/2010/main" val="8788687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4F3E7-03F6-1456-F085-79978C72987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5EBF54-8CCF-EC6C-8676-6CD04DA94F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DE11A0-F107-4BCE-80D7-E71EEF39CD85}"/>
              </a:ext>
            </a:extLst>
          </p:cNvPr>
          <p:cNvSpPr>
            <a:spLocks noGrp="1"/>
          </p:cNvSpPr>
          <p:nvPr>
            <p:ph type="dt" sz="half" idx="10"/>
          </p:nvPr>
        </p:nvSpPr>
        <p:spPr/>
        <p:txBody>
          <a:bodyPr/>
          <a:lstStyle/>
          <a:p>
            <a:fld id="{42843D0C-E5BE-441B-98FB-35D9A6E68F22}" type="datetimeFigureOut">
              <a:rPr lang="en-GB" smtClean="0"/>
              <a:t>08/02/2026</a:t>
            </a:fld>
            <a:endParaRPr lang="en-GB"/>
          </a:p>
        </p:txBody>
      </p:sp>
      <p:sp>
        <p:nvSpPr>
          <p:cNvPr id="5" name="Footer Placeholder 4">
            <a:extLst>
              <a:ext uri="{FF2B5EF4-FFF2-40B4-BE49-F238E27FC236}">
                <a16:creationId xmlns:a16="http://schemas.microsoft.com/office/drawing/2014/main" id="{92886794-F7E6-7EC4-A8A3-690EDD633E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ED29F1-639F-CB33-3889-457023B5BE4C}"/>
              </a:ext>
            </a:extLst>
          </p:cNvPr>
          <p:cNvSpPr>
            <a:spLocks noGrp="1"/>
          </p:cNvSpPr>
          <p:nvPr>
            <p:ph type="sldNum" sz="quarter" idx="12"/>
          </p:nvPr>
        </p:nvSpPr>
        <p:spPr/>
        <p:txBody>
          <a:bodyPr/>
          <a:lstStyle/>
          <a:p>
            <a:fld id="{836E8808-46DD-4F6E-9150-80B06B5F5EDA}" type="slidenum">
              <a:rPr lang="en-GB" smtClean="0"/>
              <a:t>‹#›</a:t>
            </a:fld>
            <a:endParaRPr lang="en-GB"/>
          </a:p>
        </p:txBody>
      </p:sp>
    </p:spTree>
    <p:extLst>
      <p:ext uri="{BB962C8B-B14F-4D97-AF65-F5344CB8AC3E}">
        <p14:creationId xmlns:p14="http://schemas.microsoft.com/office/powerpoint/2010/main" val="4013440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F1638-DB66-1F7C-E145-25604FDDF6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92C7E4-DF73-611E-77CD-07F4A0B7CD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75E731-B899-F093-0946-F79E2037211C}"/>
              </a:ext>
            </a:extLst>
          </p:cNvPr>
          <p:cNvSpPr>
            <a:spLocks noGrp="1"/>
          </p:cNvSpPr>
          <p:nvPr>
            <p:ph type="dt" sz="half" idx="10"/>
          </p:nvPr>
        </p:nvSpPr>
        <p:spPr/>
        <p:txBody>
          <a:bodyPr/>
          <a:lstStyle/>
          <a:p>
            <a:fld id="{42843D0C-E5BE-441B-98FB-35D9A6E68F22}" type="datetimeFigureOut">
              <a:rPr lang="en-GB" smtClean="0"/>
              <a:t>08/02/2026</a:t>
            </a:fld>
            <a:endParaRPr lang="en-GB"/>
          </a:p>
        </p:txBody>
      </p:sp>
      <p:sp>
        <p:nvSpPr>
          <p:cNvPr id="5" name="Footer Placeholder 4">
            <a:extLst>
              <a:ext uri="{FF2B5EF4-FFF2-40B4-BE49-F238E27FC236}">
                <a16:creationId xmlns:a16="http://schemas.microsoft.com/office/drawing/2014/main" id="{69675ACA-C0C3-A831-07BF-CAF7C21A2C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124E26-DCF5-6EAC-6B54-D97EEA0BFB2E}"/>
              </a:ext>
            </a:extLst>
          </p:cNvPr>
          <p:cNvSpPr>
            <a:spLocks noGrp="1"/>
          </p:cNvSpPr>
          <p:nvPr>
            <p:ph type="sldNum" sz="quarter" idx="12"/>
          </p:nvPr>
        </p:nvSpPr>
        <p:spPr/>
        <p:txBody>
          <a:bodyPr/>
          <a:lstStyle/>
          <a:p>
            <a:fld id="{836E8808-46DD-4F6E-9150-80B06B5F5EDA}" type="slidenum">
              <a:rPr lang="en-GB" smtClean="0"/>
              <a:t>‹#›</a:t>
            </a:fld>
            <a:endParaRPr lang="en-GB"/>
          </a:p>
        </p:txBody>
      </p:sp>
    </p:spTree>
    <p:extLst>
      <p:ext uri="{BB962C8B-B14F-4D97-AF65-F5344CB8AC3E}">
        <p14:creationId xmlns:p14="http://schemas.microsoft.com/office/powerpoint/2010/main" val="2681258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128E2-7709-FD83-10F7-D1E6E1D4C1B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30817ED-C344-00D8-AE88-C19728CEAAC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F0BE5C-2D4A-2DD1-5D21-E2CDC497EF7D}"/>
              </a:ext>
            </a:extLst>
          </p:cNvPr>
          <p:cNvSpPr>
            <a:spLocks noGrp="1"/>
          </p:cNvSpPr>
          <p:nvPr>
            <p:ph type="dt" sz="half" idx="10"/>
          </p:nvPr>
        </p:nvSpPr>
        <p:spPr/>
        <p:txBody>
          <a:bodyPr/>
          <a:lstStyle/>
          <a:p>
            <a:fld id="{42843D0C-E5BE-441B-98FB-35D9A6E68F22}" type="datetimeFigureOut">
              <a:rPr lang="en-GB" smtClean="0"/>
              <a:t>08/02/2026</a:t>
            </a:fld>
            <a:endParaRPr lang="en-GB"/>
          </a:p>
        </p:txBody>
      </p:sp>
      <p:sp>
        <p:nvSpPr>
          <p:cNvPr id="5" name="Footer Placeholder 4">
            <a:extLst>
              <a:ext uri="{FF2B5EF4-FFF2-40B4-BE49-F238E27FC236}">
                <a16:creationId xmlns:a16="http://schemas.microsoft.com/office/drawing/2014/main" id="{8EF9CA8B-F30A-ABB3-07B7-E65A1CE6C6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BE557B-D69F-90D7-366D-C6339A49942B}"/>
              </a:ext>
            </a:extLst>
          </p:cNvPr>
          <p:cNvSpPr>
            <a:spLocks noGrp="1"/>
          </p:cNvSpPr>
          <p:nvPr>
            <p:ph type="sldNum" sz="quarter" idx="12"/>
          </p:nvPr>
        </p:nvSpPr>
        <p:spPr/>
        <p:txBody>
          <a:bodyPr/>
          <a:lstStyle/>
          <a:p>
            <a:fld id="{836E8808-46DD-4F6E-9150-80B06B5F5EDA}" type="slidenum">
              <a:rPr lang="en-GB" smtClean="0"/>
              <a:t>‹#›</a:t>
            </a:fld>
            <a:endParaRPr lang="en-GB"/>
          </a:p>
        </p:txBody>
      </p:sp>
    </p:spTree>
    <p:extLst>
      <p:ext uri="{BB962C8B-B14F-4D97-AF65-F5344CB8AC3E}">
        <p14:creationId xmlns:p14="http://schemas.microsoft.com/office/powerpoint/2010/main" val="963501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B1C22-4BB4-39E7-D252-2762EDBF24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874688-3DDB-F218-8A21-3424885AD9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C00051-DBA8-3440-7E12-7701E42627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5FE4DD-9B73-F833-A104-BF331A59BD69}"/>
              </a:ext>
            </a:extLst>
          </p:cNvPr>
          <p:cNvSpPr>
            <a:spLocks noGrp="1"/>
          </p:cNvSpPr>
          <p:nvPr>
            <p:ph type="dt" sz="half" idx="10"/>
          </p:nvPr>
        </p:nvSpPr>
        <p:spPr/>
        <p:txBody>
          <a:bodyPr/>
          <a:lstStyle/>
          <a:p>
            <a:fld id="{42843D0C-E5BE-441B-98FB-35D9A6E68F22}" type="datetimeFigureOut">
              <a:rPr lang="en-GB" smtClean="0"/>
              <a:t>08/02/2026</a:t>
            </a:fld>
            <a:endParaRPr lang="en-GB"/>
          </a:p>
        </p:txBody>
      </p:sp>
      <p:sp>
        <p:nvSpPr>
          <p:cNvPr id="6" name="Footer Placeholder 5">
            <a:extLst>
              <a:ext uri="{FF2B5EF4-FFF2-40B4-BE49-F238E27FC236}">
                <a16:creationId xmlns:a16="http://schemas.microsoft.com/office/drawing/2014/main" id="{4580137F-1490-683F-8095-45DB8808FD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29E6E3-0688-4360-3807-B136D86FF6A4}"/>
              </a:ext>
            </a:extLst>
          </p:cNvPr>
          <p:cNvSpPr>
            <a:spLocks noGrp="1"/>
          </p:cNvSpPr>
          <p:nvPr>
            <p:ph type="sldNum" sz="quarter" idx="12"/>
          </p:nvPr>
        </p:nvSpPr>
        <p:spPr/>
        <p:txBody>
          <a:bodyPr/>
          <a:lstStyle/>
          <a:p>
            <a:fld id="{836E8808-46DD-4F6E-9150-80B06B5F5EDA}" type="slidenum">
              <a:rPr lang="en-GB" smtClean="0"/>
              <a:t>‹#›</a:t>
            </a:fld>
            <a:endParaRPr lang="en-GB"/>
          </a:p>
        </p:txBody>
      </p:sp>
    </p:spTree>
    <p:extLst>
      <p:ext uri="{BB962C8B-B14F-4D97-AF65-F5344CB8AC3E}">
        <p14:creationId xmlns:p14="http://schemas.microsoft.com/office/powerpoint/2010/main" val="313232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0D5BE-C0C8-93FD-A901-BB45327F11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E78EB-2780-099C-B3E9-92B8BFA682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E4F5C1-B3ED-90B7-9816-FDFB9AEE21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049D28E-1544-1E1E-EE93-D8124F0BAF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A46D36-7677-4FF9-7E5E-6C31A56882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A3E56C-00E4-6900-566F-D800D8FB1987}"/>
              </a:ext>
            </a:extLst>
          </p:cNvPr>
          <p:cNvSpPr>
            <a:spLocks noGrp="1"/>
          </p:cNvSpPr>
          <p:nvPr>
            <p:ph type="dt" sz="half" idx="10"/>
          </p:nvPr>
        </p:nvSpPr>
        <p:spPr/>
        <p:txBody>
          <a:bodyPr/>
          <a:lstStyle/>
          <a:p>
            <a:fld id="{42843D0C-E5BE-441B-98FB-35D9A6E68F22}" type="datetimeFigureOut">
              <a:rPr lang="en-GB" smtClean="0"/>
              <a:t>08/02/2026</a:t>
            </a:fld>
            <a:endParaRPr lang="en-GB"/>
          </a:p>
        </p:txBody>
      </p:sp>
      <p:sp>
        <p:nvSpPr>
          <p:cNvPr id="8" name="Footer Placeholder 7">
            <a:extLst>
              <a:ext uri="{FF2B5EF4-FFF2-40B4-BE49-F238E27FC236}">
                <a16:creationId xmlns:a16="http://schemas.microsoft.com/office/drawing/2014/main" id="{00FD41C0-257A-8F62-84C3-038AA0A96C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47B17B-9D2A-B964-49D2-7C655D3FBBF4}"/>
              </a:ext>
            </a:extLst>
          </p:cNvPr>
          <p:cNvSpPr>
            <a:spLocks noGrp="1"/>
          </p:cNvSpPr>
          <p:nvPr>
            <p:ph type="sldNum" sz="quarter" idx="12"/>
          </p:nvPr>
        </p:nvSpPr>
        <p:spPr/>
        <p:txBody>
          <a:bodyPr/>
          <a:lstStyle/>
          <a:p>
            <a:fld id="{836E8808-46DD-4F6E-9150-80B06B5F5EDA}" type="slidenum">
              <a:rPr lang="en-GB" smtClean="0"/>
              <a:t>‹#›</a:t>
            </a:fld>
            <a:endParaRPr lang="en-GB"/>
          </a:p>
        </p:txBody>
      </p:sp>
    </p:spTree>
    <p:extLst>
      <p:ext uri="{BB962C8B-B14F-4D97-AF65-F5344CB8AC3E}">
        <p14:creationId xmlns:p14="http://schemas.microsoft.com/office/powerpoint/2010/main" val="169020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5F0B4-E2CC-16B5-E5B6-75E5B81AAE3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215C51D-E917-D8B0-44EA-AD54B47C7FF6}"/>
              </a:ext>
            </a:extLst>
          </p:cNvPr>
          <p:cNvSpPr>
            <a:spLocks noGrp="1"/>
          </p:cNvSpPr>
          <p:nvPr>
            <p:ph type="dt" sz="half" idx="10"/>
          </p:nvPr>
        </p:nvSpPr>
        <p:spPr/>
        <p:txBody>
          <a:bodyPr/>
          <a:lstStyle/>
          <a:p>
            <a:fld id="{42843D0C-E5BE-441B-98FB-35D9A6E68F22}" type="datetimeFigureOut">
              <a:rPr lang="en-GB" smtClean="0"/>
              <a:t>08/02/2026</a:t>
            </a:fld>
            <a:endParaRPr lang="en-GB"/>
          </a:p>
        </p:txBody>
      </p:sp>
      <p:sp>
        <p:nvSpPr>
          <p:cNvPr id="4" name="Footer Placeholder 3">
            <a:extLst>
              <a:ext uri="{FF2B5EF4-FFF2-40B4-BE49-F238E27FC236}">
                <a16:creationId xmlns:a16="http://schemas.microsoft.com/office/drawing/2014/main" id="{3CEFF4E4-D906-BDC0-7C3E-38724B7098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0ECA572-52AD-1DCC-3E50-E279237664E4}"/>
              </a:ext>
            </a:extLst>
          </p:cNvPr>
          <p:cNvSpPr>
            <a:spLocks noGrp="1"/>
          </p:cNvSpPr>
          <p:nvPr>
            <p:ph type="sldNum" sz="quarter" idx="12"/>
          </p:nvPr>
        </p:nvSpPr>
        <p:spPr/>
        <p:txBody>
          <a:bodyPr/>
          <a:lstStyle/>
          <a:p>
            <a:fld id="{836E8808-46DD-4F6E-9150-80B06B5F5EDA}" type="slidenum">
              <a:rPr lang="en-GB" smtClean="0"/>
              <a:t>‹#›</a:t>
            </a:fld>
            <a:endParaRPr lang="en-GB"/>
          </a:p>
        </p:txBody>
      </p:sp>
    </p:spTree>
    <p:extLst>
      <p:ext uri="{BB962C8B-B14F-4D97-AF65-F5344CB8AC3E}">
        <p14:creationId xmlns:p14="http://schemas.microsoft.com/office/powerpoint/2010/main" val="3011707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D7C521-C2D8-F813-DB56-A20A839A9B6B}"/>
              </a:ext>
            </a:extLst>
          </p:cNvPr>
          <p:cNvSpPr>
            <a:spLocks noGrp="1"/>
          </p:cNvSpPr>
          <p:nvPr>
            <p:ph type="dt" sz="half" idx="10"/>
          </p:nvPr>
        </p:nvSpPr>
        <p:spPr/>
        <p:txBody>
          <a:bodyPr/>
          <a:lstStyle/>
          <a:p>
            <a:fld id="{42843D0C-E5BE-441B-98FB-35D9A6E68F22}" type="datetimeFigureOut">
              <a:rPr lang="en-GB" smtClean="0"/>
              <a:t>08/02/2026</a:t>
            </a:fld>
            <a:endParaRPr lang="en-GB"/>
          </a:p>
        </p:txBody>
      </p:sp>
      <p:sp>
        <p:nvSpPr>
          <p:cNvPr id="3" name="Footer Placeholder 2">
            <a:extLst>
              <a:ext uri="{FF2B5EF4-FFF2-40B4-BE49-F238E27FC236}">
                <a16:creationId xmlns:a16="http://schemas.microsoft.com/office/drawing/2014/main" id="{AD2EEEE4-8EAB-ABC6-F823-B59578F4814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10AAE9-5A13-2F4E-A089-412514A20433}"/>
              </a:ext>
            </a:extLst>
          </p:cNvPr>
          <p:cNvSpPr>
            <a:spLocks noGrp="1"/>
          </p:cNvSpPr>
          <p:nvPr>
            <p:ph type="sldNum" sz="quarter" idx="12"/>
          </p:nvPr>
        </p:nvSpPr>
        <p:spPr/>
        <p:txBody>
          <a:bodyPr/>
          <a:lstStyle/>
          <a:p>
            <a:fld id="{836E8808-46DD-4F6E-9150-80B06B5F5EDA}" type="slidenum">
              <a:rPr lang="en-GB" smtClean="0"/>
              <a:t>‹#›</a:t>
            </a:fld>
            <a:endParaRPr lang="en-GB"/>
          </a:p>
        </p:txBody>
      </p:sp>
    </p:spTree>
    <p:extLst>
      <p:ext uri="{BB962C8B-B14F-4D97-AF65-F5344CB8AC3E}">
        <p14:creationId xmlns:p14="http://schemas.microsoft.com/office/powerpoint/2010/main" val="3982597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0E2AD-F88C-07CF-5EA8-BB78698669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C3AE71-AACB-A11F-2B68-D0D7871921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5443EB-7C10-A405-DC21-AB87AC64DA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6FF2C5-D281-2D60-BE8B-0F9ACA51BA65}"/>
              </a:ext>
            </a:extLst>
          </p:cNvPr>
          <p:cNvSpPr>
            <a:spLocks noGrp="1"/>
          </p:cNvSpPr>
          <p:nvPr>
            <p:ph type="dt" sz="half" idx="10"/>
          </p:nvPr>
        </p:nvSpPr>
        <p:spPr/>
        <p:txBody>
          <a:bodyPr/>
          <a:lstStyle/>
          <a:p>
            <a:fld id="{42843D0C-E5BE-441B-98FB-35D9A6E68F22}" type="datetimeFigureOut">
              <a:rPr lang="en-GB" smtClean="0"/>
              <a:t>08/02/2026</a:t>
            </a:fld>
            <a:endParaRPr lang="en-GB"/>
          </a:p>
        </p:txBody>
      </p:sp>
      <p:sp>
        <p:nvSpPr>
          <p:cNvPr id="6" name="Footer Placeholder 5">
            <a:extLst>
              <a:ext uri="{FF2B5EF4-FFF2-40B4-BE49-F238E27FC236}">
                <a16:creationId xmlns:a16="http://schemas.microsoft.com/office/drawing/2014/main" id="{439D1418-8E17-E343-07F7-202B8FEB39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739C29-08C2-E906-BED4-0B50AED9BE86}"/>
              </a:ext>
            </a:extLst>
          </p:cNvPr>
          <p:cNvSpPr>
            <a:spLocks noGrp="1"/>
          </p:cNvSpPr>
          <p:nvPr>
            <p:ph type="sldNum" sz="quarter" idx="12"/>
          </p:nvPr>
        </p:nvSpPr>
        <p:spPr/>
        <p:txBody>
          <a:bodyPr/>
          <a:lstStyle/>
          <a:p>
            <a:fld id="{836E8808-46DD-4F6E-9150-80B06B5F5EDA}" type="slidenum">
              <a:rPr lang="en-GB" smtClean="0"/>
              <a:t>‹#›</a:t>
            </a:fld>
            <a:endParaRPr lang="en-GB"/>
          </a:p>
        </p:txBody>
      </p:sp>
    </p:spTree>
    <p:extLst>
      <p:ext uri="{BB962C8B-B14F-4D97-AF65-F5344CB8AC3E}">
        <p14:creationId xmlns:p14="http://schemas.microsoft.com/office/powerpoint/2010/main" val="2357887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284A2-92D4-6723-A4B1-132E9CF489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ED3CEC-EA8A-0B75-15A0-A8346E16F8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E052B8-7AE6-A912-3CDD-41AFB8AAA3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918AF0-C091-12BB-CAAB-20FDEA46EAA0}"/>
              </a:ext>
            </a:extLst>
          </p:cNvPr>
          <p:cNvSpPr>
            <a:spLocks noGrp="1"/>
          </p:cNvSpPr>
          <p:nvPr>
            <p:ph type="dt" sz="half" idx="10"/>
          </p:nvPr>
        </p:nvSpPr>
        <p:spPr/>
        <p:txBody>
          <a:bodyPr/>
          <a:lstStyle/>
          <a:p>
            <a:fld id="{42843D0C-E5BE-441B-98FB-35D9A6E68F22}" type="datetimeFigureOut">
              <a:rPr lang="en-GB" smtClean="0"/>
              <a:t>08/02/2026</a:t>
            </a:fld>
            <a:endParaRPr lang="en-GB"/>
          </a:p>
        </p:txBody>
      </p:sp>
      <p:sp>
        <p:nvSpPr>
          <p:cNvPr id="6" name="Footer Placeholder 5">
            <a:extLst>
              <a:ext uri="{FF2B5EF4-FFF2-40B4-BE49-F238E27FC236}">
                <a16:creationId xmlns:a16="http://schemas.microsoft.com/office/drawing/2014/main" id="{35BBD547-966D-6249-D09B-8EB8B387B8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61B985-EECB-9B08-F362-E3F312EF8B9B}"/>
              </a:ext>
            </a:extLst>
          </p:cNvPr>
          <p:cNvSpPr>
            <a:spLocks noGrp="1"/>
          </p:cNvSpPr>
          <p:nvPr>
            <p:ph type="sldNum" sz="quarter" idx="12"/>
          </p:nvPr>
        </p:nvSpPr>
        <p:spPr/>
        <p:txBody>
          <a:bodyPr/>
          <a:lstStyle/>
          <a:p>
            <a:fld id="{836E8808-46DD-4F6E-9150-80B06B5F5EDA}" type="slidenum">
              <a:rPr lang="en-GB" smtClean="0"/>
              <a:t>‹#›</a:t>
            </a:fld>
            <a:endParaRPr lang="en-GB"/>
          </a:p>
        </p:txBody>
      </p:sp>
    </p:spTree>
    <p:extLst>
      <p:ext uri="{BB962C8B-B14F-4D97-AF65-F5344CB8AC3E}">
        <p14:creationId xmlns:p14="http://schemas.microsoft.com/office/powerpoint/2010/main" val="2745128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CCFCF-7221-BD6B-5F6E-9438C8AD4A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F5D82E-A041-9B1F-D742-BEE90169E1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00E330-5C26-ACE9-D1E7-1897EBA2B7B0}"/>
              </a:ext>
            </a:extLst>
          </p:cNvPr>
          <p:cNvSpPr>
            <a:spLocks noGrp="1"/>
          </p:cNvSpPr>
          <p:nvPr>
            <p:ph type="dt" sz="half" idx="10"/>
          </p:nvPr>
        </p:nvSpPr>
        <p:spPr/>
        <p:txBody>
          <a:bodyPr/>
          <a:lstStyle/>
          <a:p>
            <a:fld id="{42843D0C-E5BE-441B-98FB-35D9A6E68F22}" type="datetimeFigureOut">
              <a:rPr lang="en-GB" smtClean="0"/>
              <a:t>08/02/2026</a:t>
            </a:fld>
            <a:endParaRPr lang="en-GB"/>
          </a:p>
        </p:txBody>
      </p:sp>
      <p:sp>
        <p:nvSpPr>
          <p:cNvPr id="5" name="Footer Placeholder 4">
            <a:extLst>
              <a:ext uri="{FF2B5EF4-FFF2-40B4-BE49-F238E27FC236}">
                <a16:creationId xmlns:a16="http://schemas.microsoft.com/office/drawing/2014/main" id="{5A467CBB-CF5B-63E5-6F71-17ECABF939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ED84AB-97EF-5ABC-D7C6-1D938D832D49}"/>
              </a:ext>
            </a:extLst>
          </p:cNvPr>
          <p:cNvSpPr>
            <a:spLocks noGrp="1"/>
          </p:cNvSpPr>
          <p:nvPr>
            <p:ph type="sldNum" sz="quarter" idx="12"/>
          </p:nvPr>
        </p:nvSpPr>
        <p:spPr/>
        <p:txBody>
          <a:bodyPr/>
          <a:lstStyle/>
          <a:p>
            <a:fld id="{836E8808-46DD-4F6E-9150-80B06B5F5EDA}" type="slidenum">
              <a:rPr lang="en-GB" smtClean="0"/>
              <a:t>‹#›</a:t>
            </a:fld>
            <a:endParaRPr lang="en-GB"/>
          </a:p>
        </p:txBody>
      </p:sp>
    </p:spTree>
    <p:extLst>
      <p:ext uri="{BB962C8B-B14F-4D97-AF65-F5344CB8AC3E}">
        <p14:creationId xmlns:p14="http://schemas.microsoft.com/office/powerpoint/2010/main" val="3107940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3B71C0-5219-6EFF-808A-458C1913D3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E1184C-7BE3-E457-BB92-6867DE8175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00BAB3-2207-C2F0-5294-F75464EE32AC}"/>
              </a:ext>
            </a:extLst>
          </p:cNvPr>
          <p:cNvSpPr>
            <a:spLocks noGrp="1"/>
          </p:cNvSpPr>
          <p:nvPr>
            <p:ph type="dt" sz="half" idx="10"/>
          </p:nvPr>
        </p:nvSpPr>
        <p:spPr/>
        <p:txBody>
          <a:bodyPr/>
          <a:lstStyle/>
          <a:p>
            <a:fld id="{42843D0C-E5BE-441B-98FB-35D9A6E68F22}" type="datetimeFigureOut">
              <a:rPr lang="en-GB" smtClean="0"/>
              <a:t>08/02/2026</a:t>
            </a:fld>
            <a:endParaRPr lang="en-GB"/>
          </a:p>
        </p:txBody>
      </p:sp>
      <p:sp>
        <p:nvSpPr>
          <p:cNvPr id="5" name="Footer Placeholder 4">
            <a:extLst>
              <a:ext uri="{FF2B5EF4-FFF2-40B4-BE49-F238E27FC236}">
                <a16:creationId xmlns:a16="http://schemas.microsoft.com/office/drawing/2014/main" id="{1D6AF1CB-A74C-E7BD-395F-C92559BE68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D2BE24-67E1-8877-C7B3-B352DC031BC8}"/>
              </a:ext>
            </a:extLst>
          </p:cNvPr>
          <p:cNvSpPr>
            <a:spLocks noGrp="1"/>
          </p:cNvSpPr>
          <p:nvPr>
            <p:ph type="sldNum" sz="quarter" idx="12"/>
          </p:nvPr>
        </p:nvSpPr>
        <p:spPr/>
        <p:txBody>
          <a:bodyPr/>
          <a:lstStyle/>
          <a:p>
            <a:fld id="{836E8808-46DD-4F6E-9150-80B06B5F5EDA}" type="slidenum">
              <a:rPr lang="en-GB" smtClean="0"/>
              <a:t>‹#›</a:t>
            </a:fld>
            <a:endParaRPr lang="en-GB"/>
          </a:p>
        </p:txBody>
      </p:sp>
    </p:spTree>
    <p:extLst>
      <p:ext uri="{BB962C8B-B14F-4D97-AF65-F5344CB8AC3E}">
        <p14:creationId xmlns:p14="http://schemas.microsoft.com/office/powerpoint/2010/main" val="189592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07CE5C-BF37-CCCF-716F-78DE25E5A5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56350E-7D70-4BB1-B118-CAC431A716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747F35-5760-F4BD-922B-D33BCB926C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2843D0C-E5BE-441B-98FB-35D9A6E68F22}" type="datetimeFigureOut">
              <a:rPr lang="en-GB" smtClean="0"/>
              <a:t>08/02/2026</a:t>
            </a:fld>
            <a:endParaRPr lang="en-GB"/>
          </a:p>
        </p:txBody>
      </p:sp>
      <p:sp>
        <p:nvSpPr>
          <p:cNvPr id="5" name="Footer Placeholder 4">
            <a:extLst>
              <a:ext uri="{FF2B5EF4-FFF2-40B4-BE49-F238E27FC236}">
                <a16:creationId xmlns:a16="http://schemas.microsoft.com/office/drawing/2014/main" id="{EB6EA50B-C8F9-F8F8-95A3-4A3ECDEBFD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EC38BE5-8641-3C1B-000C-248986724D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6E8808-46DD-4F6E-9150-80B06B5F5EDA}" type="slidenum">
              <a:rPr lang="en-GB" smtClean="0"/>
              <a:t>‹#›</a:t>
            </a:fld>
            <a:endParaRPr lang="en-GB"/>
          </a:p>
        </p:txBody>
      </p:sp>
    </p:spTree>
    <p:extLst>
      <p:ext uri="{BB962C8B-B14F-4D97-AF65-F5344CB8AC3E}">
        <p14:creationId xmlns:p14="http://schemas.microsoft.com/office/powerpoint/2010/main" val="35368988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hyperlink" Target="https://doi.org/10.1136/tc-2024-059219" TargetMode="External"/><Relationship Id="rId3" Type="http://schemas.openxmlformats.org/officeDocument/2006/relationships/hyperlink" Target="https://ash.org.uk/uploads/Use-of-Vapes-Among-Young-People-in-Great-Britain-2025.pdf" TargetMode="External"/><Relationship Id="rId7" Type="http://schemas.openxmlformats.org/officeDocument/2006/relationships/hyperlink" Target="https://www.bbc.co.uk/news/articles/cwygkln78dyo" TargetMode="External"/><Relationship Id="rId2" Type="http://schemas.openxmlformats.org/officeDocument/2006/relationships/hyperlink" Target="https://newsroom.heart.org/news/depression-anxiety-symptoms-linked-to-vaping-nicotine-and-thc-in-teens-and-young-adults" TargetMode="External"/><Relationship Id="rId1" Type="http://schemas.openxmlformats.org/officeDocument/2006/relationships/slideLayout" Target="../slideLayouts/slideLayout6.xml"/><Relationship Id="rId6" Type="http://schemas.openxmlformats.org/officeDocument/2006/relationships/hyperlink" Target="https://www.gov.uk/government/news/10-year-study-to-shed-light-on-youth-vaping" TargetMode="External"/><Relationship Id="rId11" Type="http://schemas.openxmlformats.org/officeDocument/2006/relationships/hyperlink" Target="https://www.nasuwt.org.uk/article-listing/vaping-crisis-evident-in-schools.html" TargetMode="External"/><Relationship Id="rId5" Type="http://schemas.openxmlformats.org/officeDocument/2006/relationships/hyperlink" Target="https://www.yhphnetwork.co.uk/media/213860/adolescent-vaping-using-behavioural-science-to-develop-and-evaluate-a-school-based-intervention.pdf" TargetMode="External"/><Relationship Id="rId10" Type="http://schemas.openxmlformats.org/officeDocument/2006/relationships/hyperlink" Target="https://www.dailymail.co.uk/health/article-13804933/vape-double-depression-risk-research.html" TargetMode="External"/><Relationship Id="rId4" Type="http://schemas.openxmlformats.org/officeDocument/2006/relationships/hyperlink" Target="https://ash.org.uk/key-topics/youth-vaping" TargetMode="External"/><Relationship Id="rId9" Type="http://schemas.openxmlformats.org/officeDocument/2006/relationships/hyperlink" Target="https://doi.org/10.1001/jamanetworkopen.2024.62544"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england.nhs.uk/2024/10/almost-1-in-10-secondary-school-pupils-currently-vape-new-nhs-survey-shows/" TargetMode="External"/><Relationship Id="rId2" Type="http://schemas.openxmlformats.org/officeDocument/2006/relationships/hyperlink" Target="https://digital.nhs.uk/data-and-information/publications/statistical/smoking-drinking-and-drug-use-among-young-people-in-england/2021" TargetMode="External"/><Relationship Id="rId1" Type="http://schemas.openxmlformats.org/officeDocument/2006/relationships/slideLayout" Target="../slideLayouts/slideLayout6.xml"/><Relationship Id="rId6" Type="http://schemas.openxmlformats.org/officeDocument/2006/relationships/hyperlink" Target="https://www.independent.co.uk/news/health/vaping-smoking-mental-health-depression-anxiety-cigarettes-b2795168.html" TargetMode="External"/><Relationship Id="rId5" Type="http://schemas.openxmlformats.org/officeDocument/2006/relationships/hyperlink" Target="https://doi.org/10.1186/s12916-023-02890-y" TargetMode="External"/><Relationship Id="rId4" Type="http://schemas.openxmlformats.org/officeDocument/2006/relationships/hyperlink" Target="https://www.highspeedtraining.co.uk/hub/vaping-in-schools-uk-gu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B2D221-8316-29C1-A74C-F2080912D3F3}"/>
              </a:ext>
            </a:extLst>
          </p:cNvPr>
          <p:cNvSpPr>
            <a:spLocks noGrp="1"/>
          </p:cNvSpPr>
          <p:nvPr>
            <p:ph type="ctrTitle"/>
          </p:nvPr>
        </p:nvSpPr>
        <p:spPr>
          <a:xfrm>
            <a:off x="1136397" y="502020"/>
            <a:ext cx="5323715" cy="1642970"/>
          </a:xfrm>
        </p:spPr>
        <p:txBody>
          <a:bodyPr vert="horz" lIns="91440" tIns="45720" rIns="91440" bIns="45720" rtlCol="0" anchor="b">
            <a:normAutofit/>
          </a:bodyPr>
          <a:lstStyle/>
          <a:p>
            <a:pPr algn="l"/>
            <a:br>
              <a:rPr lang="en-US" sz="2800" b="1" kern="1200" dirty="0">
                <a:solidFill>
                  <a:schemeClr val="tx1"/>
                </a:solidFill>
                <a:latin typeface="+mj-lt"/>
                <a:ea typeface="+mj-ea"/>
                <a:cs typeface="+mj-cs"/>
              </a:rPr>
            </a:br>
            <a:r>
              <a:rPr lang="en-US" sz="2800" b="1" kern="1200" dirty="0">
                <a:solidFill>
                  <a:schemeClr val="tx1"/>
                </a:solidFill>
                <a:latin typeface="+mj-lt"/>
                <a:ea typeface="+mj-ea"/>
                <a:cs typeface="+mj-cs"/>
              </a:rPr>
              <a:t>Exploring  How is  vaping affecting mental health among adolescents in the UK?</a:t>
            </a:r>
          </a:p>
        </p:txBody>
      </p:sp>
      <p:sp>
        <p:nvSpPr>
          <p:cNvPr id="5" name="TextBox 4">
            <a:extLst>
              <a:ext uri="{FF2B5EF4-FFF2-40B4-BE49-F238E27FC236}">
                <a16:creationId xmlns:a16="http://schemas.microsoft.com/office/drawing/2014/main" id="{DD5CC1AD-B946-CBBB-80C4-E2CB6332A765}"/>
              </a:ext>
            </a:extLst>
          </p:cNvPr>
          <p:cNvSpPr txBox="1"/>
          <p:nvPr/>
        </p:nvSpPr>
        <p:spPr>
          <a:xfrm>
            <a:off x="649224" y="3444946"/>
            <a:ext cx="6071616" cy="2777153"/>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dirty="0"/>
              <a:t>Student name: Razia Begum  </a:t>
            </a:r>
          </a:p>
          <a:p>
            <a:pPr indent="-228600">
              <a:lnSpc>
                <a:spcPct val="90000"/>
              </a:lnSpc>
              <a:spcAft>
                <a:spcPts val="600"/>
              </a:spcAft>
              <a:buFont typeface="Arial" panose="020B0604020202020204" pitchFamily="34" charset="0"/>
              <a:buChar char="•"/>
            </a:pPr>
            <a:r>
              <a:rPr lang="en-US" sz="1700" dirty="0"/>
              <a:t>Student Number: 2217307	     </a:t>
            </a:r>
          </a:p>
          <a:p>
            <a:pPr indent="-228600">
              <a:lnSpc>
                <a:spcPct val="90000"/>
              </a:lnSpc>
              <a:spcAft>
                <a:spcPts val="600"/>
              </a:spcAft>
              <a:buFont typeface="Arial" panose="020B0604020202020204" pitchFamily="34" charset="0"/>
              <a:buChar char="•"/>
            </a:pPr>
            <a:r>
              <a:rPr lang="en-US" sz="1700" dirty="0"/>
              <a:t>Programme: MSc Public Health and Social Care in Practice  </a:t>
            </a:r>
          </a:p>
          <a:p>
            <a:pPr indent="-228600">
              <a:lnSpc>
                <a:spcPct val="90000"/>
              </a:lnSpc>
              <a:spcAft>
                <a:spcPts val="600"/>
              </a:spcAft>
              <a:buFont typeface="Arial" panose="020B0604020202020204" pitchFamily="34" charset="0"/>
              <a:buChar char="•"/>
            </a:pPr>
            <a:r>
              <a:rPr lang="en-US" sz="1700" dirty="0"/>
              <a:t>Module:	Practice-Based Research  </a:t>
            </a:r>
          </a:p>
          <a:p>
            <a:pPr indent="-228600">
              <a:lnSpc>
                <a:spcPct val="90000"/>
              </a:lnSpc>
              <a:spcAft>
                <a:spcPts val="600"/>
              </a:spcAft>
              <a:buFont typeface="Arial" panose="020B0604020202020204" pitchFamily="34" charset="0"/>
              <a:buChar char="•"/>
            </a:pPr>
            <a:r>
              <a:rPr lang="en-US" sz="1700" dirty="0"/>
              <a:t>Module code:	LCHS7008 </a:t>
            </a:r>
          </a:p>
          <a:p>
            <a:pPr indent="-228600">
              <a:lnSpc>
                <a:spcPct val="90000"/>
              </a:lnSpc>
              <a:spcAft>
                <a:spcPts val="600"/>
              </a:spcAft>
              <a:buFont typeface="Arial" panose="020B0604020202020204" pitchFamily="34" charset="0"/>
              <a:buChar char="•"/>
            </a:pPr>
            <a:r>
              <a:rPr lang="en-US" sz="1700" dirty="0"/>
              <a:t>Lecturer:	Dr Zeno Leung</a:t>
            </a:r>
          </a:p>
          <a:p>
            <a:pPr indent="-228600">
              <a:lnSpc>
                <a:spcPct val="90000"/>
              </a:lnSpc>
              <a:spcAft>
                <a:spcPts val="600"/>
              </a:spcAft>
              <a:buFont typeface="Arial" panose="020B0604020202020204" pitchFamily="34" charset="0"/>
              <a:buChar char="•"/>
            </a:pPr>
            <a:r>
              <a:rPr lang="en-US" sz="1700" dirty="0"/>
              <a:t>Assignment Title: Component 1 Poster Presentation </a:t>
            </a:r>
          </a:p>
          <a:p>
            <a:pPr indent="-228600">
              <a:lnSpc>
                <a:spcPct val="90000"/>
              </a:lnSpc>
              <a:spcAft>
                <a:spcPts val="600"/>
              </a:spcAft>
              <a:buFont typeface="Arial" panose="020B0604020202020204" pitchFamily="34" charset="0"/>
              <a:buChar char="•"/>
            </a:pPr>
            <a:r>
              <a:rPr lang="en-US" sz="1700" dirty="0"/>
              <a:t>Date 17-02-2026</a:t>
            </a:r>
          </a:p>
          <a:p>
            <a:pPr indent="-228600">
              <a:lnSpc>
                <a:spcPct val="90000"/>
              </a:lnSpc>
              <a:spcAft>
                <a:spcPts val="600"/>
              </a:spcAft>
              <a:buFont typeface="Arial" panose="020B0604020202020204" pitchFamily="34" charset="0"/>
              <a:buChar char="•"/>
            </a:pPr>
            <a:endParaRPr lang="en-US" sz="2000" dirty="0"/>
          </a:p>
        </p:txBody>
      </p:sp>
      <p:sp>
        <p:nvSpPr>
          <p:cNvPr id="15" name="Rectangle 1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13BDB8F1-D721-C3F0-017D-F6466AC36826}"/>
              </a:ext>
            </a:extLst>
          </p:cNvPr>
          <p:cNvPicPr>
            <a:picLocks noChangeAspect="1"/>
          </p:cNvPicPr>
          <p:nvPr/>
        </p:nvPicPr>
        <p:blipFill>
          <a:blip r:embed="rId2"/>
          <a:stretch>
            <a:fillRect/>
          </a:stretch>
        </p:blipFill>
        <p:spPr>
          <a:xfrm>
            <a:off x="7075967" y="1013151"/>
            <a:ext cx="4170530" cy="4863591"/>
          </a:xfrm>
          <a:prstGeom prst="rect">
            <a:avLst/>
          </a:prstGeom>
        </p:spPr>
      </p:pic>
      <p:sp>
        <p:nvSpPr>
          <p:cNvPr id="8" name="TextBox 7">
            <a:extLst>
              <a:ext uri="{FF2B5EF4-FFF2-40B4-BE49-F238E27FC236}">
                <a16:creationId xmlns:a16="http://schemas.microsoft.com/office/drawing/2014/main" id="{707E9744-44F9-0BE7-86B0-07F2AC61C4CD}"/>
              </a:ext>
            </a:extLst>
          </p:cNvPr>
          <p:cNvSpPr txBox="1"/>
          <p:nvPr/>
        </p:nvSpPr>
        <p:spPr>
          <a:xfrm>
            <a:off x="10081260" y="6329578"/>
            <a:ext cx="1756063" cy="369332"/>
          </a:xfrm>
          <a:prstGeom prst="rect">
            <a:avLst/>
          </a:prstGeom>
          <a:noFill/>
        </p:spPr>
        <p:txBody>
          <a:bodyPr wrap="square">
            <a:spAutoFit/>
          </a:bodyPr>
          <a:lstStyle/>
          <a:p>
            <a:pPr>
              <a:spcAft>
                <a:spcPts val="600"/>
              </a:spcAft>
            </a:pPr>
            <a:r>
              <a:rPr lang="en-GB" dirty="0"/>
              <a:t>(Finlay, 2025)</a:t>
            </a:r>
            <a:endParaRPr lang="en-GB"/>
          </a:p>
        </p:txBody>
      </p:sp>
    </p:spTree>
    <p:extLst>
      <p:ext uri="{BB962C8B-B14F-4D97-AF65-F5344CB8AC3E}">
        <p14:creationId xmlns:p14="http://schemas.microsoft.com/office/powerpoint/2010/main" val="13193366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8" name="Rectangle 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08A7E0-BCA4-54BD-CC7D-ACA1D0E4E70E}"/>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dirty="0"/>
              <a:t>Contents</a:t>
            </a:r>
          </a:p>
        </p:txBody>
      </p:sp>
      <p:sp>
        <p:nvSpPr>
          <p:cNvPr id="4" name="TextBox 3">
            <a:extLst>
              <a:ext uri="{FF2B5EF4-FFF2-40B4-BE49-F238E27FC236}">
                <a16:creationId xmlns:a16="http://schemas.microsoft.com/office/drawing/2014/main" id="{A419DA05-ED73-0C62-4FAA-F37BF2CFBC68}"/>
              </a:ext>
            </a:extLst>
          </p:cNvPr>
          <p:cNvSpPr txBox="1"/>
          <p:nvPr/>
        </p:nvSpPr>
        <p:spPr>
          <a:xfrm>
            <a:off x="761802" y="2743200"/>
            <a:ext cx="4646905" cy="361314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t>Prevalence </a:t>
            </a:r>
          </a:p>
          <a:p>
            <a:pPr indent="-228600">
              <a:lnSpc>
                <a:spcPct val="90000"/>
              </a:lnSpc>
              <a:spcAft>
                <a:spcPts val="600"/>
              </a:spcAft>
              <a:buFont typeface="Arial" panose="020B0604020202020204" pitchFamily="34" charset="0"/>
              <a:buChar char="•"/>
            </a:pPr>
            <a:r>
              <a:rPr lang="en-US" dirty="0"/>
              <a:t>Rationale of the Research</a:t>
            </a:r>
          </a:p>
          <a:p>
            <a:pPr indent="-228600">
              <a:lnSpc>
                <a:spcPct val="90000"/>
              </a:lnSpc>
              <a:spcAft>
                <a:spcPts val="600"/>
              </a:spcAft>
              <a:buFont typeface="Arial" panose="020B0604020202020204" pitchFamily="34" charset="0"/>
              <a:buChar char="•"/>
            </a:pPr>
            <a:r>
              <a:rPr lang="en-US" dirty="0"/>
              <a:t>Research Question</a:t>
            </a:r>
          </a:p>
          <a:p>
            <a:pPr indent="-228600">
              <a:lnSpc>
                <a:spcPct val="90000"/>
              </a:lnSpc>
              <a:spcAft>
                <a:spcPts val="600"/>
              </a:spcAft>
              <a:buFont typeface="Arial" panose="020B0604020202020204" pitchFamily="34" charset="0"/>
              <a:buChar char="•"/>
            </a:pPr>
            <a:r>
              <a:rPr lang="en-US" dirty="0"/>
              <a:t>Research Aims and Objectives  </a:t>
            </a:r>
          </a:p>
          <a:p>
            <a:pPr indent="-228600">
              <a:lnSpc>
                <a:spcPct val="90000"/>
              </a:lnSpc>
              <a:spcAft>
                <a:spcPts val="600"/>
              </a:spcAft>
              <a:buFont typeface="Arial" panose="020B0604020202020204" pitchFamily="34" charset="0"/>
              <a:buChar char="•"/>
            </a:pPr>
            <a:r>
              <a:rPr lang="en-US" dirty="0"/>
              <a:t>Research Impact</a:t>
            </a:r>
          </a:p>
          <a:p>
            <a:pPr indent="-228600">
              <a:lnSpc>
                <a:spcPct val="90000"/>
              </a:lnSpc>
              <a:spcAft>
                <a:spcPts val="600"/>
              </a:spcAft>
              <a:buFont typeface="Arial" panose="020B0604020202020204" pitchFamily="34" charset="0"/>
              <a:buChar char="•"/>
            </a:pPr>
            <a:r>
              <a:rPr lang="en-US" dirty="0"/>
              <a:t>References</a:t>
            </a:r>
          </a:p>
        </p:txBody>
      </p:sp>
      <p:pic>
        <p:nvPicPr>
          <p:cNvPr id="9" name="Picture 8" descr="Magnifying glass showing decling performance">
            <a:extLst>
              <a:ext uri="{FF2B5EF4-FFF2-40B4-BE49-F238E27FC236}">
                <a16:creationId xmlns:a16="http://schemas.microsoft.com/office/drawing/2014/main" id="{6ACBEBF6-CC6D-1895-9F74-CCBC2A7E63F5}"/>
              </a:ext>
            </a:extLst>
          </p:cNvPr>
          <p:cNvPicPr>
            <a:picLocks noChangeAspect="1"/>
          </p:cNvPicPr>
          <p:nvPr/>
        </p:nvPicPr>
        <p:blipFill>
          <a:blip r:embed="rId2"/>
          <a:srcRect l="13740" r="26860"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390196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1C490-79F4-3E5E-13BF-CE1B690F50A6}"/>
              </a:ext>
            </a:extLst>
          </p:cNvPr>
          <p:cNvSpPr>
            <a:spLocks noGrp="1"/>
          </p:cNvSpPr>
          <p:nvPr>
            <p:ph type="title"/>
          </p:nvPr>
        </p:nvSpPr>
        <p:spPr>
          <a:xfrm>
            <a:off x="1221575" y="148923"/>
            <a:ext cx="4297680" cy="615777"/>
          </a:xfrm>
        </p:spPr>
        <p:txBody>
          <a:bodyPr>
            <a:normAutofit/>
          </a:bodyPr>
          <a:lstStyle/>
          <a:p>
            <a:pPr marL="0" marR="0" lvl="0" indent="0" defTabSz="914400" rtl="0" eaLnBrk="1" fontAlgn="auto" latinLnBrk="0" hangingPunct="1">
              <a:lnSpc>
                <a:spcPct val="100000"/>
              </a:lnSpc>
              <a:spcBef>
                <a:spcPts val="0"/>
              </a:spcBef>
              <a:spcAft>
                <a:spcPts val="0"/>
              </a:spcAft>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Prevalence</a:t>
            </a:r>
            <a:endParaRPr lang="en-GB" sz="24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FB2C4E89-AB8A-2510-91BA-777EA587836D}"/>
              </a:ext>
            </a:extLst>
          </p:cNvPr>
          <p:cNvPicPr>
            <a:picLocks noChangeAspect="1"/>
          </p:cNvPicPr>
          <p:nvPr/>
        </p:nvPicPr>
        <p:blipFill>
          <a:blip r:embed="rId3"/>
          <a:stretch>
            <a:fillRect/>
          </a:stretch>
        </p:blipFill>
        <p:spPr>
          <a:xfrm>
            <a:off x="7744691" y="1064432"/>
            <a:ext cx="4447309" cy="5046213"/>
          </a:xfrm>
          <a:prstGeom prst="rect">
            <a:avLst/>
          </a:prstGeom>
        </p:spPr>
      </p:pic>
      <p:sp>
        <p:nvSpPr>
          <p:cNvPr id="10" name="TextBox 9">
            <a:extLst>
              <a:ext uri="{FF2B5EF4-FFF2-40B4-BE49-F238E27FC236}">
                <a16:creationId xmlns:a16="http://schemas.microsoft.com/office/drawing/2014/main" id="{E4E0627F-503E-013E-1A4D-53DD595650A5}"/>
              </a:ext>
            </a:extLst>
          </p:cNvPr>
          <p:cNvSpPr txBox="1"/>
          <p:nvPr/>
        </p:nvSpPr>
        <p:spPr>
          <a:xfrm>
            <a:off x="9856816" y="6401188"/>
            <a:ext cx="2071947" cy="369332"/>
          </a:xfrm>
          <a:prstGeom prst="rect">
            <a:avLst/>
          </a:prstGeom>
          <a:noFill/>
        </p:spPr>
        <p:txBody>
          <a:bodyPr wrap="square">
            <a:spAutoFit/>
          </a:bodyPr>
          <a:lstStyle/>
          <a:p>
            <a:r>
              <a:rPr lang="en-GB" dirty="0"/>
              <a:t>(Morrison, 2024)</a:t>
            </a:r>
          </a:p>
        </p:txBody>
      </p:sp>
      <p:graphicFrame>
        <p:nvGraphicFramePr>
          <p:cNvPr id="12" name="TextBox 3">
            <a:extLst>
              <a:ext uri="{FF2B5EF4-FFF2-40B4-BE49-F238E27FC236}">
                <a16:creationId xmlns:a16="http://schemas.microsoft.com/office/drawing/2014/main" id="{3D9FC301-4A6E-426A-EAEE-8AF5AEA84C84}"/>
              </a:ext>
            </a:extLst>
          </p:cNvPr>
          <p:cNvGraphicFramePr/>
          <p:nvPr/>
        </p:nvGraphicFramePr>
        <p:xfrm>
          <a:off x="298071" y="1138209"/>
          <a:ext cx="7010401" cy="52629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55810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E4D18-3873-9413-2392-3B4E4F122E14}"/>
              </a:ext>
            </a:extLst>
          </p:cNvPr>
          <p:cNvSpPr>
            <a:spLocks noGrp="1"/>
          </p:cNvSpPr>
          <p:nvPr>
            <p:ph type="title"/>
          </p:nvPr>
        </p:nvSpPr>
        <p:spPr>
          <a:xfrm>
            <a:off x="838200" y="365125"/>
            <a:ext cx="10515600" cy="854075"/>
          </a:xfrm>
        </p:spPr>
        <p:txBody>
          <a:bodyPr>
            <a:normAutofit/>
          </a:bodyPr>
          <a:lstStyle/>
          <a:p>
            <a:pPr marL="228600" marR="0" lvl="0" indent="-228600" defTabSz="914400" rtl="0" eaLnBrk="1" fontAlgn="auto" latinLnBrk="0" hangingPunct="1">
              <a:lnSpc>
                <a:spcPct val="90000"/>
              </a:lnSpc>
              <a:spcBef>
                <a:spcPts val="1000"/>
              </a:spcBef>
              <a:spcAft>
                <a:spcPts val="0"/>
              </a:spcAft>
              <a:tabLst/>
              <a:defRPr/>
            </a:pPr>
            <a: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Rationale for the Research</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54CEAC-E194-D2E2-7C0A-73BFF672A077}"/>
              </a:ext>
            </a:extLst>
          </p:cNvPr>
          <p:cNvSpPr>
            <a:spLocks noGrp="1"/>
          </p:cNvSpPr>
          <p:nvPr>
            <p:ph idx="1"/>
          </p:nvPr>
        </p:nvSpPr>
        <p:spPr>
          <a:xfrm>
            <a:off x="266205" y="1219200"/>
            <a:ext cx="7571509" cy="4902925"/>
          </a:xfrm>
        </p:spPr>
        <p:txBody>
          <a:bodyPr>
            <a:normAutofit fontScale="92500" lnSpcReduction="20000"/>
          </a:bodyPr>
          <a:lstStyle/>
          <a:p>
            <a:pPr>
              <a:buFont typeface="Arial" panose="020B0604020202020204" pitchFamily="34" charset="0"/>
              <a:buChar char="•"/>
            </a:pPr>
            <a:endParaRPr lang="en-US" sz="1800" dirty="0">
              <a:effectLst/>
              <a:latin typeface="Arial" panose="020B0604020202020204" pitchFamily="34" charset="0"/>
              <a:cs typeface="Arial" panose="020B0604020202020204" pitchFamily="34" charset="0"/>
            </a:endParaRPr>
          </a:p>
          <a:p>
            <a:pPr>
              <a:lnSpc>
                <a:spcPct val="110000"/>
              </a:lnSpc>
              <a:buFont typeface="Arial" panose="020B0604020202020204" pitchFamily="34" charset="0"/>
              <a:buChar char="•"/>
            </a:pPr>
            <a:r>
              <a:rPr lang="en-US" sz="1700" dirty="0">
                <a:latin typeface="Arial" panose="020B0604020202020204" pitchFamily="34" charset="0"/>
                <a:cs typeface="Arial" panose="020B0604020202020204" pitchFamily="34" charset="0"/>
              </a:rPr>
              <a:t>Adolescent vaping is increasing despite legal restrictions, raising concerns for public health and youth wellbeing. Recent UK data shows almost 1 in 10 secondary school pupils currently vape, and 25% have tried vaping, despite under‑18 sales being illegal (NHS England, 2024).</a:t>
            </a:r>
            <a:endParaRPr lang="en-US" sz="1700" dirty="0">
              <a:effectLst/>
              <a:latin typeface="Arial" panose="020B0604020202020204" pitchFamily="34" charset="0"/>
              <a:cs typeface="Arial" panose="020B0604020202020204" pitchFamily="34" charset="0"/>
            </a:endParaRPr>
          </a:p>
          <a:p>
            <a:pPr>
              <a:lnSpc>
                <a:spcPct val="110000"/>
              </a:lnSpc>
              <a:buFont typeface="Arial" panose="020B0604020202020204" pitchFamily="34" charset="0"/>
              <a:buChar char="•"/>
            </a:pPr>
            <a:r>
              <a:rPr lang="en-US" sz="1700" dirty="0">
                <a:effectLst/>
                <a:latin typeface="Arial" panose="020B0604020202020204" pitchFamily="34" charset="0"/>
                <a:cs typeface="Arial" panose="020B0604020202020204" pitchFamily="34" charset="0"/>
              </a:rPr>
              <a:t>Research suggests young people who vape or smoke show higher levels of depression and anxiety than non‑users (Whittaker, 2025; Hammond et al., 2025).</a:t>
            </a:r>
          </a:p>
          <a:p>
            <a:pPr>
              <a:lnSpc>
                <a:spcPct val="110000"/>
              </a:lnSpc>
              <a:buFont typeface="Arial" panose="020B0604020202020204" pitchFamily="34" charset="0"/>
              <a:buChar char="•"/>
            </a:pPr>
            <a:r>
              <a:rPr lang="en-US" sz="1700" dirty="0">
                <a:effectLst/>
                <a:latin typeface="Arial" panose="020B0604020202020204" pitchFamily="34" charset="0"/>
                <a:cs typeface="Arial" panose="020B0604020202020204" pitchFamily="34" charset="0"/>
              </a:rPr>
              <a:t>There is a lack of UK‑specific research linking vaping patterns (frequency, nicotine strength, flavors) to mental health outcomes. Existing UK studies focus on prevalence and product characteristics, not mental health impacts (Taylor et al., 2023).</a:t>
            </a:r>
          </a:p>
          <a:p>
            <a:pPr>
              <a:lnSpc>
                <a:spcPct val="110000"/>
              </a:lnSpc>
              <a:buFont typeface="Arial" panose="020B0604020202020204" pitchFamily="34" charset="0"/>
              <a:buChar char="•"/>
            </a:pPr>
            <a:r>
              <a:rPr lang="en-US" sz="1700" dirty="0">
                <a:effectLst/>
                <a:latin typeface="Arial" panose="020B0604020202020204" pitchFamily="34" charset="0"/>
                <a:cs typeface="Arial" panose="020B0604020202020204" pitchFamily="34" charset="0"/>
              </a:rPr>
              <a:t>Schools and public health teams report rising behavioural and wellbeing issues linked to vaping, yet interventions lack strong evidence.  Over half of UK teachers report vaping is now a major behavioural issue in schools, with increased truancy, anxiety, and concentration problems (NASUWT, 2025).</a:t>
            </a:r>
          </a:p>
          <a:p>
            <a:pPr>
              <a:lnSpc>
                <a:spcPct val="110000"/>
              </a:lnSpc>
              <a:buFont typeface="Arial" panose="020B0604020202020204" pitchFamily="34" charset="0"/>
              <a:buChar char="•"/>
            </a:pPr>
            <a:r>
              <a:rPr lang="en-US" sz="1700" dirty="0">
                <a:effectLst/>
                <a:latin typeface="Arial" panose="020B0604020202020204" pitchFamily="34" charset="0"/>
                <a:cs typeface="Arial" panose="020B0604020202020204" pitchFamily="34" charset="0"/>
              </a:rPr>
              <a:t>This research will provide original insight into the mental health implications of vaping among UK adolescents, supporting prevention, early intervention, and policy development.</a:t>
            </a:r>
          </a:p>
        </p:txBody>
      </p:sp>
      <p:pic>
        <p:nvPicPr>
          <p:cNvPr id="5" name="Picture 4">
            <a:extLst>
              <a:ext uri="{FF2B5EF4-FFF2-40B4-BE49-F238E27FC236}">
                <a16:creationId xmlns:a16="http://schemas.microsoft.com/office/drawing/2014/main" id="{9143F26E-B3B7-12F8-C19D-BA7D41CA7383}"/>
              </a:ext>
            </a:extLst>
          </p:cNvPr>
          <p:cNvPicPr>
            <a:picLocks noChangeAspect="1"/>
          </p:cNvPicPr>
          <p:nvPr/>
        </p:nvPicPr>
        <p:blipFill>
          <a:blip r:embed="rId3"/>
          <a:stretch>
            <a:fillRect/>
          </a:stretch>
        </p:blipFill>
        <p:spPr>
          <a:xfrm>
            <a:off x="8046719" y="1219200"/>
            <a:ext cx="4014651" cy="4815839"/>
          </a:xfrm>
          <a:prstGeom prst="rect">
            <a:avLst/>
          </a:prstGeom>
        </p:spPr>
      </p:pic>
      <p:sp>
        <p:nvSpPr>
          <p:cNvPr id="7" name="TextBox 6">
            <a:extLst>
              <a:ext uri="{FF2B5EF4-FFF2-40B4-BE49-F238E27FC236}">
                <a16:creationId xmlns:a16="http://schemas.microsoft.com/office/drawing/2014/main" id="{F0A797EE-890D-683C-33EB-5F05D2AF79F8}"/>
              </a:ext>
            </a:extLst>
          </p:cNvPr>
          <p:cNvSpPr txBox="1"/>
          <p:nvPr/>
        </p:nvSpPr>
        <p:spPr>
          <a:xfrm>
            <a:off x="9881852" y="6154321"/>
            <a:ext cx="1738944" cy="338554"/>
          </a:xfrm>
          <a:prstGeom prst="rect">
            <a:avLst/>
          </a:prstGeom>
          <a:noFill/>
        </p:spPr>
        <p:txBody>
          <a:bodyPr wrap="square">
            <a:spAutoFit/>
          </a:bodyPr>
          <a:lstStyle/>
          <a:p>
            <a:r>
              <a:rPr lang="fi-FI" sz="1600">
                <a:latin typeface="Arial" panose="020B0604020202020204" pitchFamily="34" charset="0"/>
                <a:cs typeface="Arial" panose="020B0604020202020204" pitchFamily="34" charset="0"/>
              </a:rPr>
              <a:t>(Petty, 2025)</a:t>
            </a:r>
            <a:endParaRPr lang="fi-FI"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5965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DC6D32D-A5B4-F459-54BC-8CCB26E13D6F}"/>
              </a:ext>
            </a:extLst>
          </p:cNvPr>
          <p:cNvPicPr>
            <a:picLocks noChangeAspect="1"/>
          </p:cNvPicPr>
          <p:nvPr/>
        </p:nvPicPr>
        <p:blipFill>
          <a:blip r:embed="rId2"/>
          <a:srcRect l="7873" t="9091" r="27490"/>
          <a:stretch>
            <a:fillRect/>
          </a:stretch>
        </p:blipFill>
        <p:spPr>
          <a:xfrm>
            <a:off x="3514987" y="10"/>
            <a:ext cx="8677013" cy="6857990"/>
          </a:xfrm>
          <a:prstGeom prst="rect">
            <a:avLst/>
          </a:prstGeom>
        </p:spPr>
      </p:pic>
      <p:sp>
        <p:nvSpPr>
          <p:cNvPr id="23" name="Rectangle 2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E509CB-EAB5-FCB0-B78C-DAA2D1076B28}"/>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2400" b="1" dirty="0">
                <a:latin typeface="Arial" panose="020B0604020202020204" pitchFamily="34" charset="0"/>
                <a:cs typeface="Arial" panose="020B0604020202020204" pitchFamily="34" charset="0"/>
              </a:rPr>
              <a:t>Research Question</a:t>
            </a: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7022E2A8-7CB6-6A79-1790-9BF4E5294A26}"/>
              </a:ext>
            </a:extLst>
          </p:cNvPr>
          <p:cNvSpPr txBox="1"/>
          <p:nvPr/>
        </p:nvSpPr>
        <p:spPr>
          <a:xfrm>
            <a:off x="10262782" y="6211240"/>
            <a:ext cx="1929218" cy="369332"/>
          </a:xfrm>
          <a:prstGeom prst="rect">
            <a:avLst/>
          </a:prstGeom>
          <a:noFill/>
        </p:spPr>
        <p:txBody>
          <a:bodyPr wrap="square">
            <a:spAutoFit/>
          </a:bodyPr>
          <a:lstStyle/>
          <a:p>
            <a:pPr>
              <a:spcAft>
                <a:spcPts val="600"/>
              </a:spcAft>
            </a:pPr>
            <a:r>
              <a:rPr lang="en-US" dirty="0"/>
              <a:t>(Wheeler, 2025)</a:t>
            </a:r>
          </a:p>
        </p:txBody>
      </p:sp>
      <p:sp>
        <p:nvSpPr>
          <p:cNvPr id="8" name="TextBox 7">
            <a:extLst>
              <a:ext uri="{FF2B5EF4-FFF2-40B4-BE49-F238E27FC236}">
                <a16:creationId xmlns:a16="http://schemas.microsoft.com/office/drawing/2014/main" id="{6D5577F0-1B9C-1F0B-B86E-C5785D3F4F14}"/>
              </a:ext>
            </a:extLst>
          </p:cNvPr>
          <p:cNvSpPr txBox="1"/>
          <p:nvPr/>
        </p:nvSpPr>
        <p:spPr>
          <a:xfrm>
            <a:off x="406353" y="5011228"/>
            <a:ext cx="3888810" cy="923330"/>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How is Vaping Affecting Mental Health Among adolescents in The UK?</a:t>
            </a:r>
          </a:p>
        </p:txBody>
      </p:sp>
    </p:spTree>
    <p:extLst>
      <p:ext uri="{BB962C8B-B14F-4D97-AF65-F5344CB8AC3E}">
        <p14:creationId xmlns:p14="http://schemas.microsoft.com/office/powerpoint/2010/main" val="142576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3726A-EF75-A587-F596-C771F1100CD4}"/>
              </a:ext>
            </a:extLst>
          </p:cNvPr>
          <p:cNvSpPr>
            <a:spLocks noGrp="1"/>
          </p:cNvSpPr>
          <p:nvPr>
            <p:ph type="title"/>
          </p:nvPr>
        </p:nvSpPr>
        <p:spPr>
          <a:xfrm>
            <a:off x="794980" y="159391"/>
            <a:ext cx="4349285" cy="1590839"/>
          </a:xfrm>
        </p:spPr>
        <p:txBody>
          <a:bodyPr vert="horz" lIns="91440" tIns="45720" rIns="91440" bIns="45720" rtlCol="0" anchor="b">
            <a:normAutofit/>
          </a:bodyPr>
          <a:lstStyle/>
          <a:p>
            <a:r>
              <a:rPr lang="en-US" sz="2400" b="1" kern="1200" dirty="0">
                <a:solidFill>
                  <a:schemeClr val="tx1"/>
                </a:solidFill>
                <a:latin typeface="Arial" panose="020B0604020202020204" pitchFamily="34" charset="0"/>
                <a:cs typeface="Arial" panose="020B0604020202020204" pitchFamily="34" charset="0"/>
              </a:rPr>
              <a:t>Research Aim and Objectives</a:t>
            </a:r>
            <a:endParaRPr lang="en-US" sz="2400" kern="1200" dirty="0">
              <a:solidFill>
                <a:schemeClr val="tx1"/>
              </a:solidFill>
              <a:latin typeface="+mj-lt"/>
              <a:ea typeface="+mj-ea"/>
              <a:cs typeface="+mj-cs"/>
            </a:endParaRPr>
          </a:p>
        </p:txBody>
      </p:sp>
      <p:sp>
        <p:nvSpPr>
          <p:cNvPr id="4" name="TextBox 3">
            <a:extLst>
              <a:ext uri="{FF2B5EF4-FFF2-40B4-BE49-F238E27FC236}">
                <a16:creationId xmlns:a16="http://schemas.microsoft.com/office/drawing/2014/main" id="{8021DC32-74A6-BFFF-5385-A682EDBC866C}"/>
              </a:ext>
            </a:extLst>
          </p:cNvPr>
          <p:cNvSpPr txBox="1"/>
          <p:nvPr/>
        </p:nvSpPr>
        <p:spPr>
          <a:xfrm>
            <a:off x="313508" y="1808953"/>
            <a:ext cx="5614653" cy="4716538"/>
          </a:xfrm>
          <a:prstGeom prst="rect">
            <a:avLst/>
          </a:prstGeom>
        </p:spPr>
        <p:txBody>
          <a:bodyPr vert="horz" lIns="91440" tIns="45720" rIns="91440" bIns="45720" rtlCol="0" anchor="t">
            <a:normAutofit fontScale="77500" lnSpcReduction="20000"/>
          </a:bodyPr>
          <a:lstStyle/>
          <a:p>
            <a:pPr indent="-228600">
              <a:lnSpc>
                <a:spcPct val="120000"/>
              </a:lnSpc>
              <a:spcAft>
                <a:spcPts val="600"/>
              </a:spcAft>
              <a:buFont typeface="Arial" panose="020B0604020202020204" pitchFamily="34" charset="0"/>
              <a:buChar char="•"/>
            </a:pPr>
            <a:endParaRPr lang="en-US" sz="1600" dirty="0">
              <a:effectLst/>
              <a:latin typeface="Arial" panose="020B0604020202020204" pitchFamily="34" charset="0"/>
              <a:cs typeface="Arial" panose="020B0604020202020204" pitchFamily="34" charset="0"/>
            </a:endParaRPr>
          </a:p>
          <a:p>
            <a:pPr indent="-228600">
              <a:lnSpc>
                <a:spcPct val="120000"/>
              </a:lnSpc>
              <a:spcAft>
                <a:spcPts val="600"/>
              </a:spcAft>
              <a:buFont typeface="Arial" panose="020B0604020202020204" pitchFamily="34" charset="0"/>
              <a:buChar char="•"/>
            </a:pPr>
            <a:r>
              <a:rPr lang="en-US" sz="1900" b="1" dirty="0">
                <a:effectLst/>
                <a:latin typeface="Arial" panose="020B0604020202020204" pitchFamily="34" charset="0"/>
                <a:cs typeface="Arial" panose="020B0604020202020204" pitchFamily="34" charset="0"/>
              </a:rPr>
              <a:t>Aim</a:t>
            </a:r>
          </a:p>
          <a:p>
            <a:pPr indent="-228600">
              <a:lnSpc>
                <a:spcPct val="120000"/>
              </a:lnSpc>
              <a:spcAft>
                <a:spcPts val="600"/>
              </a:spcAft>
              <a:buFont typeface="Arial" panose="020B0604020202020204" pitchFamily="34" charset="0"/>
              <a:buChar char="•"/>
            </a:pPr>
            <a:r>
              <a:rPr lang="en-US" sz="1900" dirty="0">
                <a:effectLst/>
                <a:latin typeface="Arial" panose="020B0604020202020204" pitchFamily="34" charset="0"/>
                <a:cs typeface="Arial" panose="020B0604020202020204" pitchFamily="34" charset="0"/>
              </a:rPr>
              <a:t>To explore patterns of vaping among UK adolescents and examine the relationship between vaping behaviour and mental health outcomes.</a:t>
            </a:r>
          </a:p>
          <a:p>
            <a:pPr indent="-228600">
              <a:lnSpc>
                <a:spcPct val="120000"/>
              </a:lnSpc>
              <a:spcAft>
                <a:spcPts val="600"/>
              </a:spcAft>
              <a:buFont typeface="Arial" panose="020B0604020202020204" pitchFamily="34" charset="0"/>
              <a:buChar char="•"/>
            </a:pPr>
            <a:endParaRPr lang="en-US" sz="1900" dirty="0">
              <a:effectLst/>
              <a:latin typeface="Arial" panose="020B0604020202020204" pitchFamily="34" charset="0"/>
              <a:cs typeface="Arial" panose="020B0604020202020204" pitchFamily="34" charset="0"/>
            </a:endParaRPr>
          </a:p>
          <a:p>
            <a:pPr indent="-228600">
              <a:lnSpc>
                <a:spcPct val="120000"/>
              </a:lnSpc>
              <a:spcAft>
                <a:spcPts val="600"/>
              </a:spcAft>
              <a:buFont typeface="Arial" panose="020B0604020202020204" pitchFamily="34" charset="0"/>
              <a:buChar char="•"/>
            </a:pPr>
            <a:r>
              <a:rPr lang="en-US" sz="1900" b="1" dirty="0">
                <a:effectLst/>
                <a:latin typeface="Arial" panose="020B0604020202020204" pitchFamily="34" charset="0"/>
                <a:cs typeface="Arial" panose="020B0604020202020204" pitchFamily="34" charset="0"/>
              </a:rPr>
              <a:t>Objectives</a:t>
            </a:r>
          </a:p>
          <a:p>
            <a:pPr indent="-228600">
              <a:lnSpc>
                <a:spcPct val="120000"/>
              </a:lnSpc>
              <a:spcAft>
                <a:spcPts val="600"/>
              </a:spcAft>
              <a:buFont typeface="Arial" panose="020B0604020202020204" pitchFamily="34" charset="0"/>
              <a:buChar char="•"/>
            </a:pPr>
            <a:r>
              <a:rPr lang="en-US" sz="1900" dirty="0">
                <a:effectLst/>
                <a:latin typeface="Arial" panose="020B0604020202020204" pitchFamily="34" charset="0"/>
                <a:cs typeface="Arial" panose="020B0604020202020204" pitchFamily="34" charset="0"/>
              </a:rPr>
              <a:t>To describe the prevalence and patterns of vaping among adolescents aged 11–18 in the UK using recent literature and national data.</a:t>
            </a:r>
          </a:p>
          <a:p>
            <a:pPr indent="-228600">
              <a:lnSpc>
                <a:spcPct val="120000"/>
              </a:lnSpc>
              <a:spcAft>
                <a:spcPts val="600"/>
              </a:spcAft>
              <a:buFont typeface="Arial" panose="020B0604020202020204" pitchFamily="34" charset="0"/>
              <a:buChar char="•"/>
            </a:pPr>
            <a:endParaRPr lang="en-US" sz="1900" dirty="0">
              <a:effectLst/>
              <a:latin typeface="Arial" panose="020B0604020202020204" pitchFamily="34" charset="0"/>
              <a:cs typeface="Arial" panose="020B0604020202020204" pitchFamily="34" charset="0"/>
            </a:endParaRPr>
          </a:p>
          <a:p>
            <a:pPr indent="-228600">
              <a:lnSpc>
                <a:spcPct val="120000"/>
              </a:lnSpc>
              <a:spcAft>
                <a:spcPts val="600"/>
              </a:spcAft>
              <a:buFont typeface="Arial" panose="020B0604020202020204" pitchFamily="34" charset="0"/>
              <a:buChar char="•"/>
            </a:pPr>
            <a:r>
              <a:rPr lang="en-US" sz="1900" dirty="0">
                <a:effectLst/>
                <a:latin typeface="Arial" panose="020B0604020202020204" pitchFamily="34" charset="0"/>
                <a:cs typeface="Arial" panose="020B0604020202020204" pitchFamily="34" charset="0"/>
              </a:rPr>
              <a:t>To examine associations between adolescent vaping and mental health indicators such as anxiety and depression.</a:t>
            </a:r>
          </a:p>
          <a:p>
            <a:pPr indent="-228600">
              <a:lnSpc>
                <a:spcPct val="120000"/>
              </a:lnSpc>
              <a:spcAft>
                <a:spcPts val="600"/>
              </a:spcAft>
              <a:buFont typeface="Arial" panose="020B0604020202020204" pitchFamily="34" charset="0"/>
              <a:buChar char="•"/>
            </a:pPr>
            <a:endParaRPr lang="en-US" sz="1900" dirty="0">
              <a:effectLst/>
              <a:latin typeface="Arial" panose="020B0604020202020204" pitchFamily="34" charset="0"/>
              <a:cs typeface="Arial" panose="020B0604020202020204" pitchFamily="34" charset="0"/>
            </a:endParaRPr>
          </a:p>
          <a:p>
            <a:pPr indent="-228600">
              <a:lnSpc>
                <a:spcPct val="120000"/>
              </a:lnSpc>
              <a:spcAft>
                <a:spcPts val="600"/>
              </a:spcAft>
              <a:buFont typeface="Arial" panose="020B0604020202020204" pitchFamily="34" charset="0"/>
              <a:buChar char="•"/>
            </a:pPr>
            <a:r>
              <a:rPr lang="en-US" sz="1900" dirty="0">
                <a:effectLst/>
                <a:latin typeface="Arial" panose="020B0604020202020204" pitchFamily="34" charset="0"/>
                <a:cs typeface="Arial" panose="020B0604020202020204" pitchFamily="34" charset="0"/>
              </a:rPr>
              <a:t>To identify implications for public health practice, school‑based interventions, and youth mental health services.</a:t>
            </a:r>
          </a:p>
        </p:txBody>
      </p:sp>
      <p:pic>
        <p:nvPicPr>
          <p:cNvPr id="6" name="Picture 5" descr="Stack of multicolored books">
            <a:extLst>
              <a:ext uri="{FF2B5EF4-FFF2-40B4-BE49-F238E27FC236}">
                <a16:creationId xmlns:a16="http://schemas.microsoft.com/office/drawing/2014/main" id="{3FE2B12A-C9BF-4D71-4460-185561DE64E2}"/>
              </a:ext>
            </a:extLst>
          </p:cNvPr>
          <p:cNvPicPr>
            <a:picLocks noChangeAspect="1"/>
          </p:cNvPicPr>
          <p:nvPr/>
        </p:nvPicPr>
        <p:blipFill>
          <a:blip r:embed="rId3"/>
          <a:srcRect l="31859" r="25845" b="-1"/>
          <a:stretch>
            <a:fillRect/>
          </a:stretch>
        </p:blipFill>
        <p:spPr>
          <a:xfrm>
            <a:off x="6039861" y="1059834"/>
            <a:ext cx="5614653" cy="5384528"/>
          </a:xfrm>
          <a:prstGeom prst="rect">
            <a:avLst/>
          </a:prstGeom>
        </p:spPr>
      </p:pic>
      <p:grpSp>
        <p:nvGrpSpPr>
          <p:cNvPr id="25" name="Group 24">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0" name="Rectangle 1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73508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983FB-388E-4571-DDC8-82094C14DC28}"/>
              </a:ext>
            </a:extLst>
          </p:cNvPr>
          <p:cNvSpPr>
            <a:spLocks noGrp="1"/>
          </p:cNvSpPr>
          <p:nvPr>
            <p:ph type="title"/>
          </p:nvPr>
        </p:nvSpPr>
        <p:spPr>
          <a:xfrm>
            <a:off x="838200" y="365125"/>
            <a:ext cx="10515600" cy="1325563"/>
          </a:xfrm>
        </p:spPr>
        <p:txBody>
          <a:bodyPr>
            <a:normAutofit/>
          </a:bodyPr>
          <a:lstStyle/>
          <a:p>
            <a:r>
              <a:rPr lang="en-GB" sz="2400" b="1" dirty="0">
                <a:latin typeface="Arial" panose="020B0604020202020204" pitchFamily="34" charset="0"/>
                <a:cs typeface="Arial" panose="020B0604020202020204" pitchFamily="34" charset="0"/>
              </a:rPr>
              <a:t>Research Impact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496BCB-F76D-41CF-F2DC-97F5111DF8CB}"/>
              </a:ext>
            </a:extLst>
          </p:cNvPr>
          <p:cNvSpPr>
            <a:spLocks noGrp="1"/>
          </p:cNvSpPr>
          <p:nvPr>
            <p:ph idx="1"/>
          </p:nvPr>
        </p:nvSpPr>
        <p:spPr>
          <a:xfrm>
            <a:off x="838200" y="1929384"/>
            <a:ext cx="10515600" cy="4251960"/>
          </a:xfrm>
        </p:spPr>
        <p:txBody>
          <a:bodyPr>
            <a:normAutofit/>
          </a:bodyPr>
          <a:lstStyle/>
          <a:p>
            <a:r>
              <a:rPr lang="en-US" sz="1600" b="1" dirty="0">
                <a:latin typeface="Arial" panose="020B0604020202020204" pitchFamily="34" charset="0"/>
                <a:cs typeface="Arial" panose="020B0604020202020204" pitchFamily="34" charset="0"/>
              </a:rPr>
              <a:t>Impact on Adolescents: </a:t>
            </a:r>
            <a:r>
              <a:rPr lang="en-US" sz="1600" dirty="0">
                <a:latin typeface="Arial" panose="020B0604020202020204" pitchFamily="34" charset="0"/>
                <a:cs typeface="Arial" panose="020B0604020202020204" pitchFamily="34" charset="0"/>
              </a:rPr>
              <a:t>Improved understanding of vaping‑related mental health risks, helping young people recognise how nicotine use is associated with higher levels of depression and anxiety (Whittaker, 2025; Hammond et al., 2025; American Heart Association, 2023).</a:t>
            </a:r>
          </a:p>
          <a:p>
            <a:r>
              <a:rPr lang="en-US" sz="1600" dirty="0">
                <a:latin typeface="Arial" panose="020B0604020202020204" pitchFamily="34" charset="0"/>
                <a:cs typeface="Arial" panose="020B0604020202020204" pitchFamily="34" charset="0"/>
              </a:rPr>
              <a:t>Evidence to support informed decision‑making and healthier behaviours, enabling adolescents to make choices grounded in clear, research‑based information about the psychological and physical risks of vaping (NHS England, 2024).</a:t>
            </a:r>
          </a:p>
          <a:p>
            <a:r>
              <a:rPr lang="en-US" sz="1600" b="1" dirty="0">
                <a:latin typeface="Arial" panose="020B0604020202020204" pitchFamily="34" charset="0"/>
                <a:cs typeface="Arial" panose="020B0604020202020204" pitchFamily="34" charset="0"/>
              </a:rPr>
              <a:t>Impact on Public Health &amp; Social Care: </a:t>
            </a:r>
            <a:r>
              <a:rPr lang="en-US" sz="1600" dirty="0">
                <a:latin typeface="Arial" panose="020B0604020202020204" pitchFamily="34" charset="0"/>
                <a:cs typeface="Arial" panose="020B0604020202020204" pitchFamily="34" charset="0"/>
              </a:rPr>
              <a:t>Guidance for designing targeted interventions addressing vaping and mental wellbeing, supporting public health teams in developing evidence‑based prevention and early‑intervention strategies ( DHSC, 2025).</a:t>
            </a:r>
          </a:p>
          <a:p>
            <a:r>
              <a:rPr lang="en-US" sz="1600" dirty="0">
                <a:latin typeface="Arial" panose="020B0604020202020204" pitchFamily="34" charset="0"/>
                <a:cs typeface="Arial" panose="020B0604020202020204" pitchFamily="34" charset="0"/>
              </a:rPr>
              <a:t>Support for  Child and Adolescent Mental Health Services (CAMHS), school nurses, and youth workers by providing clearer insight into vaping‑related behavioural and emotional issues, strengthening assessment and safeguarding processes (NASUWT, 2025).</a:t>
            </a:r>
          </a:p>
          <a:p>
            <a:r>
              <a:rPr lang="en-US" sz="1600" b="1" dirty="0">
                <a:latin typeface="Arial" panose="020B0604020202020204" pitchFamily="34" charset="0"/>
                <a:cs typeface="Arial" panose="020B0604020202020204" pitchFamily="34" charset="0"/>
              </a:rPr>
              <a:t>Impact on Policy: </a:t>
            </a:r>
            <a:r>
              <a:rPr lang="en-US" sz="1600" dirty="0">
                <a:latin typeface="Arial" panose="020B0604020202020204" pitchFamily="34" charset="0"/>
                <a:cs typeface="Arial" panose="020B0604020202020204" pitchFamily="34" charset="0"/>
              </a:rPr>
              <a:t>Evidence to inform the Tobacco and Vapes Bill and future youth vaping legislation, contributing to stronger regulation and protection for young people (DHSC, 2025).</a:t>
            </a:r>
          </a:p>
          <a:p>
            <a:r>
              <a:rPr lang="en-US" sz="1600" dirty="0">
                <a:latin typeface="Arial" panose="020B0604020202020204" pitchFamily="34" charset="0"/>
                <a:cs typeface="Arial" panose="020B0604020202020204" pitchFamily="34" charset="0"/>
              </a:rPr>
              <a:t>Support for local authorities developing youth vaping strategies, ensuring policies reflect emerging evidence on mental health, behaviour, and patterns of use among adolescents (Cassarly et al., 2023).</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5407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A6DD381-DBB3-031F-358B-EF3EE9421D7A}"/>
              </a:ext>
            </a:extLst>
          </p:cNvPr>
          <p:cNvSpPr/>
          <p:nvPr/>
        </p:nvSpPr>
        <p:spPr>
          <a:xfrm>
            <a:off x="1822176" y="1887472"/>
            <a:ext cx="8303813" cy="1938992"/>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6000" b="1" dirty="0">
                <a:ln/>
                <a:solidFill>
                  <a:schemeClr val="accent4"/>
                </a:solidFill>
              </a:rPr>
              <a:t>Thank You for Your</a:t>
            </a:r>
          </a:p>
          <a:p>
            <a:pPr algn="ctr"/>
            <a:r>
              <a:rPr lang="en-US" sz="6000" b="1" dirty="0">
                <a:ln/>
                <a:solidFill>
                  <a:schemeClr val="accent4"/>
                </a:solidFill>
              </a:rPr>
              <a:t> Attention and Patience</a:t>
            </a:r>
            <a:endParaRPr lang="en-US" sz="6000" b="1" cap="none" spc="0" dirty="0">
              <a:ln/>
              <a:solidFill>
                <a:schemeClr val="accent4"/>
              </a:solidFill>
              <a:effectLst/>
            </a:endParaRPr>
          </a:p>
        </p:txBody>
      </p:sp>
    </p:spTree>
    <p:extLst>
      <p:ext uri="{BB962C8B-B14F-4D97-AF65-F5344CB8AC3E}">
        <p14:creationId xmlns:p14="http://schemas.microsoft.com/office/powerpoint/2010/main" val="1598215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7037E-802B-3191-6BD9-C3EA85606CF7}"/>
              </a:ext>
            </a:extLst>
          </p:cNvPr>
          <p:cNvSpPr>
            <a:spLocks noGrp="1"/>
          </p:cNvSpPr>
          <p:nvPr>
            <p:ph type="title"/>
          </p:nvPr>
        </p:nvSpPr>
        <p:spPr>
          <a:xfrm>
            <a:off x="662031" y="172179"/>
            <a:ext cx="10515600" cy="775778"/>
          </a:xfrm>
        </p:spPr>
        <p:txBody>
          <a:bodyPr/>
          <a:lstStyle/>
          <a:p>
            <a:r>
              <a:rPr lang="en-GB" b="1" dirty="0">
                <a:latin typeface="Arial" panose="020B0604020202020204" pitchFamily="34" charset="0"/>
                <a:cs typeface="Arial" panose="020B0604020202020204" pitchFamily="34" charset="0"/>
              </a:rPr>
              <a:t>Reference List</a:t>
            </a:r>
          </a:p>
        </p:txBody>
      </p:sp>
      <p:sp>
        <p:nvSpPr>
          <p:cNvPr id="4" name="TextBox 3">
            <a:extLst>
              <a:ext uri="{FF2B5EF4-FFF2-40B4-BE49-F238E27FC236}">
                <a16:creationId xmlns:a16="http://schemas.microsoft.com/office/drawing/2014/main" id="{EB9AA1D8-8368-58AC-3E0E-94717C50AE83}"/>
              </a:ext>
            </a:extLst>
          </p:cNvPr>
          <p:cNvSpPr txBox="1"/>
          <p:nvPr/>
        </p:nvSpPr>
        <p:spPr>
          <a:xfrm>
            <a:off x="55927" y="1123562"/>
            <a:ext cx="11727807" cy="5632311"/>
          </a:xfrm>
          <a:prstGeom prst="rect">
            <a:avLst/>
          </a:prstGeom>
          <a:noFill/>
        </p:spPr>
        <p:txBody>
          <a:bodyPr wrap="square">
            <a:spAutoFit/>
          </a:bodyPr>
          <a:lstStyle/>
          <a:p>
            <a:pPr>
              <a:buNone/>
            </a:pPr>
            <a:r>
              <a:rPr lang="en-US" sz="1200" dirty="0">
                <a:latin typeface="Arial" panose="020B0604020202020204" pitchFamily="34" charset="0"/>
                <a:cs typeface="Arial" panose="020B0604020202020204" pitchFamily="34" charset="0"/>
              </a:rPr>
              <a:t>American Heart Association (2023) ‘Depression &amp; anxiety symptoms linked to vaping nicotine and THC in teens and young adults’. </a:t>
            </a:r>
            <a:r>
              <a:rPr lang="en-US" sz="1200" i="1" dirty="0">
                <a:latin typeface="Arial" panose="020B0604020202020204" pitchFamily="34" charset="0"/>
                <a:cs typeface="Arial" panose="020B0604020202020204" pitchFamily="34" charset="0"/>
              </a:rPr>
              <a:t>American Heart Association Newsroom</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2"/>
              </a:rPr>
              <a:t>https://newsroom.heart.org/news/depression-anxiety-symptoms-linked-to-vaping-nicotine-and-thc-in-teens-and-young-adults</a:t>
            </a:r>
            <a:r>
              <a:rPr lang="en-US" sz="1200" dirty="0">
                <a:latin typeface="Arial" panose="020B0604020202020204" pitchFamily="34" charset="0"/>
                <a:cs typeface="Arial" panose="020B0604020202020204" pitchFamily="34" charset="0"/>
              </a:rPr>
              <a:t> (Accessed: 31 January 2026).</a:t>
            </a:r>
          </a:p>
          <a:p>
            <a:pPr>
              <a:buNone/>
            </a:pPr>
            <a:endParaRPr lang="en-US" sz="12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Action on Smoking and Health (2025) </a:t>
            </a:r>
            <a:r>
              <a:rPr lang="en-US" sz="1200" i="1" dirty="0">
                <a:latin typeface="Arial" panose="020B0604020202020204" pitchFamily="34" charset="0"/>
                <a:cs typeface="Arial" panose="020B0604020202020204" pitchFamily="34" charset="0"/>
              </a:rPr>
              <a:t>Use of vapes among young people in Great Britain</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3"/>
              </a:rPr>
              <a:t>https://ash.org.uk/uploads/Use-of-Vapes-Among-Young-People-in-Great-Britain-2025.pdf</a:t>
            </a:r>
            <a:r>
              <a:rPr lang="en-US" sz="1200" dirty="0">
                <a:latin typeface="Arial" panose="020B0604020202020204" pitchFamily="34" charset="0"/>
                <a:cs typeface="Arial" panose="020B0604020202020204" pitchFamily="34" charset="0"/>
              </a:rPr>
              <a:t> (Accessed: 30 January 2026).</a:t>
            </a:r>
          </a:p>
          <a:p>
            <a:pPr>
              <a:buNone/>
            </a:pPr>
            <a:endParaRPr lang="en-US" sz="12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Action on Smoking and Health (2026) </a:t>
            </a:r>
            <a:r>
              <a:rPr lang="en-US" sz="1200" i="1" dirty="0">
                <a:latin typeface="Arial" panose="020B0604020202020204" pitchFamily="34" charset="0"/>
                <a:cs typeface="Arial" panose="020B0604020202020204" pitchFamily="34" charset="0"/>
              </a:rPr>
              <a:t>Youth vaping: the facts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4"/>
              </a:rPr>
              <a:t>https://ash.org.uk/key-topics/youth-vaping</a:t>
            </a:r>
            <a:r>
              <a:rPr lang="en-US" sz="1200" dirty="0">
                <a:latin typeface="Arial" panose="020B0604020202020204" pitchFamily="34" charset="0"/>
                <a:cs typeface="Arial" panose="020B0604020202020204" pitchFamily="34" charset="0"/>
              </a:rPr>
              <a:t> (Accessed: 30 January 2026).</a:t>
            </a:r>
          </a:p>
          <a:p>
            <a:pPr>
              <a:buNone/>
            </a:pPr>
            <a:endParaRPr lang="en-US" sz="12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Cassarly, J., Atkinson, D. and Whittaker, E. (2023) </a:t>
            </a:r>
            <a:r>
              <a:rPr lang="en-US" sz="1200" i="1" dirty="0">
                <a:latin typeface="Arial" panose="020B0604020202020204" pitchFamily="34" charset="0"/>
                <a:cs typeface="Arial" panose="020B0604020202020204" pitchFamily="34" charset="0"/>
              </a:rPr>
              <a:t>Adolescent vaping: using behavioural science to develop and evaluate a school-based intervention</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5"/>
              </a:rPr>
              <a:t>https://www.yhphnetwork.co.uk/media/213860/adolescent-vaping-using-behavioural-science-to-develop-and-evaluate-a-school-based-intervention.pdf</a:t>
            </a:r>
            <a:r>
              <a:rPr lang="en-US" sz="1200" dirty="0">
                <a:latin typeface="Arial" panose="020B0604020202020204" pitchFamily="34" charset="0"/>
                <a:cs typeface="Arial" panose="020B0604020202020204" pitchFamily="34" charset="0"/>
              </a:rPr>
              <a:t> (Accessed: 27 January 2026).</a:t>
            </a:r>
          </a:p>
          <a:p>
            <a:pPr>
              <a:buNone/>
            </a:pPr>
            <a:endParaRPr lang="en-US" sz="12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Department of Health and Social Care (2025) ‘10-year study to shed light on youth vaping’, </a:t>
            </a:r>
            <a:r>
              <a:rPr lang="en-US" sz="1200" i="1" dirty="0">
                <a:latin typeface="Arial" panose="020B0604020202020204" pitchFamily="34" charset="0"/>
                <a:cs typeface="Arial" panose="020B0604020202020204" pitchFamily="34" charset="0"/>
              </a:rPr>
              <a:t>GOV.UK</a:t>
            </a:r>
            <a:r>
              <a:rPr lang="en-US" sz="1200" dirty="0">
                <a:latin typeface="Arial" panose="020B0604020202020204" pitchFamily="34" charset="0"/>
                <a:cs typeface="Arial" panose="020B0604020202020204" pitchFamily="34" charset="0"/>
              </a:rPr>
              <a:t>, 19 February. Available at: </a:t>
            </a:r>
            <a:r>
              <a:rPr lang="en-US" sz="1200" dirty="0">
                <a:latin typeface="Arial" panose="020B0604020202020204" pitchFamily="34" charset="0"/>
                <a:cs typeface="Arial" panose="020B0604020202020204" pitchFamily="34" charset="0"/>
                <a:hlinkClick r:id="rId6"/>
              </a:rPr>
              <a:t>https://www.gov.uk/government/news/10-year-study-to-shed-light-on-youth-vaping</a:t>
            </a:r>
            <a:r>
              <a:rPr lang="en-US" sz="1200" dirty="0">
                <a:latin typeface="Arial" panose="020B0604020202020204" pitchFamily="34" charset="0"/>
                <a:cs typeface="Arial" panose="020B0604020202020204" pitchFamily="34" charset="0"/>
              </a:rPr>
              <a:t> (Accessed: 27 January 2026).</a:t>
            </a:r>
          </a:p>
          <a:p>
            <a:pPr>
              <a:buNone/>
            </a:pPr>
            <a:endParaRPr lang="en-US" sz="12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Finlay, S. (2025) ‘Concern over number of young people addicted to vaping in Kent’, </a:t>
            </a:r>
            <a:r>
              <a:rPr lang="en-US" sz="1200" i="1" dirty="0">
                <a:latin typeface="Arial" panose="020B0604020202020204" pitchFamily="34" charset="0"/>
                <a:cs typeface="Arial" panose="020B0604020202020204" pitchFamily="34" charset="0"/>
              </a:rPr>
              <a:t>BBC News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7"/>
              </a:rPr>
              <a:t>https://www.bbc.co.uk/news/articles/cwygkln78dyo</a:t>
            </a:r>
            <a:r>
              <a:rPr lang="en-US" sz="1200" dirty="0">
                <a:latin typeface="Arial" panose="020B0604020202020204" pitchFamily="34" charset="0"/>
                <a:cs typeface="Arial" panose="020B0604020202020204" pitchFamily="34" charset="0"/>
              </a:rPr>
              <a:t> (Accessed: 27 January 2026).</a:t>
            </a:r>
          </a:p>
          <a:p>
            <a:pPr>
              <a:buNone/>
            </a:pPr>
            <a:endParaRPr lang="en-US" sz="12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Golder, S., Hartwell, G., Barnett, L.M., Nash, S.G., Petticrew, M. and Glover, R.E. (2025) ‘Vaping and harm in young people: an umbrella review’, </a:t>
            </a:r>
            <a:r>
              <a:rPr lang="en-US" sz="1200" i="1" dirty="0">
                <a:latin typeface="Arial" panose="020B0604020202020204" pitchFamily="34" charset="0"/>
                <a:cs typeface="Arial" panose="020B0604020202020204" pitchFamily="34" charset="0"/>
              </a:rPr>
              <a:t>Tobacco Control</a:t>
            </a:r>
            <a:r>
              <a:rPr lang="en-US" sz="1200" dirty="0">
                <a:latin typeface="Arial" panose="020B0604020202020204" pitchFamily="34" charset="0"/>
                <a:cs typeface="Arial" panose="020B0604020202020204" pitchFamily="34" charset="0"/>
              </a:rPr>
              <a:t>. Published online first 19 August. Available at: </a:t>
            </a:r>
            <a:r>
              <a:rPr lang="en-US" sz="1200" dirty="0">
                <a:latin typeface="Arial" panose="020B0604020202020204" pitchFamily="34" charset="0"/>
                <a:cs typeface="Arial" panose="020B0604020202020204" pitchFamily="34" charset="0"/>
                <a:hlinkClick r:id="rId8"/>
              </a:rPr>
              <a:t>https://doi.org/10.1136/tc-2024-059219</a:t>
            </a:r>
            <a:r>
              <a:rPr lang="en-US" sz="1200" dirty="0">
                <a:latin typeface="Arial" panose="020B0604020202020204" pitchFamily="34" charset="0"/>
                <a:cs typeface="Arial" panose="020B0604020202020204" pitchFamily="34" charset="0"/>
              </a:rPr>
              <a:t>  Accessed: 29 January 2026).</a:t>
            </a:r>
          </a:p>
          <a:p>
            <a:pPr>
              <a:buNone/>
            </a:pPr>
            <a:endParaRPr lang="en-US" sz="12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Hammond, D., Reid, J.L., Goniewicz, M.L., McNeill, A., O’Connor, R.J., Corsetti, D., Block, A.C., Brose, L.S. and Robson, D. (2025) ‘Nicotine exposure from smoking tobacco and vaping among adolescents’, </a:t>
            </a:r>
            <a:r>
              <a:rPr lang="en-US" sz="1200" i="1" dirty="0">
                <a:latin typeface="Arial" panose="020B0604020202020204" pitchFamily="34" charset="0"/>
                <a:cs typeface="Arial" panose="020B0604020202020204" pitchFamily="34" charset="0"/>
              </a:rPr>
              <a:t>JAMA Network Open</a:t>
            </a:r>
            <a:r>
              <a:rPr lang="en-US" sz="1200" dirty="0">
                <a:latin typeface="Arial" panose="020B0604020202020204" pitchFamily="34" charset="0"/>
                <a:cs typeface="Arial" panose="020B0604020202020204" pitchFamily="34" charset="0"/>
              </a:rPr>
              <a:t>, 8(3), e2462544. Available at: </a:t>
            </a:r>
            <a:r>
              <a:rPr lang="en-US" sz="1200" dirty="0">
                <a:latin typeface="Arial" panose="020B0604020202020204" pitchFamily="34" charset="0"/>
                <a:cs typeface="Arial" panose="020B0604020202020204" pitchFamily="34" charset="0"/>
                <a:hlinkClick r:id="rId9"/>
              </a:rPr>
              <a:t>https://doi.org/10.1001/jamanetworkopen.2024.62544</a:t>
            </a:r>
            <a:r>
              <a:rPr lang="en-US" sz="1200" dirty="0">
                <a:latin typeface="Arial" panose="020B0604020202020204" pitchFamily="34" charset="0"/>
                <a:cs typeface="Arial" panose="020B0604020202020204" pitchFamily="34" charset="0"/>
              </a:rPr>
              <a:t> (Accessed: 29 January 2026).</a:t>
            </a:r>
          </a:p>
          <a:p>
            <a:pPr>
              <a:buNone/>
            </a:pPr>
            <a:endParaRPr lang="en-US" sz="12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Morrison, C. (2024) ‘Research reveals everyday habit may double the risk of depression’, </a:t>
            </a:r>
            <a:r>
              <a:rPr lang="en-US" sz="1200" i="1" dirty="0">
                <a:latin typeface="Arial" panose="020B0604020202020204" pitchFamily="34" charset="0"/>
                <a:cs typeface="Arial" panose="020B0604020202020204" pitchFamily="34" charset="0"/>
              </a:rPr>
              <a:t>Mail Online</a:t>
            </a:r>
            <a:r>
              <a:rPr lang="en-US" sz="1200" dirty="0">
                <a:latin typeface="Arial" panose="020B0604020202020204" pitchFamily="34" charset="0"/>
                <a:cs typeface="Arial" panose="020B0604020202020204" pitchFamily="34" charset="0"/>
              </a:rPr>
              <a:t>, 2 September. Available at: </a:t>
            </a:r>
            <a:r>
              <a:rPr lang="en-US" sz="1200" dirty="0">
                <a:latin typeface="Arial" panose="020B0604020202020204" pitchFamily="34" charset="0"/>
                <a:cs typeface="Arial" panose="020B0604020202020204" pitchFamily="34" charset="0"/>
                <a:hlinkClick r:id="rId10"/>
              </a:rPr>
              <a:t>https://www.dailymail.co.uk/health/article-13804933/vape-double-depression-risk-research.html</a:t>
            </a:r>
            <a:r>
              <a:rPr lang="en-US" sz="1200" dirty="0">
                <a:latin typeface="Arial" panose="020B0604020202020204" pitchFamily="34" charset="0"/>
                <a:cs typeface="Arial" panose="020B0604020202020204" pitchFamily="34" charset="0"/>
              </a:rPr>
              <a:t> (Accessed: 27 January 2026).</a:t>
            </a:r>
          </a:p>
          <a:p>
            <a:pPr>
              <a:buNone/>
            </a:pPr>
            <a:endParaRPr lang="en-US" sz="12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National Association of Schoolmasters Union of Women Teachers (NASUWT) (2025) </a:t>
            </a:r>
            <a:r>
              <a:rPr lang="en-US" sz="1200" i="1" dirty="0">
                <a:latin typeface="Arial" panose="020B0604020202020204" pitchFamily="34" charset="0"/>
                <a:cs typeface="Arial" panose="020B0604020202020204" pitchFamily="34" charset="0"/>
              </a:rPr>
              <a:t>Vaping crisis evident in schools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1"/>
              </a:rPr>
              <a:t>https://www.nasuwt.org.uk/article-listing/vaping-crisis-evident-in-schools.html</a:t>
            </a:r>
            <a:r>
              <a:rPr lang="en-US" sz="1200" dirty="0">
                <a:latin typeface="Arial" panose="020B0604020202020204" pitchFamily="34" charset="0"/>
                <a:cs typeface="Arial" panose="020B0604020202020204" pitchFamily="34" charset="0"/>
              </a:rPr>
              <a:t> (Accessed: 28 January 2026).</a:t>
            </a:r>
          </a:p>
        </p:txBody>
      </p:sp>
    </p:spTree>
    <p:extLst>
      <p:ext uri="{BB962C8B-B14F-4D97-AF65-F5344CB8AC3E}">
        <p14:creationId xmlns:p14="http://schemas.microsoft.com/office/powerpoint/2010/main" val="975367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CF18A-A50A-F895-921C-3DCCEAB9FE6C}"/>
              </a:ext>
            </a:extLst>
          </p:cNvPr>
          <p:cNvSpPr>
            <a:spLocks noGrp="1"/>
          </p:cNvSpPr>
          <p:nvPr>
            <p:ph type="title"/>
          </p:nvPr>
        </p:nvSpPr>
        <p:spPr/>
        <p:txBody>
          <a:bodyPr/>
          <a:lstStyle/>
          <a:p>
            <a:r>
              <a:rPr kumimoji="0" lang="en-GB" sz="4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Reference List </a:t>
            </a:r>
            <a:endParaRPr lang="en-GB" dirty="0"/>
          </a:p>
        </p:txBody>
      </p:sp>
      <p:sp>
        <p:nvSpPr>
          <p:cNvPr id="4" name="TextBox 3">
            <a:extLst>
              <a:ext uri="{FF2B5EF4-FFF2-40B4-BE49-F238E27FC236}">
                <a16:creationId xmlns:a16="http://schemas.microsoft.com/office/drawing/2014/main" id="{52C83E1D-1A75-8ECB-1BF0-6ADAC9E80B46}"/>
              </a:ext>
            </a:extLst>
          </p:cNvPr>
          <p:cNvSpPr txBox="1"/>
          <p:nvPr/>
        </p:nvSpPr>
        <p:spPr>
          <a:xfrm>
            <a:off x="393583" y="2292091"/>
            <a:ext cx="11518784" cy="2862322"/>
          </a:xfrm>
          <a:prstGeom prst="rect">
            <a:avLst/>
          </a:prstGeom>
          <a:noFill/>
        </p:spPr>
        <p:txBody>
          <a:bodyPr wrap="square">
            <a:spAutoFit/>
          </a:bodyPr>
          <a:lstStyle/>
          <a:p>
            <a:pPr>
              <a:buNone/>
            </a:pPr>
            <a:r>
              <a:rPr lang="en-US" sz="1200" dirty="0">
                <a:latin typeface="Arial" panose="020B0604020202020204" pitchFamily="34" charset="0"/>
                <a:cs typeface="Arial" panose="020B0604020202020204" pitchFamily="34" charset="0"/>
              </a:rPr>
              <a:t>NHS Digital (2022) </a:t>
            </a:r>
            <a:r>
              <a:rPr lang="en-US" sz="1200" i="1" dirty="0">
                <a:latin typeface="Arial" panose="020B0604020202020204" pitchFamily="34" charset="0"/>
                <a:cs typeface="Arial" panose="020B0604020202020204" pitchFamily="34" charset="0"/>
              </a:rPr>
              <a:t>Smoking, drinking and drug use among young people in England 2021</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2"/>
              </a:rPr>
              <a:t>https://digital.nhs.uk/data-and-information/publications/statistical/smoking-drinking-and-drug-use-among-young-people-in-england/2021</a:t>
            </a:r>
            <a:r>
              <a:rPr lang="en-US" sz="1200" dirty="0">
                <a:latin typeface="Arial" panose="020B0604020202020204" pitchFamily="34" charset="0"/>
                <a:cs typeface="Arial" panose="020B0604020202020204" pitchFamily="34" charset="0"/>
              </a:rPr>
              <a:t> (Accessed: 30 January 2026).</a:t>
            </a:r>
          </a:p>
          <a:p>
            <a:pPr>
              <a:buNone/>
            </a:pPr>
            <a:endParaRPr lang="en-US" sz="12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NHS England (2024) ‘Almost 1 in 10 secondary school pupils currently vape, new NHS survey shows’. Available at: </a:t>
            </a:r>
            <a:r>
              <a:rPr lang="en-US" sz="1200" dirty="0">
                <a:latin typeface="Arial" panose="020B0604020202020204" pitchFamily="34" charset="0"/>
                <a:cs typeface="Arial" panose="020B0604020202020204" pitchFamily="34" charset="0"/>
                <a:hlinkClick r:id="rId3"/>
              </a:rPr>
              <a:t>https://www.england.nhs.uk/2024/10/almost-1-in-10-secondary-school-pupils-currently-vape-new-nhs-survey-shows/</a:t>
            </a:r>
            <a:r>
              <a:rPr lang="en-US" sz="1200" dirty="0">
                <a:latin typeface="Arial" panose="020B0604020202020204" pitchFamily="34" charset="0"/>
                <a:cs typeface="Arial" panose="020B0604020202020204" pitchFamily="34" charset="0"/>
              </a:rPr>
              <a:t> (Accessed: 30 January 2026).</a:t>
            </a:r>
          </a:p>
          <a:p>
            <a:pPr>
              <a:buNone/>
            </a:pPr>
            <a:endParaRPr lang="en-US" sz="12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Petty, L. (2025) ‘Vaping in schools: a growing concern and how to address it’, </a:t>
            </a:r>
            <a:r>
              <a:rPr lang="en-US" sz="1200" i="1" dirty="0">
                <a:latin typeface="Arial" panose="020B0604020202020204" pitchFamily="34" charset="0"/>
                <a:cs typeface="Arial" panose="020B0604020202020204" pitchFamily="34" charset="0"/>
              </a:rPr>
              <a:t>The Hub – High Speed Training</a:t>
            </a:r>
            <a:r>
              <a:rPr lang="en-US" sz="1200" dirty="0">
                <a:latin typeface="Arial" panose="020B0604020202020204" pitchFamily="34" charset="0"/>
                <a:cs typeface="Arial" panose="020B0604020202020204" pitchFamily="34" charset="0"/>
              </a:rPr>
              <a:t>, 29 May. Available at: </a:t>
            </a:r>
            <a:r>
              <a:rPr lang="en-US" sz="1200" dirty="0">
                <a:latin typeface="Arial" panose="020B0604020202020204" pitchFamily="34" charset="0"/>
                <a:cs typeface="Arial" panose="020B0604020202020204" pitchFamily="34" charset="0"/>
                <a:hlinkClick r:id="rId4"/>
              </a:rPr>
              <a:t>https://www.highspeedtraining.co.uk/hub/vaping-in-schools-uk-guide/</a:t>
            </a:r>
            <a:r>
              <a:rPr lang="en-US" sz="1200" dirty="0">
                <a:latin typeface="Arial" panose="020B0604020202020204" pitchFamily="34" charset="0"/>
                <a:cs typeface="Arial" panose="020B0604020202020204" pitchFamily="34" charset="0"/>
              </a:rPr>
              <a:t> (Accessed: 31 January 2026).</a:t>
            </a:r>
          </a:p>
          <a:p>
            <a:pPr>
              <a:buNone/>
            </a:pPr>
            <a:endParaRPr lang="en-US" sz="12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Taylor, E., Brose, L.S., McNeill, A., Brown, J., Kock, L. and Robson, D. (2023) ‘Associations between smoking and vaping prevalence, product use characteristics, and mental health diagnoses in Great Britain: a population survey’, </a:t>
            </a:r>
            <a:r>
              <a:rPr lang="en-US" sz="1200" i="1" dirty="0">
                <a:latin typeface="Arial" panose="020B0604020202020204" pitchFamily="34" charset="0"/>
                <a:cs typeface="Arial" panose="020B0604020202020204" pitchFamily="34" charset="0"/>
              </a:rPr>
              <a:t>BMC Medicine</a:t>
            </a:r>
            <a:r>
              <a:rPr lang="en-US" sz="1200" dirty="0">
                <a:latin typeface="Arial" panose="020B0604020202020204" pitchFamily="34" charset="0"/>
                <a:cs typeface="Arial" panose="020B0604020202020204" pitchFamily="34" charset="0"/>
              </a:rPr>
              <a:t>, 21(1), 211. Available at: </a:t>
            </a:r>
            <a:r>
              <a:rPr lang="en-US" sz="1200" dirty="0">
                <a:latin typeface="Arial" panose="020B0604020202020204" pitchFamily="34" charset="0"/>
                <a:cs typeface="Arial" panose="020B0604020202020204" pitchFamily="34" charset="0"/>
                <a:hlinkClick r:id="rId5"/>
              </a:rPr>
              <a:t>https://doi.org/10.1186/s12916-023-02890-y</a:t>
            </a:r>
            <a:r>
              <a:rPr lang="en-US" sz="1200" dirty="0">
                <a:latin typeface="Arial" panose="020B0604020202020204" pitchFamily="34" charset="0"/>
                <a:cs typeface="Arial" panose="020B0604020202020204" pitchFamily="34" charset="0"/>
              </a:rPr>
              <a:t> (Accessed: 28 January 2026).</a:t>
            </a:r>
          </a:p>
          <a:p>
            <a:pPr>
              <a:buNone/>
            </a:pPr>
            <a:endParaRPr lang="en-US" sz="1200" dirty="0">
              <a:latin typeface="Arial" panose="020B0604020202020204" pitchFamily="34" charset="0"/>
              <a:cs typeface="Arial" panose="020B0604020202020204" pitchFamily="34" charset="0"/>
            </a:endParaRPr>
          </a:p>
          <a:p>
            <a:pPr>
              <a:buNone/>
            </a:pPr>
            <a:r>
              <a:rPr lang="en-US" sz="1200" dirty="0">
                <a:latin typeface="Arial" panose="020B0604020202020204" pitchFamily="34" charset="0"/>
                <a:cs typeface="Arial" panose="020B0604020202020204" pitchFamily="34" charset="0"/>
              </a:rPr>
              <a:t>Whittaker, R. (2025) ‘Teen vapers and smokers have higher rates of depression and anxiety, study finds’, </a:t>
            </a:r>
            <a:r>
              <a:rPr lang="en-US" sz="1200" i="1" dirty="0">
                <a:latin typeface="Arial" panose="020B0604020202020204" pitchFamily="34" charset="0"/>
                <a:cs typeface="Arial" panose="020B0604020202020204" pitchFamily="34" charset="0"/>
              </a:rPr>
              <a:t>The Independent</a:t>
            </a:r>
            <a:r>
              <a:rPr lang="en-US" sz="1200" dirty="0">
                <a:latin typeface="Arial" panose="020B0604020202020204" pitchFamily="34" charset="0"/>
                <a:cs typeface="Arial" panose="020B0604020202020204" pitchFamily="34" charset="0"/>
              </a:rPr>
              <a:t>, 24 July. Available at: </a:t>
            </a:r>
            <a:r>
              <a:rPr lang="en-US" sz="1200" dirty="0">
                <a:latin typeface="Arial" panose="020B0604020202020204" pitchFamily="34" charset="0"/>
                <a:cs typeface="Arial" panose="020B0604020202020204" pitchFamily="34" charset="0"/>
                <a:hlinkClick r:id="rId6"/>
              </a:rPr>
              <a:t>https://www.independent.co.uk/news/health/vaping-smoking-mental-health-depression-anxiety-cigarettes-b2795168.html</a:t>
            </a:r>
            <a:r>
              <a:rPr lang="en-US" sz="1200" dirty="0">
                <a:latin typeface="Arial" panose="020B0604020202020204" pitchFamily="34" charset="0"/>
                <a:cs typeface="Arial" panose="020B0604020202020204" pitchFamily="34" charset="0"/>
              </a:rPr>
              <a:t> (Accessed: 30 January 2026).</a:t>
            </a:r>
          </a:p>
        </p:txBody>
      </p:sp>
    </p:spTree>
    <p:extLst>
      <p:ext uri="{BB962C8B-B14F-4D97-AF65-F5344CB8AC3E}">
        <p14:creationId xmlns:p14="http://schemas.microsoft.com/office/powerpoint/2010/main" val="37107848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3" ma:contentTypeDescription="Create a new document." ma:contentTypeScope="" ma:versionID="a0c7874893ccaac1dc2eaef9587cd742">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b6247f029e04a94d3c961771faac8532"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Props1.xml><?xml version="1.0" encoding="utf-8"?>
<ds:datastoreItem xmlns:ds="http://schemas.openxmlformats.org/officeDocument/2006/customXml" ds:itemID="{CD719AE0-ACE1-48C3-96AB-2F55FCD10BB9}">
  <ds:schemaRefs>
    <ds:schemaRef ds:uri="http://schemas.microsoft.com/sharepoint/v3/contenttype/forms"/>
  </ds:schemaRefs>
</ds:datastoreItem>
</file>

<file path=customXml/itemProps2.xml><?xml version="1.0" encoding="utf-8"?>
<ds:datastoreItem xmlns:ds="http://schemas.openxmlformats.org/officeDocument/2006/customXml" ds:itemID="{EF45D5AB-EEE9-4BDB-AD9B-48A0857F0E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B706101-6401-4182-B1A9-2FEC32663195}">
  <ds:schemaRefs>
    <ds:schemaRef ds:uri="http://schemas.openxmlformats.org/package/2006/metadata/core-properties"/>
    <ds:schemaRef ds:uri="http://purl.org/dc/dcmitype/"/>
    <ds:schemaRef ds:uri="http://schemas.microsoft.com/office/infopath/2007/PartnerControls"/>
    <ds:schemaRef ds:uri="http://www.w3.org/XML/1998/namespace"/>
    <ds:schemaRef ds:uri="461f81f1-dbc4-4122-adb0-1c0e154b8134"/>
    <ds:schemaRef ds:uri="http://purl.org/dc/elements/1.1/"/>
    <ds:schemaRef ds:uri="http://schemas.microsoft.com/office/2006/documentManagement/types"/>
    <ds:schemaRef ds:uri="http://schemas.microsoft.com/office/2006/metadata/properties"/>
    <ds:schemaRef ds:uri="a450a3cc-050d-4aca-8a4e-543025a63de0"/>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TM02900688[[fn=Facet]]</Template>
  <TotalTime>20170</TotalTime>
  <Words>1630</Words>
  <Application>Microsoft Office PowerPoint</Application>
  <PresentationFormat>Widescreen</PresentationFormat>
  <Paragraphs>90</Paragraphs>
  <Slides>10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 Exploring  How is  vaping affecting mental health among adolescents in the UK?</vt:lpstr>
      <vt:lpstr>Contents</vt:lpstr>
      <vt:lpstr>Prevalence</vt:lpstr>
      <vt:lpstr>Rationale for the Research</vt:lpstr>
      <vt:lpstr>Research Question</vt:lpstr>
      <vt:lpstr>Research Aim and Objectives</vt:lpstr>
      <vt:lpstr>Research Impact</vt:lpstr>
      <vt:lpstr>PowerPoint Presentation</vt:lpstr>
      <vt:lpstr>Reference List</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Razia Begum (2217307)</dc:creator>
  <cp:lastModifiedBy>Razia Begum (2217307)</cp:lastModifiedBy>
  <cp:revision>1</cp:revision>
  <dcterms:created xsi:type="dcterms:W3CDTF">2026-01-21T09:18:33Z</dcterms:created>
  <dcterms:modified xsi:type="dcterms:W3CDTF">2026-02-10T12:50:26Z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