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6"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32" autoAdjust="0"/>
    <p:restoredTop sz="94660"/>
  </p:normalViewPr>
  <p:slideViewPr>
    <p:cSldViewPr snapToGrid="0">
      <p:cViewPr varScale="1">
        <p:scale>
          <a:sx n="72" d="100"/>
          <a:sy n="72" d="100"/>
        </p:scale>
        <p:origin x="2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EF47D0-82E2-4126-8BC0-B4BAAB65AFFB}"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1123663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F47D0-82E2-4126-8BC0-B4BAAB65AFFB}"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372445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EF47D0-82E2-4126-8BC0-B4BAAB65AFFB}"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4267360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3534759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EF47D0-82E2-4126-8BC0-B4BAAB65AFFB}" type="datetimeFigureOut">
              <a:rPr lang="en-GB" smtClean="0"/>
              <a:t>09/05/2018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1901290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EF47D0-82E2-4126-8BC0-B4BAAB65AFFB}" type="datetimeFigureOut">
              <a:rPr lang="en-GB" smtClean="0"/>
              <a:t>09/05/2018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2642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EF47D0-82E2-4126-8BC0-B4BAAB65AFFB}" type="datetimeFigureOut">
              <a:rPr lang="en-GB" smtClean="0"/>
              <a:t>09/05/2018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89502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790925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63299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51755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3750025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53458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EF47D0-82E2-4126-8BC0-B4BAAB65AFFB}"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128972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EF47D0-82E2-4126-8BC0-B4BAAB65AFFB}" type="datetimeFigureOut">
              <a:rPr lang="en-GB" smtClean="0"/>
              <a:t>09/05/2018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3864156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EF47D0-82E2-4126-8BC0-B4BAAB65AFFB}" type="datetimeFigureOut">
              <a:rPr lang="en-GB" smtClean="0"/>
              <a:t>09/05/2018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314262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F47D0-82E2-4126-8BC0-B4BAAB65AFFB}"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2891661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EF47D0-82E2-4126-8BC0-B4BAAB65AFFB}"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1410F-7953-41CB-99A1-B7E8C892D338}" type="slidenum">
              <a:rPr lang="en-GB" smtClean="0"/>
              <a:t>‹#›</a:t>
            </a:fld>
            <a:endParaRPr lang="en-GB"/>
          </a:p>
        </p:txBody>
      </p:sp>
    </p:spTree>
    <p:extLst>
      <p:ext uri="{BB962C8B-B14F-4D97-AF65-F5344CB8AC3E}">
        <p14:creationId xmlns:p14="http://schemas.microsoft.com/office/powerpoint/2010/main" val="1420505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BEF47D0-82E2-4126-8BC0-B4BAAB65AFFB}" type="datetimeFigureOut">
              <a:rPr lang="en-GB" smtClean="0"/>
              <a:t>09/05/2018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961410F-7953-41CB-99A1-B7E8C892D338}" type="slidenum">
              <a:rPr lang="en-GB" smtClean="0"/>
              <a:t>‹#›</a:t>
            </a:fld>
            <a:endParaRPr lang="en-GB"/>
          </a:p>
        </p:txBody>
      </p:sp>
    </p:spTree>
    <p:extLst>
      <p:ext uri="{BB962C8B-B14F-4D97-AF65-F5344CB8AC3E}">
        <p14:creationId xmlns:p14="http://schemas.microsoft.com/office/powerpoint/2010/main" val="7949544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AAA8-9F4B-4308-84F3-47619CD9A0D5}"/>
              </a:ext>
            </a:extLst>
          </p:cNvPr>
          <p:cNvSpPr>
            <a:spLocks noGrp="1"/>
          </p:cNvSpPr>
          <p:nvPr>
            <p:ph type="title"/>
          </p:nvPr>
        </p:nvSpPr>
        <p:spPr/>
        <p:txBody>
          <a:bodyPr/>
          <a:lstStyle/>
          <a:p>
            <a:r>
              <a:rPr lang="en-GB" dirty="0"/>
              <a:t>Rhydian Jones 1701731</a:t>
            </a:r>
          </a:p>
        </p:txBody>
      </p:sp>
      <p:sp>
        <p:nvSpPr>
          <p:cNvPr id="3" name="Content Placeholder 2">
            <a:extLst>
              <a:ext uri="{FF2B5EF4-FFF2-40B4-BE49-F238E27FC236}">
                <a16:creationId xmlns:a16="http://schemas.microsoft.com/office/drawing/2014/main" id="{74E3B5FF-580E-4C55-B7A5-8CF07DAE5720}"/>
              </a:ext>
            </a:extLst>
          </p:cNvPr>
          <p:cNvSpPr>
            <a:spLocks noGrp="1"/>
          </p:cNvSpPr>
          <p:nvPr>
            <p:ph idx="1"/>
          </p:nvPr>
        </p:nvSpPr>
        <p:spPr/>
        <p:txBody>
          <a:bodyPr>
            <a:normAutofit/>
          </a:bodyPr>
          <a:lstStyle/>
          <a:p>
            <a:pPr marL="36900" indent="0">
              <a:buNone/>
            </a:pPr>
            <a:r>
              <a:rPr lang="en-GB" sz="2400" dirty="0">
                <a:effectLst/>
              </a:rPr>
              <a:t>Illustrate the role of Outdoor Learning and Adventurous Activities within Physical Education, outlining how it may support young people’s development of physical literacy. By making specific reference to the new Pedagogical Model for Adventure in the Curriculum (Williams &amp; Wainwright, 2016), highlight the important advantages to a models based approach within physical education</a:t>
            </a:r>
          </a:p>
          <a:p>
            <a:pPr marL="36900" indent="0">
              <a:buNone/>
            </a:pPr>
            <a:endParaRPr lang="en-GB" sz="2400" dirty="0">
              <a:effectLst/>
            </a:endParaRPr>
          </a:p>
          <a:p>
            <a:pPr marL="36900" indent="0">
              <a:buNone/>
            </a:pPr>
            <a:r>
              <a:rPr lang="en-GB" sz="2400" dirty="0">
                <a:effectLst/>
              </a:rPr>
              <a:t>Adventure and challenge in the curriculum (SHSS4074)</a:t>
            </a:r>
            <a:endParaRPr lang="en-GB" sz="2400" dirty="0"/>
          </a:p>
        </p:txBody>
      </p:sp>
    </p:spTree>
    <p:extLst>
      <p:ext uri="{BB962C8B-B14F-4D97-AF65-F5344CB8AC3E}">
        <p14:creationId xmlns:p14="http://schemas.microsoft.com/office/powerpoint/2010/main" val="3448844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C76A19-438F-4C90-8E7E-B53D4A03ED97}"/>
              </a:ext>
            </a:extLst>
          </p:cNvPr>
          <p:cNvPicPr>
            <a:picLocks noChangeAspect="1"/>
          </p:cNvPicPr>
          <p:nvPr/>
        </p:nvPicPr>
        <p:blipFill rotWithShape="1">
          <a:blip r:embed="rId2"/>
          <a:srcRect l="26875" t="20700" r="26848" b="7080"/>
          <a:stretch/>
        </p:blipFill>
        <p:spPr>
          <a:xfrm>
            <a:off x="2198872" y="230543"/>
            <a:ext cx="7593495" cy="6396914"/>
          </a:xfrm>
          <a:prstGeom prst="rect">
            <a:avLst/>
          </a:prstGeom>
        </p:spPr>
      </p:pic>
    </p:spTree>
    <p:extLst>
      <p:ext uri="{BB962C8B-B14F-4D97-AF65-F5344CB8AC3E}">
        <p14:creationId xmlns:p14="http://schemas.microsoft.com/office/powerpoint/2010/main" val="353995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4EF8FD4-B07A-462D-BB1E-020ABE35F7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6417" y="2707244"/>
            <a:ext cx="3836397" cy="2548263"/>
          </a:xfrm>
          <a:prstGeom prst="rect">
            <a:avLst/>
          </a:prstGeom>
        </p:spPr>
      </p:pic>
      <p:sp>
        <p:nvSpPr>
          <p:cNvPr id="10" name="Rectangle 9">
            <a:extLst>
              <a:ext uri="{FF2B5EF4-FFF2-40B4-BE49-F238E27FC236}">
                <a16:creationId xmlns:a16="http://schemas.microsoft.com/office/drawing/2014/main" id="{5853440E-39CD-4297-B9FD-F0D6C91B1AFD}"/>
              </a:ext>
            </a:extLst>
          </p:cNvPr>
          <p:cNvSpPr/>
          <p:nvPr/>
        </p:nvSpPr>
        <p:spPr>
          <a:xfrm>
            <a:off x="0" y="-38336"/>
            <a:ext cx="5089742" cy="1938992"/>
          </a:xfrm>
          <a:prstGeom prst="rect">
            <a:avLst/>
          </a:prstGeom>
          <a:noFill/>
        </p:spPr>
        <p:txBody>
          <a:bodyPr wrap="square" lIns="91440" tIns="45720" rIns="91440" bIns="45720">
            <a:spAutoFit/>
          </a:bodyPr>
          <a:lstStyle/>
          <a:p>
            <a:pPr algn="ctr"/>
            <a:r>
              <a:rPr lang="en-US" sz="4000" b="1" dirty="0">
                <a:ln w="9525">
                  <a:solidFill>
                    <a:schemeClr val="bg1"/>
                  </a:solidFill>
                  <a:prstDash val="solid"/>
                </a:ln>
                <a:effectLst>
                  <a:outerShdw blurRad="12700" dist="38100" dir="2700000" algn="tl" rotWithShape="0">
                    <a:schemeClr val="bg1">
                      <a:lumMod val="50000"/>
                    </a:schemeClr>
                  </a:outerShdw>
                </a:effectLst>
              </a:rPr>
              <a:t>Outdoor learning and</a:t>
            </a:r>
          </a:p>
          <a:p>
            <a:pPr algn="ctr"/>
            <a:r>
              <a:rPr lang="en-US" sz="4000" b="1" dirty="0">
                <a:ln w="9525">
                  <a:solidFill>
                    <a:schemeClr val="bg1"/>
                  </a:solidFill>
                  <a:prstDash val="solid"/>
                </a:ln>
                <a:effectLst>
                  <a:outerShdw blurRad="12700" dist="38100" dir="2700000" algn="tl" rotWithShape="0">
                    <a:schemeClr val="bg1">
                      <a:lumMod val="50000"/>
                    </a:schemeClr>
                  </a:outerShdw>
                </a:effectLst>
              </a:rPr>
              <a:t>Adventurous activities</a:t>
            </a:r>
          </a:p>
        </p:txBody>
      </p:sp>
      <p:sp>
        <p:nvSpPr>
          <p:cNvPr id="11" name="TextBox 10">
            <a:extLst>
              <a:ext uri="{FF2B5EF4-FFF2-40B4-BE49-F238E27FC236}">
                <a16:creationId xmlns:a16="http://schemas.microsoft.com/office/drawing/2014/main" id="{DB752D2A-524E-40EF-9605-8800E768E83C}"/>
              </a:ext>
            </a:extLst>
          </p:cNvPr>
          <p:cNvSpPr txBox="1"/>
          <p:nvPr/>
        </p:nvSpPr>
        <p:spPr>
          <a:xfrm>
            <a:off x="286066" y="4773627"/>
            <a:ext cx="3531476" cy="2031325"/>
          </a:xfrm>
          <a:prstGeom prst="rect">
            <a:avLst/>
          </a:prstGeom>
          <a:noFill/>
        </p:spPr>
        <p:txBody>
          <a:bodyPr wrap="square" rtlCol="0">
            <a:spAutoFit/>
          </a:bodyPr>
          <a:lstStyle/>
          <a:p>
            <a:r>
              <a:rPr lang="en-GB" dirty="0"/>
              <a:t>Whitehead 2013 defines physical literacy as “the motivation, confidence, physical competence, knowledge and understanding to value and take responsibility for engagement in physical activities for life”</a:t>
            </a:r>
          </a:p>
        </p:txBody>
      </p:sp>
      <p:sp>
        <p:nvSpPr>
          <p:cNvPr id="12" name="TextBox 11">
            <a:extLst>
              <a:ext uri="{FF2B5EF4-FFF2-40B4-BE49-F238E27FC236}">
                <a16:creationId xmlns:a16="http://schemas.microsoft.com/office/drawing/2014/main" id="{10137563-832F-4A70-A71E-1A87E2679DAB}"/>
              </a:ext>
            </a:extLst>
          </p:cNvPr>
          <p:cNvSpPr txBox="1"/>
          <p:nvPr/>
        </p:nvSpPr>
        <p:spPr>
          <a:xfrm>
            <a:off x="7651531" y="2887682"/>
            <a:ext cx="4540469" cy="3970318"/>
          </a:xfrm>
          <a:prstGeom prst="rect">
            <a:avLst/>
          </a:prstGeom>
          <a:noFill/>
        </p:spPr>
        <p:txBody>
          <a:bodyPr wrap="square" rtlCol="0">
            <a:spAutoFit/>
          </a:bodyPr>
          <a:lstStyle/>
          <a:p>
            <a:r>
              <a:rPr lang="en-GB" dirty="0"/>
              <a:t>OAA supporting the development of physical literacy by:</a:t>
            </a:r>
          </a:p>
          <a:p>
            <a:endParaRPr lang="en-GB" dirty="0"/>
          </a:p>
          <a:p>
            <a:r>
              <a:rPr lang="en-GB" dirty="0"/>
              <a:t>Learning outside the classroom supports the development of healthy and active lifestyles by offering children opportunities for physical activity, freedom and movement, and promoting a sense of well-being. </a:t>
            </a:r>
          </a:p>
          <a:p>
            <a:endParaRPr lang="en-GB" dirty="0"/>
          </a:p>
          <a:p>
            <a:r>
              <a:rPr lang="en-GB" dirty="0"/>
              <a:t>For many children, playing outdoors at their early years setting may be the only opportunity they have to play safely and freely while they learn to assess risk and develop the skills to manage new situations</a:t>
            </a:r>
          </a:p>
        </p:txBody>
      </p:sp>
      <p:sp>
        <p:nvSpPr>
          <p:cNvPr id="13" name="TextBox 12">
            <a:extLst>
              <a:ext uri="{FF2B5EF4-FFF2-40B4-BE49-F238E27FC236}">
                <a16:creationId xmlns:a16="http://schemas.microsoft.com/office/drawing/2014/main" id="{79F08450-0B9B-442B-BF28-96A6F5319A9C}"/>
              </a:ext>
            </a:extLst>
          </p:cNvPr>
          <p:cNvSpPr txBox="1"/>
          <p:nvPr/>
        </p:nvSpPr>
        <p:spPr>
          <a:xfrm>
            <a:off x="7102260" y="83534"/>
            <a:ext cx="4691270" cy="1477328"/>
          </a:xfrm>
          <a:prstGeom prst="rect">
            <a:avLst/>
          </a:prstGeom>
          <a:noFill/>
        </p:spPr>
        <p:txBody>
          <a:bodyPr wrap="square" rtlCol="0">
            <a:spAutoFit/>
          </a:bodyPr>
          <a:lstStyle/>
          <a:p>
            <a:r>
              <a:rPr lang="en-GB" dirty="0"/>
              <a:t>Learning in the outdoors also provides the opportunity to develop their problem-solving skills by having to figure out how to use the natural environment in way that they would need to use it</a:t>
            </a:r>
          </a:p>
        </p:txBody>
      </p:sp>
      <p:sp>
        <p:nvSpPr>
          <p:cNvPr id="14" name="TextBox 13">
            <a:extLst>
              <a:ext uri="{FF2B5EF4-FFF2-40B4-BE49-F238E27FC236}">
                <a16:creationId xmlns:a16="http://schemas.microsoft.com/office/drawing/2014/main" id="{A32C95D7-79C3-4A4D-8E5F-25BD736F653E}"/>
              </a:ext>
            </a:extLst>
          </p:cNvPr>
          <p:cNvSpPr txBox="1"/>
          <p:nvPr/>
        </p:nvSpPr>
        <p:spPr>
          <a:xfrm>
            <a:off x="297534" y="2429760"/>
            <a:ext cx="3411291" cy="1200329"/>
          </a:xfrm>
          <a:prstGeom prst="rect">
            <a:avLst/>
          </a:prstGeom>
          <a:noFill/>
        </p:spPr>
        <p:txBody>
          <a:bodyPr wrap="square" rtlCol="0">
            <a:spAutoFit/>
          </a:bodyPr>
          <a:lstStyle/>
          <a:p>
            <a:r>
              <a:rPr lang="en-GB" dirty="0"/>
              <a:t>OAA differentiates from other subjects as the pupils don’t have to worry about risks as much elsewhere</a:t>
            </a:r>
          </a:p>
        </p:txBody>
      </p:sp>
    </p:spTree>
    <p:extLst>
      <p:ext uri="{BB962C8B-B14F-4D97-AF65-F5344CB8AC3E}">
        <p14:creationId xmlns:p14="http://schemas.microsoft.com/office/powerpoint/2010/main" val="1594898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1095</TotalTime>
  <Words>233</Words>
  <Application>Microsoft Office PowerPoint</Application>
  <PresentationFormat>Widescreen</PresentationFormat>
  <Paragraphs>14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Calisto MT</vt:lpstr>
      <vt:lpstr>Trebuchet MS</vt:lpstr>
      <vt:lpstr>Wingdings 2</vt:lpstr>
      <vt:lpstr>Slate</vt:lpstr>
      <vt:lpstr>Rhydian Jones 1701731</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Rhydian</dc:creator>
  <cp:lastModifiedBy>Rhydian</cp:lastModifiedBy>
  <cp:revision>19</cp:revision>
  <dcterms:created xsi:type="dcterms:W3CDTF">2018-05-08T17:07:32Z</dcterms:created>
  <dcterms:modified xsi:type="dcterms:W3CDTF">2018-05-09T14:19:31Z</dcterms:modified>
</cp:coreProperties>
</file>