
<file path=[Content_Types].xml><?xml version="1.0" encoding="utf-8"?>
<Types xmlns="http://schemas.openxmlformats.org/package/2006/content-types">
  <Default Extension="tmp"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0" r:id="rId5"/>
    <p:sldId id="261" r:id="rId6"/>
    <p:sldId id="262" r:id="rId7"/>
    <p:sldId id="259"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0" d="100"/>
          <a:sy n="60" d="100"/>
        </p:scale>
        <p:origin x="96" y="1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9D0E705-DE6F-4FB2-AEB5-9BB1068276A9}" type="datetimeFigureOut">
              <a:rPr lang="en-GB" smtClean="0"/>
              <a:t>18/02/2020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3B4110-14D5-45C6-9AF5-381A6CA49423}" type="slidenum">
              <a:rPr lang="en-GB" smtClean="0"/>
              <a:t>‹#›</a:t>
            </a:fld>
            <a:endParaRPr lang="en-GB" dirty="0"/>
          </a:p>
        </p:txBody>
      </p:sp>
    </p:spTree>
    <p:extLst>
      <p:ext uri="{BB962C8B-B14F-4D97-AF65-F5344CB8AC3E}">
        <p14:creationId xmlns:p14="http://schemas.microsoft.com/office/powerpoint/2010/main" val="20301610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D0E705-DE6F-4FB2-AEB5-9BB1068276A9}" type="datetimeFigureOut">
              <a:rPr lang="en-GB" smtClean="0"/>
              <a:t>18/02/2020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3B4110-14D5-45C6-9AF5-381A6CA49423}" type="slidenum">
              <a:rPr lang="en-GB" smtClean="0"/>
              <a:t>‹#›</a:t>
            </a:fld>
            <a:endParaRPr lang="en-GB" dirty="0"/>
          </a:p>
        </p:txBody>
      </p:sp>
    </p:spTree>
    <p:extLst>
      <p:ext uri="{BB962C8B-B14F-4D97-AF65-F5344CB8AC3E}">
        <p14:creationId xmlns:p14="http://schemas.microsoft.com/office/powerpoint/2010/main" val="86419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9D0E705-DE6F-4FB2-AEB5-9BB1068276A9}" type="datetimeFigureOut">
              <a:rPr lang="en-GB" smtClean="0"/>
              <a:t>18/02/2020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3B4110-14D5-45C6-9AF5-381A6CA49423}" type="slidenum">
              <a:rPr lang="en-GB" smtClean="0"/>
              <a:t>‹#›</a:t>
            </a:fld>
            <a:endParaRPr lang="en-GB" dirty="0"/>
          </a:p>
        </p:txBody>
      </p:sp>
    </p:spTree>
    <p:extLst>
      <p:ext uri="{BB962C8B-B14F-4D97-AF65-F5344CB8AC3E}">
        <p14:creationId xmlns:p14="http://schemas.microsoft.com/office/powerpoint/2010/main" val="6216562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9D0E705-DE6F-4FB2-AEB5-9BB1068276A9}" type="datetimeFigureOut">
              <a:rPr lang="en-GB" smtClean="0"/>
              <a:t>18/02/2020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D3B4110-14D5-45C6-9AF5-381A6CA49423}" type="slidenum">
              <a:rPr lang="en-GB" smtClean="0"/>
              <a:t>‹#›</a:t>
            </a:fld>
            <a:endParaRPr lang="en-GB" dirty="0"/>
          </a:p>
        </p:txBody>
      </p:sp>
    </p:spTree>
    <p:extLst>
      <p:ext uri="{BB962C8B-B14F-4D97-AF65-F5344CB8AC3E}">
        <p14:creationId xmlns:p14="http://schemas.microsoft.com/office/powerpoint/2010/main" val="1790977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9D0E705-DE6F-4FB2-AEB5-9BB1068276A9}" type="datetimeFigureOut">
              <a:rPr lang="en-GB" smtClean="0"/>
              <a:t>18/02/2020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D3B4110-14D5-45C6-9AF5-381A6CA49423}" type="slidenum">
              <a:rPr lang="en-GB" smtClean="0"/>
              <a:t>‹#›</a:t>
            </a:fld>
            <a:endParaRPr lang="en-GB" dirty="0"/>
          </a:p>
        </p:txBody>
      </p:sp>
    </p:spTree>
    <p:extLst>
      <p:ext uri="{BB962C8B-B14F-4D97-AF65-F5344CB8AC3E}">
        <p14:creationId xmlns:p14="http://schemas.microsoft.com/office/powerpoint/2010/main" val="17080346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D0E705-DE6F-4FB2-AEB5-9BB1068276A9}" type="datetimeFigureOut">
              <a:rPr lang="en-GB" smtClean="0"/>
              <a:t>18/02/2020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DD3B4110-14D5-45C6-9AF5-381A6CA49423}" type="slidenum">
              <a:rPr lang="en-GB" smtClean="0"/>
              <a:t>‹#›</a:t>
            </a:fld>
            <a:endParaRPr lang="en-GB" dirty="0"/>
          </a:p>
        </p:txBody>
      </p:sp>
    </p:spTree>
    <p:extLst>
      <p:ext uri="{BB962C8B-B14F-4D97-AF65-F5344CB8AC3E}">
        <p14:creationId xmlns:p14="http://schemas.microsoft.com/office/powerpoint/2010/main" val="36018760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D0E705-DE6F-4FB2-AEB5-9BB1068276A9}" type="datetimeFigureOut">
              <a:rPr lang="en-GB" smtClean="0"/>
              <a:t>18/02/2020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DD3B4110-14D5-45C6-9AF5-381A6CA49423}" type="slidenum">
              <a:rPr lang="en-GB" smtClean="0"/>
              <a:t>‹#›</a:t>
            </a:fld>
            <a:endParaRPr lang="en-GB" dirty="0"/>
          </a:p>
        </p:txBody>
      </p:sp>
    </p:spTree>
    <p:extLst>
      <p:ext uri="{BB962C8B-B14F-4D97-AF65-F5344CB8AC3E}">
        <p14:creationId xmlns:p14="http://schemas.microsoft.com/office/powerpoint/2010/main" val="1875159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9D0E705-DE6F-4FB2-AEB5-9BB1068276A9}" type="datetimeFigureOut">
              <a:rPr lang="en-GB" smtClean="0"/>
              <a:t>18/02/2020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D3B4110-14D5-45C6-9AF5-381A6CA49423}" type="slidenum">
              <a:rPr lang="en-GB" smtClean="0"/>
              <a:t>‹#›</a:t>
            </a:fld>
            <a:endParaRPr lang="en-GB" dirty="0"/>
          </a:p>
        </p:txBody>
      </p:sp>
    </p:spTree>
    <p:extLst>
      <p:ext uri="{BB962C8B-B14F-4D97-AF65-F5344CB8AC3E}">
        <p14:creationId xmlns:p14="http://schemas.microsoft.com/office/powerpoint/2010/main" val="42468238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9D0E705-DE6F-4FB2-AEB5-9BB1068276A9}" type="datetimeFigureOut">
              <a:rPr lang="en-GB" smtClean="0"/>
              <a:t>18/02/2020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D3B4110-14D5-45C6-9AF5-381A6CA49423}" type="slidenum">
              <a:rPr lang="en-GB" smtClean="0"/>
              <a:t>‹#›</a:t>
            </a:fld>
            <a:endParaRPr lang="en-GB" dirty="0"/>
          </a:p>
        </p:txBody>
      </p:sp>
    </p:spTree>
    <p:extLst>
      <p:ext uri="{BB962C8B-B14F-4D97-AF65-F5344CB8AC3E}">
        <p14:creationId xmlns:p14="http://schemas.microsoft.com/office/powerpoint/2010/main" val="3458331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9D0E705-DE6F-4FB2-AEB5-9BB1068276A9}" type="datetimeFigureOut">
              <a:rPr lang="en-GB" smtClean="0"/>
              <a:t>18/02/2020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3B4110-14D5-45C6-9AF5-381A6CA49423}" type="slidenum">
              <a:rPr lang="en-GB" smtClean="0"/>
              <a:t>‹#›</a:t>
            </a:fld>
            <a:endParaRPr lang="en-GB" dirty="0"/>
          </a:p>
        </p:txBody>
      </p:sp>
    </p:spTree>
    <p:extLst>
      <p:ext uri="{BB962C8B-B14F-4D97-AF65-F5344CB8AC3E}">
        <p14:creationId xmlns:p14="http://schemas.microsoft.com/office/powerpoint/2010/main" val="2849671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9D0E705-DE6F-4FB2-AEB5-9BB1068276A9}" type="datetimeFigureOut">
              <a:rPr lang="en-GB" smtClean="0"/>
              <a:t>18/02/2020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3B4110-14D5-45C6-9AF5-381A6CA49423}" type="slidenum">
              <a:rPr lang="en-GB" smtClean="0"/>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4236707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9D0E705-DE6F-4FB2-AEB5-9BB1068276A9}" type="datetimeFigureOut">
              <a:rPr lang="en-GB" smtClean="0"/>
              <a:t>18/02/2020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3B4110-14D5-45C6-9AF5-381A6CA49423}" type="slidenum">
              <a:rPr lang="en-GB" smtClean="0"/>
              <a:t>‹#›</a:t>
            </a:fld>
            <a:endParaRPr lang="en-GB" dirty="0"/>
          </a:p>
        </p:txBody>
      </p:sp>
    </p:spTree>
    <p:extLst>
      <p:ext uri="{BB962C8B-B14F-4D97-AF65-F5344CB8AC3E}">
        <p14:creationId xmlns:p14="http://schemas.microsoft.com/office/powerpoint/2010/main" val="11694439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9D0E705-DE6F-4FB2-AEB5-9BB1068276A9}" type="datetimeFigureOut">
              <a:rPr lang="en-GB" smtClean="0"/>
              <a:t>18/02/2020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3B4110-14D5-45C6-9AF5-381A6CA49423}"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984377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9D0E705-DE6F-4FB2-AEB5-9BB1068276A9}" type="datetimeFigureOut">
              <a:rPr lang="en-GB" smtClean="0"/>
              <a:t>18/02/2020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3B4110-14D5-45C6-9AF5-381A6CA49423}" type="slidenum">
              <a:rPr lang="en-GB" smtClean="0"/>
              <a:t>‹#›</a:t>
            </a:fld>
            <a:endParaRPr lang="en-GB" dirty="0"/>
          </a:p>
        </p:txBody>
      </p:sp>
    </p:spTree>
    <p:extLst>
      <p:ext uri="{BB962C8B-B14F-4D97-AF65-F5344CB8AC3E}">
        <p14:creationId xmlns:p14="http://schemas.microsoft.com/office/powerpoint/2010/main" val="30214219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D0E705-DE6F-4FB2-AEB5-9BB1068276A9}" type="datetimeFigureOut">
              <a:rPr lang="en-GB" smtClean="0"/>
              <a:t>18/02/2020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3B4110-14D5-45C6-9AF5-381A6CA49423}" type="slidenum">
              <a:rPr lang="en-GB" smtClean="0"/>
              <a:t>‹#›</a:t>
            </a:fld>
            <a:endParaRPr lang="en-GB" dirty="0"/>
          </a:p>
        </p:txBody>
      </p:sp>
    </p:spTree>
    <p:extLst>
      <p:ext uri="{BB962C8B-B14F-4D97-AF65-F5344CB8AC3E}">
        <p14:creationId xmlns:p14="http://schemas.microsoft.com/office/powerpoint/2010/main" val="23580194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D0E705-DE6F-4FB2-AEB5-9BB1068276A9}" type="datetimeFigureOut">
              <a:rPr lang="en-GB" smtClean="0"/>
              <a:t>18/02/2020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3B4110-14D5-45C6-9AF5-381A6CA49423}" type="slidenum">
              <a:rPr lang="en-GB" smtClean="0"/>
              <a:t>‹#›</a:t>
            </a:fld>
            <a:endParaRPr lang="en-GB" dirty="0"/>
          </a:p>
        </p:txBody>
      </p:sp>
    </p:spTree>
    <p:extLst>
      <p:ext uri="{BB962C8B-B14F-4D97-AF65-F5344CB8AC3E}">
        <p14:creationId xmlns:p14="http://schemas.microsoft.com/office/powerpoint/2010/main" val="37187014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9D0E705-DE6F-4FB2-AEB5-9BB1068276A9}" type="datetimeFigureOut">
              <a:rPr lang="en-GB" smtClean="0"/>
              <a:t>18/02/2020</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D3B4110-14D5-45C6-9AF5-381A6CA49423}" type="slidenum">
              <a:rPr lang="en-GB" smtClean="0"/>
              <a:t>‹#›</a:t>
            </a:fld>
            <a:endParaRPr lang="en-GB" dirty="0"/>
          </a:p>
        </p:txBody>
      </p:sp>
    </p:spTree>
    <p:extLst>
      <p:ext uri="{BB962C8B-B14F-4D97-AF65-F5344CB8AC3E}">
        <p14:creationId xmlns:p14="http://schemas.microsoft.com/office/powerpoint/2010/main" val="87954543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1.tmp"/><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familiesfirstcharity.org/?page_id=37" TargetMode="External"/><Relationship Id="rId2" Type="http://schemas.openxmlformats.org/officeDocument/2006/relationships/hyperlink" Target="https://www.jrf.org.uk/report/poorer-children%E2%80%99s-educational-attainment-how-important-are-attitudes-and-behaviour" TargetMode="External"/><Relationship Id="rId1" Type="http://schemas.openxmlformats.org/officeDocument/2006/relationships/slideLayout" Target="../slideLayouts/slideLayout2.xml"/><Relationship Id="rId6" Type="http://schemas.openxmlformats.org/officeDocument/2006/relationships/hyperlink" Target="https://dera.ioe.ac.uk/30872/1/170509-families-first-evaluability-assessment-en.pdf" TargetMode="External"/><Relationship Id="rId5" Type="http://schemas.openxmlformats.org/officeDocument/2006/relationships/hyperlink" Target="https://www.rcpsych.ac.uk/mental-health/parents-and-young-people/information-for-parents-and-carers/divorce-or-separation-of-parents---the-impact-on-children-and-adolescents-for-parents-and-carers" TargetMode="External"/><Relationship Id="rId4" Type="http://schemas.openxmlformats.org/officeDocument/2006/relationships/hyperlink" Target="https://www.longdom.org/open-access/effects-of-domestic-violence-on-childrens-education-the-case-study-ofmpemba-in-blantyre-district-malawi-.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BF124-638E-444D-AB74-CB1BDDF9F311}"/>
              </a:ext>
            </a:extLst>
          </p:cNvPr>
          <p:cNvSpPr>
            <a:spLocks noGrp="1"/>
          </p:cNvSpPr>
          <p:nvPr>
            <p:ph type="ctrTitle"/>
          </p:nvPr>
        </p:nvSpPr>
        <p:spPr/>
        <p:txBody>
          <a:bodyPr>
            <a:noAutofit/>
          </a:bodyPr>
          <a:lstStyle/>
          <a:p>
            <a:r>
              <a:rPr lang="en-GB" sz="4800" dirty="0">
                <a:latin typeface="+mn-lt"/>
              </a:rPr>
              <a:t>How Families First Helps to Reduce the Gap Between Poverty and Attainment.</a:t>
            </a:r>
          </a:p>
        </p:txBody>
      </p:sp>
      <p:sp>
        <p:nvSpPr>
          <p:cNvPr id="3" name="Subtitle 2">
            <a:extLst>
              <a:ext uri="{FF2B5EF4-FFF2-40B4-BE49-F238E27FC236}">
                <a16:creationId xmlns:a16="http://schemas.microsoft.com/office/drawing/2014/main" id="{55FEA327-23A3-4BAC-9309-B3484DFD01AB}"/>
              </a:ext>
            </a:extLst>
          </p:cNvPr>
          <p:cNvSpPr>
            <a:spLocks noGrp="1"/>
          </p:cNvSpPr>
          <p:nvPr>
            <p:ph type="subTitle" idx="1"/>
          </p:nvPr>
        </p:nvSpPr>
        <p:spPr/>
        <p:txBody>
          <a:bodyPr/>
          <a:lstStyle/>
          <a:p>
            <a:r>
              <a:rPr lang="en-GB" dirty="0"/>
              <a:t>Zak Wiltshire</a:t>
            </a:r>
          </a:p>
        </p:txBody>
      </p:sp>
    </p:spTree>
    <p:extLst>
      <p:ext uri="{BB962C8B-B14F-4D97-AF65-F5344CB8AC3E}">
        <p14:creationId xmlns:p14="http://schemas.microsoft.com/office/powerpoint/2010/main" val="19090851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06D90-10FE-424A-A2F8-FC556F8532E8}"/>
              </a:ext>
            </a:extLst>
          </p:cNvPr>
          <p:cNvSpPr>
            <a:spLocks noGrp="1"/>
          </p:cNvSpPr>
          <p:nvPr>
            <p:ph type="title"/>
          </p:nvPr>
        </p:nvSpPr>
        <p:spPr>
          <a:xfrm>
            <a:off x="677334" y="609600"/>
            <a:ext cx="4456140" cy="818147"/>
          </a:xfrm>
        </p:spPr>
        <p:txBody>
          <a:bodyPr/>
          <a:lstStyle/>
          <a:p>
            <a:r>
              <a:rPr lang="en-GB" dirty="0"/>
              <a:t>What is Poverty?</a:t>
            </a:r>
          </a:p>
        </p:txBody>
      </p:sp>
      <p:sp>
        <p:nvSpPr>
          <p:cNvPr id="3" name="Title 1">
            <a:extLst>
              <a:ext uri="{FF2B5EF4-FFF2-40B4-BE49-F238E27FC236}">
                <a16:creationId xmlns:a16="http://schemas.microsoft.com/office/drawing/2014/main" id="{C3D15030-DFE5-400E-BDD3-C94472D8ACB0}"/>
              </a:ext>
            </a:extLst>
          </p:cNvPr>
          <p:cNvSpPr txBox="1">
            <a:spLocks/>
          </p:cNvSpPr>
          <p:nvPr/>
        </p:nvSpPr>
        <p:spPr>
          <a:xfrm>
            <a:off x="677334" y="1788695"/>
            <a:ext cx="4456140" cy="818147"/>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What is Attainment?</a:t>
            </a:r>
          </a:p>
        </p:txBody>
      </p:sp>
      <p:sp>
        <p:nvSpPr>
          <p:cNvPr id="4" name="Title 1">
            <a:extLst>
              <a:ext uri="{FF2B5EF4-FFF2-40B4-BE49-F238E27FC236}">
                <a16:creationId xmlns:a16="http://schemas.microsoft.com/office/drawing/2014/main" id="{E2691144-058C-472E-A738-546A0FDB6986}"/>
              </a:ext>
            </a:extLst>
          </p:cNvPr>
          <p:cNvSpPr txBox="1">
            <a:spLocks/>
          </p:cNvSpPr>
          <p:nvPr/>
        </p:nvSpPr>
        <p:spPr>
          <a:xfrm>
            <a:off x="677332" y="2967790"/>
            <a:ext cx="10086921" cy="818147"/>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How </a:t>
            </a:r>
            <a:r>
              <a:rPr lang="en-GB" dirty="0"/>
              <a:t>are Poverty and Attainment linked?</a:t>
            </a:r>
          </a:p>
        </p:txBody>
      </p:sp>
      <p:sp>
        <p:nvSpPr>
          <p:cNvPr id="6" name="Title 1">
            <a:extLst>
              <a:ext uri="{FF2B5EF4-FFF2-40B4-BE49-F238E27FC236}">
                <a16:creationId xmlns:a16="http://schemas.microsoft.com/office/drawing/2014/main" id="{8092B6AE-DF90-47A2-B797-997D79518496}"/>
              </a:ext>
            </a:extLst>
          </p:cNvPr>
          <p:cNvSpPr txBox="1">
            <a:spLocks/>
          </p:cNvSpPr>
          <p:nvPr/>
        </p:nvSpPr>
        <p:spPr>
          <a:xfrm>
            <a:off x="677332" y="4146885"/>
            <a:ext cx="9878371" cy="818147"/>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How does Families First Affect this link?</a:t>
            </a:r>
          </a:p>
        </p:txBody>
      </p:sp>
    </p:spTree>
    <p:extLst>
      <p:ext uri="{BB962C8B-B14F-4D97-AF65-F5344CB8AC3E}">
        <p14:creationId xmlns:p14="http://schemas.microsoft.com/office/powerpoint/2010/main" val="37542922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DD5CF-1396-4E42-BBA9-0D0CADC25E96}"/>
              </a:ext>
            </a:extLst>
          </p:cNvPr>
          <p:cNvSpPr>
            <a:spLocks noGrp="1"/>
          </p:cNvSpPr>
          <p:nvPr>
            <p:ph type="title"/>
          </p:nvPr>
        </p:nvSpPr>
        <p:spPr>
          <a:xfrm>
            <a:off x="677334" y="278509"/>
            <a:ext cx="9012097" cy="860401"/>
          </a:xfrm>
        </p:spPr>
        <p:txBody>
          <a:bodyPr>
            <a:noAutofit/>
          </a:bodyPr>
          <a:lstStyle/>
          <a:p>
            <a:r>
              <a:rPr lang="en-GB" sz="3200"/>
              <a:t>How </a:t>
            </a:r>
            <a:r>
              <a:rPr lang="en-GB" sz="3200" dirty="0"/>
              <a:t>are Poverty and Attainment linked</a:t>
            </a:r>
          </a:p>
        </p:txBody>
      </p:sp>
      <p:sp>
        <p:nvSpPr>
          <p:cNvPr id="3" name="Text Placeholder 2">
            <a:extLst>
              <a:ext uri="{FF2B5EF4-FFF2-40B4-BE49-F238E27FC236}">
                <a16:creationId xmlns:a16="http://schemas.microsoft.com/office/drawing/2014/main" id="{7404C023-C7EC-4C34-997C-3E0BA09FC564}"/>
              </a:ext>
            </a:extLst>
          </p:cNvPr>
          <p:cNvSpPr>
            <a:spLocks noGrp="1"/>
          </p:cNvSpPr>
          <p:nvPr>
            <p:ph type="body" idx="1"/>
          </p:nvPr>
        </p:nvSpPr>
        <p:spPr>
          <a:xfrm>
            <a:off x="481263" y="1527574"/>
            <a:ext cx="8792739" cy="2434825"/>
          </a:xfrm>
        </p:spPr>
        <p:txBody>
          <a:bodyPr>
            <a:normAutofit/>
          </a:bodyPr>
          <a:lstStyle/>
          <a:p>
            <a:r>
              <a:rPr lang="en-GB" dirty="0"/>
              <a:t>According to a report written by the Joseph Rowntree Foundation (2010) that there is a large difference in the cognitive abilities for children from ‘richer’ families compared to children of less wealthy families at age 3. This gap between rich and poor backgrounded children increased by age 5. These gaps were present in the children’s social and emotional well-being. These differences in attainment because of class were consistently apparent throughout Primary and Comprehensive education systems.  </a:t>
            </a:r>
          </a:p>
        </p:txBody>
      </p:sp>
    </p:spTree>
    <p:extLst>
      <p:ext uri="{BB962C8B-B14F-4D97-AF65-F5344CB8AC3E}">
        <p14:creationId xmlns:p14="http://schemas.microsoft.com/office/powerpoint/2010/main" val="3550045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B587D-DBBB-4370-82C1-0A2C2BAEC44F}"/>
              </a:ext>
            </a:extLst>
          </p:cNvPr>
          <p:cNvSpPr>
            <a:spLocks noGrp="1"/>
          </p:cNvSpPr>
          <p:nvPr>
            <p:ph type="title"/>
          </p:nvPr>
        </p:nvSpPr>
        <p:spPr>
          <a:xfrm>
            <a:off x="677334" y="407564"/>
            <a:ext cx="8596668" cy="818147"/>
          </a:xfrm>
        </p:spPr>
        <p:txBody>
          <a:bodyPr/>
          <a:lstStyle/>
          <a:p>
            <a:r>
              <a:rPr lang="en-GB" dirty="0"/>
              <a:t>Families First Charity </a:t>
            </a:r>
          </a:p>
        </p:txBody>
      </p:sp>
      <p:sp>
        <p:nvSpPr>
          <p:cNvPr id="3" name="Content Placeholder 2">
            <a:extLst>
              <a:ext uri="{FF2B5EF4-FFF2-40B4-BE49-F238E27FC236}">
                <a16:creationId xmlns:a16="http://schemas.microsoft.com/office/drawing/2014/main" id="{D8B1AA43-1B54-4FDF-8F1D-6A278D2DB6BF}"/>
              </a:ext>
            </a:extLst>
          </p:cNvPr>
          <p:cNvSpPr>
            <a:spLocks noGrp="1"/>
          </p:cNvSpPr>
          <p:nvPr>
            <p:ph idx="1"/>
          </p:nvPr>
        </p:nvSpPr>
        <p:spPr>
          <a:xfrm>
            <a:off x="677334" y="1475875"/>
            <a:ext cx="8596668" cy="4565488"/>
          </a:xfrm>
        </p:spPr>
        <p:txBody>
          <a:bodyPr>
            <a:normAutofit/>
          </a:bodyPr>
          <a:lstStyle/>
          <a:p>
            <a:pPr>
              <a:buFont typeface="Wingdings" panose="05000000000000000000" pitchFamily="2" charset="2"/>
              <a:buChar char="Ø"/>
            </a:pPr>
            <a:r>
              <a:rPr lang="en-GB" sz="2000" dirty="0"/>
              <a:t>This charity targets problems that affect the children in the families home life. This includes domestic violence and separation. </a:t>
            </a:r>
          </a:p>
          <a:p>
            <a:pPr>
              <a:buFont typeface="Wingdings" panose="05000000000000000000" pitchFamily="2" charset="2"/>
              <a:buChar char="Ø"/>
            </a:pPr>
            <a:r>
              <a:rPr lang="en-GB" sz="2000" dirty="0"/>
              <a:t>This charity, by targeting these issues, help lower the effects that domestic violence has on the child’s emotional, mental and physical wellbeing.</a:t>
            </a:r>
          </a:p>
          <a:p>
            <a:pPr>
              <a:buFont typeface="Wingdings" panose="05000000000000000000" pitchFamily="2" charset="2"/>
              <a:buChar char="Ø"/>
            </a:pPr>
            <a:r>
              <a:rPr lang="en-GB" sz="2000" dirty="0"/>
              <a:t>Separation can affect a child’s mental wellbeing which can lead to problems that affect schooling.</a:t>
            </a:r>
          </a:p>
          <a:p>
            <a:pPr>
              <a:buFont typeface="Wingdings" panose="05000000000000000000" pitchFamily="2" charset="2"/>
              <a:buChar char="Ø"/>
            </a:pPr>
            <a:r>
              <a:rPr lang="en-GB" sz="2000" dirty="0"/>
              <a:t>Families First doesn’t explain how they will be helping out with the issues they’ve decided to target.</a:t>
            </a:r>
          </a:p>
        </p:txBody>
      </p:sp>
      <p:sp>
        <p:nvSpPr>
          <p:cNvPr id="4" name="TextBox 3">
            <a:extLst>
              <a:ext uri="{FF2B5EF4-FFF2-40B4-BE49-F238E27FC236}">
                <a16:creationId xmlns:a16="http://schemas.microsoft.com/office/drawing/2014/main" id="{F4AB2778-9F6B-AB4F-A70E-B5D0695FC2E2}"/>
              </a:ext>
            </a:extLst>
          </p:cNvPr>
          <p:cNvSpPr txBox="1"/>
          <p:nvPr/>
        </p:nvSpPr>
        <p:spPr>
          <a:xfrm>
            <a:off x="5190259" y="2527588"/>
            <a:ext cx="1828800" cy="1828800"/>
          </a:xfrm>
          <a:prstGeom prst="rect">
            <a:avLst/>
          </a:prstGeom>
          <a:noFill/>
        </p:spPr>
        <p:txBody>
          <a:bodyPr wrap="square" rtlCol="0">
            <a:spAutoFit/>
          </a:bodyPr>
          <a:lstStyle/>
          <a:p>
            <a:pPr algn="l"/>
            <a:endParaRPr lang="en-US"/>
          </a:p>
        </p:txBody>
      </p:sp>
      <p:pic>
        <p:nvPicPr>
          <p:cNvPr id="6" name="Picture 5">
            <a:extLst>
              <a:ext uri="{FF2B5EF4-FFF2-40B4-BE49-F238E27FC236}">
                <a16:creationId xmlns:a16="http://schemas.microsoft.com/office/drawing/2014/main" id="{7F16D115-ED75-48AA-B33B-F220CAA12EBC}"/>
              </a:ext>
            </a:extLst>
          </p:cNvPr>
          <p:cNvPicPr>
            <a:picLocks noChangeAspect="1"/>
          </p:cNvPicPr>
          <p:nvPr/>
        </p:nvPicPr>
        <p:blipFill rotWithShape="1">
          <a:blip r:embed="rId2">
            <a:extLst>
              <a:ext uri="{28A0092B-C50C-407E-A947-70E740481C1C}">
                <a14:useLocalDpi xmlns:a14="http://schemas.microsoft.com/office/drawing/2010/main" val="0"/>
              </a:ext>
            </a:extLst>
          </a:blip>
          <a:srcRect l="6996" t="756" r="4585"/>
          <a:stretch/>
        </p:blipFill>
        <p:spPr>
          <a:xfrm>
            <a:off x="677334" y="4642113"/>
            <a:ext cx="3342172" cy="2215887"/>
          </a:xfrm>
          <a:prstGeom prst="rect">
            <a:avLst/>
          </a:prstGeom>
        </p:spPr>
      </p:pic>
    </p:spTree>
    <p:extLst>
      <p:ext uri="{BB962C8B-B14F-4D97-AF65-F5344CB8AC3E}">
        <p14:creationId xmlns:p14="http://schemas.microsoft.com/office/powerpoint/2010/main" val="27014558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37DC1-949A-4712-89A9-C9D68E2D3388}"/>
              </a:ext>
            </a:extLst>
          </p:cNvPr>
          <p:cNvSpPr>
            <a:spLocks noGrp="1"/>
          </p:cNvSpPr>
          <p:nvPr>
            <p:ph type="title"/>
          </p:nvPr>
        </p:nvSpPr>
        <p:spPr>
          <a:xfrm>
            <a:off x="677334" y="609600"/>
            <a:ext cx="8596668" cy="866274"/>
          </a:xfrm>
        </p:spPr>
        <p:txBody>
          <a:bodyPr/>
          <a:lstStyle/>
          <a:p>
            <a:r>
              <a:rPr lang="en-GB" dirty="0"/>
              <a:t>Negatives</a:t>
            </a:r>
          </a:p>
        </p:txBody>
      </p:sp>
      <p:sp>
        <p:nvSpPr>
          <p:cNvPr id="3" name="Content Placeholder 2">
            <a:extLst>
              <a:ext uri="{FF2B5EF4-FFF2-40B4-BE49-F238E27FC236}">
                <a16:creationId xmlns:a16="http://schemas.microsoft.com/office/drawing/2014/main" id="{1B495FF7-6113-4464-BB7D-317B2E58D88E}"/>
              </a:ext>
            </a:extLst>
          </p:cNvPr>
          <p:cNvSpPr>
            <a:spLocks noGrp="1"/>
          </p:cNvSpPr>
          <p:nvPr>
            <p:ph idx="1"/>
          </p:nvPr>
        </p:nvSpPr>
        <p:spPr>
          <a:xfrm>
            <a:off x="677334" y="1315453"/>
            <a:ext cx="8596668" cy="4725909"/>
          </a:xfrm>
        </p:spPr>
        <p:txBody>
          <a:bodyPr>
            <a:normAutofit/>
          </a:bodyPr>
          <a:lstStyle/>
          <a:p>
            <a:r>
              <a:rPr lang="en-GB" sz="2000" dirty="0"/>
              <a:t>There is no definition with the issues that they are targeting.</a:t>
            </a:r>
          </a:p>
          <a:p>
            <a:r>
              <a:rPr lang="en-GB" sz="2000" dirty="0"/>
              <a:t>With the multiple facilities that have been setup there is no uniform way to deal with the issues targeted.</a:t>
            </a:r>
          </a:p>
          <a:p>
            <a:r>
              <a:rPr lang="en-GB" sz="2000" dirty="0"/>
              <a:t>There is a lack of data proving that the charity has been successful in their aim.</a:t>
            </a:r>
          </a:p>
          <a:p>
            <a:endParaRPr lang="en-GB" sz="2000" dirty="0"/>
          </a:p>
        </p:txBody>
      </p:sp>
    </p:spTree>
    <p:extLst>
      <p:ext uri="{BB962C8B-B14F-4D97-AF65-F5344CB8AC3E}">
        <p14:creationId xmlns:p14="http://schemas.microsoft.com/office/powerpoint/2010/main" val="12497708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AFAD0-C846-4688-891B-C0379EE2FE26}"/>
              </a:ext>
            </a:extLst>
          </p:cNvPr>
          <p:cNvSpPr>
            <a:spLocks noGrp="1"/>
          </p:cNvSpPr>
          <p:nvPr>
            <p:ph type="title"/>
          </p:nvPr>
        </p:nvSpPr>
        <p:spPr/>
        <p:txBody>
          <a:bodyPr/>
          <a:lstStyle/>
          <a:p>
            <a:r>
              <a:rPr lang="en-GB" dirty="0"/>
              <a:t>Recommendations</a:t>
            </a:r>
          </a:p>
        </p:txBody>
      </p:sp>
      <p:sp>
        <p:nvSpPr>
          <p:cNvPr id="3" name="Content Placeholder 2">
            <a:extLst>
              <a:ext uri="{FF2B5EF4-FFF2-40B4-BE49-F238E27FC236}">
                <a16:creationId xmlns:a16="http://schemas.microsoft.com/office/drawing/2014/main" id="{89428B09-AA76-40AB-9091-E4721989857B}"/>
              </a:ext>
            </a:extLst>
          </p:cNvPr>
          <p:cNvSpPr>
            <a:spLocks noGrp="1"/>
          </p:cNvSpPr>
          <p:nvPr>
            <p:ph idx="1"/>
          </p:nvPr>
        </p:nvSpPr>
        <p:spPr>
          <a:xfrm>
            <a:off x="677334" y="1488613"/>
            <a:ext cx="8596668" cy="3880773"/>
          </a:xfrm>
        </p:spPr>
        <p:txBody>
          <a:bodyPr>
            <a:normAutofit/>
          </a:bodyPr>
          <a:lstStyle/>
          <a:p>
            <a:r>
              <a:rPr lang="en-GB" sz="2000" dirty="0"/>
              <a:t>By defining the issues in a clearer manner it will make the next recommendation easier to implement.</a:t>
            </a:r>
          </a:p>
          <a:p>
            <a:r>
              <a:rPr lang="en-GB" sz="2000" dirty="0"/>
              <a:t>By setting up a system to be implemented over multiple facilities this will allow the results to be easier to obtain data to prove the success of the charity.</a:t>
            </a:r>
          </a:p>
        </p:txBody>
      </p:sp>
    </p:spTree>
    <p:extLst>
      <p:ext uri="{BB962C8B-B14F-4D97-AF65-F5344CB8AC3E}">
        <p14:creationId xmlns:p14="http://schemas.microsoft.com/office/powerpoint/2010/main" val="2626342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6AD36-165A-4609-AD79-B932E3C0501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3F8FB86-07FF-4060-B9B2-B96E4AD9EE03}"/>
              </a:ext>
            </a:extLst>
          </p:cNvPr>
          <p:cNvSpPr>
            <a:spLocks noGrp="1"/>
          </p:cNvSpPr>
          <p:nvPr>
            <p:ph idx="1"/>
          </p:nvPr>
        </p:nvSpPr>
        <p:spPr>
          <a:xfrm>
            <a:off x="677334" y="1299411"/>
            <a:ext cx="8596668" cy="5245768"/>
          </a:xfrm>
        </p:spPr>
        <p:txBody>
          <a:bodyPr>
            <a:normAutofit/>
          </a:bodyPr>
          <a:lstStyle/>
          <a:p>
            <a:r>
              <a:rPr lang="en-GB" sz="1600" dirty="0"/>
              <a:t>Goodman, G. and Gregg, P. (2010) </a:t>
            </a:r>
            <a:r>
              <a:rPr lang="en-GB" sz="1600" i="1" dirty="0"/>
              <a:t>Poorer children’s educational attainment: how important are attitudes an behaviour. </a:t>
            </a:r>
            <a:r>
              <a:rPr lang="en-GB" sz="1600" dirty="0"/>
              <a:t>Available at: </a:t>
            </a:r>
            <a:r>
              <a:rPr lang="en-GB" sz="1600" dirty="0">
                <a:hlinkClick r:id="rId2"/>
              </a:rPr>
              <a:t>https://www.jrf.org.uk/report/poorer-children%E2%80%99s-educational-attainment-how-important-are-attitudes-and-behaviour</a:t>
            </a:r>
            <a:r>
              <a:rPr lang="en-GB" sz="1600" dirty="0"/>
              <a:t> (Accessed: 14</a:t>
            </a:r>
            <a:r>
              <a:rPr lang="en-GB" sz="1600" baseline="30000" dirty="0"/>
              <a:t>th</a:t>
            </a:r>
            <a:r>
              <a:rPr lang="en-GB" sz="1600" dirty="0"/>
              <a:t> February 2020) </a:t>
            </a:r>
          </a:p>
          <a:p>
            <a:r>
              <a:rPr lang="en-GB" sz="1600" dirty="0"/>
              <a:t>Families First (2019) </a:t>
            </a:r>
            <a:r>
              <a:rPr lang="en-GB" sz="1600" i="1" dirty="0"/>
              <a:t>Families First. </a:t>
            </a:r>
            <a:r>
              <a:rPr lang="en-GB" sz="1600" dirty="0"/>
              <a:t>Available at: </a:t>
            </a:r>
            <a:r>
              <a:rPr lang="en-GB" sz="1600" dirty="0">
                <a:hlinkClick r:id="rId3"/>
              </a:rPr>
              <a:t>http://familiesfirstcharity.org/?page_id=37</a:t>
            </a:r>
            <a:r>
              <a:rPr lang="en-GB" sz="1600" dirty="0"/>
              <a:t> (Accessed: 13</a:t>
            </a:r>
            <a:r>
              <a:rPr lang="en-GB" sz="1600" baseline="30000" dirty="0"/>
              <a:t>th</a:t>
            </a:r>
            <a:r>
              <a:rPr lang="en-GB" sz="1600" dirty="0"/>
              <a:t> February 2020)</a:t>
            </a:r>
          </a:p>
          <a:p>
            <a:r>
              <a:rPr lang="en-GB" sz="1600" dirty="0"/>
              <a:t>Kanchiputu, P. and Mwale,(2016) M. </a:t>
            </a:r>
            <a:r>
              <a:rPr lang="en-GB" sz="1600" i="1" dirty="0"/>
              <a:t>Effects of domestic violence on children’s education: the case study of Mpemba, in Blantyre District. </a:t>
            </a:r>
            <a:r>
              <a:rPr lang="en-GB" sz="1600" dirty="0"/>
              <a:t>Available at: </a:t>
            </a:r>
            <a:r>
              <a:rPr lang="en-GB" sz="1600" dirty="0">
                <a:hlinkClick r:id="rId4"/>
              </a:rPr>
              <a:t>https://www.longdom.org/open-access/effects-of-domestic-violence-on-childrens-education-the-case-study-ofmpemba-in-blantyre-district-malawi-.pdf</a:t>
            </a:r>
            <a:r>
              <a:rPr lang="en-GB" sz="1600" dirty="0"/>
              <a:t> (Accessed: 10</a:t>
            </a:r>
            <a:r>
              <a:rPr lang="en-GB" sz="1600" baseline="30000" dirty="0"/>
              <a:t>th</a:t>
            </a:r>
            <a:r>
              <a:rPr lang="en-GB" sz="1600" dirty="0"/>
              <a:t> February 2020)</a:t>
            </a:r>
          </a:p>
          <a:p>
            <a:r>
              <a:rPr lang="en-GB" sz="1600" dirty="0"/>
              <a:t>Royal College of Psychiatrists (2017) </a:t>
            </a:r>
            <a:r>
              <a:rPr lang="en-GB" sz="1600" i="1" dirty="0"/>
              <a:t>Divorce or separation of parents – the impact on children and adolescents: for parents and carers. </a:t>
            </a:r>
            <a:r>
              <a:rPr lang="en-GB" sz="1600" dirty="0"/>
              <a:t>Available at: </a:t>
            </a:r>
            <a:r>
              <a:rPr lang="en-GB" sz="1600" dirty="0">
                <a:hlinkClick r:id="rId5"/>
              </a:rPr>
              <a:t>https://www.rcpsych.ac.uk/mental-health/parents-and-young-people/information-for-parents-and-carers/divorce-or-separation-of-parents---the-impact-on-children-and-adolescents-for-parents-and-carers</a:t>
            </a:r>
            <a:r>
              <a:rPr lang="en-GB" sz="1600" dirty="0"/>
              <a:t> (Accessed: 15</a:t>
            </a:r>
            <a:r>
              <a:rPr lang="en-GB" sz="1600" baseline="30000" dirty="0"/>
              <a:t>th</a:t>
            </a:r>
            <a:r>
              <a:rPr lang="en-GB" sz="1600" dirty="0"/>
              <a:t> February 2020)</a:t>
            </a:r>
          </a:p>
          <a:p>
            <a:r>
              <a:rPr lang="en-GB" sz="1600" dirty="0"/>
              <a:t>Welsh Government (2017) </a:t>
            </a:r>
            <a:r>
              <a:rPr lang="en-GB" sz="1600" i="1" dirty="0"/>
              <a:t>Families First: An evaluation assessment. Available at: </a:t>
            </a:r>
            <a:r>
              <a:rPr lang="en-GB" sz="1600" i="1" dirty="0">
                <a:hlinkClick r:id="rId6"/>
              </a:rPr>
              <a:t>https://dera.ioe.ac.uk/30872/1/170509-families-first-evaluability-assessment-en.pdf</a:t>
            </a:r>
            <a:r>
              <a:rPr lang="en-GB" sz="1600" i="1" dirty="0"/>
              <a:t> </a:t>
            </a:r>
            <a:r>
              <a:rPr lang="en-GB" sz="1600" dirty="0"/>
              <a:t>(Accessed: </a:t>
            </a:r>
            <a:r>
              <a:rPr lang="en-GB" sz="1600"/>
              <a:t>16</a:t>
            </a:r>
            <a:r>
              <a:rPr lang="en-GB" sz="1600" baseline="30000"/>
              <a:t>th</a:t>
            </a:r>
            <a:r>
              <a:rPr lang="en-GB" sz="1600"/>
              <a:t> February 2020)</a:t>
            </a:r>
            <a:r>
              <a:rPr lang="en-GB" sz="1600" i="1"/>
              <a:t> </a:t>
            </a:r>
            <a:endParaRPr lang="en-GB" sz="1600" dirty="0"/>
          </a:p>
        </p:txBody>
      </p:sp>
    </p:spTree>
    <p:extLst>
      <p:ext uri="{BB962C8B-B14F-4D97-AF65-F5344CB8AC3E}">
        <p14:creationId xmlns:p14="http://schemas.microsoft.com/office/powerpoint/2010/main" val="43153814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147</TotalTime>
  <Words>530</Words>
  <Application>Microsoft Office PowerPoint</Application>
  <PresentationFormat>Widescreen</PresentationFormat>
  <Paragraphs>26</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Trebuchet MS</vt:lpstr>
      <vt:lpstr>Wingdings</vt:lpstr>
      <vt:lpstr>Wingdings 3</vt:lpstr>
      <vt:lpstr>Facet</vt:lpstr>
      <vt:lpstr>How Families First Helps to Reduce the Gap Between Poverty and Attainment.</vt:lpstr>
      <vt:lpstr>What is Poverty?</vt:lpstr>
      <vt:lpstr>How are Poverty and Attainment linked</vt:lpstr>
      <vt:lpstr>Families First Charity </vt:lpstr>
      <vt:lpstr>Negatives</vt:lpstr>
      <vt:lpstr>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Families First Helps to Reduce the Gap Between Poverty and Attainment.</dc:title>
  <dc:creator>Zak Wiltshire (1802341)</dc:creator>
  <cp:lastModifiedBy>Zak Wiltshire (1802341)</cp:lastModifiedBy>
  <cp:revision>18</cp:revision>
  <dcterms:created xsi:type="dcterms:W3CDTF">2020-02-04T10:27:04Z</dcterms:created>
  <dcterms:modified xsi:type="dcterms:W3CDTF">2020-02-18T13:27:54Z</dcterms:modified>
</cp:coreProperties>
</file>