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70" r:id="rId5"/>
    <p:sldId id="271" r:id="rId6"/>
    <p:sldId id="272" r:id="rId7"/>
    <p:sldId id="274" r:id="rId8"/>
    <p:sldId id="273" r:id="rId9"/>
    <p:sldId id="261" r:id="rId10"/>
    <p:sldId id="337" r:id="rId11"/>
    <p:sldId id="363" r:id="rId12"/>
    <p:sldId id="265" r:id="rId13"/>
    <p:sldId id="263" r:id="rId14"/>
    <p:sldId id="266" r:id="rId15"/>
    <p:sldId id="26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2CD33-534C-B817-D6C5-0035DDDB31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81D51A-4E90-9539-7287-792F65D1C5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A172D7-415E-C638-1838-F2A1AC04C6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A0DE3B-D840-F080-F672-744EA3F574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9FEC32-32CD-96CD-93CA-273D656FB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891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C52202-8840-F6D6-2785-3F30D78F22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B48098-0A2D-72B6-ADE8-C0FCF70274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E93227-FA89-B654-E5FC-8E175E4045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4D39A5-53D4-5681-33D1-78B1644DB9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8E27D9-8FEF-BC06-E435-9DEEF9E6B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72254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328449-99AD-2300-6505-783E03633A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E51451-1DEE-DF1C-8932-8F2BA1F91E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08B37D-6C44-EF54-B306-C18DE0870F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72D176-2F12-D02D-F7A0-1A8626BB52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E1CDD-F42B-8422-443E-F7C800585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379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7AFBA7-AF06-E5B3-BF76-2760DE224D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00EEF7-9A11-3976-9B44-CA52AF6B90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ABD27F-ACA4-4D1D-C776-035CAA02E2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AF4B07-9540-C834-B538-8A628C798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EE38A2-08DF-B536-6ACE-177E004C6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D9E6CA-C68B-C2A5-C2EF-2F834F7A6A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41550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6C0245-8529-3A07-E236-4301D70D35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58F0759-B2B2-A189-56B5-4E86F42C67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546AA-1BA5-345F-CBDC-1F2CDCDA97E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55D8868-B877-BD03-9E47-AEC5875CD62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BE001C7-8CC9-A9BA-9BAD-E0F2E2057B0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FD2FCF4-1870-31F3-A7CB-BABCD35EA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A68DFE7-BE7E-128F-BC4A-652B0F840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DBDA6D2-5734-0117-144F-7645286042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79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E606A7-DE5D-7F8B-3A5A-B7390AC790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E9C8AA5-3CB3-CE98-87BB-3D47A7F752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76C4BDF-07E7-7A36-027B-B338D6450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A62B33-DF0E-C306-7E2A-2555BF4436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65113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264652-B357-F5F7-E3C5-55028B1F9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261BA1-DD65-BB7B-0C88-A024485666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11B36F-6601-9FA9-CF36-AB29D94D20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0900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12CEAE-C2F8-6AA4-42E6-F08C4639AF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B0F1B6-05B1-4A88-54DF-E080D1DE2D3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E4AD992-EB52-40BF-2FD4-B04362B5FB6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C926B5C-4B32-D0B8-503E-5A194EAA6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7E924C2-3B1D-698E-7038-BAA78B4E32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DFF7B8-4D26-7920-9807-DEC9F6338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9297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FA124D-2201-1EE1-0586-A5939171EE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EEF2C4-CD67-37F6-645F-1961879F5E3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F7EF4F-EA08-0BE8-1EDA-624FAF843F5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565BBF-790E-D721-D0E2-B3834AFB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A79ED5-67A9-A334-3E72-4C0985DA96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EF749F-BFAD-83F7-CBB2-E912B4BB99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4548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BC0747-B7B5-0657-E01F-28B12EA3D3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C3D568-DAAB-2826-154D-2A1A04791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F086BE-AF14-1D75-A87D-166FB43CD5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7ADDDB-E825-8775-5BD0-BC7BF49518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D825C0-F4DD-19AD-22B0-6395439AD7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2542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75B8BC6-0D8B-6111-5DBB-CD7D258B32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55B0DC8-9869-45C2-DD0C-190A22D88D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4EAE24-E95A-5C8F-C2E7-DFE924CE68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CC1E0F-D7D9-43FC-EE38-33FD5FE47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415D0-1A8E-3919-AE24-D9251016D6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441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picture containing screenshot, white, design&#10;&#10;Description automatically generated">
            <a:extLst>
              <a:ext uri="{FF2B5EF4-FFF2-40B4-BE49-F238E27FC236}">
                <a16:creationId xmlns:a16="http://schemas.microsoft.com/office/drawing/2014/main" id="{D2E35789-51F7-6CD7-8884-F852CB36CD1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030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5CA8AA1-F3E8-1AA4-E86C-5A43C95AD0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F9691C-5AEE-0645-EE96-9745546BC8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675B7BB-AC3F-94F6-9255-7853032C00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5998CB-538F-45AF-896C-2191D41163B7}" type="datetimeFigureOut">
              <a:rPr lang="en-GB" smtClean="0"/>
              <a:t>29/04/2026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917672-A8DE-B52E-4E84-BDD229D5EB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90AA7-A2CB-E7F6-4E14-7133357783A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422D91-C28E-4462-962A-EE4FD1785A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3649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275301B-F9FE-639C-99FA-5A78A9B0F8AC}"/>
              </a:ext>
            </a:extLst>
          </p:cNvPr>
          <p:cNvSpPr txBox="1"/>
          <p:nvPr/>
        </p:nvSpPr>
        <p:spPr>
          <a:xfrm>
            <a:off x="708804" y="862642"/>
            <a:ext cx="107743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Name: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XXXX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Student ID:	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XXXX</a:t>
            </a:r>
          </a:p>
          <a:p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	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XXXX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Code: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LCLM 4004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Module Name: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Problem Solving and Decision-Making</a:t>
            </a:r>
          </a:p>
          <a:p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Component 1: </a:t>
            </a:r>
            <a:r>
              <a:rPr lang="en-GB" sz="28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Basil’s Bakery</a:t>
            </a:r>
          </a:p>
        </p:txBody>
      </p:sp>
    </p:spTree>
    <p:extLst>
      <p:ext uri="{BB962C8B-B14F-4D97-AF65-F5344CB8AC3E}">
        <p14:creationId xmlns:p14="http://schemas.microsoft.com/office/powerpoint/2010/main" val="7020596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379A11-1CF0-5125-F775-02C0808520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6211" y="227104"/>
            <a:ext cx="11326483" cy="747682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your presentation.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A3744F-9B08-5DB9-23DC-76B7A65F7E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6211" y="1265268"/>
            <a:ext cx="11102197" cy="5451893"/>
          </a:xfrm>
        </p:spPr>
        <p:txBody>
          <a:bodyPr>
            <a:norm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Good morning/afternoon. My name is……</a:t>
            </a:r>
          </a:p>
          <a:p>
            <a:pPr marL="0" indent="0">
              <a:lnSpc>
                <a:spcPct val="120000"/>
              </a:lnSpc>
              <a:buNone/>
            </a:pP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 my presentation I will: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and the nature and scope of the problems they are encountering.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PESTEL framework.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 critique and application of the Cause-and-Effect model.</a:t>
            </a:r>
          </a:p>
          <a:p>
            <a:pPr lvl="1"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And, finally, provide a summary of the key findings.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10230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0C2D0-4F0F-32FA-368C-29CAACE578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706" y="408257"/>
            <a:ext cx="11179834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Bakery.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(approx. 30 seconds)</a:t>
            </a:r>
            <a:endParaRPr lang="en-GB" sz="32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92113E-450D-CB08-601E-E45AB99509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2282825"/>
            <a:ext cx="10515600" cy="3531379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Assume that the audience does not know anything about Basil’s Bakery and has not read the assignment brief.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Provide an overview of Basil’s Bakery so that the audience is now familiar with the case-study.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GB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 using pictures/visual aids throughout your presentation slides to help you communicate your arguments.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760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F156AF-6980-9FD1-A09C-4898272CE2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625D9A-89A8-7973-B86A-02BB98C95A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6083" y="104833"/>
            <a:ext cx="11179834" cy="1325563"/>
          </a:xfrm>
        </p:spPr>
        <p:txBody>
          <a:bodyPr>
            <a:normAutofit/>
          </a:bodyPr>
          <a:lstStyle/>
          <a:p>
            <a:pPr algn="ctr"/>
            <a:r>
              <a:rPr lang="en-GB" sz="29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insight into the problems Basil’s Bakery are facing. </a:t>
            </a:r>
            <a:r>
              <a:rPr lang="en-GB" sz="2900" dirty="0">
                <a:latin typeface="Arial" panose="020B0604020202020204" pitchFamily="34" charset="0"/>
                <a:cs typeface="Arial" panose="020B0604020202020204" pitchFamily="34" charset="0"/>
              </a:rPr>
              <a:t>(approx. 1 minute)</a:t>
            </a:r>
            <a:endParaRPr lang="en-GB" sz="29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83545D-6FBE-2985-5F35-4C84283CFC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3823" y="1430396"/>
            <a:ext cx="10515600" cy="4976215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Identify and discuss Basil’s Bakery root problem (e.g. the stagnation in sales).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2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Breakdown the case-study and identify </a:t>
            </a:r>
            <a: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  <a:t>all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 the issues that are contributing to this stagnation in sales.</a:t>
            </a:r>
          </a:p>
          <a:p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Evaluate the nature and scope of these problems.</a:t>
            </a:r>
          </a:p>
          <a:p>
            <a:pPr lvl="2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For example: </a:t>
            </a:r>
          </a:p>
          <a:p>
            <a:pPr lvl="3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Identify which problems are ‘internal’ or ‘external’.</a:t>
            </a:r>
          </a:p>
          <a:p>
            <a:pPr lvl="3">
              <a:lnSpc>
                <a:spcPct val="120000"/>
              </a:lnSpc>
            </a:pPr>
            <a:r>
              <a:rPr lang="en-GB" sz="2600" dirty="0">
                <a:latin typeface="Arial" panose="020B0604020202020204" pitchFamily="34" charset="0"/>
                <a:cs typeface="Arial" panose="020B0604020202020204" pitchFamily="34" charset="0"/>
              </a:rPr>
              <a:t>Discuss how much ‘control’ Basil’s Bakery have over these problems.</a:t>
            </a:r>
          </a:p>
          <a:p>
            <a:pPr marL="1371600" lvl="3" indent="0">
              <a:buNone/>
            </a:pPr>
            <a:endParaRPr lang="en-GB" sz="2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3"/>
            <a:r>
              <a:rPr lang="en-GB" sz="26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NOTE: </a:t>
            </a:r>
            <a:r>
              <a:rPr lang="en-GB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Keep focused on the problems…</a:t>
            </a:r>
            <a:r>
              <a:rPr lang="en-GB" sz="2600" b="1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NOT</a:t>
            </a:r>
            <a:r>
              <a:rPr lang="en-GB" sz="26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the solutions.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0344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DF348C-F75E-75E9-74BA-22A65FB9E0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435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critique of the PESTEL Framework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(approx. 1 minute).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1B820E-B9B3-5CF2-E1AE-F54AA3FA00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example: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Explain what a PESTEL Framework is.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Where/how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benefits of this framework?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criticisms of this framework?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slide/s.</a:t>
            </a:r>
          </a:p>
        </p:txBody>
      </p:sp>
    </p:spTree>
    <p:extLst>
      <p:ext uri="{BB962C8B-B14F-4D97-AF65-F5344CB8AC3E}">
        <p14:creationId xmlns:p14="http://schemas.microsoft.com/office/powerpoint/2010/main" val="26616103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2304" y="489116"/>
            <a:ext cx="10827390" cy="1179002"/>
          </a:xfrm>
        </p:spPr>
        <p:txBody>
          <a:bodyPr>
            <a:normAutofit fontScale="90000"/>
          </a:bodyPr>
          <a:lstStyle/>
          <a:p>
            <a:pPr algn="ctr"/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b="1" u="sng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and discuss the information </a:t>
            </a:r>
            <a:r>
              <a:rPr lang="en-GB" sz="33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provided in your PESTEL Framework </a:t>
            </a:r>
            <a:br>
              <a:rPr lang="en-GB" sz="33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300" dirty="0">
                <a:latin typeface="Arial" panose="020B0604020202020204" pitchFamily="34" charset="0"/>
                <a:cs typeface="Arial" panose="020B0604020202020204" pitchFamily="34" charset="0"/>
              </a:rPr>
              <a:t>(approx. 1 minute 30 seconds).</a:t>
            </a:r>
            <a:br>
              <a:rPr lang="en-GB" b="1" u="sng" dirty="0"/>
            </a:br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2304" y="1763353"/>
            <a:ext cx="10827392" cy="4974328"/>
          </a:xfrm>
        </p:spPr>
        <p:txBody>
          <a:bodyPr>
            <a:normAutofit/>
          </a:bodyPr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Here is the tabular PESTLE analysis of </a:t>
            </a:r>
            <a:r>
              <a:rPr lang="en-GB" sz="2800" b="1" dirty="0">
                <a:effectLst/>
                <a:latin typeface="Arial" panose="020B0604020202020204" pitchFamily="34" charset="0"/>
                <a:ea typeface="Aptos" panose="020B0004020202020204" pitchFamily="34" charset="0"/>
                <a:cs typeface="Arial" panose="020B0604020202020204" pitchFamily="34" charset="0"/>
              </a:rPr>
              <a:t>Olive Tree Bistro.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slide.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108D2D3F-BBD3-F859-AF29-5BEF174F16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5198648"/>
              </p:ext>
            </p:extLst>
          </p:nvPr>
        </p:nvGraphicFramePr>
        <p:xfrm>
          <a:off x="682304" y="2132013"/>
          <a:ext cx="10827391" cy="29800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1560">
                  <a:extLst>
                    <a:ext uri="{9D8B030D-6E8A-4147-A177-3AD203B41FA5}">
                      <a16:colId xmlns:a16="http://schemas.microsoft.com/office/drawing/2014/main" val="1284065850"/>
                    </a:ext>
                  </a:extLst>
                </a:gridCol>
                <a:gridCol w="1857784">
                  <a:extLst>
                    <a:ext uri="{9D8B030D-6E8A-4147-A177-3AD203B41FA5}">
                      <a16:colId xmlns:a16="http://schemas.microsoft.com/office/drawing/2014/main" val="1858564028"/>
                    </a:ext>
                  </a:extLst>
                </a:gridCol>
                <a:gridCol w="1751626">
                  <a:extLst>
                    <a:ext uri="{9D8B030D-6E8A-4147-A177-3AD203B41FA5}">
                      <a16:colId xmlns:a16="http://schemas.microsoft.com/office/drawing/2014/main" val="1949424782"/>
                    </a:ext>
                  </a:extLst>
                </a:gridCol>
                <a:gridCol w="1902017">
                  <a:extLst>
                    <a:ext uri="{9D8B030D-6E8A-4147-A177-3AD203B41FA5}">
                      <a16:colId xmlns:a16="http://schemas.microsoft.com/office/drawing/2014/main" val="446382655"/>
                    </a:ext>
                  </a:extLst>
                </a:gridCol>
                <a:gridCol w="1663159">
                  <a:extLst>
                    <a:ext uri="{9D8B030D-6E8A-4147-A177-3AD203B41FA5}">
                      <a16:colId xmlns:a16="http://schemas.microsoft.com/office/drawing/2014/main" val="3644160467"/>
                    </a:ext>
                  </a:extLst>
                </a:gridCol>
                <a:gridCol w="1831245">
                  <a:extLst>
                    <a:ext uri="{9D8B030D-6E8A-4147-A177-3AD203B41FA5}">
                      <a16:colId xmlns:a16="http://schemas.microsoft.com/office/drawing/2014/main" val="66830876"/>
                    </a:ext>
                  </a:extLst>
                </a:gridCol>
              </a:tblGrid>
              <a:tr h="1237856"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Political  Factors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Economic Factors</a:t>
                      </a:r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Social Factors</a:t>
                      </a:r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Technological </a:t>
                      </a:r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Factors</a:t>
                      </a:r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400" dirty="0">
                          <a:solidFill>
                            <a:schemeClr val="tx1"/>
                          </a:solidFill>
                        </a:rPr>
                        <a:t>Legal Factors</a:t>
                      </a:r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endParaRPr lang="en-GB" sz="1600" dirty="0"/>
                    </a:p>
                    <a:p>
                      <a:pPr algn="ctr"/>
                      <a:r>
                        <a:rPr lang="en-GB" sz="2100" dirty="0">
                          <a:solidFill>
                            <a:schemeClr val="tx1"/>
                          </a:solidFill>
                        </a:rPr>
                        <a:t>Environmental Factors</a:t>
                      </a:r>
                    </a:p>
                  </a:txBody>
                  <a:tcPr>
                    <a:pattFill prst="pct40">
                      <a:fgClr>
                        <a:schemeClr val="accent1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2083540418"/>
                  </a:ext>
                </a:extLst>
              </a:tr>
              <a:tr h="174216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</a:txBody>
                  <a:tcPr>
                    <a:pattFill prst="pct40">
                      <a:fgClr>
                        <a:srgbClr val="FF0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C0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FFFF0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92D05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B0F0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1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§"/>
                      </a:pPr>
                      <a:r>
                        <a:rPr lang="en-GB" sz="1400" b="1" dirty="0"/>
                        <a:t>Sub factor 2</a:t>
                      </a:r>
                    </a:p>
                    <a:p>
                      <a:endParaRPr lang="en-GB" sz="1400" b="1" dirty="0"/>
                    </a:p>
                  </a:txBody>
                  <a:tcPr>
                    <a:pattFill prst="pct40">
                      <a:fgClr>
                        <a:srgbClr val="0070C0"/>
                      </a:fgClr>
                      <a:bgClr>
                        <a:schemeClr val="bg1"/>
                      </a:bgClr>
                    </a:pattFill>
                  </a:tcPr>
                </a:tc>
                <a:extLst>
                  <a:ext uri="{0D108BD9-81ED-4DB2-BD59-A6C34878D82A}">
                    <a16:rowId xmlns:a16="http://schemas.microsoft.com/office/drawing/2014/main" val="6548912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646050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19E5FA-F1CF-36CD-E382-64C73BB8A9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380E8-2AC0-F0B7-9432-FB8903B92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47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critique of the Cause-and-Effect model </a:t>
            </a: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(approx. 1 minute).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4D8426-20C5-630E-80E5-EAB06B11CCD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0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For example, discuss: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Explain what the Cause-and-Effect Model is.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Why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Where/how is it used?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benefits of this model?</a:t>
            </a:r>
          </a:p>
          <a:p>
            <a:pPr lvl="1">
              <a:lnSpc>
                <a:spcPct val="100000"/>
              </a:lnSpc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What are the criticisms of this model?</a:t>
            </a:r>
          </a:p>
          <a:p>
            <a:pPr marL="457200" lvl="1" indent="0">
              <a:lnSpc>
                <a:spcPct val="100000"/>
              </a:lnSpc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</a:pPr>
            <a:r>
              <a:rPr lang="en-GB" sz="28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reference all the sources you have used in this discussion on this slide/s.</a:t>
            </a:r>
          </a:p>
        </p:txBody>
      </p:sp>
    </p:spTree>
    <p:extLst>
      <p:ext uri="{BB962C8B-B14F-4D97-AF65-F5344CB8AC3E}">
        <p14:creationId xmlns:p14="http://schemas.microsoft.com/office/powerpoint/2010/main" val="23190791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3999EB-1E12-5C58-5C22-A29517B985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123C5DD-9135-EA5A-0C12-57ABF0012AEF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388466" y="1028763"/>
            <a:ext cx="11585447" cy="4496781"/>
          </a:xfrm>
          <a:ln w="38100">
            <a:solidFill>
              <a:schemeClr val="tx1"/>
            </a:solidFill>
          </a:ln>
        </p:spPr>
        <p:txBody>
          <a:bodyPr/>
          <a:lstStyle/>
          <a:p>
            <a:pPr marL="0" indent="0">
              <a:buNone/>
            </a:pPr>
            <a:endParaRPr lang="en-GB" dirty="0"/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E35EC745-8DDF-8193-3996-4E29B255A57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01977" y="3417569"/>
            <a:ext cx="8615759" cy="22861"/>
          </a:xfrm>
          <a:prstGeom prst="line">
            <a:avLst/>
          </a:prstGeom>
          <a:ln w="57150"/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CEBF51E1-6883-0050-E453-1275DE8C76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1744458" y="1936353"/>
            <a:ext cx="1466092" cy="1453896"/>
          </a:xfrm>
          <a:prstGeom prst="line">
            <a:avLst/>
          </a:prstGeom>
          <a:ln w="57150">
            <a:solidFill>
              <a:srgbClr val="FFC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1902D90E-0568-B698-BA32-5F1274C8837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1736841" y="3456320"/>
            <a:ext cx="1481326" cy="1460754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9FBF2EE-573C-DA56-3517-AE139519B34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 flipV="1">
            <a:off x="4610100" y="1967102"/>
            <a:ext cx="1485900" cy="14424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E696966A-8DDB-1540-1AA9-A6B1EC86C10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4578912" y="3445002"/>
            <a:ext cx="1485900" cy="144018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7629CFFD-B4EB-9320-8F6D-4F5EB8E5314C}"/>
              </a:ext>
            </a:extLst>
          </p:cNvPr>
          <p:cNvCxnSpPr>
            <a:cxnSpLocks noGrp="1" noRot="1" noMove="1" noResize="1" noEditPoints="1" noAdjustHandles="1" noChangeArrowheads="1" noChangeShapeType="1"/>
            <a:endCxn id="33" idx="2"/>
          </p:cNvCxnSpPr>
          <p:nvPr/>
        </p:nvCxnSpPr>
        <p:spPr>
          <a:xfrm flipH="1" flipV="1">
            <a:off x="7481250" y="1976409"/>
            <a:ext cx="1524174" cy="1441161"/>
          </a:xfrm>
          <a:prstGeom prst="line">
            <a:avLst/>
          </a:prstGeom>
          <a:ln w="57150">
            <a:solidFill>
              <a:srgbClr val="C0000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D541A4B-1442-05EB-EE74-A156786522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 flipH="1">
            <a:off x="7481251" y="3458662"/>
            <a:ext cx="1501135" cy="144018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1" name="TextBox 30">
            <a:extLst>
              <a:ext uri="{FF2B5EF4-FFF2-40B4-BE49-F238E27FC236}">
                <a16:creationId xmlns:a16="http://schemas.microsoft.com/office/drawing/2014/main" id="{D3B994F6-BB20-88F1-925A-272C4C1BB06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8512" y="1484101"/>
            <a:ext cx="2129680" cy="461665"/>
          </a:xfrm>
          <a:prstGeom prst="rect">
            <a:avLst/>
          </a:prstGeom>
          <a:noFill/>
          <a:ln w="57150">
            <a:solidFill>
              <a:srgbClr val="FFC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5DB6A20C-CFF4-B26B-E98B-7BE2AD6107B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1505437"/>
            <a:ext cx="2129680" cy="4616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Machines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1489ABC-2CE6-75F6-77BF-F7A56B625F6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1514744"/>
            <a:ext cx="2151782" cy="461665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People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8A0BA3C-0398-33B0-8A61-9B6B82677B4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87172" y="4912234"/>
            <a:ext cx="2151020" cy="461665"/>
          </a:xfrm>
          <a:prstGeom prst="rect">
            <a:avLst/>
          </a:prstGeom>
          <a:noFill/>
          <a:ln w="57150"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Materials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25280725-B1FF-C78B-7A5D-9000F381FF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3402" y="4921646"/>
            <a:ext cx="2151020" cy="461665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Measurement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182A6F30-A98D-AA4B-6D38-F12F52305694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85494" y="4917074"/>
            <a:ext cx="2191513" cy="461665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CE1BD776-63C4-D3EE-069C-C9BBE2DC4B4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9424002" y="3186737"/>
            <a:ext cx="2167128" cy="276999"/>
          </a:xfrm>
          <a:prstGeom prst="rect">
            <a:avLst/>
          </a:prstGeom>
          <a:noFill/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Arial" panose="020B0604020202020204" pitchFamily="34" charset="0"/>
                <a:cs typeface="Arial" panose="020B0604020202020204" pitchFamily="34" charset="0"/>
              </a:rPr>
              <a:t>Root Problem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80A6708-DF3B-47D7-80AD-BED7584E48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6941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8F167E83-1CE4-F3CA-7557-1CDDF3628DB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377453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2F0A62B-BCD1-8AD8-F315-6F09A31F7FF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241614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A30538D-67ED-A3A1-CFA1-39377D70B9B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405359" y="2814221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9E1DBE5-167E-78C1-BCD0-8D2DCE9A4F6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06303" y="441674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DD08689-6B7D-0F8F-480D-F4AAD7FE2D5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45260" y="379158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44AB04F4-8499-0CBD-C2DD-C750D2568FD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4389626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327A92EC-E2CD-E0BC-131F-C601B5DE7C4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14996" y="3799203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3894965-CBAF-C3E0-3A1E-98F25A8DA3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2003" y="2178258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B1E4133F-2751-3952-C07B-9EBB9CE035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519909" y="281422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9B946EB-160F-14E8-6E65-A3ACFE53BA8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69555" y="2177470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A129B97-8AB0-A07D-27D5-16E805A4DFB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06084" y="2797352"/>
            <a:ext cx="2207594" cy="276999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dirty="0"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80A04F2-4F22-A08C-F5B4-F30F002E227B}"/>
              </a:ext>
            </a:extLst>
          </p:cNvPr>
          <p:cNvSpPr txBox="1"/>
          <p:nvPr/>
        </p:nvSpPr>
        <p:spPr>
          <a:xfrm>
            <a:off x="388465" y="94505"/>
            <a:ext cx="1158544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an application and discuss the information provided in your Cause-and-Effect diagram 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(approx. 1 minute 30 seconds).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1E62149-100D-392D-3127-3D301273C6F0}"/>
              </a:ext>
            </a:extLst>
          </p:cNvPr>
          <p:cNvSpPr txBox="1"/>
          <p:nvPr/>
        </p:nvSpPr>
        <p:spPr>
          <a:xfrm>
            <a:off x="1932318" y="5874927"/>
            <a:ext cx="1004159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you provide a reference source for the Cause-and-Effect model on this slide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28528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63533"/>
            <a:ext cx="10515600" cy="930275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latin typeface="Arial" panose="020B0604020202020204" pitchFamily="34" charset="0"/>
                <a:cs typeface="Arial" panose="020B0604020202020204" pitchFamily="34" charset="0"/>
              </a:rPr>
              <a:t>Provide a summary of your Key Findings </a:t>
            </a:r>
            <a:b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3200" dirty="0">
                <a:latin typeface="Arial" panose="020B0604020202020204" pitchFamily="34" charset="0"/>
                <a:cs typeface="Arial" panose="020B0604020202020204" pitchFamily="34" charset="0"/>
              </a:rPr>
              <a:t>(approx. 30 seconds)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41537"/>
            <a:ext cx="10515600" cy="4351338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Detail and discuss the key findings from your presentation:</a:t>
            </a:r>
          </a:p>
          <a:p>
            <a:endParaRPr lang="en-GB" sz="1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1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2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3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Key Finding 4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</p:txBody>
      </p:sp>
    </p:spTree>
    <p:extLst>
      <p:ext uri="{BB962C8B-B14F-4D97-AF65-F5344CB8AC3E}">
        <p14:creationId xmlns:p14="http://schemas.microsoft.com/office/powerpoint/2010/main" val="10372578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96925"/>
          </a:xfrm>
        </p:spPr>
        <p:txBody>
          <a:bodyPr>
            <a:normAutofit/>
          </a:bodyPr>
          <a:lstStyle/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Reference List: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4683" y="1460365"/>
            <a:ext cx="10515600" cy="4351338"/>
          </a:xfrm>
        </p:spPr>
        <p:txBody>
          <a:bodyPr>
            <a:normAutofit lnSpcReduction="10000"/>
          </a:bodyPr>
          <a:lstStyle/>
          <a:p>
            <a:pPr algn="just"/>
            <a:r>
              <a:rPr lang="en-GB" dirty="0"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Provide a list of the sources you have used in this presentation.</a:t>
            </a:r>
          </a:p>
          <a:p>
            <a:pPr marL="0" indent="0" algn="just">
              <a:buNone/>
            </a:pPr>
            <a:endParaRPr lang="en-GB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Note: You should </a:t>
            </a:r>
            <a:r>
              <a:rPr lang="en-GB" b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not </a:t>
            </a:r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include</a:t>
            </a:r>
            <a:r>
              <a:rPr lang="en-GB" b="1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 </a:t>
            </a:r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any sources that have not been specifically cited in the previous slides.</a:t>
            </a:r>
          </a:p>
          <a:p>
            <a:pPr algn="just"/>
            <a:endParaRPr lang="en-GB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Ensure that you have utilised a range of sources provided to you in the Essential Online Reading list.</a:t>
            </a:r>
          </a:p>
          <a:p>
            <a:pPr algn="just"/>
            <a:endParaRPr lang="en-GB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  <a:p>
            <a:pPr algn="just"/>
            <a:r>
              <a:rPr lang="en-GB" dirty="0">
                <a:effectLst/>
                <a:latin typeface="Arial" panose="020B0604020202020204" pitchFamily="34" charset="0"/>
                <a:ea typeface="DengXian" panose="02010600030101010101" pitchFamily="2" charset="-122"/>
                <a:cs typeface="Arial" panose="020B0604020202020204" pitchFamily="34" charset="0"/>
              </a:rPr>
              <a:t>Ensure this list is presented in the correct format. See the Harvard Reference Handbook for further clarification. </a:t>
            </a:r>
          </a:p>
          <a:p>
            <a:pPr marL="0" indent="0" algn="just">
              <a:buNone/>
            </a:pPr>
            <a:endParaRPr lang="en-GB" sz="1600" dirty="0">
              <a:latin typeface="Arial" panose="020B0604020202020204" pitchFamily="34" charset="0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513240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A8AF1C-86E0-7043-44A2-DA950ED42D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4C29E1-0FF6-7114-4118-5B68E71110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24023"/>
            <a:ext cx="10515600" cy="157000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GB" sz="4800" b="1" dirty="0">
                <a:latin typeface="Arial" panose="020B0604020202020204" pitchFamily="34" charset="0"/>
                <a:cs typeface="Arial" panose="020B0604020202020204" pitchFamily="34" charset="0"/>
              </a:rPr>
              <a:t>Thank you for listening</a:t>
            </a:r>
          </a:p>
        </p:txBody>
      </p:sp>
    </p:spTree>
    <p:extLst>
      <p:ext uri="{BB962C8B-B14F-4D97-AF65-F5344CB8AC3E}">
        <p14:creationId xmlns:p14="http://schemas.microsoft.com/office/powerpoint/2010/main" val="32583018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90EBE6B-1F90-48B4-CACC-172FF691D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B6873B1-82D2-71A9-F5A9-13A8B7E33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9121" y="1495426"/>
            <a:ext cx="10584679" cy="4681537"/>
          </a:xfrm>
        </p:spPr>
        <p:txBody>
          <a:bodyPr/>
          <a:lstStyle/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endParaRPr lang="en-GB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Questions &amp; Answers on Collaboration ...">
            <a:extLst>
              <a:ext uri="{FF2B5EF4-FFF2-40B4-BE49-F238E27FC236}">
                <a16:creationId xmlns:a16="http://schemas.microsoft.com/office/drawing/2014/main" id="{BC1C6B8B-3E57-B212-0064-3A197FA354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5871" y="2087592"/>
            <a:ext cx="6551427" cy="2737628"/>
          </a:xfrm>
          <a:prstGeom prst="rect">
            <a:avLst/>
          </a:prstGeom>
          <a:noFill/>
          <a:ln w="57150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6334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FF472D76CF0A40888B78A9EA0200F3" ma:contentTypeVersion="8" ma:contentTypeDescription="Create a new document." ma:contentTypeScope="" ma:versionID="a8eac0a0cf35691c15004f0dd5bde203">
  <xsd:schema xmlns:xsd="http://www.w3.org/2001/XMLSchema" xmlns:xs="http://www.w3.org/2001/XMLSchema" xmlns:p="http://schemas.microsoft.com/office/2006/metadata/properties" xmlns:ns2="3e4d8a5d-01f3-43bc-a8af-65fd9717c730" targetNamespace="http://schemas.microsoft.com/office/2006/metadata/properties" ma:root="true" ma:fieldsID="3917609a5edacb8f5c90364ee40942c1" ns2:_="">
    <xsd:import namespace="3e4d8a5d-01f3-43bc-a8af-65fd9717c73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e4d8a5d-01f3-43bc-a8af-65fd9717c7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A7A9B301-5F2D-4EFE-969F-254C13339DE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A555A84-5542-4C22-B1A5-EDBFC0292EF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e4d8a5d-01f3-43bc-a8af-65fd9717c7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5CCAF22-9EA3-4C2F-9092-C861B73393C1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1950</TotalTime>
  <Words>702</Words>
  <Application>Microsoft Office PowerPoint</Application>
  <PresentationFormat>Widescreen</PresentationFormat>
  <Paragraphs>140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Wingdings</vt:lpstr>
      <vt:lpstr>Office Theme</vt:lpstr>
      <vt:lpstr>PowerPoint Presentation</vt:lpstr>
      <vt:lpstr>Provide an Overview of your presentation.  (approx. 30 seconds)</vt:lpstr>
      <vt:lpstr>Provide an overview of Basil’s Bakery.  (approx. 30 seconds)</vt:lpstr>
      <vt:lpstr>Provide an insight into the problems Basil’s Bakery are facing. (approx. 1 minute)</vt:lpstr>
      <vt:lpstr>Provide a critique of the PESTEL Framework  (approx. 1 minute).</vt:lpstr>
      <vt:lpstr>  Provide an application and discuss the information provided in your PESTEL Framework  (approx. 1 minute 30 seconds).  </vt:lpstr>
      <vt:lpstr>Provide a critique of the Cause-and-Effect model (approx. 1 minute).</vt:lpstr>
      <vt:lpstr>PowerPoint Presentation</vt:lpstr>
      <vt:lpstr>Provide a summary of your Key Findings  (approx. 30 seconds)</vt:lpstr>
      <vt:lpstr>Reference List:</vt:lpstr>
      <vt:lpstr>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-XXXXX Student Number - XXXX</dc:title>
  <dc:creator>Olu Adegbite</dc:creator>
  <cp:lastModifiedBy>Annamarie Dufficy</cp:lastModifiedBy>
  <cp:revision>97</cp:revision>
  <dcterms:created xsi:type="dcterms:W3CDTF">2024-01-29T11:42:05Z</dcterms:created>
  <dcterms:modified xsi:type="dcterms:W3CDTF">2026-04-29T09:57:57Z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0x0101009EFF472D76CF0A40888B78A9EA0200F3</vt:lpwstr>
  </property>
</Properties>
</file>