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258" r:id="rId2"/>
    <p:sldId id="330" r:id="rId3"/>
    <p:sldId id="328" r:id="rId4"/>
    <p:sldId id="257" r:id="rId5"/>
    <p:sldId id="276" r:id="rId6"/>
    <p:sldId id="273" r:id="rId7"/>
    <p:sldId id="298" r:id="rId8"/>
    <p:sldId id="318" r:id="rId9"/>
    <p:sldId id="315" r:id="rId10"/>
    <p:sldId id="322" r:id="rId11"/>
    <p:sldId id="324" r:id="rId12"/>
    <p:sldId id="320" r:id="rId13"/>
    <p:sldId id="296" r:id="rId14"/>
    <p:sldId id="297" r:id="rId15"/>
    <p:sldId id="277" r:id="rId16"/>
    <p:sldId id="278" r:id="rId17"/>
    <p:sldId id="288" r:id="rId18"/>
    <p:sldId id="289" r:id="rId19"/>
    <p:sldId id="329" r:id="rId20"/>
    <p:sldId id="285" r:id="rId21"/>
    <p:sldId id="259" r:id="rId22"/>
    <p:sldId id="292" r:id="rId23"/>
    <p:sldId id="293" r:id="rId24"/>
    <p:sldId id="312" r:id="rId25"/>
    <p:sldId id="313" r:id="rId26"/>
    <p:sldId id="266" r:id="rId27"/>
    <p:sldId id="267" r:id="rId28"/>
    <p:sldId id="268" r:id="rId29"/>
    <p:sldId id="300" r:id="rId30"/>
    <p:sldId id="302" r:id="rId31"/>
    <p:sldId id="306" r:id="rId32"/>
    <p:sldId id="307" r:id="rId33"/>
    <p:sldId id="308" r:id="rId34"/>
    <p:sldId id="309" r:id="rId35"/>
    <p:sldId id="310" r:id="rId36"/>
    <p:sldId id="326" r:id="rId3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03" autoAdjust="0"/>
    <p:restoredTop sz="75547" autoAdjust="0"/>
  </p:normalViewPr>
  <p:slideViewPr>
    <p:cSldViewPr>
      <p:cViewPr varScale="1">
        <p:scale>
          <a:sx n="83" d="100"/>
          <a:sy n="83" d="100"/>
        </p:scale>
        <p:origin x="1920"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F6254AD7-8FC6-4696-B821-1F5005C592E7}" type="datetimeFigureOut">
              <a:rPr lang="en-GB" smtClean="0"/>
              <a:t>06/02/2020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2FC5B99B-C074-4440-97FD-936D09D7F0C3}" type="slidenum">
              <a:rPr lang="en-GB" smtClean="0"/>
              <a:t>‹#›</a:t>
            </a:fld>
            <a:endParaRPr lang="en-GB"/>
          </a:p>
        </p:txBody>
      </p:sp>
    </p:spTree>
    <p:extLst>
      <p:ext uri="{BB962C8B-B14F-4D97-AF65-F5344CB8AC3E}">
        <p14:creationId xmlns:p14="http://schemas.microsoft.com/office/powerpoint/2010/main" val="6205749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29EDD812-18B5-4D20-BDCE-1C36C9F977DB}" type="datetimeFigureOut">
              <a:rPr lang="en-GB" smtClean="0"/>
              <a:pPr/>
              <a:t>06/02/2020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D25F0A5E-0AEB-4928-9C6B-651B4E66E538}" type="slidenum">
              <a:rPr lang="en-GB" smtClean="0"/>
              <a:pPr/>
              <a:t>‹#›</a:t>
            </a:fld>
            <a:endParaRPr lang="en-GB"/>
          </a:p>
        </p:txBody>
      </p:sp>
    </p:spTree>
    <p:extLst>
      <p:ext uri="{BB962C8B-B14F-4D97-AF65-F5344CB8AC3E}">
        <p14:creationId xmlns:p14="http://schemas.microsoft.com/office/powerpoint/2010/main" val="2761855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1</a:t>
            </a:fld>
            <a:endParaRPr lang="en-GB" dirty="0"/>
          </a:p>
        </p:txBody>
      </p:sp>
    </p:spTree>
    <p:extLst>
      <p:ext uri="{BB962C8B-B14F-4D97-AF65-F5344CB8AC3E}">
        <p14:creationId xmlns:p14="http://schemas.microsoft.com/office/powerpoint/2010/main" val="31506558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a:t>
            </a:fld>
            <a:endParaRPr lang="en-GB"/>
          </a:p>
        </p:txBody>
      </p:sp>
    </p:spTree>
    <p:extLst>
      <p:ext uri="{BB962C8B-B14F-4D97-AF65-F5344CB8AC3E}">
        <p14:creationId xmlns:p14="http://schemas.microsoft.com/office/powerpoint/2010/main" val="344199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3</a:t>
            </a:fld>
            <a:endParaRPr lang="en-GB"/>
          </a:p>
        </p:txBody>
      </p:sp>
    </p:spTree>
    <p:extLst>
      <p:ext uri="{BB962C8B-B14F-4D97-AF65-F5344CB8AC3E}">
        <p14:creationId xmlns:p14="http://schemas.microsoft.com/office/powerpoint/2010/main" val="4277133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4</a:t>
            </a:fld>
            <a:endParaRPr lang="en-GB"/>
          </a:p>
        </p:txBody>
      </p:sp>
    </p:spTree>
    <p:extLst>
      <p:ext uri="{BB962C8B-B14F-4D97-AF65-F5344CB8AC3E}">
        <p14:creationId xmlns:p14="http://schemas.microsoft.com/office/powerpoint/2010/main" val="1165856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5</a:t>
            </a:fld>
            <a:endParaRPr lang="en-GB"/>
          </a:p>
        </p:txBody>
      </p:sp>
    </p:spTree>
    <p:extLst>
      <p:ext uri="{BB962C8B-B14F-4D97-AF65-F5344CB8AC3E}">
        <p14:creationId xmlns:p14="http://schemas.microsoft.com/office/powerpoint/2010/main" val="989700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6</a:t>
            </a:fld>
            <a:endParaRPr lang="en-GB"/>
          </a:p>
        </p:txBody>
      </p:sp>
    </p:spTree>
    <p:extLst>
      <p:ext uri="{BB962C8B-B14F-4D97-AF65-F5344CB8AC3E}">
        <p14:creationId xmlns:p14="http://schemas.microsoft.com/office/powerpoint/2010/main" val="33864365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7</a:t>
            </a:fld>
            <a:endParaRPr lang="en-GB"/>
          </a:p>
        </p:txBody>
      </p:sp>
    </p:spTree>
    <p:extLst>
      <p:ext uri="{BB962C8B-B14F-4D97-AF65-F5344CB8AC3E}">
        <p14:creationId xmlns:p14="http://schemas.microsoft.com/office/powerpoint/2010/main" val="4191146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GB" dirty="0">
                <a:latin typeface="Arial" pitchFamily="34" charset="0"/>
              </a:rPr>
              <a:t>The quotes highlight the importance of change in our lives. For business, change is something that is ever-present. No business or business environment ever stands still. It follows from this that every business has to cope with change.</a:t>
            </a:r>
          </a:p>
          <a:p>
            <a:pPr eaLnBrk="1" hangingPunct="1"/>
            <a:r>
              <a:rPr lang="en-GB" dirty="0">
                <a:latin typeface="Arial" pitchFamily="34" charset="0"/>
              </a:rPr>
              <a:t>At the front line of most change in business will be humans. The workforce will be the ones who have to adapt to new situations and to the effects of changes inside and outside the business. Making sure that they are suitably trained to be able to cope with these changes is an important part of the leadership and management process.</a:t>
            </a:r>
          </a:p>
          <a:p>
            <a:endParaRPr lang="en-GB" dirty="0"/>
          </a:p>
        </p:txBody>
      </p:sp>
      <p:sp>
        <p:nvSpPr>
          <p:cNvPr id="4" name="Slide Number Placeholder 3"/>
          <p:cNvSpPr>
            <a:spLocks noGrp="1"/>
          </p:cNvSpPr>
          <p:nvPr>
            <p:ph type="sldNum" sz="quarter" idx="10"/>
          </p:nvPr>
        </p:nvSpPr>
        <p:spPr/>
        <p:txBody>
          <a:bodyPr/>
          <a:lstStyle/>
          <a:p>
            <a:fld id="{5733C849-AFBE-43D8-8E35-71C741147FD3}" type="slidenum">
              <a:rPr lang="en-GB" smtClean="0"/>
              <a:pPr/>
              <a:t>8</a:t>
            </a:fld>
            <a:endParaRPr lang="en-GB"/>
          </a:p>
        </p:txBody>
      </p:sp>
    </p:spTree>
    <p:extLst>
      <p:ext uri="{BB962C8B-B14F-4D97-AF65-F5344CB8AC3E}">
        <p14:creationId xmlns:p14="http://schemas.microsoft.com/office/powerpoint/2010/main" val="30270351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9</a:t>
            </a:fld>
            <a:endParaRPr lang="en-GB"/>
          </a:p>
        </p:txBody>
      </p:sp>
    </p:spTree>
    <p:extLst>
      <p:ext uri="{BB962C8B-B14F-4D97-AF65-F5344CB8AC3E}">
        <p14:creationId xmlns:p14="http://schemas.microsoft.com/office/powerpoint/2010/main" val="8752940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Tx/>
              <a:buChar char="-"/>
            </a:pPr>
            <a:r>
              <a:rPr lang="en-GB" dirty="0"/>
              <a:t>Social arrangement</a:t>
            </a:r>
            <a:r>
              <a:rPr lang="en-GB" baseline="0" dirty="0"/>
              <a:t> of people for the collective achievement of common goals/objectives.</a:t>
            </a:r>
          </a:p>
          <a:p>
            <a:endParaRPr lang="en-GB" dirty="0"/>
          </a:p>
        </p:txBody>
      </p:sp>
      <p:sp>
        <p:nvSpPr>
          <p:cNvPr id="4" name="Slide Number Placeholder 3"/>
          <p:cNvSpPr>
            <a:spLocks noGrp="1"/>
          </p:cNvSpPr>
          <p:nvPr>
            <p:ph type="sldNum" sz="quarter" idx="10"/>
          </p:nvPr>
        </p:nvSpPr>
        <p:spPr/>
        <p:txBody>
          <a:bodyPr/>
          <a:lstStyle/>
          <a:p>
            <a:fld id="{7EF2F1FC-40EE-4035-BDE1-D9345FDEF662}" type="slidenum">
              <a:rPr lang="en-GB" smtClean="0"/>
              <a:t>10</a:t>
            </a:fld>
            <a:endParaRPr lang="en-GB"/>
          </a:p>
        </p:txBody>
      </p:sp>
    </p:spTree>
    <p:extLst>
      <p:ext uri="{BB962C8B-B14F-4D97-AF65-F5344CB8AC3E}">
        <p14:creationId xmlns:p14="http://schemas.microsoft.com/office/powerpoint/2010/main" val="20571523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11</a:t>
            </a:fld>
            <a:endParaRPr lang="en-GB"/>
          </a:p>
        </p:txBody>
      </p:sp>
    </p:spTree>
    <p:extLst>
      <p:ext uri="{BB962C8B-B14F-4D97-AF65-F5344CB8AC3E}">
        <p14:creationId xmlns:p14="http://schemas.microsoft.com/office/powerpoint/2010/main" val="17770363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733C849-AFBE-43D8-8E35-71C741147FD3}" type="slidenum">
              <a:rPr lang="en-GB" smtClean="0"/>
              <a:pPr/>
              <a:t>12</a:t>
            </a:fld>
            <a:endParaRPr lang="en-GB"/>
          </a:p>
        </p:txBody>
      </p:sp>
    </p:spTree>
    <p:extLst>
      <p:ext uri="{BB962C8B-B14F-4D97-AF65-F5344CB8AC3E}">
        <p14:creationId xmlns:p14="http://schemas.microsoft.com/office/powerpoint/2010/main" val="3737660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13</a:t>
            </a:fld>
            <a:endParaRPr lang="en-GB"/>
          </a:p>
        </p:txBody>
      </p:sp>
    </p:spTree>
    <p:extLst>
      <p:ext uri="{BB962C8B-B14F-4D97-AF65-F5344CB8AC3E}">
        <p14:creationId xmlns:p14="http://schemas.microsoft.com/office/powerpoint/2010/main" val="17708958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14</a:t>
            </a:fld>
            <a:endParaRPr lang="en-GB"/>
          </a:p>
        </p:txBody>
      </p:sp>
    </p:spTree>
    <p:extLst>
      <p:ext uri="{BB962C8B-B14F-4D97-AF65-F5344CB8AC3E}">
        <p14:creationId xmlns:p14="http://schemas.microsoft.com/office/powerpoint/2010/main" val="21492200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15</a:t>
            </a:fld>
            <a:endParaRPr lang="en-GB"/>
          </a:p>
        </p:txBody>
      </p:sp>
    </p:spTree>
    <p:extLst>
      <p:ext uri="{BB962C8B-B14F-4D97-AF65-F5344CB8AC3E}">
        <p14:creationId xmlns:p14="http://schemas.microsoft.com/office/powerpoint/2010/main" val="23906433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16</a:t>
            </a:fld>
            <a:endParaRPr lang="en-GB"/>
          </a:p>
        </p:txBody>
      </p:sp>
    </p:spTree>
    <p:extLst>
      <p:ext uri="{BB962C8B-B14F-4D97-AF65-F5344CB8AC3E}">
        <p14:creationId xmlns:p14="http://schemas.microsoft.com/office/powerpoint/2010/main" val="13593574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17</a:t>
            </a:fld>
            <a:endParaRPr lang="en-GB"/>
          </a:p>
        </p:txBody>
      </p:sp>
    </p:spTree>
    <p:extLst>
      <p:ext uri="{BB962C8B-B14F-4D97-AF65-F5344CB8AC3E}">
        <p14:creationId xmlns:p14="http://schemas.microsoft.com/office/powerpoint/2010/main" val="11032395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18</a:t>
            </a:fld>
            <a:endParaRPr lang="en-GB"/>
          </a:p>
        </p:txBody>
      </p:sp>
    </p:spTree>
    <p:extLst>
      <p:ext uri="{BB962C8B-B14F-4D97-AF65-F5344CB8AC3E}">
        <p14:creationId xmlns:p14="http://schemas.microsoft.com/office/powerpoint/2010/main" val="5433187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5F0A5E-0AEB-4928-9C6B-651B4E66E538}" type="slidenum">
              <a:rPr lang="en-GB" smtClean="0"/>
              <a:pPr/>
              <a:t>19</a:t>
            </a:fld>
            <a:endParaRPr lang="en-GB"/>
          </a:p>
        </p:txBody>
      </p:sp>
    </p:spTree>
    <p:extLst>
      <p:ext uri="{BB962C8B-B14F-4D97-AF65-F5344CB8AC3E}">
        <p14:creationId xmlns:p14="http://schemas.microsoft.com/office/powerpoint/2010/main" val="17074147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20</a:t>
            </a:fld>
            <a:endParaRPr lang="en-GB"/>
          </a:p>
        </p:txBody>
      </p:sp>
    </p:spTree>
    <p:extLst>
      <p:ext uri="{BB962C8B-B14F-4D97-AF65-F5344CB8AC3E}">
        <p14:creationId xmlns:p14="http://schemas.microsoft.com/office/powerpoint/2010/main" val="22771417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21</a:t>
            </a:fld>
            <a:endParaRPr lang="en-GB"/>
          </a:p>
        </p:txBody>
      </p:sp>
    </p:spTree>
    <p:extLst>
      <p:ext uri="{BB962C8B-B14F-4D97-AF65-F5344CB8AC3E}">
        <p14:creationId xmlns:p14="http://schemas.microsoft.com/office/powerpoint/2010/main" val="3079461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22</a:t>
            </a:fld>
            <a:endParaRPr lang="en-GB"/>
          </a:p>
        </p:txBody>
      </p:sp>
    </p:spTree>
    <p:extLst>
      <p:ext uri="{BB962C8B-B14F-4D97-AF65-F5344CB8AC3E}">
        <p14:creationId xmlns:p14="http://schemas.microsoft.com/office/powerpoint/2010/main" val="36620840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23</a:t>
            </a:fld>
            <a:endParaRPr lang="en-GB"/>
          </a:p>
        </p:txBody>
      </p:sp>
    </p:spTree>
    <p:extLst>
      <p:ext uri="{BB962C8B-B14F-4D97-AF65-F5344CB8AC3E}">
        <p14:creationId xmlns:p14="http://schemas.microsoft.com/office/powerpoint/2010/main" val="32810045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24</a:t>
            </a:fld>
            <a:endParaRPr lang="en-GB"/>
          </a:p>
        </p:txBody>
      </p:sp>
    </p:spTree>
    <p:extLst>
      <p:ext uri="{BB962C8B-B14F-4D97-AF65-F5344CB8AC3E}">
        <p14:creationId xmlns:p14="http://schemas.microsoft.com/office/powerpoint/2010/main" val="5500056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25</a:t>
            </a:fld>
            <a:endParaRPr lang="en-GB"/>
          </a:p>
        </p:txBody>
      </p:sp>
    </p:spTree>
    <p:extLst>
      <p:ext uri="{BB962C8B-B14F-4D97-AF65-F5344CB8AC3E}">
        <p14:creationId xmlns:p14="http://schemas.microsoft.com/office/powerpoint/2010/main" val="31354207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26</a:t>
            </a:fld>
            <a:endParaRPr lang="en-GB" dirty="0"/>
          </a:p>
        </p:txBody>
      </p:sp>
    </p:spTree>
    <p:extLst>
      <p:ext uri="{BB962C8B-B14F-4D97-AF65-F5344CB8AC3E}">
        <p14:creationId xmlns:p14="http://schemas.microsoft.com/office/powerpoint/2010/main" val="21400402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27</a:t>
            </a:fld>
            <a:endParaRPr lang="en-GB" dirty="0"/>
          </a:p>
        </p:txBody>
      </p:sp>
    </p:spTree>
    <p:extLst>
      <p:ext uri="{BB962C8B-B14F-4D97-AF65-F5344CB8AC3E}">
        <p14:creationId xmlns:p14="http://schemas.microsoft.com/office/powerpoint/2010/main" val="29774007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28</a:t>
            </a:fld>
            <a:endParaRPr lang="en-GB"/>
          </a:p>
        </p:txBody>
      </p:sp>
    </p:spTree>
    <p:extLst>
      <p:ext uri="{BB962C8B-B14F-4D97-AF65-F5344CB8AC3E}">
        <p14:creationId xmlns:p14="http://schemas.microsoft.com/office/powerpoint/2010/main" val="1100108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29</a:t>
            </a:fld>
            <a:endParaRPr lang="en-GB"/>
          </a:p>
        </p:txBody>
      </p:sp>
    </p:spTree>
    <p:extLst>
      <p:ext uri="{BB962C8B-B14F-4D97-AF65-F5344CB8AC3E}">
        <p14:creationId xmlns:p14="http://schemas.microsoft.com/office/powerpoint/2010/main" val="31436438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30</a:t>
            </a:fld>
            <a:endParaRPr lang="en-GB"/>
          </a:p>
        </p:txBody>
      </p:sp>
    </p:spTree>
    <p:extLst>
      <p:ext uri="{BB962C8B-B14F-4D97-AF65-F5344CB8AC3E}">
        <p14:creationId xmlns:p14="http://schemas.microsoft.com/office/powerpoint/2010/main" val="25818015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FF4C20-9A3B-4F7B-9FD5-5F0648D39920}" type="slidenum">
              <a:rPr lang="en-GB"/>
              <a:pPr/>
              <a:t>31</a:t>
            </a:fld>
            <a:endParaRPr lang="en-GB"/>
          </a:p>
        </p:txBody>
      </p:sp>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p:txBody>
          <a:bodyPr/>
          <a:lstStyle/>
          <a:p>
            <a:endParaRPr lang="en-US">
              <a:latin typeface="Arial" charset="0"/>
            </a:endParaRPr>
          </a:p>
        </p:txBody>
      </p:sp>
    </p:spTree>
    <p:extLst>
      <p:ext uri="{BB962C8B-B14F-4D97-AF65-F5344CB8AC3E}">
        <p14:creationId xmlns:p14="http://schemas.microsoft.com/office/powerpoint/2010/main" val="8968744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32</a:t>
            </a:fld>
            <a:endParaRPr lang="en-GB"/>
          </a:p>
        </p:txBody>
      </p:sp>
    </p:spTree>
    <p:extLst>
      <p:ext uri="{BB962C8B-B14F-4D97-AF65-F5344CB8AC3E}">
        <p14:creationId xmlns:p14="http://schemas.microsoft.com/office/powerpoint/2010/main" val="5028925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33</a:t>
            </a:fld>
            <a:endParaRPr lang="en-GB"/>
          </a:p>
        </p:txBody>
      </p:sp>
    </p:spTree>
    <p:extLst>
      <p:ext uri="{BB962C8B-B14F-4D97-AF65-F5344CB8AC3E}">
        <p14:creationId xmlns:p14="http://schemas.microsoft.com/office/powerpoint/2010/main" val="20474481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F4D590-6204-4A5E-8CE5-A6A7DAD46053}" type="slidenum">
              <a:rPr lang="en-GB"/>
              <a:pPr/>
              <a:t>34</a:t>
            </a:fld>
            <a:endParaRPr lang="en-GB"/>
          </a:p>
        </p:txBody>
      </p:sp>
      <p:sp>
        <p:nvSpPr>
          <p:cNvPr id="113666" name="Rectangle 2"/>
          <p:cNvSpPr>
            <a:spLocks noGrp="1" noRot="1" noChangeAspect="1" noChangeArrowheads="1" noTextEdit="1"/>
          </p:cNvSpPr>
          <p:nvPr>
            <p:ph type="sldImg"/>
          </p:nvPr>
        </p:nvSpPr>
        <p:spPr bwMode="auto">
          <a:xfrm>
            <a:off x="896938" y="731838"/>
            <a:ext cx="4875212" cy="3657600"/>
          </a:xfrm>
          <a:prstGeom prst="rect">
            <a:avLst/>
          </a:prstGeom>
          <a:solidFill>
            <a:srgbClr val="FFFFFF"/>
          </a:solidFill>
          <a:ln>
            <a:solidFill>
              <a:srgbClr val="000000"/>
            </a:solidFill>
            <a:miter lim="800000"/>
            <a:headEnd/>
            <a:tailEnd/>
          </a:ln>
        </p:spPr>
      </p:sp>
      <p:sp>
        <p:nvSpPr>
          <p:cNvPr id="113667" name="Rectangle 3"/>
          <p:cNvSpPr>
            <a:spLocks noGrp="1" noChangeArrowheads="1"/>
          </p:cNvSpPr>
          <p:nvPr>
            <p:ph type="body" idx="1"/>
          </p:nvPr>
        </p:nvSpPr>
        <p:spPr bwMode="auto">
          <a:xfrm>
            <a:off x="666909" y="4632960"/>
            <a:ext cx="5335270" cy="4389120"/>
          </a:xfrm>
          <a:prstGeom prst="rect">
            <a:avLst/>
          </a:prstGeom>
          <a:solidFill>
            <a:srgbClr val="FFFFFF"/>
          </a:solidFill>
          <a:ln>
            <a:solidFill>
              <a:srgbClr val="000000"/>
            </a:solidFill>
            <a:miter lim="800000"/>
            <a:headEnd/>
            <a:tailEnd/>
          </a:ln>
        </p:spPr>
        <p:txBody>
          <a:bodyPr/>
          <a:lstStyle/>
          <a:p>
            <a:endParaRPr lang="en-US"/>
          </a:p>
        </p:txBody>
      </p:sp>
    </p:spTree>
    <p:extLst>
      <p:ext uri="{BB962C8B-B14F-4D97-AF65-F5344CB8AC3E}">
        <p14:creationId xmlns:p14="http://schemas.microsoft.com/office/powerpoint/2010/main" val="6863745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5F0A5E-0AEB-4928-9C6B-651B4E66E538}" type="slidenum">
              <a:rPr lang="en-GB" smtClean="0"/>
              <a:pPr/>
              <a:t>35</a:t>
            </a:fld>
            <a:endParaRPr lang="en-GB"/>
          </a:p>
        </p:txBody>
      </p:sp>
    </p:spTree>
    <p:extLst>
      <p:ext uri="{BB962C8B-B14F-4D97-AF65-F5344CB8AC3E}">
        <p14:creationId xmlns:p14="http://schemas.microsoft.com/office/powerpoint/2010/main" val="24957346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36</a:t>
            </a:fld>
            <a:endParaRPr lang="en-GB"/>
          </a:p>
        </p:txBody>
      </p:sp>
    </p:spTree>
    <p:extLst>
      <p:ext uri="{BB962C8B-B14F-4D97-AF65-F5344CB8AC3E}">
        <p14:creationId xmlns:p14="http://schemas.microsoft.com/office/powerpoint/2010/main" val="2501656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pPr/>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pPr/>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BDB21F-054D-4602-AE64-0B4ADFE145DA}" type="datetimeFigureOut">
              <a:rPr lang="en-GB" smtClean="0"/>
              <a:pPr/>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EBDB21F-054D-4602-AE64-0B4ADFE145DA}" type="datetimeFigureOut">
              <a:rPr lang="en-GB" smtClean="0"/>
              <a:pPr/>
              <a:t>06/02/2020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EBDB21F-054D-4602-AE64-0B4ADFE145DA}" type="datetimeFigureOut">
              <a:rPr lang="en-GB" smtClean="0"/>
              <a:pPr/>
              <a:t>06/02/2020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EBDB21F-054D-4602-AE64-0B4ADFE145DA}" type="datetimeFigureOut">
              <a:rPr lang="en-GB" smtClean="0"/>
              <a:pPr/>
              <a:t>06/02/2020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BDB21F-054D-4602-AE64-0B4ADFE145DA}" type="datetimeFigureOut">
              <a:rPr lang="en-GB" smtClean="0"/>
              <a:pPr/>
              <a:t>06/02/2020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BDB21F-054D-4602-AE64-0B4ADFE145DA}" type="datetimeFigureOut">
              <a:rPr lang="en-GB" smtClean="0"/>
              <a:pPr/>
              <a:t>06/02/2020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BDB21F-054D-4602-AE64-0B4ADFE145DA}" type="datetimeFigureOut">
              <a:rPr lang="en-GB" smtClean="0"/>
              <a:pPr/>
              <a:t>06/02/2020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pPr/>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pPr/>
              <a:t>06/02/2020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BDB21F-054D-4602-AE64-0B4ADFE145DA}" type="datetimeFigureOut">
              <a:rPr lang="en-GB" smtClean="0"/>
              <a:pPr/>
              <a:t>06/02/2020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4A3806-26F8-43D9-8D20-ED1C7FFA808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mailto:Gareth.hughes@uwtsd.ac.uk" TargetMode="External"/><Relationship Id="rId3" Type="http://schemas.openxmlformats.org/officeDocument/2006/relationships/hyperlink" Target="mailto:sandra.dettmer@uwtsd.ac.uk" TargetMode="External"/><Relationship Id="rId7" Type="http://schemas.openxmlformats.org/officeDocument/2006/relationships/hyperlink" Target="mailto:huw.thoma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6.jpeg"/><Relationship Id="rId13" Type="http://schemas.openxmlformats.org/officeDocument/2006/relationships/image" Target="../media/image21.jpeg"/><Relationship Id="rId3" Type="http://schemas.openxmlformats.org/officeDocument/2006/relationships/image" Target="../media/image11.gif"/><Relationship Id="rId7" Type="http://schemas.openxmlformats.org/officeDocument/2006/relationships/image" Target="../media/image15.jpeg"/><Relationship Id="rId12"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4.jpeg"/><Relationship Id="rId11" Type="http://schemas.openxmlformats.org/officeDocument/2006/relationships/image" Target="../media/image19.jpeg"/><Relationship Id="rId5" Type="http://schemas.openxmlformats.org/officeDocument/2006/relationships/image" Target="../media/image13.jpe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jpeg"/><Relationship Id="rId14"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8" Type="http://schemas.openxmlformats.org/officeDocument/2006/relationships/hyperlink" Target="http://www.iconsulting.org.uk/" TargetMode="External"/><Relationship Id="rId13" Type="http://schemas.openxmlformats.org/officeDocument/2006/relationships/hyperlink" Target="http://www.tourismsociety.com/" TargetMode="External"/><Relationship Id="rId3" Type="http://schemas.openxmlformats.org/officeDocument/2006/relationships/hyperlink" Target="http://www.pmi.org/uk" TargetMode="External"/><Relationship Id="rId7" Type="http://schemas.openxmlformats.org/officeDocument/2006/relationships/hyperlink" Target="http://www.mckinsey.com/" TargetMode="External"/><Relationship Id="rId12" Type="http://schemas.openxmlformats.org/officeDocument/2006/relationships/hyperlink" Target="http://www.thesportsconsultancy.com/" TargetMode="External"/><Relationship Id="rId2" Type="http://schemas.openxmlformats.org/officeDocument/2006/relationships/notesSlide" Target="../notesSlides/notesSlide25.xml"/><Relationship Id="rId1" Type="http://schemas.openxmlformats.org/officeDocument/2006/relationships/slideLayout" Target="../slideLayouts/slideLayout5.xml"/><Relationship Id="rId6" Type="http://schemas.openxmlformats.org/officeDocument/2006/relationships/hyperlink" Target="http://www.mca.org.uk/" TargetMode="External"/><Relationship Id="rId11" Type="http://schemas.openxmlformats.org/officeDocument/2006/relationships/hyperlink" Target="http://www.deloitte.com/" TargetMode="External"/><Relationship Id="rId5" Type="http://schemas.openxmlformats.org/officeDocument/2006/relationships/hyperlink" Target="http://www.cipd.co.uk/" TargetMode="External"/><Relationship Id="rId10" Type="http://schemas.openxmlformats.org/officeDocument/2006/relationships/hyperlink" Target="http://www.accenture.com/" TargetMode="External"/><Relationship Id="rId4" Type="http://schemas.openxmlformats.org/officeDocument/2006/relationships/hyperlink" Target="http://www.cmi.org.uk/" TargetMode="External"/><Relationship Id="rId9" Type="http://schemas.openxmlformats.org/officeDocument/2006/relationships/hyperlink" Target="http://www.pwc.co.uk/"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w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youtu.be/xvGPXHWJVkU?list=PL96bI6exDcZw-uF9U3unyO-0oisGEPnBy"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youtu.be/TDD2l03uv-w?list=PL96bI6exDcZxZAUvHvRVkcFi1g9H58Jwp"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image" Target="../media/image36.jpeg"/></Relationships>
</file>

<file path=ppt/slides/_rels/slide3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7224" y="332656"/>
            <a:ext cx="7772400" cy="2376264"/>
          </a:xfrm>
        </p:spPr>
        <p:txBody>
          <a:bodyPr>
            <a:normAutofit fontScale="90000"/>
          </a:bodyPr>
          <a:lstStyle/>
          <a:p>
            <a:r>
              <a:rPr lang="en-GB" sz="4000" b="1" dirty="0">
                <a:solidFill>
                  <a:srgbClr val="0000FF"/>
                </a:solidFill>
              </a:rPr>
              <a:t> </a:t>
            </a:r>
            <a:r>
              <a:rPr lang="en-GB" sz="4000" b="1" dirty="0">
                <a:solidFill>
                  <a:srgbClr val="FF0000"/>
                </a:solidFill>
              </a:rPr>
              <a:t>Organisational </a:t>
            </a:r>
            <a:r>
              <a:rPr lang="en-GB" sz="4000" b="1" dirty="0">
                <a:solidFill>
                  <a:srgbClr val="0000FF"/>
                </a:solidFill>
              </a:rPr>
              <a:t>Consultancy</a:t>
            </a:r>
            <a:br>
              <a:rPr lang="en-GB" sz="4000" b="1" dirty="0">
                <a:solidFill>
                  <a:srgbClr val="0000FF"/>
                </a:solidFill>
              </a:rPr>
            </a:br>
            <a:r>
              <a:rPr lang="en-GB" sz="4000" dirty="0"/>
              <a:t> </a:t>
            </a:r>
            <a:r>
              <a:rPr lang="en-GB" sz="2800" dirty="0"/>
              <a:t>“</a:t>
            </a:r>
            <a:r>
              <a:rPr lang="en-US" sz="2700" b="1" i="1" dirty="0"/>
              <a:t>Life is one big project. The trick is managing it.” (Anon.) </a:t>
            </a:r>
            <a:br>
              <a:rPr lang="en-GB" dirty="0"/>
            </a:br>
            <a:endParaRPr lang="en-GB" dirty="0"/>
          </a:p>
        </p:txBody>
      </p:sp>
      <p:sp>
        <p:nvSpPr>
          <p:cNvPr id="3" name="Subtitle 2"/>
          <p:cNvSpPr>
            <a:spLocks noGrp="1"/>
          </p:cNvSpPr>
          <p:nvPr>
            <p:ph type="subTitle" idx="1"/>
          </p:nvPr>
        </p:nvSpPr>
        <p:spPr>
          <a:xfrm>
            <a:off x="2045205" y="5286744"/>
            <a:ext cx="4536504" cy="1008112"/>
          </a:xfrm>
        </p:spPr>
        <p:txBody>
          <a:bodyPr>
            <a:normAutofit lnSpcReduction="10000"/>
          </a:bodyPr>
          <a:lstStyle/>
          <a:p>
            <a:r>
              <a:rPr lang="en-GB" sz="1800" dirty="0">
                <a:solidFill>
                  <a:srgbClr val="0000FF"/>
                </a:solidFill>
              </a:rPr>
              <a:t>Sandra Dettmer</a:t>
            </a:r>
          </a:p>
          <a:p>
            <a:r>
              <a:rPr lang="en-GB" sz="1800" dirty="0">
                <a:hlinkClick r:id="rId3"/>
              </a:rPr>
              <a:t>sandra.dettmer@uwtsd.ac.uk</a:t>
            </a:r>
            <a:endParaRPr lang="en-GB" sz="1800" dirty="0"/>
          </a:p>
          <a:p>
            <a:r>
              <a:rPr lang="en-GB" sz="1800" b="1" dirty="0">
                <a:solidFill>
                  <a:srgbClr val="C00000"/>
                </a:solidFill>
              </a:rPr>
              <a:t>Room 410</a:t>
            </a:r>
          </a:p>
        </p:txBody>
      </p:sp>
      <p:sp>
        <p:nvSpPr>
          <p:cNvPr id="1028" name="AutoShape 4" descr="data:image/jpeg;base64,/9j/4AAQSkZJRgABAQAAAQABAAD/2wCEAAkGBxQTEhUUEBQVFBQUGBcXFhcYGBcWFRUUFxgYFxUYFRQYHCggGBsmGxQVITIhJSkrLi4uGB8zODMtNygtLisBCgoKDg0OGxAQGy0kICUsLCssLywsLCwsLCwsLC4sLC0sLiwsLCwsLTIsLC0tLC4sLC8sLCwsLCwtLSwsLCwsLP/AABEIALsBDQMBEQACEQEDEQH/xAAcAAABBAMBAAAAAAAAAAAAAAAABAUGBwECAwj/xABLEAACAQIEAgcFAwgFCgcAAAABAgMAEQQFEiExQQYHEyJRYYEycZGhsQgUwSNCUmJygpLRFTNToqMkJUNzsrPCw/DxNGNkg5PS0//EABsBAQACAwEBAAAAAAAAAAAAAAABAgMEBQYH/8QANxEAAgECBAMFBwMDBQEAAAAAAAECAxEEEiExQVFhBRNxgZEGIjKhscHwFNHhI0JiFlNysvFS/9oADAMBAAIRAxEAPwB3++nzr0Xdo8f3zNhjz51HdonvmdEzOquiXWIFUObedUdEyxxI44fNvOsEqBswxI7YXNB41rzom5TxCHfD4wGteUGjchVTFQNYrGVMzQkKAKAKAKAKAKAKAKAKAKAKAKAKAKAKAKAKAKAKAKAKAKAKAKAKArdcB5V2+8PMqibjL/Ko70nuQOWjwp3o7hHJ8qHhVlWKvDI4vlZHAkVZVk9zG8O1saASp51PuSI/qQFuEzoqbNcVinh09jPTxbjuSbLs5B51o1KDR06OKTHyGYMNq1XFo6EZJnSqlgoAoAoAoAoAoAoAoAoAoAoAoAoAoAoAoAoAoAoAoAoAoAoAoCLLh66GY5KgbjD1XMWUDcYeozE92Z+7Uzk92YOEpnI7o5vgR4VZVCroiPEZSDyrLGs0YJ4ZMa5cqdDeMkeXKs6rRl8Rqyw8oaxFeX548ZAlBHnyrHUw6mrxM1HFypu0yYYDHrINjXNqU3FnapVozWgsrEZgoAoAoAoAoAoAoAoAoAoAoAoAoAoAoAoAoAoAoAoAoAoAoBmWOtq5pKJ0EdVuWym4jqLk5TYR1FybGezpcnKHZUzDKYMNMxGQ5PhQasplXTQgxeVKw3FZoVmjXqYZSQz/AHWXDtqjuV/R/lWznhVVpGl3dSg7w2JPkucLMLcGHEHjWhXoOm+h1cNio1VbiOta5thQBQBQBQBQBQBQBQBQDfjs5iiOl2JbmALke/kKz08NUqK6WhqVsbRpPLJ69DngekOHlbQkq9oNtDd1/RW9r0vUVMPUhrJGSliaVX4X+46VhM4UAUAUAUAUAUAUAUAUAUA3hazXNexuFqLk2NwtRcmxsFqLk2M6aXJsZ01AsZ00uTYNFLixqY6m5FjjLhgasp2KSgmMmPyYg64jpcc+R8j41tU66ayy2NGrhWnnhoxyyXNe07kg0yrxHiPEeNYK9HL70djZw2Jz+5LSSHatc3AoAoAoAoAoAoAoAoCDdKotE7Hk4Dfgfmprs4OWakumh5vtGnlrt89ft9hj6OrDicVGo9oNrPiNHeN/DcAetZcRPJSb8vUrhaUp1orhv6Fl4jMoU9uWNfeyg/C9cWNKctk/Q9FKtTj8UkvMx/ScVgQ4IO4IuQQeG4rm1e0sNSk4ylqtHo3qvBE95HmcmzdOQY+n8zWnPt3DrZSfkvu0R3iMZfncMzFUazi/dYWbbjbk3oTXQw+MpV/hevJ7kQrwm7J6iebNmuQAAL+815+v23iM7UEkr+L+v2DqHE5i5/O+grRn2ni5bzfkkvsVzs06L5lNIzpNZgourWs3G1jbY/8AXGvQ9mYypWbhPWy34mPD1JybUiRV1zbCgCgCgEoWshhsbAVBJsBQk2AqCTNqEhUAzagC1CTNqAxagMMlTchobMxyvXZkOl13VhxB/lWenWy6PY1a2HzarRrZijLMaXBVxpkT2h4+DL5GsdWnl1WzMtCq5rLLSS3/AHF1YjOFAFABNANU/SPDJxlB/ZDN/sithYWs/wC01JY6gv7vTX6CQ9M8HZvyu6gnSVZWawvZNQAYnwBq36Ote1gsdRcW7kbxvWdb+rw1/NpLfIKfrWzHs7nL5Gs+0uUfmLE6WzOisAialVrAE2uAeJP4VkWBpre7NSfada7SshnxuLeRizkseZ8By4bAVtQhGCtHQ0Z1J1JZpO7G+RquVEkr1JKRMcLJZFHgqj5CvkOMV8RUf+UvqzvQfurwNpMUFFzwFa6g3oS5paseOjcEbEzKOF1HvNiflb413+xMPK8qsuGi+r+3zM1BRfvob8ZMO0fSdtRt8a42KUXXm47Xf1Mcpas49tWDKRmHrInTUxXwH1rudgp95O/JfU2KVm9B2OIFemMwCcUB0D0BtQHACrmM2AqCTIFAZoSZqAZoSZoAoAoAoAoAtQCPF4S5Dps68D4+KnyNZITto9jDUp3eaO6O+Hm1C9rHgRzUjiDVJRyuxlhLMrnWqlgoDSb2T7j9KlblZbMqObhXpDyMdjjh8dEx0SKVADXOk8lJFj4kiw99VldLQywgsyu9COYqshZEzwEyqqFl1jQLC5AvYWvbe3ltWKSb2djFFpSvJXHLE48NC5DWQoF7FUIVJLqdRYDTxUkEktvateNNqa53vdvdfnkbkqqlTdnpa2VLRPTW+3C61uRqWSts0xFNJUosS6ObYe4V8jxCvWm/8n9TrReiMmWsNicxlJrDSDZfAbC/uq15Wtd28dCVKysg7aq2GYO2pYZjOXYx4tW4N7W9L8fjW9hcY8NmcVdu25NKo6dxQM0mv3SCfAja3pwrLT7VxEZXk01yt+xk/UVL6DzhsbcAna44eFelo1VVpxmuKubsXmSY4Q4ishYVpLQG4FWKGRQkzQGagGaEmaAKAKAKAKAKAKgkKA5MljqH73mOR94+npVr3VijVndHWqlwoBBiM1hGpTIuoAi17G45DxNZo0Kmjys1p4qjrHMrlZYuMrswKnwIIPwNd5NPVHmcrjpJWG2aFirMBdVtqPhq2X6UckmkzJGLabXAbxgJZTpijdzwsFPGxa1+A2BNHOMVdsywhKTtFXNcHncnaRJZQoKqQRfVbbvX93CrNaFMiWpOZpWkURPL35FDJGI17JLjWguCNDEW3ANtW9aaSi86jouN9XwfibN3NZJS1a0VtFxXg/BeJGoFDtY8OJ5G1YO18VPC4WVSn8WiXmzWpRUpaiiXLIyNiw9b/WvL0faXFwVpqMvK300+RsujAk6YNGVFWwYiDgWLASEKWYHukXYW077iuV+nhOKt8Tyc7+9u3fS1+Wpu5U0kunzE2HwwYKdW7hiq7XZg2nSCSATz+QrFTw6lFNvV3sudna2rS/NCkY3S13OyYNTpuxGsxKNI2BkjVgTc+J3/AA4VkjhoStd2vlSt1infX5llBO3W3zRr92QBC7kFgjGwJ7rcbADl478DtULDU1GLlLez8n5cPPjoRlikrvkaz4UBXO+pCCRe4CHRpIOmz31+IIuNuNVnh0oy5rrw0tw136NaaBxsn+chDhS0jaUUkgE32tYe+qUsNOq7QV2Y4Zpu0UKIcQYnu6kHhuKx1sNUStKLXkXUnTl7yHETm9ztevWYOk6VCEHukjqR2Q4YbEVslhyim2oBzFWKGaEmagGaEmaAKAKAKAKAKAKgkKAKAKAwBQGaAr7HYaRZmvG+zlr6WsRqv7VrV3adSDgkmtuZ5epRqRqNuL3fB8zniM9JJJXbUxFrBlQhgAGINmDPqv4iqrDWW/D56f8AhleMbe3F+mvjrd38RJN0pIvaIW1E21kLYszHuhfaIcgt5Dbao/Sdfl+aabGRY18I/Pq+m+u40YrpU2pGES/k2uo1vbSY1iZWAI1XCe1xF6usKrNX3/e5P6ttp226vlYaEyoa45FNgLMVNzva40n3nnWzc03PdEoweZjRaR+97CrHEGxDJa2kTGwVbG3M2rWnTea6XXV6X8PxGxSqrLaT6aL3rcr/AIzhnZhhc9nG8TAp3GYktHInaBrMLoykBSPPyrRxmFqY3DOlmWut+F0+nNFqqhCXupr9mr+VthmxWeEewo97bn0ANh865+E9maaV8RK75LRLz3fyK97yQ+NmEhAXW1ltYXtbT7PDw5eFeRdSdlFvRfbb+DL3krWua4jOHW7PKw5XLEbHlWal+orTy07tvkT3st7iKHPUYgLLc3FhdhuBZbX8BsLVsVey8dSjmnB2Wu97W8Hw+RXP1Fi4twAAzAA3A1GwPiByNaClJKyb9WTnfM2hlZmVSSdTC+53JNrnzqspOzu+oi22l1Jlk+A0az42Hwv/ADrqdh+9GcvBHVoU8txRPFXeNgbcTDQHCGSxtQDnDLtQEkFWKhUAzQkzQGaAKAKAKAKAKgkKAKAKAKADQADQHOf2W9x+lTHdFZ/CypJuFekPIxOmZFREdhyt7/KoQje5E8VV0Z0OqP3F/ZH0qpTiKcoxpRnvM8KFCzFNIkfTwSNjbSx1Hny57Viqxulpd9dvFmejJpv3mlbhu+iEWc5hC6IIYijKW1uzF5HHFSziwJJZ793bSu9tqmnCabcnf6L88S05QaSirc3u3+fsMEkm9ZyiRKu0r5PFaIvcbc+j1Rj9VgfqPxrv+ztVQxTi/wC5NLxWv0TIbG3KMJeQHknePpw+dvga9R2riVQwk5cWrLxen8kXJJ2lfObFrnbBS2kQ+DKfgQarNe6y0H7y8Sxskm1ox8Gt8gfxrrdhxy0p/wDL7I7dCWZXFMqV2zMN+ISgGvEJY0B2gl2oCY1YqZFQDNCTIoAoAoAoAoDSKZWvoYNY2NiDYjiDbgd+FAb1BIUAx4zpTBHiVwzatZKqTYaVZ7aQTe+9xwHOgHygCgG3G59h4pBHLKqubbb7X4XIFl9aA6PmcUcnZSSIrm2lSQCQ3D53HwqWVXIVT+y3uP0pHdCXwsqpmjI9l/4x/wDSvRWlzXp/J5ROPJ+v8CKeZXXQvfPiLWUjxbgPdx8qjMntqSouL97QRLk195JD7lAAHqdz8vdVlmLd4uCNo4l2DarDbYgHbbmK81V9onCcod3s2vi5O3Iuox4nDMYEC6k1bcdRB4+BAFbfZ3bX6ut3ThbRu977FpRjbQ4YTLRIoZmIvewAB4G25J8qy9o9sU8FNU3FttXKpN7CyLo3AbapZgbjgiW+bVzX7Txbsqb16o2IQhxuY+/QcjP/APHH/wDrVP8ATM1p3i9GY70+b9F+5wxuJjKkR6yTt3kVRb3h2rYwfYEqFeNWVRPK72S/kq3Hhf0/liPCOUvYXv8Ah/3rqdpYBY2koZrWd1x4W20K3F8GLU+3qXw0gP8AG7LauC/ZqrwqL0f7ssnHj9P5O64qIb6pNt/6tb/7yqv2arf7kfRkpwvu/T+Sf9X+KWSCQrq2kI7yhT7CcLMay0ez5YJZJNO+unp9jr4GScHbn9kSGUVlN0QzrQDZikoBIjWoCdVYqZqAZoSUb0k6aYyLOmRZZBHHPHGIQDoaMlAR2du+WDEg7ncW5VBJedSQU51pdbM+CxZwuCWMmIL2ryKW77AMFQBgLBSL35k+FQSSXqq6w/6UR0lRI8REAWVSdMiHbWqndRfYi5tcb70IHPrRxU0eWzthr6rAMw4pET+VYG+1lvvyoSU30E6UPlZmldD2TYcSCI9ztiXRIWjJ5d9rsAe6G42FAWt1YdYQzVZrw9jJAUuA2tGV9Wkg2BBuhuPdvuQAJbmuaQ4ZO0xEixJe12NrsbkAeJsDsPCgKqzjGQz45MdGxOFBLyG7BycNpLlEO4BHZgDa5DcKAs3IekOGxilsLKJNNtQ3DLe9tSMARex99jQDmTbc7AUB5+lzCTMMaQhRXxDkLqbuLZbKC9t+6oHDfkN6Af8ApNiUlx3a4eQTRQ9n2zKb6eyVncL+ldYmsRtq2uKlJu9uBDkla/EkOL62cFpIVJ2JFvZQDceJeidncNXViE4ed5fb7icl/Ob9rwFdlKdfWatHlxficBunhtKbzS58F4dSRZHlfaq1tYVLAaF1m5v+bqBNgLm1zV6lRUUor5sx0qLruU5X8lfV9NPkN7yi5sbi5seFxyNjwrYRqta6HILXzHEv+tP/AJS+rNpLQTZxh3ZFEY1d5iwHHgAu3Pi9dr2fxOGoTm6slFuyV9ra319Czi2tDbIIHCsJFK97a/Hcb7VT2ixNCtUpulJSsne3jp9yYRaHfRYE+AvXApa1IrqvqZLWIqsVfWGadzcRVAuOOHySRrXVl1ozxd0kS6Rq0oRxYgHbjtascq0Vx42fQyKlJ8N1ddeiOeLyySKwlQoWFwG2a3mvEetTGpGfwu5WcJQ+JWNcLh9TqPE1M5qCvLYrGMpvLFXZZXQiNUjdARq16rfq6VF/iK4uLrRqzTjyO5gaM6UGp73+yH6QVqm6JJhQDdiFoBrlG9ATyrFTNQCL9Pem8WVxo8sbyNKWVFTSLlQCdTMdhuOAPHhQkrjDXzFZM+1JE+CSb/J7alMuHUy4fU+xIIkGrgSQLWvtBI8dHeu+CRZPvsX3do0LgqxkSVgVARRp1BiW4biwJJ2oCh88xs2JlbFYgXadmOrSFVmWwIUDba6igJ51DHss3CS3RpMO2kEHv61SVLe9BqB8B50BbmEx2JfN8xiiKukeGgCJIzCITMCyXsDYNqfUQL7DjQDf1pdGIZsDh4zHFFP/AFURQbI4hlkSGIkAlGkjVALfnCwvtQEE6kcRDgGfE5g5w64oGHDM5Ijk7MhpyRyseyAc7e0L3oCSdemewyYbCLBLHIHleQFGV1IRNJ7ykjjMKAhOWYtzhY0BNvu+atbx/JC3zjagJB1CZnbGzw8pYdfrE4A+UrfCgLi6Uws+CxSISGaCZVI4hjGwBHnc0B5TXF3FAKMLmjR6tDGzqVblcEeHkf8Arerwnlb8GvUpUhmXmn6MsvqMyaOd58TMofsCixX4K5BZ2I4EgaLHlv6ULk56Z55h5MI6xOHYlCtla2zi/etbhfnXRwlCpCqnJaa/Q5eNxFKdJxi7vT6kfidIsCSSdbd4I6JbU1lVogwD+ySQ6kjut67LvKt06P68PJ6mqlGFDr1S35q+u3FabjOkFwN7Xtvyrzf+oa1LETjUSlHM0uDVnbfj1/EYO6TQ7vk0imwXX5rci9r8SByF64FajVc27Xu29NtdTadGS03OkmVSKSCjHSLkgErp33vbhsfgaxVKFWDaaemvQl0pLgdVy2S3sNe4FrHVuCdlte1lNUdGpb4XytZ32vt5FlSlyM/cmK+y1iCL2NvA71SKqRamovR32dtCcja2GyLo7xDNv5C1j53r0lX2sq392klzu2/srGusJzY0tBYkHiCR8K9jRqKrTjUWzSfqrmm9HYkWVCSOJPu8miUlmaKQFVlXbToD9x7WO4sd6w1MspPOrrmuHjbVfQ3KTlGK7t2euj0v4X0flqR/Gzpr1aQms30qGKjYX4kkC/nzraimla9zUbzNtKwpVGifvAqw2IIIIv5Vq4pKdFtPqbODk6eISa6Eu6Dd+SR7+yoAHjqNz8NPzFcQ9CS2SgEstAN84oBsmG9ATrTU3IsGmgsUT9pPE3mwcY3KpM9v2igB/wAM/OoJIJ0c6UdhluY4XVZsQIezH79pvilh6UBEnJ2vz3Hny/A0BZvRDI4c5w4wUP5CXBKjxyMdRl7aT/LGkUC1gNGhRa1t2N7gDtmOPZp8A8eDeKLDYqPCYXGBjaaKCQJpl7tmJAYgggf1gANjYB36ddMp8szXGfdgnaTvhnYuupWhjw+kJa4O7sxuCD3OO5oCL5V0rmzDPMJLiWOg4iPRFqJjjOyjQDw71jfjQDt9o7MNWNghFrQw6j+1KxuP4Y0+NAVjlU+h9VlNg2zGwN1K+p72wHMUBOMl6wYsPFAgy+KSSCKSISNK/eWW5lLIFt3ize4MQONAPXUHlbS444gDTHh4nTa+7yHuqSRY90tzv3V9QPQGIlCKzNwUFj7gLmgPGmYY/tZJJbBTI7yaV2VdbFtIA5C9qAkfWLk8GDxEUWGMhBw8Ukmtgx7R7k2sBtbSfXlQFj/Z9xCHCY1AT2gcMw5aGjshHndHv7hUx3REtmMuSSQa74kkRhG2AJLMRpUAAjgW1cR7Nejq57e5vc83RUL+/tYcuk2d9qI0V45FUA60WRGYjUBrR/YI1ObLcd6/gBhoUst2016fYzYirnsrp9dfnfbiII850qBouQLXv4eVvxri1vZulVqynnazNu1lxMSqWRMUzCUixa677FVINxYgi3C3KvHTxNaLcG72vwXgbqqSaOwzGTmw58hzDD/mNVHjKr4/Lx/dlu8l+fnUVpmUh46SDxFtjckngfFiafr6nT08evN38TIqkhWM1soZlJZdTMdrMdLAC3h3jWzRxzqTpwa1btfg29Fpy1u/xl3VsrvgMmBzNXv2lla97k7H18a2+0fZzE0Xmo3qJ7//AFfw4rw/k06WKhL4tBBgsMskhI7zBw4jP+lTVdlU/pW/NPH5V7WlGVHDwpvhFK/JpW9DTglOba3ve3NX28egrx890lUzmcSMCikPqjIa5ZgwshtdbKTe/lV6cPeTUbW3219N+eperU92Sc813pvpr125aDVGIlsZfH5VsPY1VdtDfjekkskwmZiWVtSA8Fs2pVA4W5V5y7tY9ZZXuI4OkDyw4Y+wY4k4AKTIwBkfuWALH5AVBJaPV3jHxGGZpmZykpQEm506Ebc892NASZsGp8fjQHJssjPG/wAaA5NkkR5H4mgHKgCgPOnXtj9GbgkatOE0AeHaCZQfQyX9KAqegFvbyTLDDq1BCyxrsNGtgx71uBYk7nbfhQE16kcaYsdK4NrYTEE+5Qr/AFQUBGejWGxeLngwuFdy2vVGpciONluxksdhbvEkC/HiTagJ39oGU/f4FbSXXCprZRbUxeS+1yQNrgEm2qgIJ0Jb/OWCP/qsP/vkoB866py2c4q/5vZKPICGPh63PrQEZyTKJcQ0nZKxEUcksjAXCJGjOSx5A6be8jjQHbC5LJJhJsWo/JwPEjf+7r3B8iqD98UBcX2cMsHZ4nE9o9y/YmP/AEdlVXDkc275A8Bfx2AuTFQh0ZDwdSp9zCx+tAeKsVC0bNG/tIWRvepIPzFAWF1jZQ0+aYOCM9/E4fBrc7gMw7O58gFvQDx1AymPEY+BxZ+xuV53iZlYehkFTHdEPYaThpAN1Nelzo873bOR1DlU3RGVmrs1jsfgalNXGVloxR7CvkNeX9SXi/qbsVoKooYhZn9r+XCsGeon7pkUYLWW45ZjIskmtBsQp95tcn529K2MfXhVrOcFwXrx/byM02pO6E88dka/6LfSseCd8VSX+cf+yKVFaEvBkXSLhy8/D4V9dbOAiS4KJ2RYw0EmneM9xh46XRwHG/BgLg8dtxozcVLM01fff5W08mdKmpSioJxdttn5NPXwa8xmx8xkcsyqrcDpBsSNrm5Nz53rbpwUI2Ro1ajnLM0k+g3Y7LllG97i9jcjfztxFWkrxaK06mSSZEDh5QzqV70al3FwdKC1zsf1gfWvPSg4PLLc9VTqRqRzRd0aYzGRnT2SlQI0DX5yBQJGG/Atciqly9egGVnD4GJXFne8jjwL7gHzC6R6UBIqAKAKAKAKAoH7QuSOs4xRjBikWOMSXJYSjVePSGAA0jVcqb77jYUBUwyyT7ucTb8kJBDf/wAwqXsP3V+YoBZgcvVYkxEu8btiYrcAJI4EePceLSr/AA0BwyTOZMKZTFpvLDJA2oE2SUaWK2Is1uBoBw6vcx+75lhJeAEyKx8EkPZv/dc0BcvXjk8Us+XDsl14jErC8oFnKXVQhbmO+Tv4UBS/SGJ8FmUwi/Jvh8SzREWIXRJqiIBuOAU2PrQCPGZ1LM0z4hu2knC6nfdgyFdLA+IVSnuY0Bc3U7aTIcwjCqG/yhbgAFg2HXTqPM3LD3UA0dXOX9t0dzRLXOpnA84o45Ft53WgHv7NWJvDjI/0ZIn/AI1Yf8ugLklkCqWY2CgknwA3JoDyt0UyuLNc6KMHXDzy4iUgEB1j/KSKCdwN9Cm3jQFkZ5lyp0qy5FHdGHUqDvYRpiAu5/1YoDh0AwATpFmoHAJPYf62WN/xqVuQ9iUzZCLcK31WNJ0hvn6OA8qyKuUdEbcR0XHIWPltWSNcxuiWKuWrYDSNgOQr55WwjlOUubZud2jX+iIyblFJHC4vb0NUhhJrYr3UXujEuAsTYW/65Vr4jCTU2rffzJcbCXMYLQyE7AIxJ8gL/hU4GjOOKpO204/VFKsb05LoyBRZ1AeLFf2lYfO1q+snAdGfIWw4mNvZdD6j6VFyjhLkKQlCpkJQgqjN8eWnla9ruw2/RB0gfACuBWlmqSfU9Zh4KFKMVyQiM1YzMeoeimPE+Dw8o/PijJ8m0gMPQgj0oB1oAoAoAoAoCoftJYtRgsNET33n1geKxxurH4yp8aAhGd5eIui2DNrNNjDKfE3SdAf4USgEOe4EL0dy+RbDXicQzeLMSyA+iwgfCgIv0d6Nz4ztzAtxh4XmkJvbSguFFhu7WsBzsfCgGhTbcbEUB6cz7MFxGEybFyr3mxeDe368qMpt5BmDe5aArzr96JLh51xsbMRipG7QG2lGVE0hfHVaQ0BVgwjdkZbdwOEJ/WYMwHwU/CgPQH2eMs/zfiHZrrPKVC8gEQAm/idRFv1R40Bw+zyv5DH4aRf6uYBvPUrIw/wvnQCPqDw/YY/MsNcsIyF1cj2UsiDfzufnQFudJpVTB4lnIVRDKSTwA0GgKY6l8FBHmcaqw7QZcrte4LzTOkp0346YpFXbw8jQEm6fhlz/ACh47Bm1ISeBS5Dj36ZGt5kUAgyXGJhelWMWZwi4iMKhYhQ0jiB1UE8Se8AOZoC3MSgZbVZaMh6oQthBV8xTKbPlalRyNY+9kpMZELDHWk6SLWAJRU0uAsaul6x1KWd3ZDQizXD3hlHijj4qarSw6VWL6r6opKPusrqXIB4V6hVjSdIRS9HR4VdVijpHEZO6+wzr7ifpVu9RV0jopxKcH1ftKD9LGpzoxuhF7pfngVdnYMc8qtxDEn97vfRq49VWm0jsUneCM5tgJcM6pMNLNGkg3vdJBcfA3B81PvrG1YyHpPqyw4TKsGFJOqFZDc370t5GA8gzkAchagJPQBQBQBQBQHnf7R2LLY+CLkkAYftSSOD8kWgHrrjwowuRZfhWt2iNCD744HEhH7zD40BBenGICZZlGGB3WGbEMP8AXykof7snxoC6epvowuFyxNajtMWO1k8dLj8mvohBtyLNQFJdVmA/z3h4nAOiSUEHcExxyHh71oD0B1g5GuJiwsfAJi4GGk6bBQwNrcLKT8KAjn2h8NqytW/s8RG3oVkT/iHwoCm8py/tMkx0n9jicK/oRLF9Zh8KAuX7PM4bK2A4piJFPqsbfRqAV9U2VGB8eS5cyz9pqIAvcyb2HC9+FAHQnLiubZjOrFUmO8eldLMrFQ+obg+1tz7Q34UBL+lOA7fB4mEcZYZUHvZCAfiRQEDyDoOXGEhxT3XCp2iSR6opixVU09srakAAAspHsjysBJ+kOTCXG4OSwJw5JUtvpuRqIJ3vZePkKA0TIEkzJ55EVtIBW4Bs6qiq2/McRQEp01NyDBSlwFqaA3tVLAxalgFqjKDSWPUCPEEfGiVnchob/wCh1tud/lWbvmV7tDc+AHhWbOY8hwfLh4VOcjIcmym4vbbxttVu8K92UX03y8yZzJh12MsuHiHkZI4Vvb96tao7yubFNWiTb7QOShFwmJQWA1YdvG28kX0l+NVe5ZFl9Wzg5VgtJuPu8Y9QoDfMGoJJLQBQBQBQBQFDZ/gzi+lkaKyyLE0JYEEKghTtWQ/pElTbldvI0Ar+0lhyTgWYkRgzKxAJ03MV289uV+VAVdl+HbMMxw8AZnRniw6H2SMNHZAdN+6ezUsbc7+NAeuyVReSqo9AoH8hQHl/qkxHaZ/BJw1viHt4aoZj+NAeks2ju0R5K4b4W/C9ARvrnwnaZPigOKhHH7kiFv7oagKs6s8EJMizgML9wt6xRtIvzAoB3+zdjT2eOi5L2Ui+8iRW/wBlPhQFsZNB2UUluN7+ttvnQB0dwQTWfGw+v86AeSKA0WEC1uW3pQGTGLg8xQAsYBJ8aA3oDFAFCAoSZoDFQDBoDUPU2IOBiq9yLGhhpciwqw62W1Ve5ZHnLPpSvSpbgf8AjcKPLSeyUetiKgksL7Q0LNlaFeCYmNm/Z0SKP7zLQCzqGlLZRGCbhZJgvkNZa3xYn1oCw6AKAKAKAKArvpNgjHmaYnc27N9tjpHdZQfMA/xUA39fcgXBxTA3HfjT9qUKQf4Uc+lAQT7PGT9rmDzkXXDRGx8JJe4v9ztaA9F4iIOjK3BgVPuIsaA8v9RWH1ZxAf7NZm/wmT/joD03iIrm9AMHWBKi5fi3lBKdhIpA3PeUqLeHeYb8uNAVl1OwCTI80jW/aOJ1PhZsNZPnr+VANX2dMXbG4iL+0w5PqjqPo5+FAX+I9iPGgOuHW16A7UAUAUAUAUAUAUAUAUAUAUBrahBjTQBpqbg5YmdY0Z5GCIgLMzEKqqNySTsBQHnLoeIsd0mMhfVGcTNPEbHviPW8NtttlVt+S2qCS1+vJb5NiPJoT/jIPxoDl1ESRnKIhGys6vL2oHFXMjEBh46NB9aAsOgCgCgCgCgGbpBgtZVrcLg/UfjQFJ9dfSCSdosvjhbThirvIQe85TuheQUI/E8T4W3Asrqf6MJgsEdEgmadtbOAABZQAmxN9J1c+JNATs0B58+z/hEizPFJKbTxxPGq246ZFEpvyI0rt5nwoD0CVoCH9auAxEuXyrhZUiBB7bUpLPFzRGHsk+7fxG9AMPUTk5w+HxIbdWkXc2sSE7wt6j40Ay9UmVGHN8a0aRjDuJuyIJ1CPtgY1jvvp02uD4DwoC57UBlRQG1AFAFAFAFAFAFAFAFAFAFAFAYoAoQcsVhkkRo5VV0cFWVgGVlPEEHYigIlk3RmPDYoPCgRQzAADgrXAHzHwoSPfSvAifDtGwuGK3HuIP4UAn6F9HYcHCVgQIZG1PYWuw7o9AB8zQEgoAoAoAoAoDhixcWoCG9PMjWWFXCDXGwu1u92ZBBF+Y1aT8aA26syY1kgPC/aL691/op9TQE2c7GgK56uMII8TKzKC8iE6yO9fUCw1frXuf2RQFj0AkzY/kZPNGHqRb8aAYOjOF7OGcDa4v8A3SPwoDj0PysJKz24JYepH4A0BL7UAUBmgCgCgCgCgCgCgCgCgCgCgCgMUBkUAUByMe96A2lW4oAiWwtQG9AFAFAFAFAc5FoDnLCGUqeDAg+47UBGsog7KZT+6fXb62+FASqW+k242NvfyoCMZDhNMynyP0NASqgE2PW6EeJH8/woBHDFZHH6Vh9b0ApyyAKD5n6f9zQCygCgCgCgCgCgCgCgCgCgCgCgCgCgCgCgCgMUAGgM0AUAUAUAUAUBg0BigGnGoA5t7/W1AO6nYUA1YIflB6/Q0A7UByxHKgONqA7QcKA60AUAUAUAUAUAUAUAUAUAUAUAUAUAUAUAUAUAUAUAUAUAUB//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0" name="AutoShape 6" descr="data:image/jpeg;base64,/9j/4AAQSkZJRgABAQAAAQABAAD/2wCEAAkGBxQTEhUUEBQVFBQUGBcXFhcYGBcWFRUUFxgYFxUYFRQYHCggGBsmGxQVITIhJSkrLi4uGB8zODMtNygtLisBCgoKDg0OGxAQGy0kICUsLCssLywsLCwsLCwsLC4sLC0sLiwsLCwsLTIsLC0tLC4sLC8sLCwsLCwtLSwsLCwsLP/AABEIALsBDQMBEQACEQEDEQH/xAAcAAABBAMBAAAAAAAAAAAAAAAABAUGBwECAwj/xABLEAACAQIEAgcFAwgFCgcAAAABAgMAEQQFEiExQQYHEyJRYYEycZGhsQgUwSNCUmJygpLRFTNToqMkJUNzsrPCw/DxNGNkg5PS0//EABsBAQACAwEBAAAAAAAAAAAAAAABAgMEBQYH/8QANxEAAgECBAMFBwMDBQEAAAAAAAECAxEEEiExQVFhBRNxgZEGIjKhscHwFNHhI0JiFlNysvFS/9oADAMBAAIRAxEAPwB3++nzr0Xdo8f3zNhjz51HdonvmdEzOquiXWIFUObedUdEyxxI44fNvOsEqBswxI7YXNB41rzom5TxCHfD4wGteUGjchVTFQNYrGVMzQkKAKAKAKAKAKAKAKAKAKAKAKAKAKAKAKAKAKAKAKAKAKAKAKAKArdcB5V2+8PMqibjL/Ko70nuQOWjwp3o7hHJ8qHhVlWKvDI4vlZHAkVZVk9zG8O1saASp51PuSI/qQFuEzoqbNcVinh09jPTxbjuSbLs5B51o1KDR06OKTHyGYMNq1XFo6EZJnSqlgoAoAoAoAoAoAoAoAoAoAoAoAoAoAoAoAoAoAoAoAoAoAoAoCLLh66GY5KgbjD1XMWUDcYeozE92Z+7Uzk92YOEpnI7o5vgR4VZVCroiPEZSDyrLGs0YJ4ZMa5cqdDeMkeXKs6rRl8Rqyw8oaxFeX548ZAlBHnyrHUw6mrxM1HFypu0yYYDHrINjXNqU3FnapVozWgsrEZgoAoAoAoAoAoAoAoAoAoAoAoAoAoAoAoAoAoAoAoAoAoAoBmWOtq5pKJ0EdVuWym4jqLk5TYR1FybGezpcnKHZUzDKYMNMxGQ5PhQasplXTQgxeVKw3FZoVmjXqYZSQz/AHWXDtqjuV/R/lWznhVVpGl3dSg7w2JPkucLMLcGHEHjWhXoOm+h1cNio1VbiOta5thQBQBQBQBQBQBQBQBQDfjs5iiOl2JbmALke/kKz08NUqK6WhqVsbRpPLJ69DngekOHlbQkq9oNtDd1/RW9r0vUVMPUhrJGSliaVX4X+46VhM4UAUAUAUAUAUAUAUAUAUA3hazXNexuFqLk2NwtRcmxsFqLk2M6aXJsZ01AsZ00uTYNFLixqY6m5FjjLhgasp2KSgmMmPyYg64jpcc+R8j41tU66ayy2NGrhWnnhoxyyXNe07kg0yrxHiPEeNYK9HL70djZw2Jz+5LSSHatc3AoAoAoAoAoAoAoAoCDdKotE7Hk4Dfgfmprs4OWakumh5vtGnlrt89ft9hj6OrDicVGo9oNrPiNHeN/DcAetZcRPJSb8vUrhaUp1orhv6Fl4jMoU9uWNfeyg/C9cWNKctk/Q9FKtTj8UkvMx/ScVgQ4IO4IuQQeG4rm1e0sNSk4ylqtHo3qvBE95HmcmzdOQY+n8zWnPt3DrZSfkvu0R3iMZfncMzFUazi/dYWbbjbk3oTXQw+MpV/hevJ7kQrwm7J6iebNmuQAAL+815+v23iM7UEkr+L+v2DqHE5i5/O+grRn2ni5bzfkkvsVzs06L5lNIzpNZgourWs3G1jbY/8AXGvQ9mYypWbhPWy34mPD1JybUiRV1zbCgCgCgEoWshhsbAVBJsBQk2AqCTNqEhUAzagC1CTNqAxagMMlTchobMxyvXZkOl13VhxB/lWenWy6PY1a2HzarRrZijLMaXBVxpkT2h4+DL5GsdWnl1WzMtCq5rLLSS3/AHF1YjOFAFABNANU/SPDJxlB/ZDN/sithYWs/wC01JY6gv7vTX6CQ9M8HZvyu6gnSVZWawvZNQAYnwBq36Ote1gsdRcW7kbxvWdb+rw1/NpLfIKfrWzHs7nL5Gs+0uUfmLE6WzOisAialVrAE2uAeJP4VkWBpre7NSfada7SshnxuLeRizkseZ8By4bAVtQhGCtHQ0Z1J1JZpO7G+RquVEkr1JKRMcLJZFHgqj5CvkOMV8RUf+UvqzvQfurwNpMUFFzwFa6g3oS5paseOjcEbEzKOF1HvNiflb413+xMPK8qsuGi+r+3zM1BRfvob8ZMO0fSdtRt8a42KUXXm47Xf1Mcpas49tWDKRmHrInTUxXwH1rudgp95O/JfU2KVm9B2OIFemMwCcUB0D0BtQHACrmM2AqCTIFAZoSZqAZoSZoAoAoAoAoAtQCPF4S5Dps68D4+KnyNZITto9jDUp3eaO6O+Hm1C9rHgRzUjiDVJRyuxlhLMrnWqlgoDSb2T7j9KlblZbMqObhXpDyMdjjh8dEx0SKVADXOk8lJFj4kiw99VldLQywgsyu9COYqshZEzwEyqqFl1jQLC5AvYWvbe3ltWKSb2djFFpSvJXHLE48NC5DWQoF7FUIVJLqdRYDTxUkEktvateNNqa53vdvdfnkbkqqlTdnpa2VLRPTW+3C61uRqWSts0xFNJUosS6ObYe4V8jxCvWm/8n9TrReiMmWsNicxlJrDSDZfAbC/uq15Wtd28dCVKysg7aq2GYO2pYZjOXYx4tW4N7W9L8fjW9hcY8NmcVdu25NKo6dxQM0mv3SCfAja3pwrLT7VxEZXk01yt+xk/UVL6DzhsbcAna44eFelo1VVpxmuKubsXmSY4Q4ishYVpLQG4FWKGRQkzQGagGaEmaAKAKAKAKAKAKgkKA5MljqH73mOR94+npVr3VijVndHWqlwoBBiM1hGpTIuoAi17G45DxNZo0Kmjys1p4qjrHMrlZYuMrswKnwIIPwNd5NPVHmcrjpJWG2aFirMBdVtqPhq2X6UckmkzJGLabXAbxgJZTpijdzwsFPGxa1+A2BNHOMVdsywhKTtFXNcHncnaRJZQoKqQRfVbbvX93CrNaFMiWpOZpWkURPL35FDJGI17JLjWguCNDEW3ANtW9aaSi86jouN9XwfibN3NZJS1a0VtFxXg/BeJGoFDtY8OJ5G1YO18VPC4WVSn8WiXmzWpRUpaiiXLIyNiw9b/WvL0faXFwVpqMvK300+RsujAk6YNGVFWwYiDgWLASEKWYHukXYW077iuV+nhOKt8Tyc7+9u3fS1+Wpu5U0kunzE2HwwYKdW7hiq7XZg2nSCSATz+QrFTw6lFNvV3sudna2rS/NCkY3S13OyYNTpuxGsxKNI2BkjVgTc+J3/AA4VkjhoStd2vlSt1infX5llBO3W3zRr92QBC7kFgjGwJ7rcbADl478DtULDU1GLlLez8n5cPPjoRlikrvkaz4UBXO+pCCRe4CHRpIOmz31+IIuNuNVnh0oy5rrw0tw136NaaBxsn+chDhS0jaUUkgE32tYe+qUsNOq7QV2Y4Zpu0UKIcQYnu6kHhuKx1sNUStKLXkXUnTl7yHETm9ztevWYOk6VCEHukjqR2Q4YbEVslhyim2oBzFWKGaEmagGaEmaAKAKAKAKAKAKgkKAKAKAwBQGaAr7HYaRZmvG+zlr6WsRqv7VrV3adSDgkmtuZ5epRqRqNuL3fB8zniM9JJJXbUxFrBlQhgAGINmDPqv4iqrDWW/D56f8AhleMbe3F+mvjrd38RJN0pIvaIW1E21kLYszHuhfaIcgt5Dbao/Sdfl+aabGRY18I/Pq+m+u40YrpU2pGES/k2uo1vbSY1iZWAI1XCe1xF6usKrNX3/e5P6ttp226vlYaEyoa45FNgLMVNzva40n3nnWzc03PdEoweZjRaR+97CrHEGxDJa2kTGwVbG3M2rWnTea6XXV6X8PxGxSqrLaT6aL3rcr/AIzhnZhhc9nG8TAp3GYktHInaBrMLoykBSPPyrRxmFqY3DOlmWut+F0+nNFqqhCXupr9mr+VthmxWeEewo97bn0ANh865+E9maaV8RK75LRLz3fyK97yQ+NmEhAXW1ltYXtbT7PDw5eFeRdSdlFvRfbb+DL3krWua4jOHW7PKw5XLEbHlWal+orTy07tvkT3st7iKHPUYgLLc3FhdhuBZbX8BsLVsVey8dSjmnB2Wu97W8Hw+RXP1Fi4twAAzAA3A1GwPiByNaClJKyb9WTnfM2hlZmVSSdTC+53JNrnzqspOzu+oi22l1Jlk+A0az42Hwv/ADrqdh+9GcvBHVoU8txRPFXeNgbcTDQHCGSxtQDnDLtQEkFWKhUAzQkzQGaAKAKAKAKAKgkKAKAKAKADQADQHOf2W9x+lTHdFZ/CypJuFekPIxOmZFREdhyt7/KoQje5E8VV0Z0OqP3F/ZH0qpTiKcoxpRnvM8KFCzFNIkfTwSNjbSx1Hny57Viqxulpd9dvFmejJpv3mlbhu+iEWc5hC6IIYijKW1uzF5HHFSziwJJZ793bSu9tqmnCabcnf6L88S05QaSirc3u3+fsMEkm9ZyiRKu0r5PFaIvcbc+j1Rj9VgfqPxrv+ztVQxTi/wC5NLxWv0TIbG3KMJeQHknePpw+dvga9R2riVQwk5cWrLxen8kXJJ2lfObFrnbBS2kQ+DKfgQarNe6y0H7y8Sxskm1ox8Gt8gfxrrdhxy0p/wDL7I7dCWZXFMqV2zMN+ISgGvEJY0B2gl2oCY1YqZFQDNCTIoAoAoAoAoDSKZWvoYNY2NiDYjiDbgd+FAb1BIUAx4zpTBHiVwzatZKqTYaVZ7aQTe+9xwHOgHygCgG3G59h4pBHLKqubbb7X4XIFl9aA6PmcUcnZSSIrm2lSQCQ3D53HwqWVXIVT+y3uP0pHdCXwsqpmjI9l/4x/wDSvRWlzXp/J5ROPJ+v8CKeZXXQvfPiLWUjxbgPdx8qjMntqSouL97QRLk195JD7lAAHqdz8vdVlmLd4uCNo4l2DarDbYgHbbmK81V9onCcod3s2vi5O3Iuox4nDMYEC6k1bcdRB4+BAFbfZ3bX6ut3ThbRu977FpRjbQ4YTLRIoZmIvewAB4G25J8qy9o9sU8FNU3FttXKpN7CyLo3AbapZgbjgiW+bVzX7Txbsqb16o2IQhxuY+/QcjP/APHH/wDrVP8ATM1p3i9GY70+b9F+5wxuJjKkR6yTt3kVRb3h2rYwfYEqFeNWVRPK72S/kq3Hhf0/liPCOUvYXv8Ah/3rqdpYBY2koZrWd1x4W20K3F8GLU+3qXw0gP8AG7LauC/ZqrwqL0f7ssnHj9P5O64qIb6pNt/6tb/7yqv2arf7kfRkpwvu/T+Sf9X+KWSCQrq2kI7yhT7CcLMay0ez5YJZJNO+unp9jr4GScHbn9kSGUVlN0QzrQDZikoBIjWoCdVYqZqAZoSUb0k6aYyLOmRZZBHHPHGIQDoaMlAR2du+WDEg7ncW5VBJedSQU51pdbM+CxZwuCWMmIL2ryKW77AMFQBgLBSL35k+FQSSXqq6w/6UR0lRI8REAWVSdMiHbWqndRfYi5tcb70IHPrRxU0eWzthr6rAMw4pET+VYG+1lvvyoSU30E6UPlZmldD2TYcSCI9ztiXRIWjJ5d9rsAe6G42FAWt1YdYQzVZrw9jJAUuA2tGV9Wkg2BBuhuPdvuQAJbmuaQ4ZO0xEixJe12NrsbkAeJsDsPCgKqzjGQz45MdGxOFBLyG7BycNpLlEO4BHZgDa5DcKAs3IekOGxilsLKJNNtQ3DLe9tSMARex99jQDmTbc7AUB5+lzCTMMaQhRXxDkLqbuLZbKC9t+6oHDfkN6Af8ApNiUlx3a4eQTRQ9n2zKb6eyVncL+ldYmsRtq2uKlJu9uBDkla/EkOL62cFpIVJ2JFvZQDceJeidncNXViE4ed5fb7icl/Ob9rwFdlKdfWatHlxficBunhtKbzS58F4dSRZHlfaq1tYVLAaF1m5v+bqBNgLm1zV6lRUUor5sx0qLruU5X8lfV9NPkN7yi5sbi5seFxyNjwrYRqta6HILXzHEv+tP/AJS+rNpLQTZxh3ZFEY1d5iwHHgAu3Pi9dr2fxOGoTm6slFuyV9ra319Czi2tDbIIHCsJFK97a/Hcb7VT2ixNCtUpulJSsne3jp9yYRaHfRYE+AvXApa1IrqvqZLWIqsVfWGadzcRVAuOOHySRrXVl1ozxd0kS6Rq0oRxYgHbjtascq0Vx42fQyKlJ8N1ddeiOeLyySKwlQoWFwG2a3mvEetTGpGfwu5WcJQ+JWNcLh9TqPE1M5qCvLYrGMpvLFXZZXQiNUjdARq16rfq6VF/iK4uLrRqzTjyO5gaM6UGp73+yH6QVqm6JJhQDdiFoBrlG9ATyrFTNQCL9Pem8WVxo8sbyNKWVFTSLlQCdTMdhuOAPHhQkrjDXzFZM+1JE+CSb/J7alMuHUy4fU+xIIkGrgSQLWvtBI8dHeu+CRZPvsX3do0LgqxkSVgVARRp1BiW4biwJJ2oCh88xs2JlbFYgXadmOrSFVmWwIUDba6igJ51DHss3CS3RpMO2kEHv61SVLe9BqB8B50BbmEx2JfN8xiiKukeGgCJIzCITMCyXsDYNqfUQL7DjQDf1pdGIZsDh4zHFFP/AFURQbI4hlkSGIkAlGkjVALfnCwvtQEE6kcRDgGfE5g5w64oGHDM5Ijk7MhpyRyseyAc7e0L3oCSdemewyYbCLBLHIHleQFGV1IRNJ7ykjjMKAhOWYtzhY0BNvu+atbx/JC3zjagJB1CZnbGzw8pYdfrE4A+UrfCgLi6Uws+CxSISGaCZVI4hjGwBHnc0B5TXF3FAKMLmjR6tDGzqVblcEeHkf8Arerwnlb8GvUpUhmXmn6MsvqMyaOd58TMofsCixX4K5BZ2I4EgaLHlv6ULk56Z55h5MI6xOHYlCtla2zi/etbhfnXRwlCpCqnJaa/Q5eNxFKdJxi7vT6kfidIsCSSdbd4I6JbU1lVogwD+ySQ6kjut67LvKt06P68PJ6mqlGFDr1S35q+u3FabjOkFwN7Xtvyrzf+oa1LETjUSlHM0uDVnbfj1/EYO6TQ7vk0imwXX5rci9r8SByF64FajVc27Xu29NtdTadGS03OkmVSKSCjHSLkgErp33vbhsfgaxVKFWDaaemvQl0pLgdVy2S3sNe4FrHVuCdlte1lNUdGpb4XytZ32vt5FlSlyM/cmK+y1iCL2NvA71SKqRamovR32dtCcja2GyLo7xDNv5C1j53r0lX2sq392klzu2/srGusJzY0tBYkHiCR8K9jRqKrTjUWzSfqrmm9HYkWVCSOJPu8miUlmaKQFVlXbToD9x7WO4sd6w1MspPOrrmuHjbVfQ3KTlGK7t2euj0v4X0flqR/Gzpr1aQms30qGKjYX4kkC/nzraimla9zUbzNtKwpVGifvAqw2IIIIv5Vq4pKdFtPqbODk6eISa6Eu6Dd+SR7+yoAHjqNz8NPzFcQ9CS2SgEstAN84oBsmG9ATrTU3IsGmgsUT9pPE3mwcY3KpM9v2igB/wAM/OoJIJ0c6UdhluY4XVZsQIezH79pvilh6UBEnJ2vz3Hny/A0BZvRDI4c5w4wUP5CXBKjxyMdRl7aT/LGkUC1gNGhRa1t2N7gDtmOPZp8A8eDeKLDYqPCYXGBjaaKCQJpl7tmJAYgggf1gANjYB36ddMp8szXGfdgnaTvhnYuupWhjw+kJa4O7sxuCD3OO5oCL5V0rmzDPMJLiWOg4iPRFqJjjOyjQDw71jfjQDt9o7MNWNghFrQw6j+1KxuP4Y0+NAVjlU+h9VlNg2zGwN1K+p72wHMUBOMl6wYsPFAgy+KSSCKSISNK/eWW5lLIFt3ize4MQONAPXUHlbS444gDTHh4nTa+7yHuqSRY90tzv3V9QPQGIlCKzNwUFj7gLmgPGmYY/tZJJbBTI7yaV2VdbFtIA5C9qAkfWLk8GDxEUWGMhBw8Ukmtgx7R7k2sBtbSfXlQFj/Z9xCHCY1AT2gcMw5aGjshHndHv7hUx3REtmMuSSQa74kkRhG2AJLMRpUAAjgW1cR7Nejq57e5vc83RUL+/tYcuk2d9qI0V45FUA60WRGYjUBrR/YI1ObLcd6/gBhoUst2016fYzYirnsrp9dfnfbiII850qBouQLXv4eVvxri1vZulVqynnazNu1lxMSqWRMUzCUixa677FVINxYgi3C3KvHTxNaLcG72vwXgbqqSaOwzGTmw58hzDD/mNVHjKr4/Lx/dlu8l+fnUVpmUh46SDxFtjckngfFiafr6nT08evN38TIqkhWM1soZlJZdTMdrMdLAC3h3jWzRxzqTpwa1btfg29Fpy1u/xl3VsrvgMmBzNXv2lla97k7H18a2+0fZzE0Xmo3qJ7//AFfw4rw/k06WKhL4tBBgsMskhI7zBw4jP+lTVdlU/pW/NPH5V7WlGVHDwpvhFK/JpW9DTglOba3ve3NX28egrx890lUzmcSMCikPqjIa5ZgwshtdbKTe/lV6cPeTUbW3219N+eperU92Sc813pvpr125aDVGIlsZfH5VsPY1VdtDfjekkskwmZiWVtSA8Fs2pVA4W5V5y7tY9ZZXuI4OkDyw4Y+wY4k4AKTIwBkfuWALH5AVBJaPV3jHxGGZpmZykpQEm506Ebc892NASZsGp8fjQHJssjPG/wAaA5NkkR5H4mgHKgCgPOnXtj9GbgkatOE0AeHaCZQfQyX9KAqegFvbyTLDDq1BCyxrsNGtgx71uBYk7nbfhQE16kcaYsdK4NrYTEE+5Qr/AFQUBGejWGxeLngwuFdy2vVGpciONluxksdhbvEkC/HiTagJ39oGU/f4FbSXXCprZRbUxeS+1yQNrgEm2qgIJ0Jb/OWCP/qsP/vkoB866py2c4q/5vZKPICGPh63PrQEZyTKJcQ0nZKxEUcksjAXCJGjOSx5A6be8jjQHbC5LJJhJsWo/JwPEjf+7r3B8iqD98UBcX2cMsHZ4nE9o9y/YmP/AEdlVXDkc275A8Bfx2AuTFQh0ZDwdSp9zCx+tAeKsVC0bNG/tIWRvepIPzFAWF1jZQ0+aYOCM9/E4fBrc7gMw7O58gFvQDx1AymPEY+BxZ+xuV53iZlYehkFTHdEPYaThpAN1Nelzo873bOR1DlU3RGVmrs1jsfgalNXGVloxR7CvkNeX9SXi/qbsVoKooYhZn9r+XCsGeon7pkUYLWW45ZjIskmtBsQp95tcn529K2MfXhVrOcFwXrx/byM02pO6E88dka/6LfSseCd8VSX+cf+yKVFaEvBkXSLhy8/D4V9dbOAiS4KJ2RYw0EmneM9xh46XRwHG/BgLg8dtxozcVLM01fff5W08mdKmpSioJxdttn5NPXwa8xmx8xkcsyqrcDpBsSNrm5Nz53rbpwUI2Ro1ajnLM0k+g3Y7LllG97i9jcjfztxFWkrxaK06mSSZEDh5QzqV70al3FwdKC1zsf1gfWvPSg4PLLc9VTqRqRzRd0aYzGRnT2SlQI0DX5yBQJGG/Atciqly9egGVnD4GJXFne8jjwL7gHzC6R6UBIqAKAKAKAKAoH7QuSOs4xRjBikWOMSXJYSjVePSGAA0jVcqb77jYUBUwyyT7ucTb8kJBDf/wAwqXsP3V+YoBZgcvVYkxEu8btiYrcAJI4EePceLSr/AA0BwyTOZMKZTFpvLDJA2oE2SUaWK2Is1uBoBw6vcx+75lhJeAEyKx8EkPZv/dc0BcvXjk8Us+XDsl14jErC8oFnKXVQhbmO+Tv4UBS/SGJ8FmUwi/Jvh8SzREWIXRJqiIBuOAU2PrQCPGZ1LM0z4hu2knC6nfdgyFdLA+IVSnuY0Bc3U7aTIcwjCqG/yhbgAFg2HXTqPM3LD3UA0dXOX9t0dzRLXOpnA84o45Ft53WgHv7NWJvDjI/0ZIn/AI1Yf8ugLklkCqWY2CgknwA3JoDyt0UyuLNc6KMHXDzy4iUgEB1j/KSKCdwN9Cm3jQFkZ5lyp0qy5FHdGHUqDvYRpiAu5/1YoDh0AwATpFmoHAJPYf62WN/xqVuQ9iUzZCLcK31WNJ0hvn6OA8qyKuUdEbcR0XHIWPltWSNcxuiWKuWrYDSNgOQr55WwjlOUubZud2jX+iIyblFJHC4vb0NUhhJrYr3UXujEuAsTYW/65Vr4jCTU2rffzJcbCXMYLQyE7AIxJ8gL/hU4GjOOKpO204/VFKsb05LoyBRZ1AeLFf2lYfO1q+snAdGfIWw4mNvZdD6j6VFyjhLkKQlCpkJQgqjN8eWnla9ruw2/RB0gfACuBWlmqSfU9Zh4KFKMVyQiM1YzMeoeimPE+Dw8o/PijJ8m0gMPQgj0oB1oAoAoAoAoCoftJYtRgsNET33n1geKxxurH4yp8aAhGd5eIui2DNrNNjDKfE3SdAf4USgEOe4EL0dy+RbDXicQzeLMSyA+iwgfCgIv0d6Nz4ztzAtxh4XmkJvbSguFFhu7WsBzsfCgGhTbcbEUB6cz7MFxGEybFyr3mxeDe368qMpt5BmDe5aArzr96JLh51xsbMRipG7QG2lGVE0hfHVaQ0BVgwjdkZbdwOEJ/WYMwHwU/CgPQH2eMs/zfiHZrrPKVC8gEQAm/idRFv1R40Bw+zyv5DH4aRf6uYBvPUrIw/wvnQCPqDw/YY/MsNcsIyF1cj2UsiDfzufnQFudJpVTB4lnIVRDKSTwA0GgKY6l8FBHmcaqw7QZcrte4LzTOkp0346YpFXbw8jQEm6fhlz/ACh47Bm1ISeBS5Dj36ZGt5kUAgyXGJhelWMWZwi4iMKhYhQ0jiB1UE8Se8AOZoC3MSgZbVZaMh6oQthBV8xTKbPlalRyNY+9kpMZELDHWk6SLWAJRU0uAsaul6x1KWd3ZDQizXD3hlHijj4qarSw6VWL6r6opKPusrqXIB4V6hVjSdIRS9HR4VdVijpHEZO6+wzr7ifpVu9RV0jopxKcH1ftKD9LGpzoxuhF7pfngVdnYMc8qtxDEn97vfRq49VWm0jsUneCM5tgJcM6pMNLNGkg3vdJBcfA3B81PvrG1YyHpPqyw4TKsGFJOqFZDc370t5GA8gzkAchagJPQBQBQBQBQHnf7R2LLY+CLkkAYftSSOD8kWgHrrjwowuRZfhWt2iNCD744HEhH7zD40BBenGICZZlGGB3WGbEMP8AXykof7snxoC6epvowuFyxNajtMWO1k8dLj8mvohBtyLNQFJdVmA/z3h4nAOiSUEHcExxyHh71oD0B1g5GuJiwsfAJi4GGk6bBQwNrcLKT8KAjn2h8NqytW/s8RG3oVkT/iHwoCm8py/tMkx0n9jicK/oRLF9Zh8KAuX7PM4bK2A4piJFPqsbfRqAV9U2VGB8eS5cyz9pqIAvcyb2HC9+FAHQnLiubZjOrFUmO8eldLMrFQ+obg+1tz7Q34UBL+lOA7fB4mEcZYZUHvZCAfiRQEDyDoOXGEhxT3XCp2iSR6opixVU09srakAAAspHsjysBJ+kOTCXG4OSwJw5JUtvpuRqIJ3vZePkKA0TIEkzJ55EVtIBW4Bs6qiq2/McRQEp01NyDBSlwFqaA3tVLAxalgFqjKDSWPUCPEEfGiVnchob/wCh1tud/lWbvmV7tDc+AHhWbOY8hwfLh4VOcjIcmym4vbbxttVu8K92UX03y8yZzJh12MsuHiHkZI4Vvb96tao7yubFNWiTb7QOShFwmJQWA1YdvG28kX0l+NVe5ZFl9Wzg5VgtJuPu8Y9QoDfMGoJJLQBQBQBQBQFDZ/gzi+lkaKyyLE0JYEEKghTtWQ/pElTbldvI0Ar+0lhyTgWYkRgzKxAJ03MV289uV+VAVdl+HbMMxw8AZnRniw6H2SMNHZAdN+6ezUsbc7+NAeuyVReSqo9AoH8hQHl/qkxHaZ/BJw1viHt4aoZj+NAeks2ju0R5K4b4W/C9ARvrnwnaZPigOKhHH7kiFv7oagKs6s8EJMizgML9wt6xRtIvzAoB3+zdjT2eOi5L2Ui+8iRW/wBlPhQFsZNB2UUluN7+ttvnQB0dwQTWfGw+v86AeSKA0WEC1uW3pQGTGLg8xQAsYBJ8aA3oDFAFCAoSZoDFQDBoDUPU2IOBiq9yLGhhpciwqw62W1Ve5ZHnLPpSvSpbgf8AjcKPLSeyUetiKgksL7Q0LNlaFeCYmNm/Z0SKP7zLQCzqGlLZRGCbhZJgvkNZa3xYn1oCw6AKAKAKAKArvpNgjHmaYnc27N9tjpHdZQfMA/xUA39fcgXBxTA3HfjT9qUKQf4Uc+lAQT7PGT9rmDzkXXDRGx8JJe4v9ztaA9F4iIOjK3BgVPuIsaA8v9RWH1ZxAf7NZm/wmT/joD03iIrm9AMHWBKi5fi3lBKdhIpA3PeUqLeHeYb8uNAVl1OwCTI80jW/aOJ1PhZsNZPnr+VANX2dMXbG4iL+0w5PqjqPo5+FAX+I9iPGgOuHW16A7UAUAUAUAUAUAUAUAUAUAUBrahBjTQBpqbg5YmdY0Z5GCIgLMzEKqqNySTsBQHnLoeIsd0mMhfVGcTNPEbHviPW8NtttlVt+S2qCS1+vJb5NiPJoT/jIPxoDl1ESRnKIhGys6vL2oHFXMjEBh46NB9aAsOgCgCgCgCgGbpBgtZVrcLg/UfjQFJ9dfSCSdosvjhbThirvIQe85TuheQUI/E8T4W3Asrqf6MJgsEdEgmadtbOAABZQAmxN9J1c+JNATs0B58+z/hEizPFJKbTxxPGq246ZFEpvyI0rt5nwoD0CVoCH9auAxEuXyrhZUiBB7bUpLPFzRGHsk+7fxG9AMPUTk5w+HxIbdWkXc2sSE7wt6j40Ay9UmVGHN8a0aRjDuJuyIJ1CPtgY1jvvp02uD4DwoC57UBlRQG1AFAFAFAFAFAFAFAFAFAFAFAYoAoQcsVhkkRo5VV0cFWVgGVlPEEHYigIlk3RmPDYoPCgRQzAADgrXAHzHwoSPfSvAifDtGwuGK3HuIP4UAn6F9HYcHCVgQIZG1PYWuw7o9AB8zQEgoAoAoAoAoDhixcWoCG9PMjWWFXCDXGwu1u92ZBBF+Y1aT8aA26syY1kgPC/aL691/op9TQE2c7GgK56uMII8TKzKC8iE6yO9fUCw1frXuf2RQFj0AkzY/kZPNGHqRb8aAYOjOF7OGcDa4v8A3SPwoDj0PysJKz24JYepH4A0BL7UAUBmgCgCgCgCgCgCgCgCgCgCgCgMUBkUAUByMe96A2lW4oAiWwtQG9AFAFAFAFAc5FoDnLCGUqeDAg+47UBGsog7KZT+6fXb62+FASqW+k242NvfyoCMZDhNMynyP0NASqgE2PW6EeJH8/woBHDFZHH6Vh9b0ApyyAKD5n6f9zQCygCgCgCgCgCgCgCgCgCgCgCgCgCgCgCgCgMUAGgM0AUAUAUAUAUBg0BigGnGoA5t7/W1AO6nYUA1YIflB6/Q0A7UByxHKgONqA7QcKA60AUAUAUAUAUAUAUAUAUAUAUAUAUAUAUAUAUAUAUAUAUAUB//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 name="Picture 8" descr="consultancy.jpg"/>
          <p:cNvPicPr>
            <a:picLocks noChangeAspect="1"/>
          </p:cNvPicPr>
          <p:nvPr/>
        </p:nvPicPr>
        <p:blipFill>
          <a:blip r:embed="rId4" cstate="print"/>
          <a:stretch>
            <a:fillRect/>
          </a:stretch>
        </p:blipFill>
        <p:spPr>
          <a:xfrm>
            <a:off x="1403648" y="1772816"/>
            <a:ext cx="3024336" cy="3024336"/>
          </a:xfrm>
          <a:prstGeom prst="rect">
            <a:avLst/>
          </a:prstGeom>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84167" y="2060848"/>
            <a:ext cx="1722341" cy="2592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2360" y="258803"/>
            <a:ext cx="1693336" cy="571501"/>
          </a:xfrm>
          <a:prstGeom prst="rect">
            <a:avLst/>
          </a:prstGeom>
          <a:noFill/>
          <a:extLst>
            <a:ext uri="{909E8E84-426E-40DD-AFC4-6F175D3DCCD1}">
              <a14:hiddenFill xmlns:a14="http://schemas.microsoft.com/office/drawing/2010/main">
                <a:solidFill>
                  <a:srgbClr val="FFFFFF"/>
                </a:solidFill>
              </a14:hiddenFill>
            </a:ext>
          </a:extLst>
        </p:spPr>
      </p:pic>
      <p:sp>
        <p:nvSpPr>
          <p:cNvPr id="10" name="Subtitle 2"/>
          <p:cNvSpPr txBox="1">
            <a:spLocks/>
          </p:cNvSpPr>
          <p:nvPr/>
        </p:nvSpPr>
        <p:spPr>
          <a:xfrm>
            <a:off x="-4918" y="4687752"/>
            <a:ext cx="3267743" cy="1105267"/>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1800" dirty="0">
                <a:solidFill>
                  <a:srgbClr val="0000FF"/>
                </a:solidFill>
              </a:rPr>
              <a:t>Huw Thomas</a:t>
            </a:r>
          </a:p>
          <a:p>
            <a:r>
              <a:rPr lang="en-GB" sz="1800" dirty="0">
                <a:hlinkClick r:id="rId7"/>
              </a:rPr>
              <a:t>huw.thomas@uwtsd.ac.uk</a:t>
            </a:r>
            <a:endParaRPr lang="en-GB" sz="1800" dirty="0"/>
          </a:p>
          <a:p>
            <a:r>
              <a:rPr lang="en-GB" sz="1800" b="1" dirty="0">
                <a:solidFill>
                  <a:srgbClr val="C00000"/>
                </a:solidFill>
              </a:rPr>
              <a:t>Room 212</a:t>
            </a:r>
          </a:p>
        </p:txBody>
      </p:sp>
      <p:sp>
        <p:nvSpPr>
          <p:cNvPr id="11" name="Subtitle 2"/>
          <p:cNvSpPr txBox="1">
            <a:spLocks/>
          </p:cNvSpPr>
          <p:nvPr/>
        </p:nvSpPr>
        <p:spPr>
          <a:xfrm>
            <a:off x="5364088" y="5793019"/>
            <a:ext cx="4536504" cy="1008112"/>
          </a:xfrm>
          <a:prstGeom prst="rect">
            <a:avLst/>
          </a:prstGeom>
        </p:spPr>
        <p:txBody>
          <a:bodyPr vert="horz" lIns="91440" tIns="45720" rIns="91440" bIns="45720" rtlCol="0">
            <a:normAutofit lnSpcReduction="1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1800" dirty="0">
                <a:solidFill>
                  <a:srgbClr val="0000FF"/>
                </a:solidFill>
              </a:rPr>
              <a:t>Gareth Hughes</a:t>
            </a:r>
          </a:p>
          <a:p>
            <a:r>
              <a:rPr lang="en-GB" sz="1800">
                <a:hlinkClick r:id="rId8"/>
              </a:rPr>
              <a:t>areth.hughes@uwtsd.ac.uk</a:t>
            </a:r>
            <a:endParaRPr lang="en-GB" sz="1800" dirty="0"/>
          </a:p>
          <a:p>
            <a:r>
              <a:rPr lang="en-GB" sz="1800" b="1" dirty="0">
                <a:solidFill>
                  <a:srgbClr val="C00000"/>
                </a:solidFill>
              </a:rPr>
              <a:t>Room 405</a:t>
            </a:r>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p:cTn id="7" dur="500" fill="hold"/>
                                        <p:tgtEl>
                                          <p:spTgt spid="1026"/>
                                        </p:tgtEl>
                                        <p:attrNameLst>
                                          <p:attrName>ppt_w</p:attrName>
                                        </p:attrNameLst>
                                      </p:cBhvr>
                                      <p:tavLst>
                                        <p:tav tm="0">
                                          <p:val>
                                            <p:fltVal val="0"/>
                                          </p:val>
                                        </p:tav>
                                        <p:tav tm="100000">
                                          <p:val>
                                            <p:strVal val="#ppt_w"/>
                                          </p:val>
                                        </p:tav>
                                      </p:tavLst>
                                    </p:anim>
                                    <p:anim calcmode="lin" valueType="num">
                                      <p:cBhvr>
                                        <p:cTn id="8" dur="500" fill="hold"/>
                                        <p:tgtEl>
                                          <p:spTgt spid="1026"/>
                                        </p:tgtEl>
                                        <p:attrNameLst>
                                          <p:attrName>ppt_h</p:attrName>
                                        </p:attrNameLst>
                                      </p:cBhvr>
                                      <p:tavLst>
                                        <p:tav tm="0">
                                          <p:val>
                                            <p:fltVal val="0"/>
                                          </p:val>
                                        </p:tav>
                                        <p:tav tm="100000">
                                          <p:val>
                                            <p:strVal val="#ppt_h"/>
                                          </p:val>
                                        </p:tav>
                                      </p:tavLst>
                                    </p:anim>
                                    <p:animEffect transition="in" filter="fade">
                                      <p:cBhvr>
                                        <p:cTn id="9"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3528" y="1988840"/>
            <a:ext cx="8386634" cy="3312368"/>
          </a:xfrm>
        </p:spPr>
      </p:pic>
    </p:spTree>
    <p:extLst>
      <p:ext uri="{BB962C8B-B14F-4D97-AF65-F5344CB8AC3E}">
        <p14:creationId xmlns:p14="http://schemas.microsoft.com/office/powerpoint/2010/main" val="2453911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266700" y="5580063"/>
            <a:ext cx="8534400" cy="825500"/>
          </a:xfrm>
          <a:prstGeom prst="rect">
            <a:avLst/>
          </a:prstGeom>
          <a:noFill/>
          <a:ln>
            <a:noFill/>
          </a:ln>
          <a:effectLst/>
          <a:extLst>
            <a:ext uri="{909E8E84-426E-40DD-AFC4-6F175D3DCCD1}">
              <a14:hiddenFill xmlns:a14="http://schemas.microsoft.com/office/drawing/2010/main">
                <a:solidFill>
                  <a:srgbClr val="B5E1E3"/>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dirty="0"/>
              <a:t>The consultant must always convince the client that the service on offer </a:t>
            </a:r>
            <a:br>
              <a:rPr lang="en-GB" dirty="0"/>
            </a:br>
            <a:r>
              <a:rPr lang="en-GB" dirty="0"/>
              <a:t>is of real value!</a:t>
            </a:r>
          </a:p>
          <a:p>
            <a:pPr eaLnBrk="0" hangingPunct="0">
              <a:spcBef>
                <a:spcPct val="50000"/>
              </a:spcBef>
            </a:pPr>
            <a:r>
              <a:rPr lang="en-GB" sz="800" i="1" dirty="0"/>
              <a:t>Source:</a:t>
            </a:r>
            <a:r>
              <a:rPr lang="en-GB" sz="800" dirty="0"/>
              <a:t> </a:t>
            </a:r>
            <a:r>
              <a:rPr lang="en-IN" sz="800" dirty="0"/>
              <a:t>Copyright © Scott Adams, Inc./</a:t>
            </a:r>
            <a:r>
              <a:rPr lang="en-IN" sz="800" dirty="0" err="1"/>
              <a:t>Dist</a:t>
            </a:r>
            <a:r>
              <a:rPr lang="en-IN" sz="800" dirty="0"/>
              <a:t> by UFS, Inc. Reproduced by permission.</a:t>
            </a:r>
            <a:endParaRPr lang="en-GB" sz="800" dirty="0"/>
          </a:p>
        </p:txBody>
      </p:sp>
      <p:pic>
        <p:nvPicPr>
          <p:cNvPr id="3075" name="Picture 3" descr="M03NF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644" y="1730374"/>
            <a:ext cx="8540455" cy="3054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036013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9340" y="1789223"/>
            <a:ext cx="7272808" cy="3672408"/>
          </a:xfrm>
        </p:spPr>
        <p:txBody>
          <a:bodyPr>
            <a:normAutofit fontScale="92500" lnSpcReduction="10000"/>
          </a:bodyPr>
          <a:lstStyle/>
          <a:p>
            <a:pPr>
              <a:buNone/>
            </a:pPr>
            <a:endParaRPr lang="en-GB" sz="1100" dirty="0"/>
          </a:p>
          <a:p>
            <a:r>
              <a:rPr lang="en-GB" dirty="0"/>
              <a:t>20 credit module (taken with one other option – no dissertation); runs now-May</a:t>
            </a:r>
          </a:p>
          <a:p>
            <a:r>
              <a:rPr lang="en-GB" dirty="0"/>
              <a:t>87.5% self directed </a:t>
            </a:r>
          </a:p>
          <a:p>
            <a:r>
              <a:rPr lang="en-GB" dirty="0"/>
              <a:t>Overview of module</a:t>
            </a:r>
          </a:p>
          <a:p>
            <a:r>
              <a:rPr lang="en-GB" dirty="0"/>
              <a:t>Benefits for you</a:t>
            </a:r>
          </a:p>
          <a:p>
            <a:r>
              <a:rPr lang="en-GB" dirty="0"/>
              <a:t>Assessment process and key dates</a:t>
            </a:r>
          </a:p>
          <a:p>
            <a:r>
              <a:rPr lang="en-GB" dirty="0"/>
              <a:t>Expectations</a:t>
            </a:r>
          </a:p>
          <a:p>
            <a:pPr marL="0" indent="0">
              <a:buNone/>
            </a:pPr>
            <a:endParaRPr lang="en-GB" dirty="0"/>
          </a:p>
          <a:p>
            <a:endParaRPr lang="en-GB" dirty="0"/>
          </a:p>
        </p:txBody>
      </p:sp>
      <p:sp>
        <p:nvSpPr>
          <p:cNvPr id="2" name="Title 1"/>
          <p:cNvSpPr>
            <a:spLocks noGrp="1"/>
          </p:cNvSpPr>
          <p:nvPr>
            <p:ph type="title"/>
          </p:nvPr>
        </p:nvSpPr>
        <p:spPr>
          <a:xfrm>
            <a:off x="395536" y="609639"/>
            <a:ext cx="8229600" cy="940966"/>
          </a:xfrm>
        </p:spPr>
        <p:txBody>
          <a:bodyPr>
            <a:noAutofit/>
          </a:bodyPr>
          <a:lstStyle/>
          <a:p>
            <a:pPr algn="l"/>
            <a:r>
              <a:rPr lang="en-GB" sz="3600" dirty="0">
                <a:solidFill>
                  <a:srgbClr val="0000FF"/>
                </a:solidFill>
              </a:rPr>
              <a:t>Module Introduction</a:t>
            </a:r>
          </a:p>
        </p:txBody>
      </p:sp>
      <p:pic>
        <p:nvPicPr>
          <p:cNvPr id="5" name="Picture 4" descr="hands.jpg"/>
          <p:cNvPicPr>
            <a:picLocks noChangeAspect="1"/>
          </p:cNvPicPr>
          <p:nvPr/>
        </p:nvPicPr>
        <p:blipFill>
          <a:blip r:embed="rId3" cstate="print"/>
          <a:stretch>
            <a:fillRect/>
          </a:stretch>
        </p:blipFill>
        <p:spPr>
          <a:xfrm>
            <a:off x="4981575" y="5762625"/>
            <a:ext cx="4162425" cy="1095375"/>
          </a:xfrm>
          <a:prstGeom prst="rect">
            <a:avLst/>
          </a:prstGeom>
        </p:spPr>
      </p:pic>
    </p:spTree>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rgbClr val="0000FF"/>
                </a:solidFill>
              </a:rPr>
              <a:t>Module Aims</a:t>
            </a:r>
          </a:p>
        </p:txBody>
      </p:sp>
      <p:sp>
        <p:nvSpPr>
          <p:cNvPr id="3" name="Content Placeholder 2"/>
          <p:cNvSpPr>
            <a:spLocks noGrp="1"/>
          </p:cNvSpPr>
          <p:nvPr>
            <p:ph idx="1"/>
          </p:nvPr>
        </p:nvSpPr>
        <p:spPr/>
        <p:txBody>
          <a:bodyPr>
            <a:normAutofit lnSpcReduction="10000"/>
          </a:bodyPr>
          <a:lstStyle/>
          <a:p>
            <a:pPr>
              <a:buNone/>
            </a:pPr>
            <a:r>
              <a:rPr lang="en-GB" sz="2400" dirty="0"/>
              <a:t> </a:t>
            </a:r>
          </a:p>
          <a:p>
            <a:pPr lvl="0"/>
            <a:r>
              <a:rPr lang="en-GB" sz="2800" dirty="0"/>
              <a:t>Identify the role of a management consultant and initiate and carry out a project that is of strategic relevance to an organisation.</a:t>
            </a:r>
          </a:p>
          <a:p>
            <a:pPr>
              <a:buNone/>
            </a:pPr>
            <a:endParaRPr lang="en-GB" sz="2800" dirty="0"/>
          </a:p>
          <a:p>
            <a:pPr lvl="0"/>
            <a:r>
              <a:rPr lang="en-GB" sz="2800" dirty="0"/>
              <a:t>Undertake a systematic analysis of data and produce a report that critically evaluates arguments and assumptions, draws realistic conclusions and makes sound and informed judgements to achieve a solution(s).</a:t>
            </a:r>
          </a:p>
          <a:p>
            <a:pPr>
              <a:buNone/>
            </a:pPr>
            <a:endParaRPr lang="en-GB" sz="2400" dirty="0"/>
          </a:p>
          <a:p>
            <a:pPr>
              <a:buNone/>
            </a:pPr>
            <a:endParaRPr lang="en-GB" sz="2400" dirty="0"/>
          </a:p>
          <a:p>
            <a:endParaRPr lang="en-GB" sz="2400" dirty="0"/>
          </a:p>
        </p:txBody>
      </p:sp>
      <p:pic>
        <p:nvPicPr>
          <p:cNvPr id="1026" name="Picture 2" descr="C:\Users\Mike 2\AppData\Local\Microsoft\Windows\Temporary Internet Files\Content.IE5\QF44PSPL\we-need-your-help-please[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80313" y="0"/>
            <a:ext cx="1747306" cy="203852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rgbClr val="0000FF"/>
                </a:solidFill>
              </a:rPr>
              <a:t>Activity – Work in pairs or groups</a:t>
            </a:r>
          </a:p>
        </p:txBody>
      </p:sp>
      <p:sp>
        <p:nvSpPr>
          <p:cNvPr id="3" name="Content Placeholder 2"/>
          <p:cNvSpPr>
            <a:spLocks noGrp="1"/>
          </p:cNvSpPr>
          <p:nvPr>
            <p:ph idx="1"/>
          </p:nvPr>
        </p:nvSpPr>
        <p:spPr>
          <a:xfrm>
            <a:off x="457200" y="1170934"/>
            <a:ext cx="8229600" cy="5282402"/>
          </a:xfrm>
        </p:spPr>
        <p:txBody>
          <a:bodyPr>
            <a:normAutofit fontScale="85000" lnSpcReduction="20000"/>
          </a:bodyPr>
          <a:lstStyle/>
          <a:p>
            <a:endParaRPr lang="en-GB" dirty="0"/>
          </a:p>
          <a:p>
            <a:r>
              <a:rPr lang="en-GB" dirty="0"/>
              <a:t>What is an organisation? (name 6 sector organisations)</a:t>
            </a:r>
          </a:p>
          <a:p>
            <a:r>
              <a:rPr lang="en-GB" dirty="0"/>
              <a:t>What is an organisational or management consultant?</a:t>
            </a:r>
          </a:p>
          <a:p>
            <a:r>
              <a:rPr lang="en-GB" dirty="0"/>
              <a:t>How is this different to being an employee/manager /leader?</a:t>
            </a:r>
          </a:p>
          <a:p>
            <a:r>
              <a:rPr lang="en-GB" dirty="0"/>
              <a:t>Why would one of your organisations need one?</a:t>
            </a:r>
          </a:p>
          <a:p>
            <a:r>
              <a:rPr lang="en-GB" dirty="0"/>
              <a:t>What is a ‘client’ in this context?</a:t>
            </a:r>
          </a:p>
          <a:p>
            <a:r>
              <a:rPr lang="en-GB" dirty="0"/>
              <a:t>How does a consultant get appointed?</a:t>
            </a:r>
          </a:p>
          <a:p>
            <a:r>
              <a:rPr lang="en-GB" dirty="0"/>
              <a:t>What skills does a consultant need?</a:t>
            </a:r>
          </a:p>
          <a:p>
            <a:r>
              <a:rPr lang="en-GB" dirty="0"/>
              <a:t>What challenges could they face?</a:t>
            </a:r>
          </a:p>
          <a:p>
            <a:r>
              <a:rPr lang="en-GB" dirty="0"/>
              <a:t>What is a project?</a:t>
            </a:r>
          </a:p>
          <a:p>
            <a:r>
              <a:rPr lang="en-GB" dirty="0"/>
              <a:t>Do people generally like change?  Why?</a:t>
            </a:r>
          </a:p>
          <a:p>
            <a:r>
              <a:rPr lang="en-GB" dirty="0"/>
              <a:t>Would you like a career as a management consultant?</a:t>
            </a:r>
          </a:p>
          <a:p>
            <a:endParaRPr lang="en-GB" dirty="0"/>
          </a:p>
        </p:txBody>
      </p:sp>
      <p:pic>
        <p:nvPicPr>
          <p:cNvPr id="29698" name="Picture 2" descr="C:\Users\Michael\AppData\Local\Microsoft\Windows\Temporary Internet Files\Content.IE5\EMA5IA81\MC900383528[1].wmf"/>
          <p:cNvPicPr>
            <a:picLocks noChangeAspect="1" noChangeArrowheads="1"/>
          </p:cNvPicPr>
          <p:nvPr/>
        </p:nvPicPr>
        <p:blipFill>
          <a:blip r:embed="rId3" cstate="print"/>
          <a:srcRect/>
          <a:stretch>
            <a:fillRect/>
          </a:stretch>
        </p:blipFill>
        <p:spPr bwMode="auto">
          <a:xfrm>
            <a:off x="6876256" y="3645024"/>
            <a:ext cx="1650492" cy="182057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fade">
                                      <p:cBhvr>
                                        <p:cTn id="56" dur="1000"/>
                                        <p:tgtEl>
                                          <p:spTgt spid="3">
                                            <p:txEl>
                                              <p:pRg st="9" end="9"/>
                                            </p:txEl>
                                          </p:spTgt>
                                        </p:tgtEl>
                                      </p:cBhvr>
                                    </p:animEffect>
                                    <p:anim calcmode="lin" valueType="num">
                                      <p:cBhvr>
                                        <p:cTn id="5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10" end="10"/>
                                            </p:txEl>
                                          </p:spTgt>
                                        </p:tgtEl>
                                        <p:attrNameLst>
                                          <p:attrName>style.visibility</p:attrName>
                                        </p:attrNameLst>
                                      </p:cBhvr>
                                      <p:to>
                                        <p:strVal val="visible"/>
                                      </p:to>
                                    </p:set>
                                    <p:animEffect transition="in" filter="fade">
                                      <p:cBhvr>
                                        <p:cTn id="63" dur="1000"/>
                                        <p:tgtEl>
                                          <p:spTgt spid="3">
                                            <p:txEl>
                                              <p:pRg st="10" end="10"/>
                                            </p:txEl>
                                          </p:spTgt>
                                        </p:tgtEl>
                                      </p:cBhvr>
                                    </p:animEffect>
                                    <p:anim calcmode="lin" valueType="num">
                                      <p:cBhvr>
                                        <p:cTn id="64"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4" fill="hold" nodeType="clickEffect">
                                  <p:stCondLst>
                                    <p:cond delay="0"/>
                                  </p:stCondLst>
                                  <p:childTnLst>
                                    <p:set>
                                      <p:cBhvr>
                                        <p:cTn id="69" dur="1" fill="hold">
                                          <p:stCondLst>
                                            <p:cond delay="0"/>
                                          </p:stCondLst>
                                        </p:cTn>
                                        <p:tgtEl>
                                          <p:spTgt spid="3">
                                            <p:txEl>
                                              <p:pRg st="11" end="11"/>
                                            </p:txEl>
                                          </p:spTgt>
                                        </p:tgtEl>
                                        <p:attrNameLst>
                                          <p:attrName>style.visibility</p:attrName>
                                        </p:attrNameLst>
                                      </p:cBhvr>
                                      <p:to>
                                        <p:strVal val="visible"/>
                                      </p:to>
                                    </p:set>
                                    <p:anim calcmode="lin" valueType="num">
                                      <p:cBhvr additive="base">
                                        <p:cTn id="70"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1"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rgbClr val="0000FF"/>
                </a:solidFill>
              </a:rPr>
              <a:t>Definition</a:t>
            </a:r>
          </a:p>
        </p:txBody>
      </p:sp>
      <p:sp>
        <p:nvSpPr>
          <p:cNvPr id="3" name="Content Placeholder 2"/>
          <p:cNvSpPr>
            <a:spLocks noGrp="1"/>
          </p:cNvSpPr>
          <p:nvPr>
            <p:ph idx="1"/>
          </p:nvPr>
        </p:nvSpPr>
        <p:spPr/>
        <p:txBody>
          <a:bodyPr/>
          <a:lstStyle/>
          <a:p>
            <a:pPr marL="0" indent="0">
              <a:buNone/>
            </a:pPr>
            <a:r>
              <a:rPr lang="en-GB" dirty="0"/>
              <a:t>“A consultant is an independent advisor who adds value by helping managers to identify and achieve beneficial change appropriate to their situation”  </a:t>
            </a:r>
          </a:p>
          <a:p>
            <a:pPr marL="0" indent="0">
              <a:buNone/>
            </a:pPr>
            <a:endParaRPr lang="en-GB" dirty="0"/>
          </a:p>
          <a:p>
            <a:pPr marL="0" indent="0">
              <a:buNone/>
            </a:pPr>
            <a:endParaRPr lang="en-GB" dirty="0"/>
          </a:p>
          <a:p>
            <a:pPr marL="0" indent="0">
              <a:buNone/>
            </a:pPr>
            <a:r>
              <a:rPr lang="en-GB" dirty="0"/>
              <a:t>(Newton, 2010:6)</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3074" name="Picture 2" descr="C:\Users\Mike 2\AppData\Local\Microsoft\Windows\Temporary Internet Files\Content.IE5\6MVRBBBH\Right-Free-advice[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3284984"/>
            <a:ext cx="3059410" cy="30594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114486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865515"/>
          </a:xfrm>
        </p:spPr>
        <p:txBody>
          <a:bodyPr>
            <a:normAutofit/>
          </a:bodyPr>
          <a:lstStyle/>
          <a:p>
            <a:pPr marL="0" indent="0">
              <a:buNone/>
            </a:pPr>
            <a:r>
              <a:rPr lang="en-GB" i="1" dirty="0"/>
              <a:t>“No organisation can depend on one genius; the supply is always scarce and unreliable. </a:t>
            </a:r>
          </a:p>
          <a:p>
            <a:pPr marL="0" indent="0">
              <a:buNone/>
            </a:pPr>
            <a:r>
              <a:rPr lang="en-GB" i="1" dirty="0"/>
              <a:t>It is the test of an organisation to make ordinary human beings perform better than they seem capable of, to bring out whatever strength there is in its members, and to use each one's strength to help all the others perform.</a:t>
            </a:r>
          </a:p>
          <a:p>
            <a:pPr marL="0" indent="0">
              <a:buNone/>
            </a:pPr>
            <a:r>
              <a:rPr lang="en-GB" i="1" dirty="0"/>
              <a:t>The purpose of an organisation is to enable common people to do uncommon things.“</a:t>
            </a:r>
          </a:p>
          <a:p>
            <a:pPr marL="0" indent="0">
              <a:buNone/>
            </a:pPr>
            <a:r>
              <a:rPr lang="en-GB" i="1" dirty="0"/>
              <a:t>(Peter </a:t>
            </a:r>
            <a:r>
              <a:rPr lang="en-GB" i="1" dirty="0" err="1"/>
              <a:t>Drucker</a:t>
            </a:r>
            <a:r>
              <a:rPr lang="en-GB" i="1" dirty="0"/>
              <a:t>)</a:t>
            </a:r>
            <a:endParaRPr lang="en-GB" dirty="0"/>
          </a:p>
          <a:p>
            <a:endParaRPr lang="en-GB" dirty="0"/>
          </a:p>
        </p:txBody>
      </p:sp>
      <p:pic>
        <p:nvPicPr>
          <p:cNvPr id="2050" name="Picture 2" descr="C:\Documents and Settings\bus-ad1\Local Settings\Temp\Temporary Internet Files\Content.IE5\MCEWZ2GW\MP900430667[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80312" y="5062241"/>
            <a:ext cx="1763687" cy="1763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358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FF"/>
                </a:solidFill>
              </a:rPr>
              <a:t>Organisations</a:t>
            </a:r>
          </a:p>
        </p:txBody>
      </p:sp>
      <p:pic>
        <p:nvPicPr>
          <p:cNvPr id="4" name="Content Placeholder 3" descr="logo_bp.gif"/>
          <p:cNvPicPr>
            <a:picLocks noGrp="1" noChangeAspect="1"/>
          </p:cNvPicPr>
          <p:nvPr>
            <p:ph idx="1"/>
          </p:nvPr>
        </p:nvPicPr>
        <p:blipFill>
          <a:blip r:embed="rId3"/>
          <a:stretch>
            <a:fillRect/>
          </a:stretch>
        </p:blipFill>
        <p:spPr>
          <a:xfrm>
            <a:off x="5214942" y="1214422"/>
            <a:ext cx="1352556" cy="1470170"/>
          </a:xfrm>
        </p:spPr>
      </p:pic>
      <p:pic>
        <p:nvPicPr>
          <p:cNvPr id="5" name="Picture 4" descr="bbc logo.png"/>
          <p:cNvPicPr>
            <a:picLocks noChangeAspect="1"/>
          </p:cNvPicPr>
          <p:nvPr/>
        </p:nvPicPr>
        <p:blipFill>
          <a:blip r:embed="rId4"/>
          <a:stretch>
            <a:fillRect/>
          </a:stretch>
        </p:blipFill>
        <p:spPr>
          <a:xfrm>
            <a:off x="2999062" y="5599413"/>
            <a:ext cx="2000264" cy="571504"/>
          </a:xfrm>
          <a:prstGeom prst="rect">
            <a:avLst/>
          </a:prstGeom>
        </p:spPr>
      </p:pic>
      <p:pic>
        <p:nvPicPr>
          <p:cNvPr id="6" name="Picture 5" descr="hsbc.jpg"/>
          <p:cNvPicPr>
            <a:picLocks noChangeAspect="1"/>
          </p:cNvPicPr>
          <p:nvPr/>
        </p:nvPicPr>
        <p:blipFill>
          <a:blip r:embed="rId5"/>
          <a:stretch>
            <a:fillRect/>
          </a:stretch>
        </p:blipFill>
        <p:spPr>
          <a:xfrm>
            <a:off x="5316534" y="5500702"/>
            <a:ext cx="3827465" cy="1218665"/>
          </a:xfrm>
          <a:prstGeom prst="rect">
            <a:avLst/>
          </a:prstGeom>
        </p:spPr>
      </p:pic>
      <p:pic>
        <p:nvPicPr>
          <p:cNvPr id="7" name="Picture 6" descr="skoda logo.jpg"/>
          <p:cNvPicPr>
            <a:picLocks noChangeAspect="1"/>
          </p:cNvPicPr>
          <p:nvPr/>
        </p:nvPicPr>
        <p:blipFill>
          <a:blip r:embed="rId6"/>
          <a:stretch>
            <a:fillRect/>
          </a:stretch>
        </p:blipFill>
        <p:spPr>
          <a:xfrm>
            <a:off x="301168" y="3991603"/>
            <a:ext cx="3895725" cy="1171575"/>
          </a:xfrm>
          <a:prstGeom prst="rect">
            <a:avLst/>
          </a:prstGeom>
        </p:spPr>
      </p:pic>
      <p:pic>
        <p:nvPicPr>
          <p:cNvPr id="8" name="Picture 7" descr="jamie15.jpg"/>
          <p:cNvPicPr>
            <a:picLocks noChangeAspect="1"/>
          </p:cNvPicPr>
          <p:nvPr/>
        </p:nvPicPr>
        <p:blipFill>
          <a:blip r:embed="rId7"/>
          <a:stretch>
            <a:fillRect/>
          </a:stretch>
        </p:blipFill>
        <p:spPr>
          <a:xfrm>
            <a:off x="7000892" y="2714620"/>
            <a:ext cx="1785542" cy="2571768"/>
          </a:xfrm>
          <a:prstGeom prst="rect">
            <a:avLst/>
          </a:prstGeom>
        </p:spPr>
      </p:pic>
      <p:pic>
        <p:nvPicPr>
          <p:cNvPr id="9" name="Picture 8" descr="NHS%20Wales%20logo.jpg"/>
          <p:cNvPicPr>
            <a:picLocks noChangeAspect="1"/>
          </p:cNvPicPr>
          <p:nvPr/>
        </p:nvPicPr>
        <p:blipFill>
          <a:blip r:embed="rId8"/>
          <a:stretch>
            <a:fillRect/>
          </a:stretch>
        </p:blipFill>
        <p:spPr>
          <a:xfrm>
            <a:off x="0" y="5143500"/>
            <a:ext cx="2540000" cy="1714500"/>
          </a:xfrm>
          <a:prstGeom prst="rect">
            <a:avLst/>
          </a:prstGeom>
        </p:spPr>
      </p:pic>
      <p:pic>
        <p:nvPicPr>
          <p:cNvPr id="11" name="Picture 10" descr="visit_swansea_bay_lc_swansea.jpg"/>
          <p:cNvPicPr>
            <a:picLocks noChangeAspect="1"/>
          </p:cNvPicPr>
          <p:nvPr/>
        </p:nvPicPr>
        <p:blipFill>
          <a:blip r:embed="rId9"/>
          <a:stretch>
            <a:fillRect/>
          </a:stretch>
        </p:blipFill>
        <p:spPr>
          <a:xfrm>
            <a:off x="3571878" y="2928933"/>
            <a:ext cx="2857500" cy="1323975"/>
          </a:xfrm>
          <a:prstGeom prst="rect">
            <a:avLst/>
          </a:prstGeom>
        </p:spPr>
      </p:pic>
      <p:pic>
        <p:nvPicPr>
          <p:cNvPr id="13" name="Picture 12" descr="logoimage.png"/>
          <p:cNvPicPr>
            <a:picLocks noChangeAspect="1"/>
          </p:cNvPicPr>
          <p:nvPr/>
        </p:nvPicPr>
        <p:blipFill>
          <a:blip r:embed="rId10"/>
          <a:stretch>
            <a:fillRect/>
          </a:stretch>
        </p:blipFill>
        <p:spPr>
          <a:xfrm>
            <a:off x="3357554" y="1357298"/>
            <a:ext cx="1428760" cy="1239102"/>
          </a:xfrm>
          <a:prstGeom prst="rect">
            <a:avLst/>
          </a:prstGeom>
        </p:spPr>
      </p:pic>
      <p:pic>
        <p:nvPicPr>
          <p:cNvPr id="14" name="Picture 13" descr="tesco.jpg"/>
          <p:cNvPicPr>
            <a:picLocks noChangeAspect="1"/>
          </p:cNvPicPr>
          <p:nvPr/>
        </p:nvPicPr>
        <p:blipFill>
          <a:blip r:embed="rId11"/>
          <a:stretch>
            <a:fillRect/>
          </a:stretch>
        </p:blipFill>
        <p:spPr>
          <a:xfrm>
            <a:off x="484301" y="679860"/>
            <a:ext cx="2415212" cy="1354875"/>
          </a:xfrm>
          <a:prstGeom prst="rect">
            <a:avLst/>
          </a:prstGeom>
        </p:spPr>
      </p:pic>
      <p:pic>
        <p:nvPicPr>
          <p:cNvPr id="16" name="Picture 15" descr="football-league-logo.jpg"/>
          <p:cNvPicPr>
            <a:picLocks noChangeAspect="1"/>
          </p:cNvPicPr>
          <p:nvPr/>
        </p:nvPicPr>
        <p:blipFill>
          <a:blip r:embed="rId12"/>
          <a:stretch>
            <a:fillRect/>
          </a:stretch>
        </p:blipFill>
        <p:spPr>
          <a:xfrm>
            <a:off x="6786578" y="696898"/>
            <a:ext cx="2047868" cy="1689491"/>
          </a:xfrm>
          <a:prstGeom prst="rect">
            <a:avLst/>
          </a:prstGeom>
        </p:spPr>
      </p:pic>
      <p:pic>
        <p:nvPicPr>
          <p:cNvPr id="10" name="Picture 9"/>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67544" y="2386389"/>
            <a:ext cx="2779776" cy="1085088"/>
          </a:xfrm>
          <a:prstGeom prst="rect">
            <a:avLst/>
          </a:prstGeom>
        </p:spPr>
      </p:pic>
      <p:pic>
        <p:nvPicPr>
          <p:cNvPr id="15" name="Picture 14"/>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317290" y="4577390"/>
            <a:ext cx="2469288" cy="519267"/>
          </a:xfrm>
          <a:prstGeom prst="rect">
            <a:avLst/>
          </a:prstGeom>
        </p:spPr>
      </p:pic>
    </p:spTree>
    <p:extLst>
      <p:ext uri="{BB962C8B-B14F-4D97-AF65-F5344CB8AC3E}">
        <p14:creationId xmlns:p14="http://schemas.microsoft.com/office/powerpoint/2010/main" val="110735496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285720" y="6143644"/>
            <a:ext cx="8382000" cy="366713"/>
          </a:xfrm>
          <a:prstGeom prst="rect">
            <a:avLst/>
          </a:prstGeom>
          <a:noFill/>
          <a:ln w="9525">
            <a:noFill/>
            <a:miter lim="800000"/>
            <a:headEnd/>
            <a:tailEnd/>
          </a:ln>
          <a:effectLst/>
        </p:spPr>
        <p:txBody>
          <a:bodyPr>
            <a:spAutoFit/>
          </a:bodyPr>
          <a:lstStyle/>
          <a:p>
            <a:pPr>
              <a:spcBef>
                <a:spcPct val="20000"/>
              </a:spcBef>
            </a:pPr>
            <a:r>
              <a:rPr lang="en-US" dirty="0"/>
              <a:t>The organization as a system</a:t>
            </a:r>
          </a:p>
        </p:txBody>
      </p:sp>
      <p:pic>
        <p:nvPicPr>
          <p:cNvPr id="25603" name="Picture 3" descr="H:\Graphics\Powerpoint\PE_UK\PE271-Senior_4e\Final files\GIF\ch01\M01NF001.gif"/>
          <p:cNvPicPr>
            <a:picLocks noChangeAspect="1" noChangeArrowheads="1"/>
          </p:cNvPicPr>
          <p:nvPr/>
        </p:nvPicPr>
        <p:blipFill>
          <a:blip r:embed="rId3" cstate="print"/>
          <a:srcRect/>
          <a:stretch>
            <a:fillRect/>
          </a:stretch>
        </p:blipFill>
        <p:spPr bwMode="auto">
          <a:xfrm>
            <a:off x="1177150" y="214290"/>
            <a:ext cx="6594900" cy="5834082"/>
          </a:xfrm>
          <a:prstGeom prst="rect">
            <a:avLst/>
          </a:prstGeom>
          <a:noFill/>
        </p:spPr>
      </p:pic>
    </p:spTree>
    <p:extLst>
      <p:ext uri="{BB962C8B-B14F-4D97-AF65-F5344CB8AC3E}">
        <p14:creationId xmlns:p14="http://schemas.microsoft.com/office/powerpoint/2010/main" val="2217184378"/>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Graphics\Powerpoint\PE_UK\PE271-Senior_4e\Final files\GIF\ch01\M01NF004.gif"/>
          <p:cNvPicPr>
            <a:picLocks noChangeAspect="1" noChangeArrowheads="1"/>
          </p:cNvPicPr>
          <p:nvPr/>
        </p:nvPicPr>
        <p:blipFill>
          <a:blip r:embed="rId3" cstate="print"/>
          <a:srcRect/>
          <a:stretch>
            <a:fillRect/>
          </a:stretch>
        </p:blipFill>
        <p:spPr bwMode="auto">
          <a:xfrm>
            <a:off x="1907704" y="332656"/>
            <a:ext cx="6248559" cy="5856312"/>
          </a:xfrm>
          <a:prstGeom prst="rect">
            <a:avLst/>
          </a:prstGeom>
          <a:noFill/>
        </p:spPr>
      </p:pic>
    </p:spTree>
    <p:extLst>
      <p:ext uri="{BB962C8B-B14F-4D97-AF65-F5344CB8AC3E}">
        <p14:creationId xmlns:p14="http://schemas.microsoft.com/office/powerpoint/2010/main" val="552751883"/>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rgbClr val="002060"/>
                </a:solidFill>
              </a:rPr>
              <a:t>Organisational Change</a:t>
            </a:r>
          </a:p>
        </p:txBody>
      </p:sp>
      <p:sp>
        <p:nvSpPr>
          <p:cNvPr id="3" name="Content Placeholder 2"/>
          <p:cNvSpPr>
            <a:spLocks noGrp="1"/>
          </p:cNvSpPr>
          <p:nvPr>
            <p:ph idx="1"/>
          </p:nvPr>
        </p:nvSpPr>
        <p:spPr/>
        <p:txBody>
          <a:bodyPr>
            <a:normAutofit/>
          </a:bodyPr>
          <a:lstStyle/>
          <a:p>
            <a:r>
              <a:rPr lang="en-GB" dirty="0"/>
              <a:t>Impacts on the way that work is performed and has significant effects on staff, viz.: </a:t>
            </a:r>
          </a:p>
          <a:p>
            <a:pPr lvl="1"/>
            <a:r>
              <a:rPr lang="en-GB" dirty="0"/>
              <a:t>the structure of an organisation </a:t>
            </a:r>
          </a:p>
          <a:p>
            <a:pPr lvl="1"/>
            <a:r>
              <a:rPr lang="en-GB" dirty="0"/>
              <a:t>operations and size of a workforce </a:t>
            </a:r>
          </a:p>
          <a:p>
            <a:pPr lvl="1"/>
            <a:r>
              <a:rPr lang="en-GB" dirty="0"/>
              <a:t>to working hours or practices </a:t>
            </a:r>
          </a:p>
          <a:p>
            <a:pPr lvl="1"/>
            <a:r>
              <a:rPr lang="en-GB" dirty="0"/>
              <a:t>in the way roles are carried out </a:t>
            </a:r>
          </a:p>
          <a:p>
            <a:pPr lvl="1"/>
            <a:r>
              <a:rPr lang="en-GB" dirty="0"/>
              <a:t>to the scope of a role that results in a change to the working situation, structure, terms and conditions or environment.      EXAMPLES?</a:t>
            </a:r>
          </a:p>
          <a:p>
            <a:endParaRPr lang="en-GB" dirty="0"/>
          </a:p>
        </p:txBody>
      </p:sp>
      <p:pic>
        <p:nvPicPr>
          <p:cNvPr id="5122" name="Picture 2" descr="C:\Users\Mike 2\AppData\Local\Microsoft\Windows\Temporary Internet Files\Content.IE5\QF44PSPL\change[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0204" y="25509"/>
            <a:ext cx="2166744" cy="1447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963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solidFill>
                  <a:srgbClr val="0000FF"/>
                </a:solidFill>
              </a:rPr>
              <a:t>The Big 7 things that consultants do</a:t>
            </a:r>
          </a:p>
        </p:txBody>
      </p:sp>
      <p:sp>
        <p:nvSpPr>
          <p:cNvPr id="3" name="Content Placeholder 2"/>
          <p:cNvSpPr>
            <a:spLocks noGrp="1"/>
          </p:cNvSpPr>
          <p:nvPr>
            <p:ph idx="1"/>
          </p:nvPr>
        </p:nvSpPr>
        <p:spPr/>
        <p:txBody>
          <a:bodyPr>
            <a:normAutofit/>
          </a:bodyPr>
          <a:lstStyle/>
          <a:p>
            <a:r>
              <a:rPr lang="en-GB" sz="2800" dirty="0"/>
              <a:t>Provide (useful) advice and recommendations to managers; may help implement them</a:t>
            </a:r>
          </a:p>
          <a:p>
            <a:r>
              <a:rPr lang="en-GB" sz="2800" dirty="0"/>
              <a:t>Base their advice on a set of skills and expertise or systems at their disposal</a:t>
            </a:r>
          </a:p>
          <a:p>
            <a:r>
              <a:rPr lang="en-GB" sz="2800" dirty="0"/>
              <a:t>Consult.  Engage in dialogue with staff, managers, the entire organisation then apply their skills to develop recommendations, taking account of the specific needs and context of the organisation</a:t>
            </a:r>
          </a:p>
        </p:txBody>
      </p:sp>
      <p:pic>
        <p:nvPicPr>
          <p:cNvPr id="4098" name="Picture 2" descr="C:\Users\Mike 2\AppData\Local\Microsoft\Windows\Temporary Internet Files\Content.IE5\YJDYE8G3\large-Number-7-0-3881[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12360" y="5229200"/>
            <a:ext cx="1008072" cy="1402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6561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solidFill>
                  <a:srgbClr val="0000FF"/>
                </a:solidFill>
              </a:rPr>
              <a:t>The Big 7 things that consultants do</a:t>
            </a:r>
          </a:p>
        </p:txBody>
      </p:sp>
      <p:sp>
        <p:nvSpPr>
          <p:cNvPr id="3" name="Content Placeholder 2"/>
          <p:cNvSpPr>
            <a:spLocks noGrp="1"/>
          </p:cNvSpPr>
          <p:nvPr>
            <p:ph idx="1"/>
          </p:nvPr>
        </p:nvSpPr>
        <p:spPr/>
        <p:txBody>
          <a:bodyPr>
            <a:normAutofit fontScale="92500" lnSpcReduction="10000"/>
          </a:bodyPr>
          <a:lstStyle/>
          <a:p>
            <a:r>
              <a:rPr lang="en-GB" sz="2800" dirty="0"/>
              <a:t>Involved with a client on a temporary basis – each piece of work is of a limited duration</a:t>
            </a:r>
          </a:p>
          <a:p>
            <a:r>
              <a:rPr lang="en-GB" sz="2800" dirty="0"/>
              <a:t>Be independent.  Advice given disregards internal       politics/vested interests of managers or the client organisation</a:t>
            </a:r>
          </a:p>
          <a:p>
            <a:r>
              <a:rPr lang="en-GB" sz="2800" dirty="0"/>
              <a:t>Not salaried/paid from staff budget (but budget needed)</a:t>
            </a:r>
          </a:p>
          <a:p>
            <a:r>
              <a:rPr lang="en-GB" sz="2800" dirty="0"/>
              <a:t>Add value to a manager and client organisation by helping them to change.</a:t>
            </a:r>
          </a:p>
          <a:p>
            <a:pPr marL="0" indent="0">
              <a:buNone/>
            </a:pPr>
            <a:r>
              <a:rPr lang="en-GB" sz="2800" dirty="0"/>
              <a:t>	- improved decision making; faster change 	implementation; reduced business risk, </a:t>
            </a:r>
            <a:r>
              <a:rPr lang="en-GB" sz="2800" dirty="0" err="1"/>
              <a:t>etc</a:t>
            </a:r>
            <a:endParaRPr lang="en-GB" sz="2800" dirty="0"/>
          </a:p>
          <a:p>
            <a:pPr marL="0" indent="0">
              <a:buNone/>
            </a:pPr>
            <a:r>
              <a:rPr lang="en-GB" sz="2800" dirty="0"/>
              <a:t>					(Newton, 2010)</a:t>
            </a:r>
          </a:p>
        </p:txBody>
      </p:sp>
      <p:pic>
        <p:nvPicPr>
          <p:cNvPr id="6146" name="Picture 2" descr="C:\Users\Mike 2\AppData\Local\Microsoft\Windows\Temporary Internet Files\Content.IE5\CQ3214RA\ChangeIntersectio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4797152"/>
            <a:ext cx="1349011" cy="1718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2778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pPr algn="l"/>
            <a:r>
              <a:rPr lang="en-GB" dirty="0">
                <a:solidFill>
                  <a:srgbClr val="0000FF"/>
                </a:solidFill>
              </a:rPr>
              <a:t>Assessment process </a:t>
            </a:r>
          </a:p>
        </p:txBody>
      </p:sp>
      <p:sp>
        <p:nvSpPr>
          <p:cNvPr id="3" name="Content Placeholder 2"/>
          <p:cNvSpPr>
            <a:spLocks noGrp="1"/>
          </p:cNvSpPr>
          <p:nvPr>
            <p:ph idx="1"/>
          </p:nvPr>
        </p:nvSpPr>
        <p:spPr>
          <a:xfrm>
            <a:off x="457200" y="1124744"/>
            <a:ext cx="8229600" cy="5472608"/>
          </a:xfrm>
        </p:spPr>
        <p:txBody>
          <a:bodyPr>
            <a:noAutofit/>
          </a:bodyPr>
          <a:lstStyle/>
          <a:p>
            <a:endParaRPr lang="en-GB" sz="2000" dirty="0"/>
          </a:p>
          <a:p>
            <a:r>
              <a:rPr lang="en-GB" sz="2000" dirty="0"/>
              <a:t>Give a presentation to communicate the project’s aim and objectives;   be critical and evaluative of your own and others ideas </a:t>
            </a:r>
          </a:p>
          <a:p>
            <a:pPr marL="0" indent="0">
              <a:buNone/>
            </a:pPr>
            <a:r>
              <a:rPr lang="en-GB" sz="2000" dirty="0">
                <a:solidFill>
                  <a:srgbClr val="0000FF"/>
                </a:solidFill>
              </a:rPr>
              <a:t>      (27</a:t>
            </a:r>
            <a:r>
              <a:rPr lang="en-GB" sz="2000" baseline="30000" dirty="0">
                <a:solidFill>
                  <a:srgbClr val="0000FF"/>
                </a:solidFill>
              </a:rPr>
              <a:t>th</a:t>
            </a:r>
            <a:r>
              <a:rPr lang="en-GB" sz="2000" dirty="0">
                <a:solidFill>
                  <a:srgbClr val="0000FF"/>
                </a:solidFill>
              </a:rPr>
              <a:t> Feb)</a:t>
            </a:r>
            <a:r>
              <a:rPr lang="en-GB" sz="2000" dirty="0"/>
              <a:t> </a:t>
            </a:r>
          </a:p>
          <a:p>
            <a:pPr marL="0" indent="0">
              <a:buNone/>
            </a:pPr>
            <a:endParaRPr lang="en-GB" sz="2000" dirty="0"/>
          </a:p>
          <a:p>
            <a:r>
              <a:rPr lang="en-GB" sz="2000" dirty="0"/>
              <a:t>Produce a </a:t>
            </a:r>
            <a:r>
              <a:rPr lang="en-GB" sz="2000" b="1" u="sng" dirty="0"/>
              <a:t>Project Description Document </a:t>
            </a:r>
            <a:r>
              <a:rPr lang="en-GB" sz="2000" dirty="0"/>
              <a:t>that conveys a clear aim and objectives; demonstrates a business case justification to realistically facilitate and sustain organisational change; produce a cost effective and time efficient plan to undertake the project. </a:t>
            </a:r>
            <a:r>
              <a:rPr lang="en-GB" sz="2000" dirty="0">
                <a:solidFill>
                  <a:srgbClr val="0000FF"/>
                </a:solidFill>
              </a:rPr>
              <a:t>(due 6</a:t>
            </a:r>
            <a:r>
              <a:rPr lang="en-GB" sz="2000" baseline="30000" dirty="0">
                <a:solidFill>
                  <a:srgbClr val="0000FF"/>
                </a:solidFill>
              </a:rPr>
              <a:t>th</a:t>
            </a:r>
            <a:r>
              <a:rPr lang="en-GB" sz="2000" dirty="0">
                <a:solidFill>
                  <a:srgbClr val="0000FF"/>
                </a:solidFill>
              </a:rPr>
              <a:t> March)</a:t>
            </a:r>
          </a:p>
          <a:p>
            <a:pPr marL="0" indent="0">
              <a:buNone/>
            </a:pPr>
            <a:endParaRPr lang="en-GB" sz="2000" dirty="0"/>
          </a:p>
          <a:p>
            <a:r>
              <a:rPr lang="en-GB" sz="2000" dirty="0"/>
              <a:t>By means of a </a:t>
            </a:r>
            <a:r>
              <a:rPr lang="en-GB" sz="2000" b="1" u="sng" dirty="0"/>
              <a:t>project report</a:t>
            </a:r>
            <a:r>
              <a:rPr lang="en-GB" sz="2000" dirty="0"/>
              <a:t>, demonstrate skills in time management, critical thinking and your ability to present an evidence-based argument in which statements of “fact” will be supported by appropriate, authoritative and up-to-date sources that support change within your chosen organisation.</a:t>
            </a:r>
            <a:r>
              <a:rPr lang="en-GB" sz="2000" dirty="0">
                <a:solidFill>
                  <a:srgbClr val="0000FF"/>
                </a:solidFill>
              </a:rPr>
              <a:t>(due 8</a:t>
            </a:r>
            <a:r>
              <a:rPr lang="en-GB" sz="2000" baseline="30000" dirty="0">
                <a:solidFill>
                  <a:srgbClr val="0000FF"/>
                </a:solidFill>
              </a:rPr>
              <a:t>th</a:t>
            </a:r>
            <a:r>
              <a:rPr lang="en-GB" sz="2000" dirty="0">
                <a:solidFill>
                  <a:srgbClr val="0000FF"/>
                </a:solidFill>
              </a:rPr>
              <a:t> May)</a:t>
            </a:r>
            <a:endParaRPr lang="en-GB" sz="2000" dirty="0"/>
          </a:p>
          <a:p>
            <a:endParaRPr lang="en-GB" sz="2000"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rgbClr val="0000FF"/>
                </a:solidFill>
              </a:rPr>
              <a:t>Choices open to students</a:t>
            </a:r>
          </a:p>
        </p:txBody>
      </p:sp>
      <p:sp>
        <p:nvSpPr>
          <p:cNvPr id="3" name="Content Placeholder 2"/>
          <p:cNvSpPr>
            <a:spLocks noGrp="1"/>
          </p:cNvSpPr>
          <p:nvPr>
            <p:ph idx="1"/>
          </p:nvPr>
        </p:nvSpPr>
        <p:spPr/>
        <p:txBody>
          <a:bodyPr/>
          <a:lstStyle/>
          <a:p>
            <a:r>
              <a:rPr lang="en-GB" dirty="0"/>
              <a:t>Work alone or in pairs</a:t>
            </a:r>
          </a:p>
          <a:p>
            <a:r>
              <a:rPr lang="en-GB" dirty="0"/>
              <a:t>Individually assessed contribution</a:t>
            </a:r>
          </a:p>
          <a:p>
            <a:r>
              <a:rPr lang="en-GB" dirty="0"/>
              <a:t>Report: 3000 words per person</a:t>
            </a:r>
          </a:p>
          <a:p>
            <a:r>
              <a:rPr lang="en-GB" dirty="0"/>
              <a:t>Identify own project</a:t>
            </a:r>
          </a:p>
          <a:p>
            <a:r>
              <a:rPr lang="en-GB" dirty="0"/>
              <a:t>Consider default option</a:t>
            </a:r>
          </a:p>
          <a:p>
            <a:endParaRPr lang="en-GB" dirty="0"/>
          </a:p>
        </p:txBody>
      </p:sp>
      <p:pic>
        <p:nvPicPr>
          <p:cNvPr id="7170" name="Picture 2" descr="C:\Users\Mike 2\AppData\Local\Microsoft\Windows\Temporary Internet Files\Content.IE5\6MVRBBBH\NHS_Choic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5157192"/>
            <a:ext cx="2266893" cy="158826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Level 6 module</a:t>
            </a:r>
          </a:p>
          <a:p>
            <a:r>
              <a:rPr lang="en-GB" dirty="0"/>
              <a:t>Draw on your entire course knowledge and expertise</a:t>
            </a:r>
          </a:p>
          <a:p>
            <a:r>
              <a:rPr lang="en-GB" dirty="0"/>
              <a:t>Research new areas</a:t>
            </a:r>
          </a:p>
          <a:p>
            <a:r>
              <a:rPr lang="en-GB" dirty="0"/>
              <a:t>Become an agent for change</a:t>
            </a:r>
          </a:p>
          <a:p>
            <a:r>
              <a:rPr lang="en-GB" dirty="0"/>
              <a:t>Become an organisational asset</a:t>
            </a:r>
          </a:p>
          <a:p>
            <a:r>
              <a:rPr lang="en-GB" dirty="0"/>
              <a:t>Maybe get your ‘foot in the door’?</a:t>
            </a:r>
          </a:p>
        </p:txBody>
      </p:sp>
      <p:pic>
        <p:nvPicPr>
          <p:cNvPr id="8194" name="Picture 2" descr="C:\Users\Mike 2\AppData\Local\Microsoft\Windows\Temporary Internet Files\Content.IE5\YJDYE8G3\opp[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5147" y="30707"/>
            <a:ext cx="2769096" cy="18206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rgbClr val="0000FF"/>
                </a:solidFill>
              </a:rPr>
              <a:t>What could you look at?</a:t>
            </a:r>
          </a:p>
        </p:txBody>
      </p:sp>
      <p:sp>
        <p:nvSpPr>
          <p:cNvPr id="3" name="Content Placeholder 2"/>
          <p:cNvSpPr>
            <a:spLocks noGrp="1"/>
          </p:cNvSpPr>
          <p:nvPr>
            <p:ph idx="1"/>
          </p:nvPr>
        </p:nvSpPr>
        <p:spPr/>
        <p:txBody>
          <a:bodyPr/>
          <a:lstStyle/>
          <a:p>
            <a:r>
              <a:rPr lang="en-GB" dirty="0"/>
              <a:t>Needs to be relevant to your stream</a:t>
            </a:r>
          </a:p>
          <a:p>
            <a:r>
              <a:rPr lang="en-GB" dirty="0"/>
              <a:t>Even so.....pretty wide scope of topics/themes</a:t>
            </a:r>
          </a:p>
          <a:p>
            <a:endParaRPr lang="en-GB" dirty="0"/>
          </a:p>
          <a:p>
            <a:r>
              <a:rPr lang="en-GB" dirty="0"/>
              <a:t>Any ideas so far?</a:t>
            </a:r>
          </a:p>
          <a:p>
            <a:r>
              <a:rPr lang="en-GB" dirty="0"/>
              <a:t>Topics you’ve studied so far?</a:t>
            </a:r>
          </a:p>
          <a:p>
            <a:r>
              <a:rPr lang="en-GB" dirty="0"/>
              <a:t>Issues identified in employer/placement provider?</a:t>
            </a:r>
          </a:p>
        </p:txBody>
      </p:sp>
      <p:pic>
        <p:nvPicPr>
          <p:cNvPr id="9218" name="Picture 2" descr="C:\Users\Mike 2\AppData\Local\Microsoft\Windows\Temporary Internet Files\Content.IE5\6MVRBBBH\Finding-right-employe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8808" y="5220532"/>
            <a:ext cx="2467161" cy="16447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pPr algn="l"/>
            <a:r>
              <a:rPr lang="en-GB" dirty="0">
                <a:solidFill>
                  <a:srgbClr val="0000FF"/>
                </a:solidFill>
              </a:rPr>
              <a:t>Some previous topics </a:t>
            </a:r>
            <a:endParaRPr lang="en-GB" dirty="0"/>
          </a:p>
        </p:txBody>
      </p:sp>
      <p:sp>
        <p:nvSpPr>
          <p:cNvPr id="3" name="Content Placeholder 2"/>
          <p:cNvSpPr>
            <a:spLocks noGrp="1"/>
          </p:cNvSpPr>
          <p:nvPr>
            <p:ph idx="1"/>
          </p:nvPr>
        </p:nvSpPr>
        <p:spPr>
          <a:xfrm>
            <a:off x="457200" y="1268760"/>
            <a:ext cx="8229600" cy="5184576"/>
          </a:xfrm>
        </p:spPr>
        <p:txBody>
          <a:bodyPr numCol="2">
            <a:normAutofit fontScale="77500" lnSpcReduction="20000"/>
          </a:bodyPr>
          <a:lstStyle/>
          <a:p>
            <a:r>
              <a:rPr lang="en-GB" sz="2300" dirty="0"/>
              <a:t>How to improve marketing at the Grand Theatre</a:t>
            </a:r>
          </a:p>
          <a:p>
            <a:r>
              <a:rPr lang="en-GB" sz="2300" dirty="0"/>
              <a:t>Evening opening at a coffee shop?</a:t>
            </a:r>
          </a:p>
          <a:p>
            <a:r>
              <a:rPr lang="en-GB" sz="2300" dirty="0"/>
              <a:t>Customer expectations at Travelodge</a:t>
            </a:r>
          </a:p>
          <a:p>
            <a:r>
              <a:rPr lang="en-GB" sz="2300" dirty="0"/>
              <a:t>Promoting a new </a:t>
            </a:r>
            <a:r>
              <a:rPr lang="en-GB" sz="2300" dirty="0" err="1"/>
              <a:t>watersports</a:t>
            </a:r>
            <a:r>
              <a:rPr lang="en-GB" sz="2300" dirty="0"/>
              <a:t> centre</a:t>
            </a:r>
          </a:p>
          <a:p>
            <a:r>
              <a:rPr lang="en-GB" sz="2300" dirty="0"/>
              <a:t>Improved sales at a guest house</a:t>
            </a:r>
          </a:p>
          <a:p>
            <a:r>
              <a:rPr lang="en-GB" sz="2300" dirty="0"/>
              <a:t>E-payments for kids gym</a:t>
            </a:r>
          </a:p>
          <a:p>
            <a:r>
              <a:rPr lang="en-GB" sz="2300" dirty="0"/>
              <a:t>Improving disability sports participation  in schools</a:t>
            </a:r>
          </a:p>
          <a:p>
            <a:r>
              <a:rPr lang="en-GB" sz="2300" dirty="0"/>
              <a:t>Relaunching a local rugby club</a:t>
            </a:r>
          </a:p>
          <a:p>
            <a:r>
              <a:rPr lang="en-GB" sz="2300" dirty="0"/>
              <a:t>Marketing plan for a pub</a:t>
            </a:r>
          </a:p>
          <a:p>
            <a:r>
              <a:rPr lang="en-GB" sz="2300" dirty="0"/>
              <a:t>Launching events in a restaurant</a:t>
            </a:r>
          </a:p>
          <a:p>
            <a:r>
              <a:rPr lang="en-GB" sz="2300" dirty="0"/>
              <a:t>Events review at the LC </a:t>
            </a:r>
          </a:p>
          <a:p>
            <a:r>
              <a:rPr lang="en-GB" sz="2300" dirty="0"/>
              <a:t>Boosting BME soccer in Wales</a:t>
            </a:r>
          </a:p>
          <a:p>
            <a:r>
              <a:rPr lang="en-GB" sz="2300" dirty="0"/>
              <a:t>Boosting events at NWM</a:t>
            </a:r>
          </a:p>
          <a:p>
            <a:r>
              <a:rPr lang="en-GB" sz="2300" dirty="0"/>
              <a:t>Options for hotel leisure club</a:t>
            </a:r>
          </a:p>
          <a:p>
            <a:r>
              <a:rPr lang="en-GB" sz="2300" dirty="0"/>
              <a:t>Management audit of go-kart company</a:t>
            </a:r>
          </a:p>
          <a:p>
            <a:r>
              <a:rPr lang="en-GB" sz="2300" dirty="0"/>
              <a:t>Strategic Plan for cake business</a:t>
            </a:r>
          </a:p>
          <a:p>
            <a:r>
              <a:rPr lang="en-GB" sz="2300" dirty="0"/>
              <a:t>Customer survey of leisure centre</a:t>
            </a:r>
          </a:p>
          <a:p>
            <a:r>
              <a:rPr lang="en-GB" sz="2300" dirty="0"/>
              <a:t>Training audit/plan for leisure site restaurant</a:t>
            </a:r>
          </a:p>
          <a:p>
            <a:r>
              <a:rPr lang="en-GB" sz="2300" dirty="0"/>
              <a:t>VFM at Travelodge</a:t>
            </a:r>
          </a:p>
          <a:p>
            <a:r>
              <a:rPr lang="en-GB" sz="2300" dirty="0"/>
              <a:t>How can Cardiff Airport improve?</a:t>
            </a:r>
          </a:p>
          <a:p>
            <a:r>
              <a:rPr lang="en-GB" sz="2300" dirty="0"/>
              <a:t>How should a florist expand?</a:t>
            </a:r>
          </a:p>
          <a:p>
            <a:r>
              <a:rPr lang="en-GB" sz="2300" dirty="0"/>
              <a:t>Alternative uses for a closed pub</a:t>
            </a:r>
          </a:p>
          <a:p>
            <a:r>
              <a:rPr lang="en-GB" sz="2300" dirty="0"/>
              <a:t>Review of structure of Welsh hockey</a:t>
            </a:r>
          </a:p>
          <a:p>
            <a:r>
              <a:rPr lang="en-GB" sz="2300" dirty="0"/>
              <a:t>Expansion of travel agency</a:t>
            </a:r>
          </a:p>
          <a:p>
            <a:r>
              <a:rPr lang="en-GB" sz="2300" dirty="0"/>
              <a:t>Market potential for bespoke sports nutritional supplements</a:t>
            </a:r>
          </a:p>
          <a:p>
            <a:r>
              <a:rPr lang="en-GB" sz="2300" dirty="0"/>
              <a:t>How could a TIC grow its business?</a:t>
            </a:r>
          </a:p>
          <a:p>
            <a:r>
              <a:rPr lang="en-GB" sz="2300" dirty="0"/>
              <a:t>How to improve hotel staffing</a:t>
            </a:r>
          </a:p>
          <a:p>
            <a:r>
              <a:rPr lang="en-GB" sz="2300" dirty="0"/>
              <a:t>Critical evaluation of a children’s home’s marketing</a:t>
            </a:r>
          </a:p>
          <a:p>
            <a:r>
              <a:rPr lang="en-GB" sz="2300" dirty="0"/>
              <a:t>How can a local café improve and grow its customer base</a:t>
            </a:r>
            <a:r>
              <a:rPr lang="en-GB" sz="2400" dirty="0"/>
              <a:t>?</a:t>
            </a:r>
          </a:p>
          <a:p>
            <a:endParaRPr lang="en-GB" sz="2400" dirty="0"/>
          </a:p>
          <a:p>
            <a:pPr marL="0" indent="0">
              <a:buNone/>
            </a:pPr>
            <a:endParaRPr lang="en-GB" sz="2400" dirty="0"/>
          </a:p>
          <a:p>
            <a:pPr marL="0" indent="0">
              <a:buNone/>
            </a:pPr>
            <a:endParaRPr lang="en-GB" dirty="0"/>
          </a:p>
        </p:txBody>
      </p:sp>
    </p:spTree>
    <p:extLst>
      <p:ext uri="{BB962C8B-B14F-4D97-AF65-F5344CB8AC3E}">
        <p14:creationId xmlns:p14="http://schemas.microsoft.com/office/powerpoint/2010/main" val="3547310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solidFill>
                  <a:srgbClr val="0000FF"/>
                </a:solidFill>
              </a:rPr>
              <a:t>Your employer/placement organisation?</a:t>
            </a:r>
          </a:p>
        </p:txBody>
      </p:sp>
      <p:sp>
        <p:nvSpPr>
          <p:cNvPr id="3" name="Content Placeholder 2"/>
          <p:cNvSpPr>
            <a:spLocks noGrp="1"/>
          </p:cNvSpPr>
          <p:nvPr>
            <p:ph sz="half" idx="1"/>
          </p:nvPr>
        </p:nvSpPr>
        <p:spPr/>
        <p:txBody>
          <a:bodyPr>
            <a:normAutofit fontScale="62500" lnSpcReduction="20000"/>
          </a:bodyPr>
          <a:lstStyle/>
          <a:p>
            <a:endParaRPr lang="en-GB" dirty="0"/>
          </a:p>
          <a:p>
            <a:endParaRPr lang="en-GB" dirty="0"/>
          </a:p>
        </p:txBody>
      </p:sp>
      <p:sp>
        <p:nvSpPr>
          <p:cNvPr id="4" name="Content Placeholder 3"/>
          <p:cNvSpPr>
            <a:spLocks noGrp="1"/>
          </p:cNvSpPr>
          <p:nvPr>
            <p:ph sz="half" idx="2"/>
          </p:nvPr>
        </p:nvSpPr>
        <p:spPr/>
        <p:txBody>
          <a:bodyPr>
            <a:normAutofit fontScale="62500" lnSpcReduction="20000"/>
          </a:bodyPr>
          <a:lstStyle/>
          <a:p>
            <a:r>
              <a:rPr lang="en-GB" dirty="0"/>
              <a:t>Management processes</a:t>
            </a:r>
          </a:p>
          <a:p>
            <a:r>
              <a:rPr lang="en-GB" dirty="0"/>
              <a:t>Operational issues</a:t>
            </a:r>
          </a:p>
          <a:p>
            <a:r>
              <a:rPr lang="en-GB" dirty="0"/>
              <a:t>Managing change</a:t>
            </a:r>
          </a:p>
          <a:p>
            <a:r>
              <a:rPr lang="en-GB" dirty="0"/>
              <a:t>Communication issues</a:t>
            </a:r>
          </a:p>
          <a:p>
            <a:r>
              <a:rPr lang="en-GB" dirty="0"/>
              <a:t>Performance issues</a:t>
            </a:r>
          </a:p>
          <a:p>
            <a:r>
              <a:rPr lang="en-GB" dirty="0"/>
              <a:t>Problem solving</a:t>
            </a:r>
          </a:p>
          <a:p>
            <a:r>
              <a:rPr lang="en-GB" dirty="0"/>
              <a:t>Guest services</a:t>
            </a:r>
          </a:p>
          <a:p>
            <a:r>
              <a:rPr lang="en-GB" dirty="0"/>
              <a:t>Financial management</a:t>
            </a:r>
          </a:p>
          <a:p>
            <a:r>
              <a:rPr lang="en-GB" dirty="0"/>
              <a:t>Funding</a:t>
            </a:r>
          </a:p>
          <a:p>
            <a:r>
              <a:rPr lang="en-GB" dirty="0"/>
              <a:t>Marketing</a:t>
            </a:r>
          </a:p>
          <a:p>
            <a:r>
              <a:rPr lang="en-GB" dirty="0"/>
              <a:t>Market research</a:t>
            </a:r>
          </a:p>
          <a:p>
            <a:r>
              <a:rPr lang="en-GB" dirty="0"/>
              <a:t>Feasibility study</a:t>
            </a:r>
          </a:p>
          <a:p>
            <a:r>
              <a:rPr lang="en-GB" dirty="0"/>
              <a:t>Personnel/HR issues</a:t>
            </a:r>
          </a:p>
          <a:p>
            <a:r>
              <a:rPr lang="en-GB" dirty="0"/>
              <a:t>Business Planning</a:t>
            </a:r>
          </a:p>
          <a:p>
            <a:r>
              <a:rPr lang="en-GB" dirty="0"/>
              <a:t>Policies and procedures</a:t>
            </a:r>
          </a:p>
          <a:p>
            <a:endParaRPr lang="en-GB" dirty="0"/>
          </a:p>
        </p:txBody>
      </p:sp>
      <p:pic>
        <p:nvPicPr>
          <p:cNvPr id="30722" name="Picture 2" descr="C:\Users\Michael\AppData\Local\Microsoft\Windows\Temporary Internet Files\Content.IE5\EMA5IA81\MC900078824[1].wmf"/>
          <p:cNvPicPr>
            <a:picLocks noChangeAspect="1" noChangeArrowheads="1"/>
          </p:cNvPicPr>
          <p:nvPr/>
        </p:nvPicPr>
        <p:blipFill>
          <a:blip r:embed="rId3" cstate="print"/>
          <a:srcRect/>
          <a:stretch>
            <a:fillRect/>
          </a:stretch>
        </p:blipFill>
        <p:spPr bwMode="auto">
          <a:xfrm>
            <a:off x="251520" y="1772816"/>
            <a:ext cx="4171950" cy="3562350"/>
          </a:xfrm>
          <a:prstGeom prst="rect">
            <a:avLst/>
          </a:prstGeom>
          <a:noFill/>
        </p:spPr>
      </p:pic>
    </p:spTree>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643050"/>
            <a:ext cx="8229600" cy="4882294"/>
          </a:xfrm>
        </p:spPr>
        <p:txBody>
          <a:bodyPr>
            <a:normAutofit lnSpcReduction="10000"/>
          </a:bodyPr>
          <a:lstStyle/>
          <a:p>
            <a:pPr marL="0" indent="0">
              <a:buNone/>
            </a:pPr>
            <a:r>
              <a:rPr lang="en-GB" sz="2400" dirty="0">
                <a:cs typeface="Arial" pitchFamily="34" charset="0"/>
              </a:rPr>
              <a:t>Develop awareness, knowledge &amp; understanding of the processes of consultancy, change and  project management including:</a:t>
            </a:r>
          </a:p>
          <a:p>
            <a:pPr marL="0" indent="0">
              <a:buNone/>
            </a:pPr>
            <a:endParaRPr lang="en-GB" sz="1000" dirty="0">
              <a:cs typeface="Arial" pitchFamily="34" charset="0"/>
            </a:endParaRPr>
          </a:p>
          <a:p>
            <a:pPr marL="531813" indent="-449263"/>
            <a:r>
              <a:rPr lang="en-GB" sz="2400" dirty="0">
                <a:cs typeface="Arial" pitchFamily="34" charset="0"/>
              </a:rPr>
              <a:t>the roles of organisational consultants</a:t>
            </a:r>
          </a:p>
          <a:p>
            <a:pPr marL="531813" indent="-449263"/>
            <a:r>
              <a:rPr lang="en-GB" sz="2400" dirty="0">
                <a:cs typeface="Arial" pitchFamily="34" charset="0"/>
              </a:rPr>
              <a:t>reasons for change within organisations </a:t>
            </a:r>
          </a:p>
          <a:p>
            <a:pPr marL="531813" indent="-449263"/>
            <a:r>
              <a:rPr lang="en-GB" sz="2400" dirty="0">
                <a:cs typeface="Arial" pitchFamily="34" charset="0"/>
              </a:rPr>
              <a:t>situations where consultant intervention may be beneficial</a:t>
            </a:r>
          </a:p>
          <a:p>
            <a:pPr marL="531813" indent="-449263"/>
            <a:r>
              <a:rPr lang="en-GB" sz="2400" dirty="0">
                <a:cs typeface="Arial" pitchFamily="34" charset="0"/>
              </a:rPr>
              <a:t>the advantages arising from independent, professional intervention</a:t>
            </a:r>
          </a:p>
          <a:p>
            <a:pPr marL="531813" indent="-449263"/>
            <a:r>
              <a:rPr lang="en-GB" sz="2400" dirty="0">
                <a:cs typeface="Arial" pitchFamily="34" charset="0"/>
              </a:rPr>
              <a:t>project identification, planning &amp; implementation </a:t>
            </a:r>
          </a:p>
          <a:p>
            <a:pPr marL="531813" indent="-449263"/>
            <a:r>
              <a:rPr lang="en-GB" sz="2400" dirty="0">
                <a:cs typeface="Arial" pitchFamily="34" charset="0"/>
              </a:rPr>
              <a:t>practical  work related skills including research requirements,   data handling &amp; report writing  </a:t>
            </a:r>
          </a:p>
          <a:p>
            <a:pPr marL="531813" indent="-449263"/>
            <a:r>
              <a:rPr lang="en-GB" sz="2400" dirty="0">
                <a:cs typeface="Arial" pitchFamily="34" charset="0"/>
              </a:rPr>
              <a:t>the expectations of future employers </a:t>
            </a:r>
          </a:p>
          <a:p>
            <a:endParaRPr lang="en-GB" dirty="0"/>
          </a:p>
        </p:txBody>
      </p:sp>
      <p:sp>
        <p:nvSpPr>
          <p:cNvPr id="3" name="Title 2"/>
          <p:cNvSpPr>
            <a:spLocks noGrp="1"/>
          </p:cNvSpPr>
          <p:nvPr>
            <p:ph type="title"/>
          </p:nvPr>
        </p:nvSpPr>
        <p:spPr/>
        <p:txBody>
          <a:bodyPr>
            <a:noAutofit/>
          </a:bodyPr>
          <a:lstStyle/>
          <a:p>
            <a:pPr algn="l"/>
            <a:r>
              <a:rPr lang="en-GB" sz="3200" dirty="0">
                <a:solidFill>
                  <a:srgbClr val="0000FF"/>
                </a:solidFill>
              </a:rPr>
              <a:t>How will learning about organisational consultancy benefit you?</a:t>
            </a:r>
          </a:p>
        </p:txBody>
      </p:sp>
      <p:pic>
        <p:nvPicPr>
          <p:cNvPr id="10242" name="Picture 2" descr="C:\Users\Mike 2\AppData\Local\Microsoft\Windows\Temporary Internet Files\Content.IE5\YJDYE8G3\need_you[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4489" y="1"/>
            <a:ext cx="1449511" cy="20608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 calcmode="lin" valueType="num">
                                      <p:cBhvr additive="base">
                                        <p:cTn id="49"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2">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additive="base">
                                        <p:cTn id="55" dur="500" fill="hold"/>
                                        <p:tgtEl>
                                          <p:spTgt spid="2">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2">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solidFill>
                  <a:srgbClr val="0000FF"/>
                </a:solidFill>
              </a:rPr>
              <a:t>Reading List      </a:t>
            </a:r>
            <a:r>
              <a:rPr lang="en-GB" b="1" dirty="0">
                <a:solidFill>
                  <a:srgbClr val="0000FF"/>
                </a:solidFill>
              </a:rPr>
              <a:t>Essential Texts</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pPr marL="0" indent="0">
              <a:buNone/>
            </a:pPr>
            <a:r>
              <a:rPr lang="en-GB" dirty="0"/>
              <a:t>Cameron, E. &amp; Green, M. (2015) </a:t>
            </a:r>
            <a:r>
              <a:rPr lang="en-GB" u="sng" dirty="0"/>
              <a:t>Making Sense of Change Management</a:t>
            </a:r>
            <a:r>
              <a:rPr lang="en-GB" dirty="0"/>
              <a:t>, 4</a:t>
            </a:r>
            <a:r>
              <a:rPr lang="en-GB" baseline="30000" dirty="0"/>
              <a:t>th</a:t>
            </a:r>
            <a:r>
              <a:rPr lang="en-GB" dirty="0"/>
              <a:t>  edition, London:</a:t>
            </a:r>
          </a:p>
          <a:p>
            <a:pPr marL="0" indent="0">
              <a:buNone/>
            </a:pPr>
            <a:r>
              <a:rPr lang="en-GB" dirty="0" err="1"/>
              <a:t>Kogan</a:t>
            </a:r>
            <a:r>
              <a:rPr lang="en-GB" dirty="0"/>
              <a:t> Page</a:t>
            </a:r>
          </a:p>
          <a:p>
            <a:pPr marL="0" indent="0">
              <a:buNone/>
            </a:pPr>
            <a:r>
              <a:rPr lang="en-GB" dirty="0"/>
              <a:t> </a:t>
            </a:r>
          </a:p>
          <a:p>
            <a:pPr marL="0" indent="0">
              <a:buNone/>
            </a:pPr>
            <a:r>
              <a:rPr lang="en-GB" dirty="0"/>
              <a:t>Saunders, M &amp; Lewis, P (2012) </a:t>
            </a:r>
            <a:r>
              <a:rPr lang="en-GB" u="sng" dirty="0"/>
              <a:t>Doing Research in Business &amp; Management, </a:t>
            </a:r>
            <a:r>
              <a:rPr lang="en-GB" dirty="0"/>
              <a:t>Harlow: Prentice Hall</a:t>
            </a:r>
          </a:p>
          <a:p>
            <a:pPr marL="0" indent="0">
              <a:buNone/>
            </a:pPr>
            <a:r>
              <a:rPr lang="en-GB" dirty="0"/>
              <a:t> </a:t>
            </a:r>
          </a:p>
          <a:p>
            <a:pPr marL="0" indent="0">
              <a:buNone/>
            </a:pPr>
            <a:r>
              <a:rPr lang="en-GB" dirty="0"/>
              <a:t>Wickham, L &amp; Wilcock, J (2012) </a:t>
            </a:r>
            <a:r>
              <a:rPr lang="en-GB" u="sng" dirty="0"/>
              <a:t>Management Consulting, </a:t>
            </a:r>
            <a:r>
              <a:rPr lang="en-GB" dirty="0"/>
              <a:t>4</a:t>
            </a:r>
            <a:r>
              <a:rPr lang="en-GB" baseline="30000" dirty="0"/>
              <a:t>th</a:t>
            </a:r>
            <a:r>
              <a:rPr lang="en-GB" dirty="0"/>
              <a:t> edition, Harlow: Pearson</a:t>
            </a:r>
          </a:p>
          <a:p>
            <a:endParaRPr lang="en-GB" dirty="0"/>
          </a:p>
        </p:txBody>
      </p:sp>
    </p:spTree>
    <p:extLst>
      <p:ext uri="{BB962C8B-B14F-4D97-AF65-F5344CB8AC3E}">
        <p14:creationId xmlns:p14="http://schemas.microsoft.com/office/powerpoint/2010/main" val="22867782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fontScale="90000"/>
          </a:bodyPr>
          <a:lstStyle/>
          <a:p>
            <a:pPr algn="l"/>
            <a:r>
              <a:rPr lang="en-GB" dirty="0">
                <a:solidFill>
                  <a:srgbClr val="0000FF"/>
                </a:solidFill>
              </a:rPr>
              <a:t>Reading List    </a:t>
            </a:r>
            <a:r>
              <a:rPr lang="en-GB" b="1" dirty="0">
                <a:solidFill>
                  <a:srgbClr val="0000FF"/>
                </a:solidFill>
              </a:rPr>
              <a:t>Background Reading</a:t>
            </a:r>
            <a:br>
              <a:rPr lang="en-GB" dirty="0">
                <a:solidFill>
                  <a:srgbClr val="0000FF"/>
                </a:solidFill>
              </a:rPr>
            </a:br>
            <a:endParaRPr lang="en-GB" dirty="0">
              <a:solidFill>
                <a:srgbClr val="0000FF"/>
              </a:solidFill>
            </a:endParaRPr>
          </a:p>
        </p:txBody>
      </p:sp>
      <p:sp>
        <p:nvSpPr>
          <p:cNvPr id="3" name="Content Placeholder 2"/>
          <p:cNvSpPr>
            <a:spLocks noGrp="1"/>
          </p:cNvSpPr>
          <p:nvPr>
            <p:ph idx="1"/>
          </p:nvPr>
        </p:nvSpPr>
        <p:spPr>
          <a:xfrm>
            <a:off x="467544" y="836712"/>
            <a:ext cx="8229600" cy="5289451"/>
          </a:xfrm>
        </p:spPr>
        <p:txBody>
          <a:bodyPr>
            <a:normAutofit fontScale="47500" lnSpcReduction="20000"/>
          </a:bodyPr>
          <a:lstStyle/>
          <a:p>
            <a:pPr marL="0" indent="0">
              <a:buNone/>
            </a:pPr>
            <a:r>
              <a:rPr lang="en-GB" dirty="0"/>
              <a:t> </a:t>
            </a:r>
          </a:p>
          <a:p>
            <a:pPr marL="0" indent="0">
              <a:buNone/>
            </a:pPr>
            <a:r>
              <a:rPr lang="en-GB" dirty="0"/>
              <a:t>Baron, A. and Armstrong, M. (2007) </a:t>
            </a:r>
            <a:r>
              <a:rPr lang="en-GB" u="sng" dirty="0"/>
              <a:t>Human capital management</a:t>
            </a:r>
            <a:r>
              <a:rPr lang="en-GB" dirty="0"/>
              <a:t>.  London: </a:t>
            </a:r>
            <a:r>
              <a:rPr lang="en-GB" dirty="0" err="1"/>
              <a:t>Kogan</a:t>
            </a:r>
            <a:r>
              <a:rPr lang="en-GB" dirty="0"/>
              <a:t> Page.</a:t>
            </a:r>
          </a:p>
          <a:p>
            <a:pPr marL="0" indent="0">
              <a:buNone/>
            </a:pPr>
            <a:r>
              <a:rPr lang="en-GB" dirty="0"/>
              <a:t> </a:t>
            </a:r>
          </a:p>
          <a:p>
            <a:pPr marL="0" indent="0">
              <a:buNone/>
            </a:pPr>
            <a:r>
              <a:rPr lang="en-GB" dirty="0"/>
              <a:t>Biggs, D (2010) </a:t>
            </a:r>
            <a:r>
              <a:rPr lang="en-GB" u="sng" dirty="0"/>
              <a:t>Management Consulting: A Guide for Students,</a:t>
            </a:r>
            <a:r>
              <a:rPr lang="en-GB" dirty="0"/>
              <a:t> Andover: Cengage</a:t>
            </a:r>
          </a:p>
          <a:p>
            <a:pPr marL="0" indent="0">
              <a:buNone/>
            </a:pPr>
            <a:r>
              <a:rPr lang="en-GB" dirty="0"/>
              <a:t> </a:t>
            </a:r>
          </a:p>
          <a:p>
            <a:pPr marL="0" indent="0">
              <a:buNone/>
            </a:pPr>
            <a:r>
              <a:rPr lang="en-GB" dirty="0"/>
              <a:t>Brierley, E. (2006) </a:t>
            </a:r>
            <a:r>
              <a:rPr lang="en-GB" u="sng" dirty="0"/>
              <a:t>Talent on tap: getting the best from freelancers, interims and consultants</a:t>
            </a:r>
            <a:r>
              <a:rPr lang="en-GB" dirty="0"/>
              <a:t>.  London: Chartered Institute of Personnel and Development.</a:t>
            </a:r>
          </a:p>
          <a:p>
            <a:pPr marL="0" indent="0">
              <a:buNone/>
            </a:pPr>
            <a:r>
              <a:rPr lang="en-GB" dirty="0"/>
              <a:t> </a:t>
            </a:r>
          </a:p>
          <a:p>
            <a:pPr marL="0" indent="0">
              <a:buNone/>
            </a:pPr>
            <a:r>
              <a:rPr lang="en-GB" dirty="0"/>
              <a:t>Brown, D, Caldwell, R, &amp; White, K. (2004) </a:t>
            </a:r>
            <a:r>
              <a:rPr lang="en-GB" u="sng" dirty="0"/>
              <a:t>Business partnering: a new direction for HR. A guide</a:t>
            </a:r>
            <a:r>
              <a:rPr lang="en-GB" dirty="0"/>
              <a:t>.  London: CIPD.</a:t>
            </a:r>
          </a:p>
          <a:p>
            <a:pPr marL="0" indent="0">
              <a:buNone/>
            </a:pPr>
            <a:r>
              <a:rPr lang="en-GB" dirty="0"/>
              <a:t> </a:t>
            </a:r>
          </a:p>
          <a:p>
            <a:pPr marL="0" indent="0">
              <a:buNone/>
            </a:pPr>
            <a:r>
              <a:rPr lang="en-GB" dirty="0" err="1"/>
              <a:t>Burnes</a:t>
            </a:r>
            <a:r>
              <a:rPr lang="en-GB" dirty="0"/>
              <a:t>, B (2014) </a:t>
            </a:r>
            <a:r>
              <a:rPr lang="en-GB" u="sng" dirty="0"/>
              <a:t>Managing Change</a:t>
            </a:r>
            <a:r>
              <a:rPr lang="en-GB" dirty="0"/>
              <a:t>, 6</a:t>
            </a:r>
            <a:r>
              <a:rPr lang="en-GB" baseline="30000" dirty="0"/>
              <a:t>th</a:t>
            </a:r>
            <a:r>
              <a:rPr lang="en-GB" dirty="0"/>
              <a:t> edition, New York: Prentice Hall</a:t>
            </a:r>
          </a:p>
          <a:p>
            <a:pPr marL="0" indent="0">
              <a:buNone/>
            </a:pPr>
            <a:r>
              <a:rPr lang="en-GB" dirty="0"/>
              <a:t> </a:t>
            </a:r>
          </a:p>
          <a:p>
            <a:pPr marL="0" indent="0">
              <a:buNone/>
            </a:pPr>
            <a:r>
              <a:rPr lang="en-GB" dirty="0" err="1"/>
              <a:t>Buttrick</a:t>
            </a:r>
            <a:r>
              <a:rPr lang="en-GB" dirty="0"/>
              <a:t>, R. (2005) </a:t>
            </a:r>
            <a:r>
              <a:rPr lang="en-GB" u="sng" dirty="0"/>
              <a:t>The Project Workout</a:t>
            </a:r>
            <a:r>
              <a:rPr lang="en-GB" dirty="0"/>
              <a:t>, London: Prentice Hall  (</a:t>
            </a:r>
            <a:r>
              <a:rPr lang="en-GB" dirty="0" err="1"/>
              <a:t>ebook</a:t>
            </a:r>
            <a:r>
              <a:rPr lang="en-GB" dirty="0"/>
              <a:t> on library website)</a:t>
            </a:r>
          </a:p>
          <a:p>
            <a:pPr marL="0" indent="0">
              <a:buNone/>
            </a:pPr>
            <a:r>
              <a:rPr lang="en-GB" dirty="0"/>
              <a:t> </a:t>
            </a:r>
          </a:p>
          <a:p>
            <a:pPr marL="0" indent="0">
              <a:buNone/>
            </a:pPr>
            <a:r>
              <a:rPr lang="en-GB" dirty="0"/>
              <a:t>Gardiner, P. (2005) </a:t>
            </a:r>
            <a:r>
              <a:rPr lang="en-GB" u="sng" dirty="0"/>
              <a:t>Project Management:  A Strategic Approach</a:t>
            </a:r>
            <a:r>
              <a:rPr lang="en-GB" dirty="0"/>
              <a:t>, Basingstoke, Palgrave.</a:t>
            </a:r>
          </a:p>
          <a:p>
            <a:pPr marL="0" indent="0">
              <a:buNone/>
            </a:pPr>
            <a:r>
              <a:rPr lang="en-GB" dirty="0"/>
              <a:t> </a:t>
            </a:r>
          </a:p>
          <a:p>
            <a:pPr marL="0" indent="0">
              <a:buNone/>
            </a:pPr>
            <a:r>
              <a:rPr lang="en-GB" dirty="0"/>
              <a:t>Johnson, M. (2005) </a:t>
            </a:r>
            <a:r>
              <a:rPr lang="en-GB" u="sng" dirty="0"/>
              <a:t>The Independent Consultant’s Survival Guide</a:t>
            </a:r>
            <a:r>
              <a:rPr lang="en-GB" dirty="0"/>
              <a:t>, </a:t>
            </a:r>
            <a:r>
              <a:rPr lang="en-GB" dirty="0" err="1"/>
              <a:t>London:CIPD</a:t>
            </a:r>
            <a:r>
              <a:rPr lang="en-GB" dirty="0"/>
              <a:t>.</a:t>
            </a:r>
          </a:p>
          <a:p>
            <a:pPr marL="0" indent="0">
              <a:buNone/>
            </a:pPr>
            <a:r>
              <a:rPr lang="en-GB" dirty="0"/>
              <a:t> </a:t>
            </a:r>
          </a:p>
          <a:p>
            <a:pPr marL="0" indent="0">
              <a:buNone/>
            </a:pPr>
            <a:r>
              <a:rPr lang="en-GB" dirty="0" err="1"/>
              <a:t>Maylor</a:t>
            </a:r>
            <a:r>
              <a:rPr lang="en-GB" dirty="0"/>
              <a:t>, H. (2010) </a:t>
            </a:r>
            <a:r>
              <a:rPr lang="en-GB" u="sng" dirty="0"/>
              <a:t>Project Management,</a:t>
            </a:r>
            <a:r>
              <a:rPr lang="en-GB" dirty="0"/>
              <a:t> 4</a:t>
            </a:r>
            <a:r>
              <a:rPr lang="en-GB" baseline="30000" dirty="0"/>
              <a:t>th</a:t>
            </a:r>
            <a:r>
              <a:rPr lang="en-GB" dirty="0"/>
              <a:t> edition, Harlow: Prentice Hall.</a:t>
            </a:r>
          </a:p>
          <a:p>
            <a:pPr marL="0" indent="0">
              <a:buNone/>
            </a:pPr>
            <a:r>
              <a:rPr lang="en-GB" dirty="0"/>
              <a:t> </a:t>
            </a:r>
          </a:p>
          <a:p>
            <a:pPr marL="0" indent="0">
              <a:buNone/>
            </a:pPr>
            <a:r>
              <a:rPr lang="en-GB" dirty="0"/>
              <a:t>Newton, R (2010) </a:t>
            </a:r>
            <a:r>
              <a:rPr lang="en-GB" u="sng" dirty="0"/>
              <a:t>The Management Consultant: Mastering the Art of Consultancy,</a:t>
            </a:r>
            <a:r>
              <a:rPr lang="en-GB" dirty="0"/>
              <a:t> Harlow: Pearson </a:t>
            </a:r>
          </a:p>
          <a:p>
            <a:pPr marL="0" indent="0">
              <a:buNone/>
            </a:pPr>
            <a:endParaRPr lang="en-GB" dirty="0"/>
          </a:p>
        </p:txBody>
      </p:sp>
    </p:spTree>
    <p:extLst>
      <p:ext uri="{BB962C8B-B14F-4D97-AF65-F5344CB8AC3E}">
        <p14:creationId xmlns:p14="http://schemas.microsoft.com/office/powerpoint/2010/main" val="978328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a:solidFill>
                  <a:srgbClr val="0000FF"/>
                </a:solidFill>
              </a:rPr>
              <a:t>Other useful resources</a:t>
            </a:r>
          </a:p>
        </p:txBody>
      </p:sp>
      <p:sp>
        <p:nvSpPr>
          <p:cNvPr id="2" name="Content Placeholder 1"/>
          <p:cNvSpPr>
            <a:spLocks noGrp="1"/>
          </p:cNvSpPr>
          <p:nvPr>
            <p:ph sz="quarter" idx="2"/>
          </p:nvPr>
        </p:nvSpPr>
        <p:spPr>
          <a:xfrm>
            <a:off x="457200" y="1268760"/>
            <a:ext cx="7067128" cy="5040560"/>
          </a:xfrm>
        </p:spPr>
        <p:txBody>
          <a:bodyPr>
            <a:normAutofit fontScale="85000" lnSpcReduction="20000"/>
          </a:bodyPr>
          <a:lstStyle/>
          <a:p>
            <a:pPr>
              <a:buNone/>
            </a:pPr>
            <a:r>
              <a:rPr lang="en-GB" b="1" dirty="0"/>
              <a:t> </a:t>
            </a:r>
            <a:endParaRPr lang="en-GB" dirty="0"/>
          </a:p>
          <a:p>
            <a:pPr>
              <a:buNone/>
            </a:pPr>
            <a:r>
              <a:rPr lang="en-GB" sz="3300" b="1" dirty="0"/>
              <a:t>Electronic Journals</a:t>
            </a:r>
            <a:r>
              <a:rPr lang="en-GB" b="1" dirty="0"/>
              <a:t> (via library website)</a:t>
            </a:r>
          </a:p>
          <a:p>
            <a:pPr>
              <a:buNone/>
            </a:pPr>
            <a:endParaRPr lang="en-GB" dirty="0"/>
          </a:p>
          <a:p>
            <a:r>
              <a:rPr lang="en-GB" dirty="0"/>
              <a:t>British Journal of Management</a:t>
            </a:r>
          </a:p>
          <a:p>
            <a:r>
              <a:rPr lang="en-GB" dirty="0"/>
              <a:t>Coaching at Work</a:t>
            </a:r>
          </a:p>
          <a:p>
            <a:r>
              <a:rPr lang="en-GB" dirty="0"/>
              <a:t>Harvard Business Review</a:t>
            </a:r>
          </a:p>
          <a:p>
            <a:r>
              <a:rPr lang="en-GB" dirty="0"/>
              <a:t>HRM Review</a:t>
            </a:r>
          </a:p>
          <a:p>
            <a:r>
              <a:rPr lang="en-GB" dirty="0"/>
              <a:t>Human Resource Management Journal</a:t>
            </a:r>
          </a:p>
          <a:p>
            <a:r>
              <a:rPr lang="en-GB" dirty="0"/>
              <a:t>International Journal of Employment Studies</a:t>
            </a:r>
          </a:p>
          <a:p>
            <a:r>
              <a:rPr lang="en-GB" dirty="0"/>
              <a:t>Journal of Organisational Behaviour</a:t>
            </a:r>
          </a:p>
          <a:p>
            <a:r>
              <a:rPr lang="en-GB" dirty="0"/>
              <a:t>Management Today</a:t>
            </a:r>
          </a:p>
          <a:p>
            <a:r>
              <a:rPr lang="en-GB" dirty="0"/>
              <a:t>People and Strategy: Journal of the HR Planning Society</a:t>
            </a:r>
          </a:p>
          <a:p>
            <a:r>
              <a:rPr lang="en-GB" dirty="0"/>
              <a:t>People Management Magazine</a:t>
            </a:r>
          </a:p>
          <a:p>
            <a:r>
              <a:rPr lang="en-GB" dirty="0"/>
              <a:t>Public Personnel Management</a:t>
            </a:r>
          </a:p>
          <a:p>
            <a:r>
              <a:rPr lang="en-GB" dirty="0"/>
              <a:t>Strategic HR Review</a:t>
            </a:r>
          </a:p>
          <a:p>
            <a:r>
              <a:rPr lang="en-GB" dirty="0"/>
              <a:t>Work Employment and Society</a:t>
            </a:r>
          </a:p>
          <a:p>
            <a:endParaRPr lang="en-GB" dirty="0"/>
          </a:p>
          <a:p>
            <a:endParaRPr lang="en-GB" dirty="0"/>
          </a:p>
        </p:txBody>
      </p:sp>
      <p:sp>
        <p:nvSpPr>
          <p:cNvPr id="7" name="Content Placeholder 6"/>
          <p:cNvSpPr>
            <a:spLocks noGrp="1"/>
          </p:cNvSpPr>
          <p:nvPr>
            <p:ph sz="quarter" idx="4"/>
          </p:nvPr>
        </p:nvSpPr>
        <p:spPr>
          <a:xfrm>
            <a:off x="8244408" y="1412776"/>
            <a:ext cx="442392" cy="4713387"/>
          </a:xfrm>
        </p:spPr>
        <p:txBody>
          <a:bodyPr>
            <a:normAutofit/>
          </a:bodyPr>
          <a:lstStyle/>
          <a:p>
            <a:endParaRPr lang="en-GB" dirty="0"/>
          </a:p>
        </p:txBody>
      </p:sp>
    </p:spTree>
    <p:extLst>
      <p:ext uri="{BB962C8B-B14F-4D97-AF65-F5344CB8AC3E}">
        <p14:creationId xmlns:p14="http://schemas.microsoft.com/office/powerpoint/2010/main" val="29707117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a:solidFill>
                  <a:srgbClr val="0000FF"/>
                </a:solidFill>
              </a:rPr>
              <a:t>Other useful resources</a:t>
            </a:r>
          </a:p>
        </p:txBody>
      </p:sp>
      <p:sp>
        <p:nvSpPr>
          <p:cNvPr id="2" name="Content Placeholder 1"/>
          <p:cNvSpPr>
            <a:spLocks noGrp="1"/>
          </p:cNvSpPr>
          <p:nvPr>
            <p:ph sz="quarter" idx="2"/>
          </p:nvPr>
        </p:nvSpPr>
        <p:spPr>
          <a:xfrm>
            <a:off x="457200" y="1268760"/>
            <a:ext cx="802432" cy="5040560"/>
          </a:xfrm>
        </p:spPr>
        <p:txBody>
          <a:bodyPr>
            <a:normAutofit/>
          </a:bodyPr>
          <a:lstStyle/>
          <a:p>
            <a:pPr>
              <a:buNone/>
            </a:pPr>
            <a:r>
              <a:rPr lang="en-GB" b="1" dirty="0"/>
              <a:t> </a:t>
            </a:r>
            <a:endParaRPr lang="en-GB" dirty="0"/>
          </a:p>
          <a:p>
            <a:endParaRPr lang="en-GB" dirty="0"/>
          </a:p>
          <a:p>
            <a:endParaRPr lang="en-GB" dirty="0"/>
          </a:p>
        </p:txBody>
      </p:sp>
      <p:sp>
        <p:nvSpPr>
          <p:cNvPr id="7" name="Content Placeholder 6"/>
          <p:cNvSpPr>
            <a:spLocks noGrp="1"/>
          </p:cNvSpPr>
          <p:nvPr>
            <p:ph sz="quarter" idx="4"/>
          </p:nvPr>
        </p:nvSpPr>
        <p:spPr>
          <a:xfrm>
            <a:off x="1907705" y="1412776"/>
            <a:ext cx="6779096" cy="4713387"/>
          </a:xfrm>
        </p:spPr>
        <p:txBody>
          <a:bodyPr>
            <a:normAutofit/>
          </a:bodyPr>
          <a:lstStyle/>
          <a:p>
            <a:pPr>
              <a:buNone/>
            </a:pPr>
            <a:r>
              <a:rPr lang="en-GB" sz="2300" b="1" dirty="0"/>
              <a:t>Useful Websites:</a:t>
            </a:r>
          </a:p>
          <a:p>
            <a:pPr>
              <a:buNone/>
            </a:pPr>
            <a:endParaRPr lang="en-GB" sz="2300" b="1" dirty="0"/>
          </a:p>
          <a:p>
            <a:r>
              <a:rPr lang="en-GB" sz="2000" dirty="0"/>
              <a:t>Project Management Institute  </a:t>
            </a:r>
            <a:r>
              <a:rPr lang="en-GB" sz="2000" u="sng" dirty="0">
                <a:hlinkClick r:id="rId3"/>
              </a:rPr>
              <a:t>www.pmi.org/uk</a:t>
            </a:r>
            <a:endParaRPr lang="en-GB" sz="2000" dirty="0"/>
          </a:p>
          <a:p>
            <a:r>
              <a:rPr lang="en-GB" sz="2000" dirty="0"/>
              <a:t>Chartered Management Institute   </a:t>
            </a:r>
            <a:r>
              <a:rPr lang="en-GB" sz="2000" u="sng" dirty="0">
                <a:hlinkClick r:id="rId4"/>
              </a:rPr>
              <a:t>www.cmi.org.uk</a:t>
            </a:r>
            <a:endParaRPr lang="en-GB" sz="2000" dirty="0"/>
          </a:p>
          <a:p>
            <a:r>
              <a:rPr lang="en-GB" sz="2000" dirty="0"/>
              <a:t>Chartered Institute of Personnel and Development   </a:t>
            </a:r>
            <a:r>
              <a:rPr lang="en-GB" sz="2000" u="sng" dirty="0">
                <a:hlinkClick r:id="rId5"/>
              </a:rPr>
              <a:t>www.cipd.co.uk</a:t>
            </a:r>
            <a:endParaRPr lang="en-GB" sz="2000" dirty="0"/>
          </a:p>
          <a:p>
            <a:r>
              <a:rPr lang="en-GB" sz="2000" dirty="0"/>
              <a:t> Management Consultancies Association  </a:t>
            </a:r>
            <a:r>
              <a:rPr lang="en-GB" sz="2000" u="sng" dirty="0">
                <a:hlinkClick r:id="rId6"/>
              </a:rPr>
              <a:t>www.mca.org.uk</a:t>
            </a:r>
            <a:r>
              <a:rPr lang="en-GB" sz="2000" dirty="0"/>
              <a:t> </a:t>
            </a:r>
          </a:p>
          <a:p>
            <a:r>
              <a:rPr lang="en-GB" sz="2000" u="sng" dirty="0">
                <a:hlinkClick r:id="rId7"/>
              </a:rPr>
              <a:t>www.mckinsey.com</a:t>
            </a:r>
            <a:endParaRPr lang="en-GB" sz="2000" dirty="0"/>
          </a:p>
          <a:p>
            <a:r>
              <a:rPr lang="en-GB" sz="2000" dirty="0"/>
              <a:t> Institute of Consulting  </a:t>
            </a:r>
            <a:r>
              <a:rPr lang="en-GB" sz="2000" u="sng" dirty="0">
                <a:hlinkClick r:id="rId8"/>
              </a:rPr>
              <a:t>www.iconsulting.org.uk</a:t>
            </a:r>
            <a:r>
              <a:rPr lang="en-GB" sz="2000" dirty="0"/>
              <a:t> </a:t>
            </a:r>
          </a:p>
          <a:p>
            <a:r>
              <a:rPr lang="en-GB" sz="2000" dirty="0"/>
              <a:t> </a:t>
            </a:r>
            <a:r>
              <a:rPr lang="en-GB" sz="2000" u="sng" dirty="0">
                <a:hlinkClick r:id="rId9"/>
              </a:rPr>
              <a:t>www.pwc.co.uk</a:t>
            </a:r>
            <a:r>
              <a:rPr lang="en-GB" sz="2000" dirty="0"/>
              <a:t> ;  </a:t>
            </a:r>
            <a:r>
              <a:rPr lang="en-GB" sz="2000" u="sng" dirty="0">
                <a:hlinkClick r:id="rId10"/>
              </a:rPr>
              <a:t>www.accenture.com</a:t>
            </a:r>
            <a:r>
              <a:rPr lang="en-GB" sz="2000" dirty="0"/>
              <a:t> ;      </a:t>
            </a:r>
            <a:r>
              <a:rPr lang="en-GB" sz="2000" u="sng" dirty="0">
                <a:hlinkClick r:id="rId11"/>
              </a:rPr>
              <a:t>www.deloitte.com</a:t>
            </a:r>
            <a:r>
              <a:rPr lang="en-GB" sz="2000" dirty="0"/>
              <a:t> </a:t>
            </a:r>
          </a:p>
          <a:p>
            <a:r>
              <a:rPr lang="en-GB" sz="2000" u="sng" dirty="0">
                <a:hlinkClick r:id="rId12"/>
              </a:rPr>
              <a:t>www.thesportsconsultancy.com</a:t>
            </a:r>
            <a:r>
              <a:rPr lang="en-GB" sz="2000" dirty="0"/>
              <a:t> ;   </a:t>
            </a:r>
            <a:r>
              <a:rPr lang="en-GB" sz="2000" u="sng" dirty="0">
                <a:hlinkClick r:id="rId13"/>
              </a:rPr>
              <a:t>www.tourismsociety.com</a:t>
            </a:r>
            <a:endParaRPr lang="en-GB" sz="2000" dirty="0"/>
          </a:p>
          <a:p>
            <a:pPr>
              <a:buNone/>
            </a:pPr>
            <a:endParaRPr lang="en-GB" sz="2000" b="1" dirty="0"/>
          </a:p>
          <a:p>
            <a:pPr>
              <a:buNone/>
            </a:pPr>
            <a:endParaRPr lang="en-GB" sz="2000" dirty="0"/>
          </a:p>
        </p:txBody>
      </p:sp>
    </p:spTree>
    <p:extLst>
      <p:ext uri="{BB962C8B-B14F-4D97-AF65-F5344CB8AC3E}">
        <p14:creationId xmlns:p14="http://schemas.microsoft.com/office/powerpoint/2010/main" val="41821565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2776"/>
            <a:ext cx="8229600" cy="5112568"/>
          </a:xfrm>
        </p:spPr>
        <p:txBody>
          <a:bodyPr>
            <a:normAutofit fontScale="77500" lnSpcReduction="20000"/>
          </a:bodyPr>
          <a:lstStyle/>
          <a:p>
            <a:r>
              <a:rPr lang="en-GB" dirty="0"/>
              <a:t>Regular Attendance at both lectures and tutorials</a:t>
            </a:r>
          </a:p>
          <a:p>
            <a:r>
              <a:rPr lang="en-GB" dirty="0"/>
              <a:t>Enthusiastic participation, interaction and teamwork</a:t>
            </a:r>
          </a:p>
          <a:p>
            <a:r>
              <a:rPr lang="en-GB" dirty="0"/>
              <a:t>Student engagement with the module</a:t>
            </a:r>
          </a:p>
          <a:p>
            <a:r>
              <a:rPr lang="en-GB" dirty="0"/>
              <a:t>Mutual support and encouragement </a:t>
            </a:r>
          </a:p>
          <a:p>
            <a:r>
              <a:rPr lang="en-GB" dirty="0"/>
              <a:t>Adherence to classroom etiquette </a:t>
            </a:r>
          </a:p>
          <a:p>
            <a:r>
              <a:rPr lang="en-GB" dirty="0"/>
              <a:t>Independent reading and study above and beyond course notes and recommended texts</a:t>
            </a:r>
          </a:p>
          <a:p>
            <a:r>
              <a:rPr lang="en-GB" dirty="0"/>
              <a:t>Progress blog and supporting tutorial</a:t>
            </a:r>
          </a:p>
          <a:p>
            <a:r>
              <a:rPr lang="en-GB" dirty="0"/>
              <a:t>Positive engagement with external organisations</a:t>
            </a:r>
          </a:p>
          <a:p>
            <a:r>
              <a:rPr lang="en-GB" dirty="0"/>
              <a:t>Delivery of work in line with deadlines</a:t>
            </a:r>
          </a:p>
          <a:p>
            <a:r>
              <a:rPr lang="en-GB" dirty="0"/>
              <a:t>Continuous dialogue on any issues of concern</a:t>
            </a:r>
          </a:p>
          <a:p>
            <a:r>
              <a:rPr lang="en-GB" b="1" dirty="0"/>
              <a:t>That will make you successful!    </a:t>
            </a:r>
            <a:r>
              <a:rPr lang="en-GB" sz="6000" b="1" dirty="0">
                <a:sym typeface="Wingdings" pitchFamily="2" charset="2"/>
              </a:rPr>
              <a:t></a:t>
            </a:r>
            <a:endParaRPr lang="en-GB" sz="6000" b="1" dirty="0"/>
          </a:p>
        </p:txBody>
      </p:sp>
      <p:sp>
        <p:nvSpPr>
          <p:cNvPr id="2" name="Title 1"/>
          <p:cNvSpPr>
            <a:spLocks noGrp="1"/>
          </p:cNvSpPr>
          <p:nvPr>
            <p:ph type="title"/>
          </p:nvPr>
        </p:nvSpPr>
        <p:spPr>
          <a:xfrm>
            <a:off x="457200" y="274638"/>
            <a:ext cx="8229600" cy="922114"/>
          </a:xfrm>
        </p:spPr>
        <p:txBody>
          <a:bodyPr>
            <a:normAutofit/>
          </a:bodyPr>
          <a:lstStyle/>
          <a:p>
            <a:pPr algn="l"/>
            <a:r>
              <a:rPr lang="en-GB" sz="4000" b="1" dirty="0">
                <a:solidFill>
                  <a:srgbClr val="0000FF"/>
                </a:solidFill>
              </a:rPr>
              <a:t>Our expectations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rgbClr val="0000FF"/>
                </a:solidFill>
              </a:rPr>
              <a:t>Your Expectations?</a:t>
            </a:r>
          </a:p>
        </p:txBody>
      </p:sp>
      <p:pic>
        <p:nvPicPr>
          <p:cNvPr id="1030" name="Picture 6" descr="C:\Users\sam\AppData\Local\Microsoft\Windows\Temporary Internet Files\Content.IE5\36XT86NF\MC900196532[1].wmf"/>
          <p:cNvPicPr>
            <a:picLocks noChangeAspect="1" noChangeArrowheads="1"/>
          </p:cNvPicPr>
          <p:nvPr/>
        </p:nvPicPr>
        <p:blipFill>
          <a:blip r:embed="rId3" cstate="print"/>
          <a:srcRect/>
          <a:stretch>
            <a:fillRect/>
          </a:stretch>
        </p:blipFill>
        <p:spPr bwMode="auto">
          <a:xfrm>
            <a:off x="3707904" y="2492896"/>
            <a:ext cx="1812341" cy="1814170"/>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Questions</a:t>
            </a:r>
          </a:p>
        </p:txBody>
      </p:sp>
      <p:pic>
        <p:nvPicPr>
          <p:cNvPr id="1026" name="Picture 2"/>
          <p:cNvPicPr>
            <a:picLocks noGrp="1" noChangeAspect="1" noChangeArrowheads="1"/>
          </p:cNvPicPr>
          <p:nvPr>
            <p:ph idx="1"/>
          </p:nvPr>
        </p:nvPicPr>
        <p:blipFill>
          <a:blip r:embed="rId3" cstate="print"/>
          <a:srcRect/>
          <a:stretch>
            <a:fillRect/>
          </a:stretch>
        </p:blipFill>
        <p:spPr bwMode="auto">
          <a:xfrm>
            <a:off x="3203848" y="1124744"/>
            <a:ext cx="2952381" cy="3685715"/>
          </a:xfrm>
          <a:prstGeom prst="rect">
            <a:avLst/>
          </a:prstGeom>
          <a:noFill/>
          <a:ln w="9525">
            <a:noFill/>
            <a:miter lim="800000"/>
            <a:headEnd/>
            <a:tailEnd/>
          </a:ln>
          <a:effectLst/>
        </p:spPr>
      </p:pic>
      <p:sp>
        <p:nvSpPr>
          <p:cNvPr id="2" name="TextBox 1"/>
          <p:cNvSpPr txBox="1"/>
          <p:nvPr/>
        </p:nvSpPr>
        <p:spPr>
          <a:xfrm>
            <a:off x="1619672" y="5733256"/>
            <a:ext cx="6586803" cy="646331"/>
          </a:xfrm>
          <a:prstGeom prst="rect">
            <a:avLst/>
          </a:prstGeom>
          <a:noFill/>
        </p:spPr>
        <p:txBody>
          <a:bodyPr wrap="none" rtlCol="0">
            <a:spAutoFit/>
          </a:bodyPr>
          <a:lstStyle/>
          <a:p>
            <a:r>
              <a:rPr lang="en-GB" sz="3600" b="1" dirty="0"/>
              <a:t>What would you like to research?</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Can she fix it?......</a:t>
            </a:r>
          </a:p>
        </p:txBody>
      </p:sp>
      <p:sp>
        <p:nvSpPr>
          <p:cNvPr id="3" name="Content Placeholder 2"/>
          <p:cNvSpPr>
            <a:spLocks noGrp="1"/>
          </p:cNvSpPr>
          <p:nvPr>
            <p:ph idx="1"/>
          </p:nvPr>
        </p:nvSpPr>
        <p:spPr/>
        <p:txBody>
          <a:bodyPr/>
          <a:lstStyle/>
          <a:p>
            <a:pPr>
              <a:buNone/>
            </a:pPr>
            <a:r>
              <a:rPr lang="en-GB" dirty="0">
                <a:hlinkClick r:id="rId3"/>
              </a:rPr>
              <a:t>	http://youtu.be/xvGPXHWJVkU?list=PL96bI6exDcZw-uF9U3unyO-0oisGEPnBy</a:t>
            </a:r>
            <a:endParaRPr lang="en-GB" dirty="0"/>
          </a:p>
          <a:p>
            <a:pPr>
              <a:buNone/>
            </a:pPr>
            <a:endParaRPr lang="en-GB" dirty="0"/>
          </a:p>
          <a:p>
            <a:pPr>
              <a:buNone/>
            </a:pPr>
            <a:endParaRPr lang="en-GB" dirty="0"/>
          </a:p>
          <a:p>
            <a:pPr>
              <a:buNone/>
            </a:pPr>
            <a:r>
              <a:rPr lang="en-GB" dirty="0">
                <a:hlinkClick r:id="rId4"/>
              </a:rPr>
              <a:t>	http://youtu.be/TDD2l03uv-w?list=PL96bI6exDcZxZAUvHvRVkcFi1g9H58Jwp</a:t>
            </a:r>
            <a:endParaRPr lang="en-GB" dirty="0"/>
          </a:p>
          <a:p>
            <a:pPr>
              <a:buNone/>
            </a:pPr>
            <a:endParaRPr lang="en-GB" dirty="0"/>
          </a:p>
          <a:p>
            <a:endParaRPr lang="en-GB" dirty="0"/>
          </a:p>
        </p:txBody>
      </p:sp>
    </p:spTree>
    <p:extLst>
      <p:ext uri="{BB962C8B-B14F-4D97-AF65-F5344CB8AC3E}">
        <p14:creationId xmlns:p14="http://schemas.microsoft.com/office/powerpoint/2010/main" val="35231712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rgbClr val="0000FF"/>
                </a:solidFill>
              </a:rPr>
              <a:t>Tutorial Activity</a:t>
            </a:r>
          </a:p>
        </p:txBody>
      </p:sp>
      <p:sp>
        <p:nvSpPr>
          <p:cNvPr id="3" name="Content Placeholder 2"/>
          <p:cNvSpPr>
            <a:spLocks noGrp="1"/>
          </p:cNvSpPr>
          <p:nvPr>
            <p:ph idx="1"/>
          </p:nvPr>
        </p:nvSpPr>
        <p:spPr>
          <a:xfrm>
            <a:off x="457200" y="1170934"/>
            <a:ext cx="8229600" cy="5282402"/>
          </a:xfrm>
        </p:spPr>
        <p:txBody>
          <a:bodyPr>
            <a:normAutofit fontScale="85000" lnSpcReduction="20000"/>
          </a:bodyPr>
          <a:lstStyle/>
          <a:p>
            <a:endParaRPr lang="en-GB" dirty="0"/>
          </a:p>
          <a:p>
            <a:r>
              <a:rPr lang="en-GB" dirty="0"/>
              <a:t>What’s an organisation? (name 6 sector organisations)</a:t>
            </a:r>
          </a:p>
          <a:p>
            <a:r>
              <a:rPr lang="en-GB" dirty="0"/>
              <a:t>What’s an organisational or management consultant?</a:t>
            </a:r>
          </a:p>
          <a:p>
            <a:r>
              <a:rPr lang="en-GB" dirty="0"/>
              <a:t>How is this different to being an employee/manager /leader?</a:t>
            </a:r>
          </a:p>
          <a:p>
            <a:r>
              <a:rPr lang="en-GB" dirty="0"/>
              <a:t>Why would one of your organisations need one?</a:t>
            </a:r>
          </a:p>
          <a:p>
            <a:r>
              <a:rPr lang="en-GB" dirty="0"/>
              <a:t>What’s a ‘client’ in this context?</a:t>
            </a:r>
          </a:p>
          <a:p>
            <a:r>
              <a:rPr lang="en-GB" dirty="0"/>
              <a:t>How does a consultant get appointed?</a:t>
            </a:r>
          </a:p>
          <a:p>
            <a:r>
              <a:rPr lang="en-GB" dirty="0"/>
              <a:t>What skills does a consultant need?</a:t>
            </a:r>
          </a:p>
          <a:p>
            <a:r>
              <a:rPr lang="en-GB" dirty="0"/>
              <a:t>What challenges could they face?</a:t>
            </a:r>
          </a:p>
          <a:p>
            <a:r>
              <a:rPr lang="en-GB" dirty="0"/>
              <a:t>What’s a project?</a:t>
            </a:r>
          </a:p>
          <a:p>
            <a:r>
              <a:rPr lang="en-GB" dirty="0"/>
              <a:t>Do you/people generally like change?  Why?</a:t>
            </a:r>
          </a:p>
          <a:p>
            <a:r>
              <a:rPr lang="en-GB" dirty="0"/>
              <a:t>Would you like a career as a management consultant?</a:t>
            </a:r>
          </a:p>
          <a:p>
            <a:endParaRPr lang="en-GB" dirty="0"/>
          </a:p>
        </p:txBody>
      </p:sp>
      <p:pic>
        <p:nvPicPr>
          <p:cNvPr id="29698" name="Picture 2" descr="C:\Users\Michael\AppData\Local\Microsoft\Windows\Temporary Internet Files\Content.IE5\EMA5IA81\MC900383528[1].wmf"/>
          <p:cNvPicPr>
            <a:picLocks noChangeAspect="1" noChangeArrowheads="1"/>
          </p:cNvPicPr>
          <p:nvPr/>
        </p:nvPicPr>
        <p:blipFill>
          <a:blip r:embed="rId3" cstate="print"/>
          <a:srcRect/>
          <a:stretch>
            <a:fillRect/>
          </a:stretch>
        </p:blipFill>
        <p:spPr bwMode="auto">
          <a:xfrm>
            <a:off x="6876256" y="3645024"/>
            <a:ext cx="1650492" cy="1820570"/>
          </a:xfrm>
          <a:prstGeom prst="rect">
            <a:avLst/>
          </a:prstGeom>
          <a:noFill/>
        </p:spPr>
      </p:pic>
    </p:spTree>
    <p:extLst>
      <p:ext uri="{BB962C8B-B14F-4D97-AF65-F5344CB8AC3E}">
        <p14:creationId xmlns:p14="http://schemas.microsoft.com/office/powerpoint/2010/main" val="10023622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1" name="Text Box 3"/>
          <p:cNvSpPr txBox="1">
            <a:spLocks noChangeArrowheads="1"/>
          </p:cNvSpPr>
          <p:nvPr/>
        </p:nvSpPr>
        <p:spPr bwMode="auto">
          <a:xfrm>
            <a:off x="538163" y="1651000"/>
            <a:ext cx="8377237" cy="3108543"/>
          </a:xfrm>
          <a:prstGeom prst="rect">
            <a:avLst/>
          </a:prstGeom>
          <a:noFill/>
          <a:ln w="9525">
            <a:noFill/>
            <a:miter lim="800000"/>
            <a:headEnd/>
            <a:tailEnd/>
          </a:ln>
          <a:effectLst/>
        </p:spPr>
        <p:txBody>
          <a:bodyPr>
            <a:spAutoFit/>
          </a:bodyPr>
          <a:lstStyle/>
          <a:p>
            <a:pPr marL="1588" lvl="1">
              <a:spcBef>
                <a:spcPct val="50000"/>
              </a:spcBef>
              <a:tabLst>
                <a:tab pos="746125" algn="l"/>
              </a:tabLst>
            </a:pPr>
            <a:r>
              <a:rPr lang="en-US" sz="2600" dirty="0"/>
              <a:t>A process in which an </a:t>
            </a:r>
            <a:r>
              <a:rPr lang="en-US" sz="2600" dirty="0" err="1"/>
              <a:t>organisation</a:t>
            </a:r>
            <a:r>
              <a:rPr lang="en-US" sz="2600" dirty="0"/>
              <a:t> shifts from being in one state to being in another state</a:t>
            </a:r>
          </a:p>
          <a:p>
            <a:pPr marL="1588" lvl="1">
              <a:spcBef>
                <a:spcPct val="50000"/>
              </a:spcBef>
              <a:tabLst>
                <a:tab pos="746125" algn="l"/>
              </a:tabLst>
            </a:pPr>
            <a:r>
              <a:rPr lang="en-US" sz="2400" dirty="0"/>
              <a:t>						(Ford and Ford 1995)</a:t>
            </a:r>
          </a:p>
          <a:p>
            <a:pPr marL="1588" lvl="1">
              <a:spcBef>
                <a:spcPct val="50000"/>
              </a:spcBef>
              <a:tabLst>
                <a:tab pos="746125" algn="l"/>
              </a:tabLst>
            </a:pPr>
            <a:endParaRPr lang="en-US" sz="2400" dirty="0"/>
          </a:p>
          <a:p>
            <a:pPr marL="1588" lvl="1">
              <a:spcBef>
                <a:spcPct val="50000"/>
              </a:spcBef>
              <a:tabLst>
                <a:tab pos="746125" algn="l"/>
              </a:tabLst>
            </a:pPr>
            <a:endParaRPr lang="en-US" sz="2400" dirty="0">
              <a:latin typeface="Arial" charset="0"/>
            </a:endParaRPr>
          </a:p>
          <a:p>
            <a:pPr marL="1588" lvl="1">
              <a:spcBef>
                <a:spcPct val="50000"/>
              </a:spcBef>
              <a:tabLst>
                <a:tab pos="746125" algn="l"/>
              </a:tabLst>
            </a:pPr>
            <a:endParaRPr lang="en-US" sz="2400" dirty="0">
              <a:latin typeface="Arial" charset="0"/>
            </a:endParaRPr>
          </a:p>
        </p:txBody>
      </p:sp>
      <p:sp>
        <p:nvSpPr>
          <p:cNvPr id="206852" name="Text Box 4"/>
          <p:cNvSpPr txBox="1">
            <a:spLocks noChangeArrowheads="1"/>
          </p:cNvSpPr>
          <p:nvPr/>
        </p:nvSpPr>
        <p:spPr bwMode="auto">
          <a:xfrm>
            <a:off x="598488" y="471488"/>
            <a:ext cx="7916862" cy="579437"/>
          </a:xfrm>
          <a:prstGeom prst="rect">
            <a:avLst/>
          </a:prstGeom>
          <a:noFill/>
          <a:ln w="9525">
            <a:noFill/>
            <a:miter lim="800000"/>
            <a:headEnd/>
            <a:tailEnd/>
          </a:ln>
          <a:effectLst/>
        </p:spPr>
        <p:txBody>
          <a:bodyPr>
            <a:spAutoFit/>
          </a:bodyPr>
          <a:lstStyle/>
          <a:p>
            <a:pPr>
              <a:spcBef>
                <a:spcPct val="50000"/>
              </a:spcBef>
            </a:pPr>
            <a:r>
              <a:rPr lang="en-US" sz="3200" b="1" dirty="0">
                <a:solidFill>
                  <a:srgbClr val="0000FF"/>
                </a:solidFill>
                <a:latin typeface="+mj-lt"/>
              </a:rPr>
              <a:t>A Definition of </a:t>
            </a:r>
            <a:r>
              <a:rPr lang="en-US" sz="3200" b="1" dirty="0" err="1">
                <a:solidFill>
                  <a:srgbClr val="0000FF"/>
                </a:solidFill>
                <a:latin typeface="+mj-lt"/>
              </a:rPr>
              <a:t>Organisational</a:t>
            </a:r>
            <a:r>
              <a:rPr lang="en-US" sz="3200" b="1" dirty="0">
                <a:solidFill>
                  <a:srgbClr val="0000FF"/>
                </a:solidFill>
                <a:latin typeface="+mj-lt"/>
              </a:rPr>
              <a:t> Change</a:t>
            </a:r>
          </a:p>
        </p:txBody>
      </p:sp>
    </p:spTree>
    <p:extLst>
      <p:ext uri="{BB962C8B-B14F-4D97-AF65-F5344CB8AC3E}">
        <p14:creationId xmlns:p14="http://schemas.microsoft.com/office/powerpoint/2010/main" val="4147985610"/>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b="1" dirty="0">
                <a:solidFill>
                  <a:srgbClr val="0000FF"/>
                </a:solidFill>
              </a:rPr>
              <a:t>Activity:  What triggers change?</a:t>
            </a:r>
          </a:p>
        </p:txBody>
      </p:sp>
      <p:sp>
        <p:nvSpPr>
          <p:cNvPr id="3" name="Content Placeholder 2"/>
          <p:cNvSpPr>
            <a:spLocks noGrp="1"/>
          </p:cNvSpPr>
          <p:nvPr>
            <p:ph idx="1"/>
          </p:nvPr>
        </p:nvSpPr>
        <p:spPr>
          <a:xfrm>
            <a:off x="290513" y="1196752"/>
            <a:ext cx="8229600" cy="4929411"/>
          </a:xfrm>
        </p:spPr>
        <p:txBody>
          <a:bodyPr numCol="2"/>
          <a:lstStyle/>
          <a:p>
            <a:pPr marL="0" indent="0">
              <a:buNone/>
            </a:pPr>
            <a:r>
              <a:rPr lang="en-GB" sz="2800" b="1" dirty="0"/>
              <a:t>External factors:</a:t>
            </a:r>
          </a:p>
          <a:p>
            <a:r>
              <a:rPr lang="en-GB" sz="2800" dirty="0"/>
              <a:t>Economic trading conditions, home and abroad</a:t>
            </a:r>
          </a:p>
          <a:p>
            <a:r>
              <a:rPr lang="en-GB" sz="2800" dirty="0"/>
              <a:t>New technology</a:t>
            </a:r>
          </a:p>
          <a:p>
            <a:r>
              <a:rPr lang="en-GB" sz="2800" dirty="0"/>
              <a:t>Changed customer tastes/needs</a:t>
            </a:r>
          </a:p>
          <a:p>
            <a:r>
              <a:rPr lang="en-GB" sz="2800" dirty="0"/>
              <a:t>Competitor activity</a:t>
            </a:r>
          </a:p>
          <a:p>
            <a:r>
              <a:rPr lang="en-GB" sz="2800" dirty="0"/>
              <a:t>Mergers/acquisitions</a:t>
            </a:r>
          </a:p>
          <a:p>
            <a:r>
              <a:rPr lang="en-GB" sz="2800" dirty="0"/>
              <a:t>Legislation/</a:t>
            </a:r>
            <a:r>
              <a:rPr lang="en-GB" sz="2800" dirty="0" err="1"/>
              <a:t>govt</a:t>
            </a:r>
            <a:r>
              <a:rPr lang="en-GB" sz="2800" dirty="0"/>
              <a:t> policy</a:t>
            </a:r>
          </a:p>
          <a:p>
            <a:endParaRPr lang="en-GB" sz="2800" dirty="0"/>
          </a:p>
          <a:p>
            <a:r>
              <a:rPr lang="en-GB" sz="2800" dirty="0"/>
              <a:t>Changes in local, national and world politics</a:t>
            </a:r>
          </a:p>
          <a:p>
            <a:r>
              <a:rPr lang="en-GB" sz="2800" dirty="0"/>
              <a:t>Changes in social and cultural values</a:t>
            </a:r>
          </a:p>
          <a:p>
            <a:endParaRPr lang="en-GB" sz="2800" dirty="0"/>
          </a:p>
          <a:p>
            <a:pPr marL="0" indent="0">
              <a:buNone/>
            </a:pPr>
            <a:endParaRPr lang="en-GB" sz="2800" dirty="0"/>
          </a:p>
        </p:txBody>
      </p:sp>
    </p:spTree>
    <p:extLst>
      <p:ext uri="{BB962C8B-B14F-4D97-AF65-F5344CB8AC3E}">
        <p14:creationId xmlns:p14="http://schemas.microsoft.com/office/powerpoint/2010/main" val="19380888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srgbClr val="0000FF"/>
                </a:solidFill>
              </a:rPr>
              <a:t>What triggers change?</a:t>
            </a:r>
          </a:p>
        </p:txBody>
      </p:sp>
      <p:sp>
        <p:nvSpPr>
          <p:cNvPr id="3" name="Content Placeholder 2"/>
          <p:cNvSpPr>
            <a:spLocks noGrp="1"/>
          </p:cNvSpPr>
          <p:nvPr>
            <p:ph idx="1"/>
          </p:nvPr>
        </p:nvSpPr>
        <p:spPr/>
        <p:txBody>
          <a:bodyPr numCol="2"/>
          <a:lstStyle/>
          <a:p>
            <a:pPr marL="0" indent="0">
              <a:buNone/>
            </a:pPr>
            <a:r>
              <a:rPr lang="en-GB" b="1" dirty="0"/>
              <a:t>Internal factors:</a:t>
            </a:r>
          </a:p>
          <a:p>
            <a:r>
              <a:rPr lang="en-GB" sz="2800" dirty="0"/>
              <a:t>new products/services</a:t>
            </a:r>
          </a:p>
          <a:p>
            <a:r>
              <a:rPr lang="en-GB" sz="2800" dirty="0"/>
              <a:t>Poor performance</a:t>
            </a:r>
          </a:p>
          <a:p>
            <a:r>
              <a:rPr lang="en-GB" sz="2800" dirty="0"/>
              <a:t>Poor morale/ stress/staff turnover</a:t>
            </a:r>
          </a:p>
          <a:p>
            <a:r>
              <a:rPr lang="en-GB" sz="2800" dirty="0"/>
              <a:t>New boss/team</a:t>
            </a:r>
          </a:p>
          <a:p>
            <a:r>
              <a:rPr lang="en-GB" sz="2800" dirty="0"/>
              <a:t>Lack of skills</a:t>
            </a:r>
          </a:p>
          <a:p>
            <a:r>
              <a:rPr lang="en-GB" sz="2800" dirty="0"/>
              <a:t>Relocation</a:t>
            </a:r>
          </a:p>
          <a:p>
            <a:endParaRPr lang="en-GB" sz="2800" dirty="0"/>
          </a:p>
          <a:p>
            <a:r>
              <a:rPr lang="en-GB" sz="2800" dirty="0"/>
              <a:t>Revised responsibilities</a:t>
            </a:r>
          </a:p>
          <a:p>
            <a:r>
              <a:rPr lang="en-GB" sz="2800" dirty="0"/>
              <a:t>Innovations in processes</a:t>
            </a:r>
          </a:p>
          <a:p>
            <a:r>
              <a:rPr lang="en-GB" sz="2800" dirty="0"/>
              <a:t>New ideas about customer service</a:t>
            </a:r>
          </a:p>
        </p:txBody>
      </p:sp>
    </p:spTree>
    <p:extLst>
      <p:ext uri="{BB962C8B-B14F-4D97-AF65-F5344CB8AC3E}">
        <p14:creationId xmlns:p14="http://schemas.microsoft.com/office/powerpoint/2010/main" val="29079947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295275" y="403225"/>
            <a:ext cx="8553450" cy="701675"/>
          </a:xfrm>
        </p:spPr>
        <p:txBody>
          <a:bodyPr>
            <a:normAutofit fontScale="90000"/>
          </a:bodyPr>
          <a:lstStyle/>
          <a:p>
            <a:pPr algn="l"/>
            <a:r>
              <a:rPr lang="en-GB" b="1" dirty="0">
                <a:solidFill>
                  <a:srgbClr val="0000FF"/>
                </a:solidFill>
              </a:rPr>
              <a:t>The nature of organisational change</a:t>
            </a:r>
          </a:p>
        </p:txBody>
      </p:sp>
      <p:sp>
        <p:nvSpPr>
          <p:cNvPr id="112643" name="Rectangle 3"/>
          <p:cNvSpPr>
            <a:spLocks noGrp="1" noChangeArrowheads="1"/>
          </p:cNvSpPr>
          <p:nvPr>
            <p:ph type="body" idx="1"/>
          </p:nvPr>
        </p:nvSpPr>
        <p:spPr>
          <a:xfrm>
            <a:off x="395536" y="1268760"/>
            <a:ext cx="8229600" cy="4745915"/>
          </a:xfrm>
          <a:noFill/>
          <a:ln/>
        </p:spPr>
        <p:txBody>
          <a:bodyPr>
            <a:spAutoFit/>
          </a:bodyPr>
          <a:lstStyle/>
          <a:p>
            <a:r>
              <a:rPr lang="en-GB" dirty="0"/>
              <a:t>Change is a pervasive influence. It is an inescapable part of both social and organisational life. </a:t>
            </a:r>
          </a:p>
          <a:p>
            <a:r>
              <a:rPr lang="en-GB" dirty="0"/>
              <a:t>Organisational change can be:	</a:t>
            </a:r>
          </a:p>
          <a:p>
            <a:pPr lvl="1"/>
            <a:r>
              <a:rPr lang="en-GB" dirty="0"/>
              <a:t>Reactive or proactive</a:t>
            </a:r>
          </a:p>
          <a:p>
            <a:pPr lvl="1"/>
            <a:r>
              <a:rPr lang="en-GB" dirty="0"/>
              <a:t>Deliberately initiated by management</a:t>
            </a:r>
          </a:p>
          <a:p>
            <a:pPr lvl="1"/>
            <a:r>
              <a:rPr lang="en-GB" dirty="0"/>
              <a:t>Evolve slowly over time</a:t>
            </a:r>
          </a:p>
          <a:p>
            <a:pPr lvl="1"/>
            <a:r>
              <a:rPr lang="en-GB" dirty="0"/>
              <a:t>Imposed by changes in policy</a:t>
            </a:r>
          </a:p>
          <a:p>
            <a:pPr lvl="1"/>
            <a:r>
              <a:rPr lang="en-GB" dirty="0"/>
              <a:t>Result from environmental pressures</a:t>
            </a:r>
          </a:p>
        </p:txBody>
      </p:sp>
    </p:spTree>
    <p:extLst>
      <p:ext uri="{BB962C8B-B14F-4D97-AF65-F5344CB8AC3E}">
        <p14:creationId xmlns:p14="http://schemas.microsoft.com/office/powerpoint/2010/main" val="1351415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4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4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4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264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6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2343"/>
            <a:ext cx="8229600" cy="1323439"/>
          </a:xfrm>
        </p:spPr>
        <p:txBody>
          <a:bodyPr>
            <a:normAutofit fontScale="90000"/>
          </a:bodyPr>
          <a:lstStyle/>
          <a:p>
            <a:pPr algn="r"/>
            <a:r>
              <a:rPr lang="en-GB"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Turbulence</a:t>
            </a:r>
            <a:br>
              <a:rPr lang="en-GB"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endParaRPr lang="en-GB" dirty="0">
              <a:solidFill>
                <a:srgbClr val="C00000"/>
              </a:solidFill>
            </a:endParaRPr>
          </a:p>
        </p:txBody>
      </p:sp>
      <p:pic>
        <p:nvPicPr>
          <p:cNvPr id="3074" name="Picture 2" descr="C:\Documents and Settings\bus-ad1\Local Settings\Temporary Internet Files\Content.IE5\0166YB6F\MC90030304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476672"/>
            <a:ext cx="3657600" cy="3169920"/>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Documents and Settings\bus-ad1\Local Settings\Temporary Internet Files\Content.IE5\TT2KBKDW\MP900414115[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99992" y="2780928"/>
            <a:ext cx="4281877" cy="32114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Documents and Settings\bus-ad1\Local Settings\Temporary Internet Files\Content.IE5\KCTXA56R\MP900400461[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31108" y="1868424"/>
            <a:ext cx="2081784" cy="3121152"/>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descr="C:\Documents and Settings\bus-ad1\Local Settings\Temporary Internet Files\Content.IE5\8G13O92Z\MC900431597[1].png"/>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3585706" y="2514714"/>
            <a:ext cx="1828572" cy="1828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37036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torbenrick.eu/blog/wp-content/gallery/change/change-road-2.jpg"/>
          <p:cNvPicPr>
            <a:picLocks noChangeAspect="1" noChangeArrowheads="1"/>
          </p:cNvPicPr>
          <p:nvPr/>
        </p:nvPicPr>
        <p:blipFill>
          <a:blip r:embed="rId3" cstate="print"/>
          <a:srcRect/>
          <a:stretch>
            <a:fillRect/>
          </a:stretch>
        </p:blipFill>
        <p:spPr bwMode="auto">
          <a:xfrm>
            <a:off x="-1" y="0"/>
            <a:ext cx="9144001" cy="6858000"/>
          </a:xfrm>
          <a:prstGeom prst="rect">
            <a:avLst/>
          </a:prstGeom>
          <a:noFill/>
        </p:spPr>
      </p:pic>
      <p:sp>
        <p:nvSpPr>
          <p:cNvPr id="2" name="TextBox 1"/>
          <p:cNvSpPr txBox="1"/>
          <p:nvPr/>
        </p:nvSpPr>
        <p:spPr>
          <a:xfrm>
            <a:off x="107504" y="188640"/>
            <a:ext cx="4752528" cy="7294305"/>
          </a:xfrm>
          <a:prstGeom prst="rect">
            <a:avLst/>
          </a:prstGeom>
          <a:noFill/>
        </p:spPr>
        <p:txBody>
          <a:bodyPr wrap="square" rtlCol="0">
            <a:spAutoFit/>
          </a:bodyPr>
          <a:lstStyle/>
          <a:p>
            <a:r>
              <a:rPr lang="en-GB" sz="3600" b="1">
                <a:solidFill>
                  <a:srgbClr val="FFFF00"/>
                </a:solidFill>
                <a:effectLst>
                  <a:outerShdw blurRad="38100" dist="38100" dir="2700000" algn="tl">
                    <a:srgbClr val="000000">
                      <a:alpha val="43137"/>
                    </a:srgbClr>
                  </a:outerShdw>
                </a:effectLst>
              </a:rPr>
              <a:t>Next:</a:t>
            </a:r>
            <a:endParaRPr lang="en-GB" sz="3600" b="1" dirty="0">
              <a:solidFill>
                <a:srgbClr val="FFFF00"/>
              </a:solidFill>
              <a:effectLst>
                <a:outerShdw blurRad="38100" dist="38100" dir="2700000" algn="tl">
                  <a:srgbClr val="000000">
                    <a:alpha val="43137"/>
                  </a:srgbClr>
                </a:outerShdw>
              </a:effectLst>
            </a:endParaRPr>
          </a:p>
          <a:p>
            <a:r>
              <a:rPr lang="en-GB" sz="3600" b="1" dirty="0">
                <a:solidFill>
                  <a:srgbClr val="0000FF"/>
                </a:solidFill>
                <a:effectLst>
                  <a:outerShdw blurRad="38100" dist="38100" dir="2700000" algn="tl">
                    <a:srgbClr val="000000">
                      <a:alpha val="43137"/>
                    </a:srgbClr>
                  </a:outerShdw>
                </a:effectLst>
              </a:rPr>
              <a:t>Role of a </a:t>
            </a:r>
          </a:p>
          <a:p>
            <a:r>
              <a:rPr lang="en-GB" sz="3600" b="1" dirty="0">
                <a:solidFill>
                  <a:srgbClr val="0000FF"/>
                </a:solidFill>
                <a:effectLst>
                  <a:outerShdw blurRad="38100" dist="38100" dir="2700000" algn="tl">
                    <a:srgbClr val="000000">
                      <a:alpha val="43137"/>
                    </a:srgbClr>
                  </a:outerShdw>
                </a:effectLst>
              </a:rPr>
              <a:t>Management Consultant</a:t>
            </a:r>
          </a:p>
          <a:p>
            <a:endParaRPr lang="en-GB" sz="3600" b="1" dirty="0">
              <a:solidFill>
                <a:srgbClr val="0000FF"/>
              </a:solidFill>
            </a:endParaRPr>
          </a:p>
          <a:p>
            <a:pPr lvl="0"/>
            <a:r>
              <a:rPr lang="en-GB" sz="3600" b="1" dirty="0">
                <a:solidFill>
                  <a:srgbClr val="FFFF00"/>
                </a:solidFill>
                <a:effectLst>
                  <a:outerShdw blurRad="38100" dist="38100" dir="2700000" algn="tl">
                    <a:srgbClr val="000000">
                      <a:alpha val="43137"/>
                    </a:srgbClr>
                  </a:outerShdw>
                </a:effectLst>
              </a:rPr>
              <a:t>Tutorial:</a:t>
            </a:r>
          </a:p>
          <a:p>
            <a:pPr lvl="0"/>
            <a:r>
              <a:rPr lang="en-GB" sz="3600" b="1" dirty="0">
                <a:solidFill>
                  <a:srgbClr val="0000FF"/>
                </a:solidFill>
              </a:rPr>
              <a:t>Develop thinking on possible projects – come armed with 3 initial project ideas</a:t>
            </a:r>
          </a:p>
          <a:p>
            <a:endParaRPr lang="en-GB" sz="3600" b="1" dirty="0">
              <a:solidFill>
                <a:srgbClr val="0000FF"/>
              </a:solidFill>
            </a:endParaRPr>
          </a:p>
          <a:p>
            <a:endParaRPr lang="en-GB" sz="3600" b="1" dirty="0">
              <a:solidFill>
                <a:srgbClr val="0000FF"/>
              </a:solidFill>
            </a:endParaRPr>
          </a:p>
          <a:p>
            <a:endParaRPr lang="en-GB" sz="3600" dirty="0">
              <a:solidFill>
                <a:schemeClr val="bg1"/>
              </a:solidFill>
            </a:endParaRPr>
          </a:p>
        </p:txBody>
      </p:sp>
    </p:spTree>
    <p:extLst>
      <p:ext uri="{BB962C8B-B14F-4D97-AF65-F5344CB8AC3E}">
        <p14:creationId xmlns:p14="http://schemas.microsoft.com/office/powerpoint/2010/main" val="183674537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1764</TotalTime>
  <Words>1643</Words>
  <Application>Microsoft Office PowerPoint</Application>
  <PresentationFormat>On-screen Show (4:3)</PresentationFormat>
  <Paragraphs>327</Paragraphs>
  <Slides>36</Slides>
  <Notes>36</Notes>
  <HiddenSlides>3</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36</vt:i4>
      </vt:variant>
    </vt:vector>
  </HeadingPairs>
  <TitlesOfParts>
    <vt:vector size="39" baseType="lpstr">
      <vt:lpstr>Arial</vt:lpstr>
      <vt:lpstr>Calibri</vt:lpstr>
      <vt:lpstr>Office Theme</vt:lpstr>
      <vt:lpstr> Organisational Consultancy  “Life is one big project. The trick is managing it.” (Anon.)  </vt:lpstr>
      <vt:lpstr>PowerPoint Presentation</vt:lpstr>
      <vt:lpstr>PowerPoint Presentation</vt:lpstr>
      <vt:lpstr>Module Introduction</vt:lpstr>
      <vt:lpstr>Module Aims</vt:lpstr>
      <vt:lpstr>Activity – Work in pairs or groups</vt:lpstr>
      <vt:lpstr>Definition</vt:lpstr>
      <vt:lpstr>PowerPoint Presentation</vt:lpstr>
      <vt:lpstr>Organisations</vt:lpstr>
      <vt:lpstr>PowerPoint Presentation</vt:lpstr>
      <vt:lpstr>PowerPoint Presentation</vt:lpstr>
      <vt:lpstr>Organisational Change</vt:lpstr>
      <vt:lpstr>The Big 7 things that consultants do</vt:lpstr>
      <vt:lpstr>The Big 7 things that consultants do</vt:lpstr>
      <vt:lpstr>Assessment process </vt:lpstr>
      <vt:lpstr>Choices open to students</vt:lpstr>
      <vt:lpstr>PowerPoint Presentation</vt:lpstr>
      <vt:lpstr>What could you look at?</vt:lpstr>
      <vt:lpstr>Some previous topics </vt:lpstr>
      <vt:lpstr>Your employer/placement organisation?</vt:lpstr>
      <vt:lpstr>How will learning about organisational consultancy benefit you?</vt:lpstr>
      <vt:lpstr>Reading List      Essential Texts </vt:lpstr>
      <vt:lpstr>Reading List    Background Reading </vt:lpstr>
      <vt:lpstr>Other useful resources</vt:lpstr>
      <vt:lpstr>Other useful resources</vt:lpstr>
      <vt:lpstr>Our expectations</vt:lpstr>
      <vt:lpstr>Your Expectations?</vt:lpstr>
      <vt:lpstr>Questions</vt:lpstr>
      <vt:lpstr>Can she fix it?......</vt:lpstr>
      <vt:lpstr>Tutorial Activity</vt:lpstr>
      <vt:lpstr>PowerPoint Presentation</vt:lpstr>
      <vt:lpstr>Activity:  What triggers change?</vt:lpstr>
      <vt:lpstr>What triggers change?</vt:lpstr>
      <vt:lpstr>The nature of organisational change</vt:lpstr>
      <vt:lpstr>Turbulence </vt:lpstr>
      <vt:lpstr>PowerPoint Presentation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 Con overview</dc:title>
  <dc:creator>Mike</dc:creator>
  <cp:lastModifiedBy>Davina Wyn Evans</cp:lastModifiedBy>
  <cp:revision>86</cp:revision>
  <cp:lastPrinted>2019-01-30T08:15:11Z</cp:lastPrinted>
  <dcterms:created xsi:type="dcterms:W3CDTF">2011-10-13T09:27:48Z</dcterms:created>
  <dcterms:modified xsi:type="dcterms:W3CDTF">2020-02-06T11:37:56Z</dcterms:modified>
</cp:coreProperties>
</file>