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28" r:id="rId1"/>
  </p:sldMasterIdLst>
  <p:sldIdLst>
    <p:sldId id="256" r:id="rId2"/>
    <p:sldId id="257" r:id="rId3"/>
    <p:sldId id="258" r:id="rId4"/>
    <p:sldId id="278" r:id="rId5"/>
    <p:sldId id="279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83" d="100"/>
          <a:sy n="83" d="100"/>
        </p:scale>
        <p:origin x="-1098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C4C19-A1B5-D547-99A3-A7D1AD8AE967}" type="datetimeFigureOut">
              <a:rPr lang="en-US" smtClean="0"/>
              <a:t>11/28/2014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1994D6-603D-6D41-992B-412FC318C91D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C4C19-A1B5-D547-99A3-A7D1AD8AE967}" type="datetimeFigureOut">
              <a:rPr lang="en-US" smtClean="0"/>
              <a:t>11/28/2014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1994D6-603D-6D41-992B-412FC318C91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C4C19-A1B5-D547-99A3-A7D1AD8AE967}" type="datetimeFigureOut">
              <a:rPr lang="en-US" smtClean="0"/>
              <a:t>11/28/2014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1994D6-603D-6D41-992B-412FC318C91D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C4C19-A1B5-D547-99A3-A7D1AD8AE967}" type="datetimeFigureOut">
              <a:rPr lang="en-US" smtClean="0"/>
              <a:t>11/28/2014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1994D6-603D-6D41-992B-412FC318C91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C4C19-A1B5-D547-99A3-A7D1AD8AE967}" type="datetimeFigureOut">
              <a:rPr lang="en-US" smtClean="0"/>
              <a:t>11/28/2014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1994D6-603D-6D41-992B-412FC318C91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C4C19-A1B5-D547-99A3-A7D1AD8AE967}" type="datetimeFigureOut">
              <a:rPr lang="en-US" smtClean="0"/>
              <a:t>11/28/2014</a:t>
            </a:fld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E1994D6-603D-6D41-992B-412FC318C91D}" type="slidenum">
              <a:rPr lang="en-GB" smtClean="0"/>
              <a:t>‹#›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C4C19-A1B5-D547-99A3-A7D1AD8AE967}" type="datetimeFigureOut">
              <a:rPr lang="en-US" smtClean="0"/>
              <a:t>11/28/2014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1994D6-603D-6D41-992B-412FC318C91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C4C19-A1B5-D547-99A3-A7D1AD8AE967}" type="datetimeFigureOut">
              <a:rPr lang="en-US" smtClean="0"/>
              <a:t>11/28/2014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4E1994D6-603D-6D41-992B-412FC318C91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924C4C19-A1B5-D547-99A3-A7D1AD8AE967}" type="datetimeFigureOut">
              <a:rPr lang="en-US" smtClean="0"/>
              <a:t>11/28/2014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1994D6-603D-6D41-992B-412FC318C91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C4C19-A1B5-D547-99A3-A7D1AD8AE967}" type="datetimeFigureOut">
              <a:rPr lang="en-US" smtClean="0"/>
              <a:t>11/28/2014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1994D6-603D-6D41-992B-412FC318C91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C4C19-A1B5-D547-99A3-A7D1AD8AE967}" type="datetimeFigureOut">
              <a:rPr lang="en-US" smtClean="0"/>
              <a:t>11/28/2014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1994D6-603D-6D41-992B-412FC318C91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Freeform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924C4C19-A1B5-D547-99A3-A7D1AD8AE967}" type="datetimeFigureOut">
              <a:rPr lang="en-US" smtClean="0"/>
              <a:t>11/28/2014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4E1994D6-603D-6D41-992B-412FC318C91D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CLSK6002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Presenting your ideas</a:t>
            </a: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Oral Presentation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oral presentation is part of the portfolio that is part of the assessment for the Dissertation</a:t>
            </a:r>
          </a:p>
          <a:p>
            <a:r>
              <a:rPr lang="en-GB" dirty="0" smtClean="0"/>
              <a:t>If you miss the oral presentation, then you will fail the module.</a:t>
            </a:r>
          </a:p>
          <a:p>
            <a:r>
              <a:rPr lang="en-GB" dirty="0" smtClean="0"/>
              <a:t>This is very important</a:t>
            </a: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When?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oral presentation will take place </a:t>
            </a:r>
            <a:r>
              <a:rPr lang="en-GB" dirty="0" smtClean="0"/>
              <a:t>on the 19</a:t>
            </a:r>
            <a:r>
              <a:rPr lang="en-GB" baseline="30000" dirty="0" smtClean="0"/>
              <a:t>th</a:t>
            </a:r>
            <a:r>
              <a:rPr lang="en-GB" dirty="0" smtClean="0"/>
              <a:t> and 20</a:t>
            </a:r>
            <a:r>
              <a:rPr lang="en-GB" baseline="30000" dirty="0" smtClean="0"/>
              <a:t>th</a:t>
            </a:r>
            <a:r>
              <a:rPr lang="en-GB" dirty="0" smtClean="0"/>
              <a:t> of January</a:t>
            </a:r>
          </a:p>
          <a:p>
            <a:endParaRPr lang="en-GB" dirty="0" smtClean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January 19</a:t>
            </a:r>
            <a:r>
              <a:rPr lang="en-GB" baseline="30000" dirty="0" smtClean="0"/>
              <a:t>th</a:t>
            </a:r>
            <a:endParaRPr lang="en-GB" dirty="0"/>
          </a:p>
        </p:txBody>
      </p:sp>
      <p:graphicFrame>
        <p:nvGraphicFramePr>
          <p:cNvPr id="9" name="Content Placeholder 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97728220"/>
              </p:ext>
            </p:extLst>
          </p:nvPr>
        </p:nvGraphicFramePr>
        <p:xfrm>
          <a:off x="537209" y="1568191"/>
          <a:ext cx="7943851" cy="4525956"/>
        </p:xfrm>
        <a:graphic>
          <a:graphicData uri="http://schemas.openxmlformats.org/drawingml/2006/table">
            <a:tbl>
              <a:tblPr firstRow="1" firstCol="1" bandRow="1">
                <a:tableStyleId>{69CF1AB2-1976-4502-BF36-3FF5EA218861}</a:tableStyleId>
              </a:tblPr>
              <a:tblGrid>
                <a:gridCol w="1124761"/>
                <a:gridCol w="2340719"/>
                <a:gridCol w="2754144"/>
                <a:gridCol w="1724227"/>
              </a:tblGrid>
              <a:tr h="2514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MR</a:t>
                      </a:r>
                      <a:endParaRPr lang="en-GB" sz="1000" dirty="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9034" marR="5903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JAMES</a:t>
                      </a:r>
                      <a:endParaRPr lang="en-GB" sz="10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9034" marR="5903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ALDRIDGE</a:t>
                      </a:r>
                      <a:endParaRPr lang="en-GB" sz="10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9034" marR="5903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11.00</a:t>
                      </a:r>
                      <a:endParaRPr lang="en-GB" sz="10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9034" marR="59034" marT="0" marB="0" anchor="ctr"/>
                </a:tc>
              </a:tr>
              <a:tr h="2514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MISS</a:t>
                      </a:r>
                      <a:endParaRPr lang="en-GB" sz="10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9034" marR="5903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GEORGINA</a:t>
                      </a:r>
                      <a:endParaRPr lang="en-GB" sz="10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9034" marR="5903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BENDALL-CRAWLEY</a:t>
                      </a:r>
                      <a:endParaRPr lang="en-GB" sz="10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9034" marR="5903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11.20</a:t>
                      </a:r>
                      <a:endParaRPr lang="en-GB" sz="10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9034" marR="59034" marT="0" marB="0" anchor="ctr"/>
                </a:tc>
              </a:tr>
              <a:tr h="2514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MR</a:t>
                      </a:r>
                      <a:endParaRPr lang="en-GB" sz="10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9034" marR="5903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THOMAS</a:t>
                      </a:r>
                      <a:endParaRPr lang="en-GB" sz="1000" dirty="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9034" marR="5903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CHADWICK</a:t>
                      </a:r>
                      <a:endParaRPr lang="en-GB" sz="10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9034" marR="5903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11.40</a:t>
                      </a:r>
                      <a:endParaRPr lang="en-GB" sz="10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9034" marR="59034" marT="0" marB="0" anchor="ctr"/>
                </a:tc>
              </a:tr>
              <a:tr h="2514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MISS</a:t>
                      </a:r>
                      <a:endParaRPr lang="en-GB" sz="1000" dirty="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9034" marR="5903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MEGAN</a:t>
                      </a:r>
                      <a:endParaRPr lang="en-GB" sz="10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9034" marR="5903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CHERRY</a:t>
                      </a:r>
                      <a:endParaRPr lang="en-GB" sz="10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9034" marR="5903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12.00</a:t>
                      </a:r>
                      <a:endParaRPr lang="en-GB" sz="10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9034" marR="59034" marT="0" marB="0" anchor="ctr"/>
                </a:tc>
              </a:tr>
              <a:tr h="2514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MISS</a:t>
                      </a:r>
                      <a:endParaRPr lang="en-GB" sz="10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9034" marR="5903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LEANNE</a:t>
                      </a:r>
                      <a:endParaRPr lang="en-GB" sz="10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9034" marR="5903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CROFT</a:t>
                      </a:r>
                      <a:endParaRPr lang="en-GB" sz="10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9034" marR="5903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12.20</a:t>
                      </a:r>
                      <a:endParaRPr lang="en-GB" sz="10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9034" marR="59034" marT="0" marB="0" anchor="ctr"/>
                </a:tc>
              </a:tr>
              <a:tr h="2514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MR</a:t>
                      </a:r>
                      <a:endParaRPr lang="en-GB" sz="10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9034" marR="5903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CHRISTIAN</a:t>
                      </a:r>
                      <a:endParaRPr lang="en-GB" sz="10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9034" marR="5903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D'AGOSTINO</a:t>
                      </a:r>
                      <a:endParaRPr lang="en-GB" sz="10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9034" marR="5903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12.40</a:t>
                      </a:r>
                      <a:endParaRPr lang="en-GB" sz="10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9034" marR="59034" marT="0" marB="0" anchor="ctr"/>
                </a:tc>
              </a:tr>
              <a:tr h="251442"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BREAK</a:t>
                      </a:r>
                      <a:endParaRPr lang="en-GB" sz="1000" dirty="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9034" marR="59034" marT="0" marB="0" anchor="ctr"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2514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MR</a:t>
                      </a:r>
                      <a:endParaRPr lang="en-GB" sz="10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9034" marR="5903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LIAM</a:t>
                      </a:r>
                      <a:endParaRPr lang="en-GB" sz="10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9034" marR="5903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DAVIDSON</a:t>
                      </a:r>
                      <a:endParaRPr lang="en-GB" sz="1000" dirty="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9034" marR="5903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2.00</a:t>
                      </a:r>
                      <a:endParaRPr lang="en-GB" sz="10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9034" marR="59034" marT="0" marB="0" anchor="ctr"/>
                </a:tc>
              </a:tr>
              <a:tr h="2514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MR</a:t>
                      </a:r>
                      <a:endParaRPr lang="en-GB" sz="10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9034" marR="5903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SAMUEL</a:t>
                      </a:r>
                      <a:endParaRPr lang="en-GB" sz="10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9034" marR="5903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DOUGLAS</a:t>
                      </a:r>
                      <a:endParaRPr lang="en-GB" sz="10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9034" marR="5903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2.20</a:t>
                      </a:r>
                      <a:endParaRPr lang="en-GB" sz="10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9034" marR="59034" marT="0" marB="0" anchor="ctr"/>
                </a:tc>
              </a:tr>
              <a:tr h="2514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MISS</a:t>
                      </a:r>
                      <a:endParaRPr lang="en-GB" sz="10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9034" marR="5903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GEMMA</a:t>
                      </a:r>
                      <a:endParaRPr lang="en-GB" sz="10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9034" marR="5903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RUSSELL</a:t>
                      </a:r>
                      <a:endParaRPr lang="en-GB" sz="10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9034" marR="5903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2.40</a:t>
                      </a:r>
                      <a:endParaRPr lang="en-GB" sz="10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9034" marR="59034" marT="0" marB="0" anchor="ctr"/>
                </a:tc>
              </a:tr>
              <a:tr h="2514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MISS</a:t>
                      </a:r>
                      <a:endParaRPr lang="en-GB" sz="10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9034" marR="5903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KATY</a:t>
                      </a:r>
                      <a:endParaRPr lang="en-GB" sz="10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9034" marR="5903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ELLIS</a:t>
                      </a:r>
                      <a:endParaRPr lang="en-GB" sz="10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9034" marR="5903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3.00</a:t>
                      </a:r>
                      <a:endParaRPr lang="en-GB" sz="10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9034" marR="59034" marT="0" marB="0" anchor="ctr"/>
                </a:tc>
              </a:tr>
              <a:tr h="2514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MISS</a:t>
                      </a:r>
                      <a:endParaRPr lang="en-GB" sz="10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9034" marR="5903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CARYS</a:t>
                      </a:r>
                      <a:endParaRPr lang="en-GB" sz="10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9034" marR="5903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EVANS</a:t>
                      </a:r>
                      <a:endParaRPr lang="en-GB" sz="10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9034" marR="5903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3.20</a:t>
                      </a:r>
                      <a:endParaRPr lang="en-GB" sz="10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9034" marR="59034" marT="0" marB="0" anchor="ctr"/>
                </a:tc>
              </a:tr>
              <a:tr h="251442"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BREAK</a:t>
                      </a:r>
                      <a:endParaRPr lang="en-GB" sz="1000" dirty="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9034" marR="59034" marT="0" marB="0" anchor="ctr"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2514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MR</a:t>
                      </a:r>
                      <a:endParaRPr lang="en-GB" sz="10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9034" marR="5903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BENJAMIN</a:t>
                      </a:r>
                      <a:endParaRPr lang="en-GB" sz="1000" dirty="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9034" marR="5903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FAULKNER-GANT</a:t>
                      </a:r>
                      <a:endParaRPr lang="en-GB" sz="1000" dirty="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9034" marR="5903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3.50</a:t>
                      </a:r>
                      <a:endParaRPr lang="en-GB" sz="10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9034" marR="59034" marT="0" marB="0" anchor="ctr"/>
                </a:tc>
              </a:tr>
              <a:tr h="2514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MR</a:t>
                      </a:r>
                      <a:endParaRPr lang="en-GB" sz="10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9034" marR="5903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PETER</a:t>
                      </a:r>
                      <a:endParaRPr lang="en-GB" sz="10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9034" marR="5903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HOGAN</a:t>
                      </a:r>
                      <a:endParaRPr lang="en-GB" sz="10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9034" marR="5903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4.10</a:t>
                      </a:r>
                      <a:endParaRPr lang="en-GB" sz="10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9034" marR="59034" marT="0" marB="0" anchor="ctr"/>
                </a:tc>
              </a:tr>
              <a:tr h="2514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MISS</a:t>
                      </a:r>
                      <a:endParaRPr lang="en-GB" sz="10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9034" marR="5903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HOLLY</a:t>
                      </a:r>
                      <a:endParaRPr lang="en-GB" sz="10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9034" marR="5903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HUNT</a:t>
                      </a:r>
                      <a:endParaRPr lang="en-GB" sz="10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9034" marR="5903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4.30</a:t>
                      </a:r>
                      <a:endParaRPr lang="en-GB" sz="10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9034" marR="59034" marT="0" marB="0" anchor="ctr"/>
                </a:tc>
              </a:tr>
              <a:tr h="2514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MISS</a:t>
                      </a:r>
                      <a:endParaRPr lang="en-GB" sz="10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9034" marR="5903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JESSICA</a:t>
                      </a:r>
                      <a:endParaRPr lang="en-GB" sz="10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9034" marR="5903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ROACH</a:t>
                      </a:r>
                      <a:endParaRPr lang="en-GB" sz="10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9034" marR="5903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4.50</a:t>
                      </a:r>
                      <a:endParaRPr lang="en-GB" sz="10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9034" marR="59034" marT="0" marB="0" anchor="ctr"/>
                </a:tc>
              </a:tr>
              <a:tr h="2514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MISS</a:t>
                      </a:r>
                      <a:endParaRPr lang="en-GB" sz="10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9034" marR="5903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HANNAH </a:t>
                      </a:r>
                      <a:endParaRPr lang="en-GB" sz="10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9034" marR="5903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LINDSEY</a:t>
                      </a:r>
                      <a:endParaRPr lang="en-GB" sz="10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9034" marR="5903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5.10</a:t>
                      </a:r>
                      <a:endParaRPr lang="en-GB" sz="1000" dirty="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9034" marR="59034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733930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January 20</a:t>
            </a:r>
            <a:r>
              <a:rPr lang="en-GB" baseline="30000" dirty="0" smtClean="0"/>
              <a:t>th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00146172"/>
              </p:ext>
            </p:extLst>
          </p:nvPr>
        </p:nvGraphicFramePr>
        <p:xfrm>
          <a:off x="891540" y="1600201"/>
          <a:ext cx="7120890" cy="4525960"/>
        </p:xfrm>
        <a:graphic>
          <a:graphicData uri="http://schemas.openxmlformats.org/drawingml/2006/table">
            <a:tbl>
              <a:tblPr firstRow="1" firstCol="1" bandRow="1">
                <a:tableStyleId>{69CF1AB2-1976-4502-BF36-3FF5EA218861}</a:tableStyleId>
              </a:tblPr>
              <a:tblGrid>
                <a:gridCol w="943930"/>
                <a:gridCol w="2162537"/>
                <a:gridCol w="2468821"/>
                <a:gridCol w="1545602"/>
              </a:tblGrid>
              <a:tr h="2262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MR</a:t>
                      </a:r>
                      <a:endParaRPr lang="en-GB" sz="9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3247" marR="5324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THOMAS</a:t>
                      </a:r>
                      <a:endParaRPr lang="en-GB" sz="9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3247" marR="5324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TULLEY</a:t>
                      </a:r>
                      <a:endParaRPr lang="en-GB" sz="9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3247" marR="5324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10.00</a:t>
                      </a:r>
                      <a:endParaRPr lang="en-GB" sz="9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3247" marR="53247" marT="0" marB="0" anchor="ctr"/>
                </a:tc>
              </a:tr>
              <a:tr h="2262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MISS</a:t>
                      </a:r>
                      <a:endParaRPr lang="en-GB" sz="9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3247" marR="5324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ELAINE</a:t>
                      </a:r>
                      <a:endParaRPr lang="en-GB" sz="9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3247" marR="5324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RIGBY</a:t>
                      </a:r>
                      <a:endParaRPr lang="en-GB" sz="9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3247" marR="5324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10.20</a:t>
                      </a:r>
                      <a:endParaRPr lang="en-GB" sz="9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3247" marR="53247" marT="0" marB="0" anchor="ctr"/>
                </a:tc>
              </a:tr>
              <a:tr h="2262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MISS</a:t>
                      </a:r>
                      <a:endParaRPr lang="en-GB" sz="9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3247" marR="5324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KELLY</a:t>
                      </a:r>
                      <a:endParaRPr lang="en-GB" sz="9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3247" marR="5324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MULVENNA</a:t>
                      </a:r>
                      <a:endParaRPr lang="en-GB" sz="9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3247" marR="5324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10.40</a:t>
                      </a:r>
                      <a:endParaRPr lang="en-GB" sz="9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3247" marR="53247" marT="0" marB="0" anchor="ctr"/>
                </a:tc>
              </a:tr>
              <a:tr h="2262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MISS</a:t>
                      </a:r>
                      <a:endParaRPr lang="en-GB" sz="9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3247" marR="5324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AMY</a:t>
                      </a:r>
                      <a:endParaRPr lang="en-GB" sz="9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3247" marR="5324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NORTH</a:t>
                      </a:r>
                      <a:endParaRPr lang="en-GB" sz="9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3247" marR="5324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11.00</a:t>
                      </a:r>
                      <a:endParaRPr lang="en-GB" sz="9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3247" marR="53247" marT="0" marB="0" anchor="ctr"/>
                </a:tc>
              </a:tr>
              <a:tr h="2262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MR</a:t>
                      </a:r>
                      <a:endParaRPr lang="en-GB" sz="9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3247" marR="5324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TIMOTHY</a:t>
                      </a:r>
                      <a:endParaRPr lang="en-GB" sz="9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3247" marR="5324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PATENALL</a:t>
                      </a:r>
                      <a:endParaRPr lang="en-GB" sz="9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3247" marR="5324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11.20</a:t>
                      </a:r>
                      <a:endParaRPr lang="en-GB" sz="9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3247" marR="53247" marT="0" marB="0" anchor="ctr"/>
                </a:tc>
              </a:tr>
              <a:tr h="226298"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</a:rPr>
                        <a:t>BREAK</a:t>
                      </a:r>
                      <a:endParaRPr lang="en-GB" sz="900" dirty="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3247" marR="53247" marT="0" marB="0" anchor="ctr"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2262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MR</a:t>
                      </a:r>
                      <a:endParaRPr lang="en-GB" sz="9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3247" marR="5324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SAM</a:t>
                      </a:r>
                      <a:endParaRPr lang="en-GB" sz="9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3247" marR="5324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PEARSON</a:t>
                      </a:r>
                      <a:endParaRPr lang="en-GB" sz="9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3247" marR="5324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11.50</a:t>
                      </a:r>
                      <a:endParaRPr lang="en-GB" sz="9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3247" marR="53247" marT="0" marB="0" anchor="ctr"/>
                </a:tc>
              </a:tr>
              <a:tr h="2262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MR</a:t>
                      </a:r>
                      <a:endParaRPr lang="en-GB" sz="9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3247" marR="5324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THOMAS</a:t>
                      </a:r>
                      <a:endParaRPr lang="en-GB" sz="9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3247" marR="5324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PHILBRICK</a:t>
                      </a:r>
                      <a:endParaRPr lang="en-GB" sz="9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3247" marR="5324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12.10</a:t>
                      </a:r>
                      <a:endParaRPr lang="en-GB" sz="9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3247" marR="53247" marT="0" marB="0" anchor="ctr"/>
                </a:tc>
              </a:tr>
              <a:tr h="2262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MR</a:t>
                      </a:r>
                      <a:endParaRPr lang="en-GB" sz="9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3247" marR="5324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OLIVER</a:t>
                      </a:r>
                      <a:endParaRPr lang="en-GB" sz="9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3247" marR="5324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POMFRET</a:t>
                      </a:r>
                      <a:endParaRPr lang="en-GB" sz="9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3247" marR="5324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12.30</a:t>
                      </a:r>
                      <a:endParaRPr lang="en-GB" sz="9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3247" marR="53247" marT="0" marB="0" anchor="ctr"/>
                </a:tc>
              </a:tr>
              <a:tr h="2262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MR</a:t>
                      </a:r>
                      <a:endParaRPr lang="en-GB" sz="9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3247" marR="5324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HARRY</a:t>
                      </a:r>
                      <a:endParaRPr lang="en-GB" sz="9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3247" marR="5324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PRICE</a:t>
                      </a:r>
                      <a:endParaRPr lang="en-GB" sz="9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3247" marR="5324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12.50</a:t>
                      </a:r>
                      <a:endParaRPr lang="en-GB" sz="9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3247" marR="53247" marT="0" marB="0" anchor="ctr"/>
                </a:tc>
              </a:tr>
              <a:tr h="2262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MR</a:t>
                      </a:r>
                      <a:endParaRPr lang="en-GB" sz="9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3247" marR="5324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TERENCE</a:t>
                      </a:r>
                      <a:endParaRPr lang="en-GB" sz="9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3247" marR="5324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KENNEDY</a:t>
                      </a:r>
                      <a:endParaRPr lang="en-GB" sz="9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3247" marR="5324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1.10</a:t>
                      </a:r>
                      <a:endParaRPr lang="en-GB" sz="9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3247" marR="53247" marT="0" marB="0" anchor="ctr"/>
                </a:tc>
              </a:tr>
              <a:tr h="226298"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</a:rPr>
                        <a:t>BREAK</a:t>
                      </a:r>
                      <a:endParaRPr lang="en-GB" sz="900" dirty="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3247" marR="53247" marT="0" marB="0" anchor="ctr"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2262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MR</a:t>
                      </a:r>
                      <a:endParaRPr lang="en-GB" sz="9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3247" marR="5324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JOSHUA</a:t>
                      </a:r>
                      <a:endParaRPr lang="en-GB" sz="9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3247" marR="5324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WHALE</a:t>
                      </a:r>
                      <a:endParaRPr lang="en-GB" sz="9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3247" marR="5324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2.00</a:t>
                      </a:r>
                      <a:endParaRPr lang="en-GB" sz="9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3247" marR="53247" marT="0" marB="0" anchor="ctr"/>
                </a:tc>
              </a:tr>
              <a:tr h="2262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MISS</a:t>
                      </a:r>
                      <a:endParaRPr lang="en-GB" sz="9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3247" marR="5324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REBECCA</a:t>
                      </a:r>
                      <a:endParaRPr lang="en-GB" sz="9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3247" marR="5324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SHERRINGTON</a:t>
                      </a:r>
                      <a:endParaRPr lang="en-GB" sz="9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3247" marR="5324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2.20</a:t>
                      </a:r>
                      <a:endParaRPr lang="en-GB" sz="9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3247" marR="53247" marT="0" marB="0" anchor="ctr"/>
                </a:tc>
              </a:tr>
              <a:tr h="2262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MR</a:t>
                      </a:r>
                      <a:endParaRPr lang="en-GB" sz="9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3247" marR="5324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EDWARD</a:t>
                      </a:r>
                      <a:endParaRPr lang="en-GB" sz="9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3247" marR="5324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SPENCER</a:t>
                      </a:r>
                      <a:endParaRPr lang="en-GB" sz="9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3247" marR="5324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2.40</a:t>
                      </a:r>
                      <a:endParaRPr lang="en-GB" sz="9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3247" marR="53247" marT="0" marB="0" anchor="ctr"/>
                </a:tc>
              </a:tr>
              <a:tr h="2262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MISS</a:t>
                      </a:r>
                      <a:endParaRPr lang="en-GB" sz="9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3247" marR="5324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ALICE</a:t>
                      </a:r>
                      <a:endParaRPr lang="en-GB" sz="9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3247" marR="5324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LOVELL-YOUNG</a:t>
                      </a:r>
                      <a:endParaRPr lang="en-GB" sz="9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3247" marR="5324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3.00</a:t>
                      </a:r>
                      <a:endParaRPr lang="en-GB" sz="9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3247" marR="53247" marT="0" marB="0" anchor="ctr"/>
                </a:tc>
              </a:tr>
              <a:tr h="226298"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</a:rPr>
                        <a:t>BREAK</a:t>
                      </a:r>
                      <a:endParaRPr lang="en-GB" sz="900" dirty="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3247" marR="53247" marT="0" marB="0" anchor="ctr"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2262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MISS</a:t>
                      </a:r>
                      <a:endParaRPr lang="en-GB" sz="9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3247" marR="5324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MEGAN</a:t>
                      </a:r>
                      <a:endParaRPr lang="en-GB" sz="9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3247" marR="5324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CHERRY</a:t>
                      </a:r>
                      <a:endParaRPr lang="en-GB" sz="9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3247" marR="5324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3.30</a:t>
                      </a:r>
                      <a:endParaRPr lang="en-GB" sz="9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3247" marR="53247" marT="0" marB="0" anchor="ctr"/>
                </a:tc>
              </a:tr>
              <a:tr h="2262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MISS</a:t>
                      </a:r>
                      <a:endParaRPr lang="en-GB" sz="9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3247" marR="5324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CHANTELLE</a:t>
                      </a:r>
                      <a:endParaRPr lang="en-GB" sz="9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3247" marR="5324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MOORE</a:t>
                      </a:r>
                      <a:endParaRPr lang="en-GB" sz="9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3247" marR="5324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3.30</a:t>
                      </a:r>
                      <a:endParaRPr lang="en-GB" sz="9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3247" marR="53247" marT="0" marB="0" anchor="ctr"/>
                </a:tc>
              </a:tr>
              <a:tr h="2262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MR</a:t>
                      </a:r>
                      <a:endParaRPr lang="en-GB" sz="9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3247" marR="5324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THOMAS</a:t>
                      </a:r>
                      <a:endParaRPr lang="en-GB" sz="9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3247" marR="5324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MARRIOTT</a:t>
                      </a:r>
                      <a:endParaRPr lang="en-GB" sz="9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3247" marR="5324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</a:rPr>
                        <a:t>4.10</a:t>
                      </a:r>
                      <a:endParaRPr lang="en-GB" sz="900" dirty="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53247" marR="53247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600593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Who is going to be there?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There will be an audience of your peers, but in the interests of practically this will be done in small groups.</a:t>
            </a: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long is the presentation?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presentation is 15 minutes long</a:t>
            </a:r>
          </a:p>
          <a:p>
            <a:r>
              <a:rPr lang="en-GB" dirty="0" smtClean="0"/>
              <a:t>You must keep to the time. </a:t>
            </a:r>
          </a:p>
          <a:p>
            <a:r>
              <a:rPr lang="en-GB" dirty="0" smtClean="0"/>
              <a:t>One of the marking criteria is keeping to the time.</a:t>
            </a:r>
          </a:p>
          <a:p>
            <a:r>
              <a:rPr lang="en-GB" dirty="0" smtClean="0"/>
              <a:t>This means that it should be neither too long nor too short</a:t>
            </a: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will you be presenting on?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will be presenting on your research and your argument</a:t>
            </a:r>
          </a:p>
          <a:p>
            <a:r>
              <a:rPr lang="en-GB" dirty="0" smtClean="0"/>
              <a:t>This is another progress point in the Dissertation.</a:t>
            </a:r>
          </a:p>
          <a:p>
            <a:r>
              <a:rPr lang="en-GB" dirty="0" smtClean="0"/>
              <a:t>This is not a presentation on the research plan but on the work you are doing and your overall argument</a:t>
            </a: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Presentation: 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Your title and the point of your research</a:t>
            </a:r>
          </a:p>
          <a:p>
            <a:r>
              <a:rPr lang="en-GB" dirty="0" smtClean="0"/>
              <a:t>A quick summary of your overall argument</a:t>
            </a:r>
          </a:p>
          <a:p>
            <a:r>
              <a:rPr lang="en-GB" dirty="0" smtClean="0"/>
              <a:t>A summary of the main issues/problems/obstacles that affect the research</a:t>
            </a: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Presentation: Main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There are two options here depending on what point your research is:</a:t>
            </a:r>
          </a:p>
          <a:p>
            <a:pPr lvl="1"/>
            <a:r>
              <a:rPr lang="en-GB" dirty="0" smtClean="0"/>
              <a:t>Option 1: The whole of your argument in summary (but with enough detail) – Only if you have your whole argument planned out with evidence</a:t>
            </a:r>
          </a:p>
          <a:p>
            <a:pPr lvl="1"/>
            <a:r>
              <a:rPr lang="en-GB" dirty="0" smtClean="0"/>
              <a:t>Option 2: The specific part of the argument that you have completed by that point in time</a:t>
            </a: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Main: Option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You will need to give the main points of your argument </a:t>
            </a:r>
          </a:p>
          <a:p>
            <a:r>
              <a:rPr lang="en-GB" dirty="0" smtClean="0"/>
              <a:t>You will need to supply for each main point:</a:t>
            </a:r>
          </a:p>
          <a:p>
            <a:pPr lvl="2"/>
            <a:r>
              <a:rPr lang="en-GB" dirty="0" smtClean="0"/>
              <a:t>The point itself</a:t>
            </a:r>
          </a:p>
          <a:p>
            <a:pPr lvl="2"/>
            <a:r>
              <a:rPr lang="en-GB" dirty="0" smtClean="0"/>
              <a:t>The evidence that support it</a:t>
            </a:r>
          </a:p>
          <a:p>
            <a:pPr lvl="2"/>
            <a:r>
              <a:rPr lang="en-GB" dirty="0" smtClean="0"/>
              <a:t>Any scholarly issues/debates</a:t>
            </a:r>
          </a:p>
          <a:p>
            <a:pPr lvl="2"/>
            <a:r>
              <a:rPr lang="en-GB" dirty="0" smtClean="0"/>
              <a:t>How you have dealt with scholarship (specifically)</a:t>
            </a:r>
          </a:p>
          <a:p>
            <a:pPr lvl="2"/>
            <a:r>
              <a:rPr lang="en-GB" dirty="0" smtClean="0"/>
              <a:t>How it contributes to the overall argument</a:t>
            </a: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Main: Option 1: Risks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There are significant risks going with this option:</a:t>
            </a:r>
          </a:p>
          <a:p>
            <a:pPr lvl="1"/>
            <a:r>
              <a:rPr lang="en-GB" dirty="0" smtClean="0"/>
              <a:t>You end up giving a summary that does not present the depth of your work</a:t>
            </a:r>
          </a:p>
          <a:p>
            <a:pPr lvl="1"/>
            <a:r>
              <a:rPr lang="en-GB" dirty="0" smtClean="0"/>
              <a:t>You do not present your evidence enough</a:t>
            </a:r>
          </a:p>
          <a:p>
            <a:pPr lvl="1"/>
            <a:r>
              <a:rPr lang="en-GB" dirty="0" smtClean="0"/>
              <a:t>You do not show how you have critically engaged with scholarship</a:t>
            </a:r>
          </a:p>
          <a:p>
            <a:pPr lvl="1"/>
            <a:r>
              <a:rPr lang="en-GB" dirty="0" smtClean="0"/>
              <a:t>You do not show how you have advanced in your research since your research plan</a:t>
            </a: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Main: Option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will need to explain what you will concentrate on in the presentation and how it contributes to the overall argument of your dissertation</a:t>
            </a:r>
          </a:p>
          <a:p>
            <a:r>
              <a:rPr lang="en-GB" dirty="0" smtClean="0"/>
              <a:t>Do not be afraid to say that this is the point that you have reached in your research</a:t>
            </a:r>
          </a:p>
          <a:p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Main: Option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You will need to give a detailed presentation of the issues that you have decided to cover</a:t>
            </a:r>
          </a:p>
          <a:p>
            <a:r>
              <a:rPr lang="en-GB" dirty="0" smtClean="0"/>
              <a:t>This means that they need to be complete or near completion</a:t>
            </a:r>
          </a:p>
          <a:p>
            <a:r>
              <a:rPr lang="en-GB" dirty="0" smtClean="0"/>
              <a:t>You will need to provide all of the evidence and the scholarly issues and show exactly how you have dealt with both</a:t>
            </a:r>
          </a:p>
          <a:p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Main: Option 2: Risks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will not make clear how the specific argument you are presenting fits in with the overall argument</a:t>
            </a:r>
          </a:p>
          <a:p>
            <a:r>
              <a:rPr lang="en-GB" dirty="0" smtClean="0"/>
              <a:t>You will not have managed a more advanced point in your research than in your research plan</a:t>
            </a:r>
          </a:p>
          <a:p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Presentation: 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Here again you show how your overall argument works, especially if you have chosen Option 2 for the main</a:t>
            </a:r>
          </a:p>
          <a:p>
            <a:r>
              <a:rPr lang="en-GB" dirty="0" smtClean="0"/>
              <a:t>You should also show what are your research plans for the future</a:t>
            </a: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Powerpoint</a:t>
            </a:r>
            <a:r>
              <a:rPr lang="en-GB" dirty="0" smtClean="0"/>
              <a:t> or handout?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How you present is up to you BUT it needs to be the correct medium for the research that you are doing</a:t>
            </a:r>
          </a:p>
          <a:p>
            <a:r>
              <a:rPr lang="en-GB" dirty="0" smtClean="0"/>
              <a:t>If you are working mainly with text (close readings and the like), you may be better off with a handout, since text on a </a:t>
            </a:r>
            <a:r>
              <a:rPr lang="en-GB" dirty="0" err="1" smtClean="0"/>
              <a:t>powerpoint</a:t>
            </a:r>
            <a:r>
              <a:rPr lang="en-GB" dirty="0" smtClean="0"/>
              <a:t> might not be the best option</a:t>
            </a:r>
          </a:p>
          <a:p>
            <a:r>
              <a:rPr lang="en-GB" dirty="0" smtClean="0"/>
              <a:t>If you have iconographic evidence, maps, diagrams or a complicated argument, then a </a:t>
            </a:r>
            <a:r>
              <a:rPr lang="en-GB" dirty="0" err="1" smtClean="0"/>
              <a:t>powerpoint</a:t>
            </a:r>
            <a:r>
              <a:rPr lang="en-GB" dirty="0" smtClean="0"/>
              <a:t> presentation might be the better option</a:t>
            </a: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handout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 handout is not the easy option</a:t>
            </a:r>
          </a:p>
          <a:p>
            <a:r>
              <a:rPr lang="en-GB" dirty="0" smtClean="0"/>
              <a:t>If your handout is sloppy then it detracts from your presentation rather than help your audience follow it (and your argument)</a:t>
            </a:r>
          </a:p>
          <a:p>
            <a:r>
              <a:rPr lang="en-GB" dirty="0" smtClean="0"/>
              <a:t>Make sure that you have created a clear handout that follows your presentation closely</a:t>
            </a: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Handout: Tips and Tricks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Do not overburden any page</a:t>
            </a:r>
          </a:p>
          <a:p>
            <a:r>
              <a:rPr lang="en-GB" dirty="0" smtClean="0"/>
              <a:t>Do not use too small a font</a:t>
            </a:r>
          </a:p>
          <a:p>
            <a:r>
              <a:rPr lang="en-GB" dirty="0" smtClean="0"/>
              <a:t>Divide your handout in clear sections</a:t>
            </a:r>
          </a:p>
          <a:p>
            <a:r>
              <a:rPr lang="en-GB" dirty="0" smtClean="0"/>
              <a:t>Give enough clear prompts in your presentation to your handout (and vice-versa)</a:t>
            </a:r>
          </a:p>
          <a:p>
            <a:r>
              <a:rPr lang="en-GB" dirty="0" smtClean="0"/>
              <a:t>Use underlining and bold to bring attention to the important parts of a text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Handout: The big no!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Under no circumstances should your handout be a print-out of a </a:t>
            </a:r>
            <a:r>
              <a:rPr lang="en-GB" dirty="0" err="1" smtClean="0"/>
              <a:t>powerpoint</a:t>
            </a:r>
            <a:r>
              <a:rPr lang="en-GB" dirty="0" smtClean="0"/>
              <a:t> presentation or of the text that you are following!</a:t>
            </a: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Powerpoint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If you are using a </a:t>
            </a:r>
            <a:r>
              <a:rPr lang="en-GB" dirty="0" err="1" smtClean="0"/>
              <a:t>powerpoint</a:t>
            </a:r>
            <a:r>
              <a:rPr lang="en-GB" dirty="0" smtClean="0"/>
              <a:t> then you have to be careful that you are presenting it right</a:t>
            </a:r>
          </a:p>
          <a:p>
            <a:r>
              <a:rPr lang="en-GB" dirty="0" smtClean="0"/>
              <a:t>Check the colour of the background</a:t>
            </a:r>
          </a:p>
          <a:p>
            <a:r>
              <a:rPr lang="en-GB" dirty="0" smtClean="0"/>
              <a:t>And the font and colour of the text</a:t>
            </a:r>
          </a:p>
          <a:p>
            <a:r>
              <a:rPr lang="en-GB" dirty="0" smtClean="0"/>
              <a:t>And the way that photographs are presented</a:t>
            </a: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Powerpoint</a:t>
            </a:r>
            <a:r>
              <a:rPr lang="en-GB" dirty="0" smtClean="0"/>
              <a:t>: Danger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Avoid a too flashy </a:t>
            </a:r>
            <a:r>
              <a:rPr lang="en-GB" dirty="0" err="1" smtClean="0"/>
              <a:t>powerpoint</a:t>
            </a:r>
            <a:endParaRPr lang="en-GB" dirty="0" smtClean="0"/>
          </a:p>
          <a:p>
            <a:r>
              <a:rPr lang="en-GB" dirty="0" smtClean="0"/>
              <a:t>It tends to distract from what you are saying</a:t>
            </a:r>
          </a:p>
          <a:p>
            <a:r>
              <a:rPr lang="en-GB" dirty="0" smtClean="0"/>
              <a:t>Make sure that your </a:t>
            </a:r>
            <a:r>
              <a:rPr lang="en-GB" dirty="0" err="1" smtClean="0"/>
              <a:t>powerpoint</a:t>
            </a:r>
            <a:r>
              <a:rPr lang="en-GB" dirty="0" smtClean="0"/>
              <a:t> and what you are saying complement each other closely</a:t>
            </a:r>
          </a:p>
          <a:p>
            <a:r>
              <a:rPr lang="en-GB" dirty="0" smtClean="0"/>
              <a:t>A single picture is not an acceptable </a:t>
            </a:r>
            <a:r>
              <a:rPr lang="en-GB" dirty="0" err="1" smtClean="0"/>
              <a:t>powerpoint</a:t>
            </a:r>
            <a:r>
              <a:rPr lang="en-GB" dirty="0" smtClean="0"/>
              <a:t> slide!</a:t>
            </a: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Hmmm… but I both close read and have images/maps/etc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Then you should combine </a:t>
            </a:r>
            <a:r>
              <a:rPr lang="en-GB" dirty="0" err="1" smtClean="0"/>
              <a:t>powerpoint</a:t>
            </a:r>
            <a:r>
              <a:rPr lang="en-GB" dirty="0" smtClean="0"/>
              <a:t> with handout</a:t>
            </a:r>
          </a:p>
          <a:p>
            <a:r>
              <a:rPr lang="en-GB" dirty="0" smtClean="0"/>
              <a:t>It’s a more difficult job as the handout and the </a:t>
            </a:r>
            <a:r>
              <a:rPr lang="en-GB" dirty="0" err="1" smtClean="0"/>
              <a:t>powerpoint</a:t>
            </a:r>
            <a:r>
              <a:rPr lang="en-GB" dirty="0" smtClean="0"/>
              <a:t> need to complement each other but not fight for attention</a:t>
            </a:r>
          </a:p>
          <a:p>
            <a:r>
              <a:rPr lang="en-GB" dirty="0" smtClean="0"/>
              <a:t>Best if you essentially create a handout and a </a:t>
            </a:r>
            <a:r>
              <a:rPr lang="en-GB" dirty="0" err="1" smtClean="0"/>
              <a:t>powerpoint</a:t>
            </a:r>
            <a:r>
              <a:rPr lang="en-GB" dirty="0" smtClean="0"/>
              <a:t> giving the same information and let your audience follow what they find easiest</a:t>
            </a: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Presenting tips and tricks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 the next session we will be covering the practicalities of presenting to an audience</a:t>
            </a:r>
          </a:p>
          <a:p>
            <a:r>
              <a:rPr lang="en-GB" dirty="0" smtClean="0"/>
              <a:t>And you will have the opportunity to ask questions specific to your presentation (feel free to ask for advice on handouts, </a:t>
            </a:r>
            <a:r>
              <a:rPr lang="en-GB" dirty="0" err="1" smtClean="0"/>
              <a:t>powerpoints</a:t>
            </a:r>
            <a:r>
              <a:rPr lang="en-GB" dirty="0" smtClean="0"/>
              <a:t> and </a:t>
            </a:r>
            <a:r>
              <a:rPr lang="en-GB" smtClean="0"/>
              <a:t>presentation techniques)</a:t>
            </a: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theme/theme1.xml><?xml version="1.0" encoding="utf-8"?>
<a:theme xmlns:a="http://schemas.openxmlformats.org/drawingml/2006/main" name="Technic">
  <a:themeElements>
    <a:clrScheme name="Technic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403</TotalTime>
  <Words>1094</Words>
  <Application>Microsoft Office PowerPoint</Application>
  <PresentationFormat>On-screen Show (4:3)</PresentationFormat>
  <Paragraphs>226</Paragraphs>
  <Slides>24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5" baseType="lpstr">
      <vt:lpstr>Technic</vt:lpstr>
      <vt:lpstr>CLSK6002</vt:lpstr>
      <vt:lpstr>The Oral Presentation</vt:lpstr>
      <vt:lpstr>When?</vt:lpstr>
      <vt:lpstr>January 19th</vt:lpstr>
      <vt:lpstr>January 20th</vt:lpstr>
      <vt:lpstr>Who is going to be there?</vt:lpstr>
      <vt:lpstr>How long is the presentation?</vt:lpstr>
      <vt:lpstr>What will you be presenting on?</vt:lpstr>
      <vt:lpstr>Presentation: Introduction</vt:lpstr>
      <vt:lpstr>Presentation: Main </vt:lpstr>
      <vt:lpstr>Main: Option 1</vt:lpstr>
      <vt:lpstr>Main: Option 1: Risks</vt:lpstr>
      <vt:lpstr>Main: Option 2</vt:lpstr>
      <vt:lpstr>Main: Option 2</vt:lpstr>
      <vt:lpstr>Main: Option 2: Risks</vt:lpstr>
      <vt:lpstr>Presentation: Conclusion</vt:lpstr>
      <vt:lpstr>Powerpoint or handout?</vt:lpstr>
      <vt:lpstr>The handout</vt:lpstr>
      <vt:lpstr>Handout: Tips and Tricks</vt:lpstr>
      <vt:lpstr>Handout: The big no!</vt:lpstr>
      <vt:lpstr>Powerpoint </vt:lpstr>
      <vt:lpstr>Powerpoint: Danger</vt:lpstr>
      <vt:lpstr>Hmmm… but I both close read and have images/maps/etc</vt:lpstr>
      <vt:lpstr>Presenting tips and tricks</vt:lpstr>
    </vt:vector>
  </TitlesOfParts>
  <Company>UWL Lampeter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HUSK6002 for Classics</dc:title>
  <dc:creator>Magdalena Ohrman</dc:creator>
  <cp:lastModifiedBy>K Erickson</cp:lastModifiedBy>
  <cp:revision>22</cp:revision>
  <dcterms:created xsi:type="dcterms:W3CDTF">2011-12-01T07:46:31Z</dcterms:created>
  <dcterms:modified xsi:type="dcterms:W3CDTF">2014-11-28T10:44:41Z</dcterms:modified>
</cp:coreProperties>
</file>