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4" r:id="rId3"/>
    <p:sldId id="301" r:id="rId4"/>
    <p:sldId id="276" r:id="rId5"/>
    <p:sldId id="277" r:id="rId6"/>
    <p:sldId id="282" r:id="rId7"/>
    <p:sldId id="283" r:id="rId8"/>
    <p:sldId id="257" r:id="rId9"/>
    <p:sldId id="274" r:id="rId10"/>
    <p:sldId id="275" r:id="rId11"/>
    <p:sldId id="264" r:id="rId12"/>
    <p:sldId id="263" r:id="rId13"/>
    <p:sldId id="288" r:id="rId14"/>
    <p:sldId id="258" r:id="rId15"/>
    <p:sldId id="285" r:id="rId16"/>
    <p:sldId id="286" r:id="rId17"/>
    <p:sldId id="259" r:id="rId18"/>
    <p:sldId id="260" r:id="rId19"/>
    <p:sldId id="270" r:id="rId20"/>
    <p:sldId id="271" r:id="rId21"/>
    <p:sldId id="272" r:id="rId22"/>
    <p:sldId id="273" r:id="rId23"/>
    <p:sldId id="289" r:id="rId24"/>
    <p:sldId id="287" r:id="rId25"/>
    <p:sldId id="269" r:id="rId26"/>
    <p:sldId id="267" r:id="rId27"/>
    <p:sldId id="261" r:id="rId28"/>
    <p:sldId id="262" r:id="rId29"/>
    <p:sldId id="291" r:id="rId30"/>
    <p:sldId id="290" r:id="rId31"/>
    <p:sldId id="292" r:id="rId32"/>
    <p:sldId id="293" r:id="rId33"/>
    <p:sldId id="294" r:id="rId34"/>
    <p:sldId id="297" r:id="rId35"/>
    <p:sldId id="299" r:id="rId36"/>
    <p:sldId id="300" r:id="rId37"/>
    <p:sldId id="298" r:id="rId38"/>
    <p:sldId id="295" r:id="rId39"/>
    <p:sldId id="296" r:id="rId40"/>
    <p:sldId id="306" r:id="rId41"/>
    <p:sldId id="303" r:id="rId42"/>
    <p:sldId id="302" r:id="rId43"/>
    <p:sldId id="265" r:id="rId44"/>
    <p:sldId id="304" r:id="rId45"/>
    <p:sldId id="307" r:id="rId46"/>
    <p:sldId id="308" r:id="rId47"/>
    <p:sldId id="309" r:id="rId48"/>
    <p:sldId id="310" r:id="rId49"/>
    <p:sldId id="278" r:id="rId50"/>
    <p:sldId id="311" r:id="rId51"/>
    <p:sldId id="305" r:id="rId52"/>
    <p:sldId id="312" r:id="rId53"/>
    <p:sldId id="279"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howGuides="1">
      <p:cViewPr varScale="1">
        <p:scale>
          <a:sx n="65" d="100"/>
          <a:sy n="65" d="100"/>
        </p:scale>
        <p:origin x="-120" y="-54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folie">
    <p:bg>
      <p:bgRef idx="1002">
        <a:schemeClr val="bg2"/>
      </p:bgRef>
    </p:bg>
    <p:spTree>
      <p:nvGrpSpPr>
        <p:cNvPr id="1" name=""/>
        <p:cNvGrpSpPr/>
        <p:nvPr/>
      </p:nvGrpSpPr>
      <p:grpSpPr>
        <a:xfrm>
          <a:off x="0" y="0"/>
          <a:ext cx="0" cy="0"/>
          <a:chOff x="0" y="0"/>
          <a:chExt cx="0" cy="0"/>
        </a:xfrm>
      </p:grpSpPr>
      <p:sp>
        <p:nvSpPr>
          <p:cNvPr id="9" name="Titel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de-DE" smtClean="0"/>
              <a:t>Titelmasterformat durch Klicken bearbeiten</a:t>
            </a:r>
            <a:endParaRPr kumimoji="0" lang="en-US"/>
          </a:p>
        </p:txBody>
      </p:sp>
      <p:sp>
        <p:nvSpPr>
          <p:cNvPr id="17" name="Untertitel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de-DE" smtClean="0"/>
              <a:t>Formatvorlage des Untertitelmasters durch Klicken bearbeiten</a:t>
            </a:r>
            <a:endParaRPr kumimoji="0" lang="en-US"/>
          </a:p>
        </p:txBody>
      </p:sp>
      <p:sp>
        <p:nvSpPr>
          <p:cNvPr id="30" name="Datumsplatzhalter 29"/>
          <p:cNvSpPr>
            <a:spLocks noGrp="1"/>
          </p:cNvSpPr>
          <p:nvPr>
            <p:ph type="dt" sz="half" idx="10"/>
          </p:nvPr>
        </p:nvSpPr>
        <p:spPr/>
        <p:txBody>
          <a:bodyPr/>
          <a:lstStyle/>
          <a:p>
            <a:fld id="{47C9B81F-C347-4BEF-BFDF-29C42F48304A}" type="datetimeFigureOut">
              <a:rPr lang="en-US" smtClean="0"/>
              <a:pPr/>
              <a:t>4/26/2014</a:t>
            </a:fld>
            <a:endParaRPr lang="en-US"/>
          </a:p>
        </p:txBody>
      </p:sp>
      <p:sp>
        <p:nvSpPr>
          <p:cNvPr id="19" name="Fußzeilenplatzhalter 18"/>
          <p:cNvSpPr>
            <a:spLocks noGrp="1"/>
          </p:cNvSpPr>
          <p:nvPr>
            <p:ph type="ftr" sz="quarter" idx="11"/>
          </p:nvPr>
        </p:nvSpPr>
        <p:spPr/>
        <p:txBody>
          <a:bodyPr/>
          <a:lstStyle/>
          <a:p>
            <a:endParaRPr kumimoji="0" lang="en-US"/>
          </a:p>
        </p:txBody>
      </p:sp>
      <p:sp>
        <p:nvSpPr>
          <p:cNvPr id="27" name="Foliennummernplatzhalter 26"/>
          <p:cNvSpPr>
            <a:spLocks noGrp="1"/>
          </p:cNvSpPr>
          <p:nvPr>
            <p:ph type="sldNum" sz="quarter" idx="12"/>
          </p:nvPr>
        </p:nvSpPr>
        <p:spPr/>
        <p:txBody>
          <a:bodyPr/>
          <a:lstStyle/>
          <a:p>
            <a:fld id="{042AED99-7FB4-404E-8A97-64753DCE42EC}" type="slidenum">
              <a:rPr kumimoji="0" lang="en-US" smtClean="0"/>
              <a:pPr/>
              <a:t>‹Nr.›</a:t>
            </a:fld>
            <a:endParaRPr kumimoji="0" lang="en-US"/>
          </a:p>
        </p:txBody>
      </p:sp>
    </p:spTree>
  </p:cSld>
  <p:clrMapOvr>
    <a:overrideClrMapping bg1="dk1" tx1="lt1" bg2="dk2" tx2="lt2" accent1="accent1" accent2="accent2" accent3="accent3" accent4="accent4" accent5="accent5" accent6="accent6" hlink="hlink" folHlink="folHlink"/>
  </p:clrMapOvr>
  <p:transition>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kumimoji="0" lang="de-DE" smtClean="0"/>
              <a:t>Titelmasterformat durch Klicken bearbeiten</a:t>
            </a:r>
            <a:endParaRPr kumimoji="0" lang="en-US"/>
          </a:p>
        </p:txBody>
      </p:sp>
      <p:sp>
        <p:nvSpPr>
          <p:cNvPr id="3" name="Inhaltsplatzhalter 2"/>
          <p:cNvSpPr>
            <a:spLocks noGrp="1"/>
          </p:cNvSpPr>
          <p:nvPr>
            <p:ph idx="1"/>
          </p:nvPr>
        </p:nvSpPr>
        <p:spPr/>
        <p:txBody>
          <a:bodyPr/>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Datumsplatzhalter 3"/>
          <p:cNvSpPr>
            <a:spLocks noGrp="1"/>
          </p:cNvSpPr>
          <p:nvPr>
            <p:ph type="dt" sz="half" idx="10"/>
          </p:nvPr>
        </p:nvSpPr>
        <p:spPr/>
        <p:txBody>
          <a:bodyPr/>
          <a:lstStyle/>
          <a:p>
            <a:fld id="{47C9B81F-C347-4BEF-BFDF-29C42F48304A}" type="datetimeFigureOut">
              <a:rPr lang="en-US" smtClean="0"/>
              <a:pPr/>
              <a:t>4/26/2014</a:t>
            </a:fld>
            <a:endParaRPr lang="en-US"/>
          </a:p>
        </p:txBody>
      </p:sp>
      <p:sp>
        <p:nvSpPr>
          <p:cNvPr id="5" name="Fußzeilenplatzhalter 4"/>
          <p:cNvSpPr>
            <a:spLocks noGrp="1"/>
          </p:cNvSpPr>
          <p:nvPr>
            <p:ph type="ftr" sz="quarter" idx="11"/>
          </p:nvPr>
        </p:nvSpPr>
        <p:spPr/>
        <p:txBody>
          <a:bodyPr/>
          <a:lstStyle/>
          <a:p>
            <a:endParaRPr kumimoji="0" lang="en-US"/>
          </a:p>
        </p:txBody>
      </p:sp>
      <p:sp>
        <p:nvSpPr>
          <p:cNvPr id="6" name="Foliennummernplatzhalter 5"/>
          <p:cNvSpPr>
            <a:spLocks noGrp="1"/>
          </p:cNvSpPr>
          <p:nvPr>
            <p:ph type="sldNum" sz="quarter" idx="12"/>
          </p:nvPr>
        </p:nvSpPr>
        <p:spPr/>
        <p:txBody>
          <a:bodyPr/>
          <a:lstStyle/>
          <a:p>
            <a:fld id="{042AED99-7FB4-404E-8A97-64753DCE42EC}" type="slidenum">
              <a:rPr kumimoji="0" lang="en-US" smtClean="0"/>
              <a:pPr/>
              <a:t>‹Nr.›</a:t>
            </a:fld>
            <a:endParaRPr kumimoji="0" lang="en-US"/>
          </a:p>
        </p:txBody>
      </p:sp>
    </p:spTree>
  </p:cSld>
  <p:clrMapOvr>
    <a:masterClrMapping/>
  </p:clrMapOvr>
  <p:transition>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bschnittsüberschrift">
    <p:bg>
      <p:bgRef idx="1002">
        <a:schemeClr val="bg2"/>
      </p:bgRef>
    </p:bg>
    <p:spTree>
      <p:nvGrpSpPr>
        <p:cNvPr id="1" name=""/>
        <p:cNvGrpSpPr/>
        <p:nvPr/>
      </p:nvGrpSpPr>
      <p:grpSpPr>
        <a:xfrm>
          <a:off x="0" y="0"/>
          <a:ext cx="0" cy="0"/>
          <a:chOff x="0" y="0"/>
          <a:chExt cx="0" cy="0"/>
        </a:xfrm>
      </p:grpSpPr>
      <p:sp>
        <p:nvSpPr>
          <p:cNvPr id="2" name="Titel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de-DE" smtClean="0"/>
              <a:t>Titelmasterformat durch Klicken bearbeiten</a:t>
            </a:r>
            <a:endParaRPr kumimoji="0" lang="en-US"/>
          </a:p>
        </p:txBody>
      </p:sp>
      <p:sp>
        <p:nvSpPr>
          <p:cNvPr id="3" name="Textplatzhalt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de-DE" smtClean="0"/>
              <a:t>Textmasterformate durch Klicken bearbeiten</a:t>
            </a:r>
          </a:p>
        </p:txBody>
      </p:sp>
      <p:sp>
        <p:nvSpPr>
          <p:cNvPr id="4" name="Datumsplatzhalter 3"/>
          <p:cNvSpPr>
            <a:spLocks noGrp="1"/>
          </p:cNvSpPr>
          <p:nvPr>
            <p:ph type="dt" sz="half" idx="10"/>
          </p:nvPr>
        </p:nvSpPr>
        <p:spPr/>
        <p:txBody>
          <a:bodyPr/>
          <a:lstStyle/>
          <a:p>
            <a:fld id="{47C9B81F-C347-4BEF-BFDF-29C42F48304A}" type="datetimeFigureOut">
              <a:rPr lang="en-US" smtClean="0"/>
              <a:pPr/>
              <a:t>4/26/2014</a:t>
            </a:fld>
            <a:endParaRPr lang="en-US"/>
          </a:p>
        </p:txBody>
      </p:sp>
      <p:sp>
        <p:nvSpPr>
          <p:cNvPr id="5" name="Fußzeilenplatzhalter 4"/>
          <p:cNvSpPr>
            <a:spLocks noGrp="1"/>
          </p:cNvSpPr>
          <p:nvPr>
            <p:ph type="ftr" sz="quarter" idx="11"/>
          </p:nvPr>
        </p:nvSpPr>
        <p:spPr/>
        <p:txBody>
          <a:bodyPr/>
          <a:lstStyle/>
          <a:p>
            <a:endParaRPr kumimoji="0" lang="en-US"/>
          </a:p>
        </p:txBody>
      </p:sp>
      <p:sp>
        <p:nvSpPr>
          <p:cNvPr id="6" name="Foliennummernplatzhalter 5"/>
          <p:cNvSpPr>
            <a:spLocks noGrp="1"/>
          </p:cNvSpPr>
          <p:nvPr>
            <p:ph type="sldNum" sz="quarter" idx="12"/>
          </p:nvPr>
        </p:nvSpPr>
        <p:spPr/>
        <p:txBody>
          <a:bodyPr/>
          <a:lstStyle/>
          <a:p>
            <a:fld id="{042AED99-7FB4-404E-8A97-64753DCE42EC}" type="slidenum">
              <a:rPr kumimoji="0" lang="en-US" smtClean="0"/>
              <a:pPr/>
              <a:t>‹Nr.›</a:t>
            </a:fld>
            <a:endParaRPr kumimoji="0" lang="en-US"/>
          </a:p>
        </p:txBody>
      </p:sp>
    </p:spTree>
  </p:cSld>
  <p:clrMapOvr>
    <a:overrideClrMapping bg1="dk1" tx1="lt1" bg2="dk2" tx2="lt2" accent1="accent1" accent2="accent2" accent3="accent3" accent4="accent4" accent5="accent5" accent6="accent6" hlink="hlink" folHlink="folHlink"/>
  </p:clrMapOvr>
  <p:transition>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el 1"/>
          <p:cNvSpPr>
            <a:spLocks noGrp="1"/>
          </p:cNvSpPr>
          <p:nvPr>
            <p:ph type="title"/>
          </p:nvPr>
        </p:nvSpPr>
        <p:spPr>
          <a:xfrm>
            <a:off x="457200" y="704088"/>
            <a:ext cx="8229600" cy="1143000"/>
          </a:xfrm>
        </p:spPr>
        <p:txBody>
          <a:bodyPr/>
          <a:lstStyle/>
          <a:p>
            <a:r>
              <a:rPr kumimoji="0" lang="de-DE" smtClean="0"/>
              <a:t>Titelmasterformat durch Klicken bearbeiten</a:t>
            </a:r>
            <a:endParaRPr kumimoji="0" lang="en-US"/>
          </a:p>
        </p:txBody>
      </p:sp>
      <p:sp>
        <p:nvSpPr>
          <p:cNvPr id="3" name="Inhaltsplatzhalt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Inhaltsplatzhalt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5" name="Datumsplatzhalter 4"/>
          <p:cNvSpPr>
            <a:spLocks noGrp="1"/>
          </p:cNvSpPr>
          <p:nvPr>
            <p:ph type="dt" sz="half" idx="10"/>
          </p:nvPr>
        </p:nvSpPr>
        <p:spPr/>
        <p:txBody>
          <a:bodyPr/>
          <a:lstStyle/>
          <a:p>
            <a:fld id="{47C9B81F-C347-4BEF-BFDF-29C42F48304A}" type="datetimeFigureOut">
              <a:rPr lang="en-US" smtClean="0"/>
              <a:pPr/>
              <a:t>4/26/2014</a:t>
            </a:fld>
            <a:endParaRPr lang="en-US"/>
          </a:p>
        </p:txBody>
      </p:sp>
      <p:sp>
        <p:nvSpPr>
          <p:cNvPr id="6" name="Fußzeilenplatzhalter 5"/>
          <p:cNvSpPr>
            <a:spLocks noGrp="1"/>
          </p:cNvSpPr>
          <p:nvPr>
            <p:ph type="ftr" sz="quarter" idx="11"/>
          </p:nvPr>
        </p:nvSpPr>
        <p:spPr/>
        <p:txBody>
          <a:bodyPr/>
          <a:lstStyle/>
          <a:p>
            <a:endParaRPr kumimoji="0" lang="en-US"/>
          </a:p>
        </p:txBody>
      </p:sp>
      <p:sp>
        <p:nvSpPr>
          <p:cNvPr id="7" name="Foliennummernplatzhalter 6"/>
          <p:cNvSpPr>
            <a:spLocks noGrp="1"/>
          </p:cNvSpPr>
          <p:nvPr>
            <p:ph type="sldNum" sz="quarter" idx="12"/>
          </p:nvPr>
        </p:nvSpPr>
        <p:spPr/>
        <p:txBody>
          <a:bodyPr/>
          <a:lstStyle/>
          <a:p>
            <a:fld id="{042AED99-7FB4-404E-8A97-64753DCE42EC}" type="slidenum">
              <a:rPr kumimoji="0" lang="en-US" smtClean="0"/>
              <a:pPr/>
              <a:t>‹Nr.›</a:t>
            </a:fld>
            <a:endParaRPr kumimoji="0" lang="en-US"/>
          </a:p>
        </p:txBody>
      </p:sp>
    </p:spTree>
  </p:cSld>
  <p:clrMapOvr>
    <a:masterClrMapping/>
  </p:clrMapOvr>
  <p:transition>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el 1"/>
          <p:cNvSpPr>
            <a:spLocks noGrp="1"/>
          </p:cNvSpPr>
          <p:nvPr>
            <p:ph type="title"/>
          </p:nvPr>
        </p:nvSpPr>
        <p:spPr>
          <a:xfrm>
            <a:off x="457200" y="704088"/>
            <a:ext cx="8229600" cy="1143000"/>
          </a:xfrm>
        </p:spPr>
        <p:txBody>
          <a:bodyPr tIns="45720" anchor="b"/>
          <a:lstStyle>
            <a:lvl1pPr>
              <a:defRPr/>
            </a:lvl1pPr>
          </a:lstStyle>
          <a:p>
            <a:r>
              <a:rPr kumimoji="0" lang="de-DE" smtClean="0"/>
              <a:t>Titelmasterformat durch Klicken bearbeiten</a:t>
            </a:r>
            <a:endParaRPr kumimoji="0" lang="en-US"/>
          </a:p>
        </p:txBody>
      </p:sp>
      <p:sp>
        <p:nvSpPr>
          <p:cNvPr id="3" name="Textplatzhalt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de-DE" smtClean="0"/>
              <a:t>Textmasterformate durch Klicken bearbeiten</a:t>
            </a:r>
          </a:p>
        </p:txBody>
      </p:sp>
      <p:sp>
        <p:nvSpPr>
          <p:cNvPr id="4" name="Textplatzhalt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de-DE" smtClean="0"/>
              <a:t>Textmasterformate durch Klicken bearbeiten</a:t>
            </a:r>
          </a:p>
        </p:txBody>
      </p:sp>
      <p:sp>
        <p:nvSpPr>
          <p:cNvPr id="5" name="Inhaltsplatzhalt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6" name="Inhaltsplatzhalt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7" name="Datumsplatzhalter 6"/>
          <p:cNvSpPr>
            <a:spLocks noGrp="1"/>
          </p:cNvSpPr>
          <p:nvPr>
            <p:ph type="dt" sz="half" idx="10"/>
          </p:nvPr>
        </p:nvSpPr>
        <p:spPr/>
        <p:txBody>
          <a:bodyPr/>
          <a:lstStyle/>
          <a:p>
            <a:fld id="{47C9B81F-C347-4BEF-BFDF-29C42F48304A}" type="datetimeFigureOut">
              <a:rPr lang="en-US" smtClean="0"/>
              <a:pPr/>
              <a:t>4/26/2014</a:t>
            </a:fld>
            <a:endParaRPr lang="en-US"/>
          </a:p>
        </p:txBody>
      </p:sp>
      <p:sp>
        <p:nvSpPr>
          <p:cNvPr id="8" name="Fußzeilenplatzhalter 7"/>
          <p:cNvSpPr>
            <a:spLocks noGrp="1"/>
          </p:cNvSpPr>
          <p:nvPr>
            <p:ph type="ftr" sz="quarter" idx="11"/>
          </p:nvPr>
        </p:nvSpPr>
        <p:spPr/>
        <p:txBody>
          <a:bodyPr/>
          <a:lstStyle/>
          <a:p>
            <a:endParaRPr kumimoji="0" lang="en-US" dirty="0"/>
          </a:p>
        </p:txBody>
      </p:sp>
      <p:sp>
        <p:nvSpPr>
          <p:cNvPr id="9" name="Foliennummernplatzhalter 8"/>
          <p:cNvSpPr>
            <a:spLocks noGrp="1"/>
          </p:cNvSpPr>
          <p:nvPr>
            <p:ph type="sldNum" sz="quarter" idx="12"/>
          </p:nvPr>
        </p:nvSpPr>
        <p:spPr/>
        <p:txBody>
          <a:bodyPr/>
          <a:lstStyle/>
          <a:p>
            <a:fld id="{042AED99-7FB4-404E-8A97-64753DCE42EC}" type="slidenum">
              <a:rPr kumimoji="0" lang="en-US" smtClean="0"/>
              <a:pPr/>
              <a:t>‹Nr.›</a:t>
            </a:fld>
            <a:endParaRPr kumimoji="0" lang="en-US"/>
          </a:p>
        </p:txBody>
      </p:sp>
    </p:spTree>
  </p:cSld>
  <p:clrMapOvr>
    <a:masterClrMapping/>
  </p:clrMapOvr>
  <p:transition>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de-DE" smtClean="0"/>
              <a:t>Titelmasterformat durch Klicken bearbeiten</a:t>
            </a:r>
            <a:endParaRPr kumimoji="0" lang="en-US"/>
          </a:p>
        </p:txBody>
      </p:sp>
      <p:sp>
        <p:nvSpPr>
          <p:cNvPr id="3" name="Datumsplatzhalter 2"/>
          <p:cNvSpPr>
            <a:spLocks noGrp="1"/>
          </p:cNvSpPr>
          <p:nvPr>
            <p:ph type="dt" sz="half" idx="10"/>
          </p:nvPr>
        </p:nvSpPr>
        <p:spPr/>
        <p:txBody>
          <a:bodyPr/>
          <a:lstStyle/>
          <a:p>
            <a:fld id="{47C9B81F-C347-4BEF-BFDF-29C42F48304A}" type="datetimeFigureOut">
              <a:rPr lang="en-US" smtClean="0"/>
              <a:pPr/>
              <a:t>4/26/2014</a:t>
            </a:fld>
            <a:endParaRPr lang="en-US"/>
          </a:p>
        </p:txBody>
      </p:sp>
      <p:sp>
        <p:nvSpPr>
          <p:cNvPr id="4" name="Fußzeilenplatzhalter 3"/>
          <p:cNvSpPr>
            <a:spLocks noGrp="1"/>
          </p:cNvSpPr>
          <p:nvPr>
            <p:ph type="ftr" sz="quarter" idx="11"/>
          </p:nvPr>
        </p:nvSpPr>
        <p:spPr/>
        <p:txBody>
          <a:bodyPr/>
          <a:lstStyle/>
          <a:p>
            <a:endParaRPr kumimoji="0" lang="en-US"/>
          </a:p>
        </p:txBody>
      </p:sp>
      <p:sp>
        <p:nvSpPr>
          <p:cNvPr id="5" name="Foliennummernplatzhalter 4"/>
          <p:cNvSpPr>
            <a:spLocks noGrp="1"/>
          </p:cNvSpPr>
          <p:nvPr>
            <p:ph type="sldNum" sz="quarter" idx="12"/>
          </p:nvPr>
        </p:nvSpPr>
        <p:spPr/>
        <p:txBody>
          <a:bodyPr/>
          <a:lstStyle/>
          <a:p>
            <a:fld id="{042AED99-7FB4-404E-8A97-64753DCE42EC}" type="slidenum">
              <a:rPr kumimoji="0" lang="en-US" smtClean="0"/>
              <a:pPr/>
              <a:t>‹Nr.›</a:t>
            </a:fld>
            <a:endParaRPr kumimoji="0" lang="en-US"/>
          </a:p>
        </p:txBody>
      </p:sp>
    </p:spTree>
  </p:cSld>
  <p:clrMapOvr>
    <a:masterClrMapping/>
  </p:clrMapOvr>
  <p:transition>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umsplatzhalter 1"/>
          <p:cNvSpPr>
            <a:spLocks noGrp="1"/>
          </p:cNvSpPr>
          <p:nvPr>
            <p:ph type="dt" sz="half" idx="10"/>
          </p:nvPr>
        </p:nvSpPr>
        <p:spPr/>
        <p:txBody>
          <a:bodyPr/>
          <a:lstStyle/>
          <a:p>
            <a:fld id="{47C9B81F-C347-4BEF-BFDF-29C42F48304A}" type="datetimeFigureOut">
              <a:rPr lang="en-US" smtClean="0"/>
              <a:pPr/>
              <a:t>4/26/2014</a:t>
            </a:fld>
            <a:endParaRPr lang="en-US"/>
          </a:p>
        </p:txBody>
      </p:sp>
      <p:sp>
        <p:nvSpPr>
          <p:cNvPr id="3" name="Fußzeilenplatzhalter 2"/>
          <p:cNvSpPr>
            <a:spLocks noGrp="1"/>
          </p:cNvSpPr>
          <p:nvPr>
            <p:ph type="ftr" sz="quarter" idx="11"/>
          </p:nvPr>
        </p:nvSpPr>
        <p:spPr/>
        <p:txBody>
          <a:bodyPr/>
          <a:lstStyle/>
          <a:p>
            <a:endParaRPr kumimoji="0" lang="en-US"/>
          </a:p>
        </p:txBody>
      </p:sp>
      <p:sp>
        <p:nvSpPr>
          <p:cNvPr id="4" name="Foliennummernplatzhalter 3"/>
          <p:cNvSpPr>
            <a:spLocks noGrp="1"/>
          </p:cNvSpPr>
          <p:nvPr>
            <p:ph type="sldNum" sz="quarter" idx="12"/>
          </p:nvPr>
        </p:nvSpPr>
        <p:spPr/>
        <p:txBody>
          <a:bodyPr/>
          <a:lstStyle/>
          <a:p>
            <a:fld id="{042AED99-7FB4-404E-8A97-64753DCE42EC}" type="slidenum">
              <a:rPr kumimoji="0" lang="en-US" smtClean="0"/>
              <a:pPr/>
              <a:t>‹Nr.›</a:t>
            </a:fld>
            <a:endParaRPr kumimoji="0" lang="en-US"/>
          </a:p>
        </p:txBody>
      </p:sp>
    </p:spTree>
  </p:cSld>
  <p:clrMapOvr>
    <a:masterClrMapping/>
  </p:clrMapOvr>
  <p:transition>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de-DE" smtClean="0"/>
              <a:t>Titelmasterformat durch Klicken bearbeiten</a:t>
            </a:r>
            <a:endParaRPr kumimoji="0" lang="en-US"/>
          </a:p>
        </p:txBody>
      </p:sp>
      <p:sp>
        <p:nvSpPr>
          <p:cNvPr id="3" name="Textplatzhalt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de-DE" smtClean="0"/>
              <a:t>Textmasterformate durch Klicken bearbeiten</a:t>
            </a:r>
          </a:p>
        </p:txBody>
      </p:sp>
      <p:sp>
        <p:nvSpPr>
          <p:cNvPr id="4" name="Inhaltsplatzhalt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5" name="Datumsplatzhalter 4"/>
          <p:cNvSpPr>
            <a:spLocks noGrp="1"/>
          </p:cNvSpPr>
          <p:nvPr>
            <p:ph type="dt" sz="half" idx="10"/>
          </p:nvPr>
        </p:nvSpPr>
        <p:spPr/>
        <p:txBody>
          <a:bodyPr/>
          <a:lstStyle/>
          <a:p>
            <a:fld id="{47C9B81F-C347-4BEF-BFDF-29C42F48304A}" type="datetimeFigureOut">
              <a:rPr lang="en-US" smtClean="0"/>
              <a:pPr/>
              <a:t>4/26/2014</a:t>
            </a:fld>
            <a:endParaRPr lang="en-US"/>
          </a:p>
        </p:txBody>
      </p:sp>
      <p:sp>
        <p:nvSpPr>
          <p:cNvPr id="6" name="Fußzeilenplatzhalter 5"/>
          <p:cNvSpPr>
            <a:spLocks noGrp="1"/>
          </p:cNvSpPr>
          <p:nvPr>
            <p:ph type="ftr" sz="quarter" idx="11"/>
          </p:nvPr>
        </p:nvSpPr>
        <p:spPr/>
        <p:txBody>
          <a:bodyPr/>
          <a:lstStyle/>
          <a:p>
            <a:endParaRPr kumimoji="0" lang="en-US"/>
          </a:p>
        </p:txBody>
      </p:sp>
      <p:sp>
        <p:nvSpPr>
          <p:cNvPr id="7" name="Foliennummernplatzhalter 6"/>
          <p:cNvSpPr>
            <a:spLocks noGrp="1"/>
          </p:cNvSpPr>
          <p:nvPr>
            <p:ph type="sldNum" sz="quarter" idx="12"/>
          </p:nvPr>
        </p:nvSpPr>
        <p:spPr/>
        <p:txBody>
          <a:bodyPr/>
          <a:lstStyle/>
          <a:p>
            <a:fld id="{042AED99-7FB4-404E-8A97-64753DCE42EC}" type="slidenum">
              <a:rPr kumimoji="0" lang="en-US" smtClean="0"/>
              <a:pPr/>
              <a:t>‹Nr.›</a:t>
            </a:fld>
            <a:endParaRPr kumimoji="0" lang="en-US"/>
          </a:p>
        </p:txBody>
      </p:sp>
    </p:spTree>
  </p:cSld>
  <p:clrMapOvr>
    <a:masterClrMapping/>
  </p:clrMapOvr>
  <p:transition>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Bild mit Überschrift">
    <p:spTree>
      <p:nvGrpSpPr>
        <p:cNvPr id="1" name=""/>
        <p:cNvGrpSpPr/>
        <p:nvPr/>
      </p:nvGrpSpPr>
      <p:grpSpPr>
        <a:xfrm>
          <a:off x="0" y="0"/>
          <a:ext cx="0" cy="0"/>
          <a:chOff x="0" y="0"/>
          <a:chExt cx="0" cy="0"/>
        </a:xfrm>
      </p:grpSpPr>
      <p:sp>
        <p:nvSpPr>
          <p:cNvPr id="9" name="Eine Ecke des Rechtecks schneiden und abrunden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htwinkliges Dreieck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el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de-DE" smtClean="0"/>
              <a:t>Titelmasterformat durch Klicken bearbeiten</a:t>
            </a:r>
            <a:endParaRPr kumimoji="0" lang="en-US"/>
          </a:p>
        </p:txBody>
      </p:sp>
      <p:sp>
        <p:nvSpPr>
          <p:cNvPr id="4" name="Textplatzhalt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de-DE" smtClean="0"/>
              <a:t>Textmasterformate durch Klicken bearbeiten</a:t>
            </a:r>
          </a:p>
        </p:txBody>
      </p:sp>
      <p:sp>
        <p:nvSpPr>
          <p:cNvPr id="5" name="Datumsplatzhalter 4"/>
          <p:cNvSpPr>
            <a:spLocks noGrp="1"/>
          </p:cNvSpPr>
          <p:nvPr>
            <p:ph type="dt" sz="half" idx="10"/>
          </p:nvPr>
        </p:nvSpPr>
        <p:spPr/>
        <p:txBody>
          <a:bodyPr/>
          <a:lstStyle/>
          <a:p>
            <a:fld id="{47C9B81F-C347-4BEF-BFDF-29C42F48304A}" type="datetimeFigureOut">
              <a:rPr lang="en-US" smtClean="0"/>
              <a:pPr/>
              <a:t>4/26/2014</a:t>
            </a:fld>
            <a:endParaRPr lang="en-US"/>
          </a:p>
        </p:txBody>
      </p:sp>
      <p:sp>
        <p:nvSpPr>
          <p:cNvPr id="6" name="Fußzeilenplatzhalter 5"/>
          <p:cNvSpPr>
            <a:spLocks noGrp="1"/>
          </p:cNvSpPr>
          <p:nvPr>
            <p:ph type="ftr" sz="quarter" idx="11"/>
          </p:nvPr>
        </p:nvSpPr>
        <p:spPr/>
        <p:txBody>
          <a:bodyPr/>
          <a:lstStyle/>
          <a:p>
            <a:endParaRPr kumimoji="0" lang="en-US"/>
          </a:p>
        </p:txBody>
      </p:sp>
      <p:sp>
        <p:nvSpPr>
          <p:cNvPr id="7" name="Foliennummernplatzhalter 6"/>
          <p:cNvSpPr>
            <a:spLocks noGrp="1"/>
          </p:cNvSpPr>
          <p:nvPr>
            <p:ph type="sldNum" sz="quarter" idx="12"/>
          </p:nvPr>
        </p:nvSpPr>
        <p:spPr>
          <a:xfrm>
            <a:off x="8077200" y="6356350"/>
            <a:ext cx="609600" cy="365125"/>
          </a:xfrm>
        </p:spPr>
        <p:txBody>
          <a:bodyPr/>
          <a:lstStyle/>
          <a:p>
            <a:fld id="{042AED99-7FB4-404E-8A97-64753DCE42EC}" type="slidenum">
              <a:rPr kumimoji="0" lang="en-US" smtClean="0"/>
              <a:pPr/>
              <a:t>‹Nr.›</a:t>
            </a:fld>
            <a:endParaRPr kumimoji="0" lang="en-US"/>
          </a:p>
        </p:txBody>
      </p:sp>
      <p:sp>
        <p:nvSpPr>
          <p:cNvPr id="3" name="Bildplatzhalt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de-DE" smtClean="0"/>
              <a:t>Bild durch Klicken auf Symbol hinzufügen</a:t>
            </a:r>
            <a:endParaRPr kumimoji="0" lang="en-US" dirty="0"/>
          </a:p>
        </p:txBody>
      </p:sp>
      <p:sp>
        <p:nvSpPr>
          <p:cNvPr id="10" name="Freihand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ihand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transition>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kumimoji="0" lang="de-DE" smtClean="0"/>
              <a:t>Titelmasterformat durch Klicken bearbeiten</a:t>
            </a:r>
            <a:endParaRPr kumimoji="0" lang="en-US"/>
          </a:p>
        </p:txBody>
      </p:sp>
      <p:sp>
        <p:nvSpPr>
          <p:cNvPr id="3" name="Vertikaler Textplatzhalter 2"/>
          <p:cNvSpPr>
            <a:spLocks noGrp="1"/>
          </p:cNvSpPr>
          <p:nvPr>
            <p:ph type="body" orient="vert" idx="1"/>
          </p:nvPr>
        </p:nvSpPr>
        <p:spPr/>
        <p:txBody>
          <a:bodyPr vert="eaVer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Datumsplatzhalter 3"/>
          <p:cNvSpPr>
            <a:spLocks noGrp="1"/>
          </p:cNvSpPr>
          <p:nvPr>
            <p:ph type="dt" sz="half" idx="10"/>
          </p:nvPr>
        </p:nvSpPr>
        <p:spPr/>
        <p:txBody>
          <a:bodyPr/>
          <a:lstStyle/>
          <a:p>
            <a:fld id="{47C9B81F-C347-4BEF-BFDF-29C42F48304A}" type="datetimeFigureOut">
              <a:rPr lang="en-US" smtClean="0"/>
              <a:pPr/>
              <a:t>4/26/2014</a:t>
            </a:fld>
            <a:endParaRPr lang="en-US"/>
          </a:p>
        </p:txBody>
      </p:sp>
      <p:sp>
        <p:nvSpPr>
          <p:cNvPr id="5" name="Fußzeilenplatzhalter 4"/>
          <p:cNvSpPr>
            <a:spLocks noGrp="1"/>
          </p:cNvSpPr>
          <p:nvPr>
            <p:ph type="ftr" sz="quarter" idx="11"/>
          </p:nvPr>
        </p:nvSpPr>
        <p:spPr/>
        <p:txBody>
          <a:bodyPr/>
          <a:lstStyle/>
          <a:p>
            <a:endParaRPr kumimoji="0" lang="en-US"/>
          </a:p>
        </p:txBody>
      </p:sp>
      <p:sp>
        <p:nvSpPr>
          <p:cNvPr id="6" name="Foliennummernplatzhalter 5"/>
          <p:cNvSpPr>
            <a:spLocks noGrp="1"/>
          </p:cNvSpPr>
          <p:nvPr>
            <p:ph type="sldNum" sz="quarter" idx="12"/>
          </p:nvPr>
        </p:nvSpPr>
        <p:spPr/>
        <p:txBody>
          <a:bodyPr/>
          <a:lstStyle/>
          <a:p>
            <a:fld id="{042AED99-7FB4-404E-8A97-64753DCE42EC}" type="slidenum">
              <a:rPr kumimoji="0" lang="en-US" smtClean="0"/>
              <a:pPr/>
              <a:t>‹Nr.›</a:t>
            </a:fld>
            <a:endParaRPr kumimoji="0" lang="en-US"/>
          </a:p>
        </p:txBody>
      </p:sp>
    </p:spTree>
  </p:cSld>
  <p:clrMapOvr>
    <a:masterClrMapping/>
  </p:clrMapOvr>
  <p:transition>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kaler Titel 1"/>
          <p:cNvSpPr>
            <a:spLocks noGrp="1"/>
          </p:cNvSpPr>
          <p:nvPr>
            <p:ph type="title" orient="vert"/>
          </p:nvPr>
        </p:nvSpPr>
        <p:spPr>
          <a:xfrm>
            <a:off x="6629400" y="914401"/>
            <a:ext cx="2057400" cy="5211763"/>
          </a:xfrm>
        </p:spPr>
        <p:txBody>
          <a:bodyPr vert="eaVert"/>
          <a:lstStyle/>
          <a:p>
            <a:r>
              <a:rPr kumimoji="0" lang="de-DE" smtClean="0"/>
              <a:t>Titelmasterformat durch Klicken bearbeiten</a:t>
            </a:r>
            <a:endParaRPr kumimoji="0" lang="en-US"/>
          </a:p>
        </p:txBody>
      </p:sp>
      <p:sp>
        <p:nvSpPr>
          <p:cNvPr id="3" name="Vertikaler Textplatzhalter 2"/>
          <p:cNvSpPr>
            <a:spLocks noGrp="1"/>
          </p:cNvSpPr>
          <p:nvPr>
            <p:ph type="body" orient="vert" idx="1"/>
          </p:nvPr>
        </p:nvSpPr>
        <p:spPr>
          <a:xfrm>
            <a:off x="457200" y="914401"/>
            <a:ext cx="6019800" cy="5211763"/>
          </a:xfrm>
        </p:spPr>
        <p:txBody>
          <a:bodyPr vert="eaVer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Datumsplatzhalter 3"/>
          <p:cNvSpPr>
            <a:spLocks noGrp="1"/>
          </p:cNvSpPr>
          <p:nvPr>
            <p:ph type="dt" sz="half" idx="10"/>
          </p:nvPr>
        </p:nvSpPr>
        <p:spPr/>
        <p:txBody>
          <a:bodyPr/>
          <a:lstStyle/>
          <a:p>
            <a:fld id="{47C9B81F-C347-4BEF-BFDF-29C42F48304A}" type="datetimeFigureOut">
              <a:rPr lang="en-US" smtClean="0"/>
              <a:pPr/>
              <a:t>4/26/2014</a:t>
            </a:fld>
            <a:endParaRPr lang="en-US"/>
          </a:p>
        </p:txBody>
      </p:sp>
      <p:sp>
        <p:nvSpPr>
          <p:cNvPr id="5" name="Fußzeilenplatzhalter 4"/>
          <p:cNvSpPr>
            <a:spLocks noGrp="1"/>
          </p:cNvSpPr>
          <p:nvPr>
            <p:ph type="ftr" sz="quarter" idx="11"/>
          </p:nvPr>
        </p:nvSpPr>
        <p:spPr/>
        <p:txBody>
          <a:bodyPr/>
          <a:lstStyle/>
          <a:p>
            <a:endParaRPr kumimoji="0" lang="en-US"/>
          </a:p>
        </p:txBody>
      </p:sp>
      <p:sp>
        <p:nvSpPr>
          <p:cNvPr id="6" name="Foliennummernplatzhalter 5"/>
          <p:cNvSpPr>
            <a:spLocks noGrp="1"/>
          </p:cNvSpPr>
          <p:nvPr>
            <p:ph type="sldNum" sz="quarter" idx="12"/>
          </p:nvPr>
        </p:nvSpPr>
        <p:spPr/>
        <p:txBody>
          <a:bodyPr/>
          <a:lstStyle/>
          <a:p>
            <a:fld id="{042AED99-7FB4-404E-8A97-64753DCE42EC}" type="slidenum">
              <a:rPr kumimoji="0" lang="en-US" smtClean="0"/>
              <a:pPr/>
              <a:t>‹Nr.›</a:t>
            </a:fld>
            <a:endParaRPr kumimoji="0" lang="en-US"/>
          </a:p>
        </p:txBody>
      </p:sp>
    </p:spTree>
  </p:cSld>
  <p:clrMapOvr>
    <a:masterClrMapping/>
  </p:clrMapOvr>
  <p:transition>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ihand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ihand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elplatzhalt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de-DE" smtClean="0"/>
              <a:t>Titelmasterformat durch Klicken bearbeiten</a:t>
            </a:r>
            <a:endParaRPr kumimoji="0" lang="en-US"/>
          </a:p>
        </p:txBody>
      </p:sp>
      <p:sp>
        <p:nvSpPr>
          <p:cNvPr id="30" name="Textplatzhalt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de-DE" smtClean="0"/>
              <a:t>Textmasterformate durch Klicken bearbeiten</a:t>
            </a:r>
          </a:p>
          <a:p>
            <a:pPr lvl="1" eaLnBrk="1" latinLnBrk="0" hangingPunct="1"/>
            <a:r>
              <a:rPr kumimoji="0" lang="de-DE" smtClean="0"/>
              <a:t>Zweite Ebene</a:t>
            </a:r>
          </a:p>
          <a:p>
            <a:pPr lvl="2" eaLnBrk="1" latinLnBrk="0" hangingPunct="1"/>
            <a:r>
              <a:rPr kumimoji="0" lang="de-DE" smtClean="0"/>
              <a:t>Dritte Ebene</a:t>
            </a:r>
          </a:p>
          <a:p>
            <a:pPr lvl="3" eaLnBrk="1" latinLnBrk="0" hangingPunct="1"/>
            <a:r>
              <a:rPr kumimoji="0" lang="de-DE" smtClean="0"/>
              <a:t>Vierte Ebene</a:t>
            </a:r>
          </a:p>
          <a:p>
            <a:pPr lvl="4" eaLnBrk="1" latinLnBrk="0" hangingPunct="1"/>
            <a:r>
              <a:rPr kumimoji="0" lang="de-DE" smtClean="0"/>
              <a:t>Fünfte Ebene</a:t>
            </a:r>
            <a:endParaRPr kumimoji="0" lang="en-US"/>
          </a:p>
        </p:txBody>
      </p:sp>
      <p:sp>
        <p:nvSpPr>
          <p:cNvPr id="10" name="Datumsplatzhalt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47C9B81F-C347-4BEF-BFDF-29C42F48304A}" type="datetimeFigureOut">
              <a:rPr lang="en-US" smtClean="0"/>
              <a:pPr/>
              <a:t>4/26/2014</a:t>
            </a:fld>
            <a:endParaRPr lang="en-US" dirty="0">
              <a:solidFill>
                <a:schemeClr val="tx2">
                  <a:shade val="90000"/>
                </a:schemeClr>
              </a:solidFill>
            </a:endParaRPr>
          </a:p>
        </p:txBody>
      </p:sp>
      <p:sp>
        <p:nvSpPr>
          <p:cNvPr id="22" name="Fußzeilenplatzhalt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lgn="l" eaLnBrk="1" latinLnBrk="0" hangingPunct="1"/>
            <a:endParaRPr kumimoji="0" lang="en-US" dirty="0">
              <a:solidFill>
                <a:schemeClr val="tx2">
                  <a:shade val="90000"/>
                </a:schemeClr>
              </a:solidFill>
            </a:endParaRPr>
          </a:p>
        </p:txBody>
      </p:sp>
      <p:sp>
        <p:nvSpPr>
          <p:cNvPr id="18" name="Foliennummernplatzhalt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042AED99-7FB4-404E-8A97-64753DCE42EC}" type="slidenum">
              <a:rPr kumimoji="0" lang="en-US" smtClean="0"/>
              <a:pPr/>
              <a:t>‹Nr.›</a:t>
            </a:fld>
            <a:endParaRPr kumimoji="0" lang="en-US" dirty="0">
              <a:solidFill>
                <a:schemeClr val="tx2">
                  <a:shade val="90000"/>
                </a:schemeClr>
              </a:solidFill>
            </a:endParaRPr>
          </a:p>
        </p:txBody>
      </p:sp>
      <p:grpSp>
        <p:nvGrpSpPr>
          <p:cNvPr id="2" name="Gruppieren 1"/>
          <p:cNvGrpSpPr/>
          <p:nvPr/>
        </p:nvGrpSpPr>
        <p:grpSpPr>
          <a:xfrm>
            <a:off x="-19017" y="202408"/>
            <a:ext cx="9180548" cy="649224"/>
            <a:chOff x="-19045" y="216550"/>
            <a:chExt cx="9180548" cy="649224"/>
          </a:xfrm>
        </p:grpSpPr>
        <p:sp>
          <p:nvSpPr>
            <p:cNvPr id="12" name="Freihand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ihand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randomBar dir="vert"/>
  </p:transition>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en.wikipedia.org/wiki/Edict_of_Thessalonica" TargetMode="External"/><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0.jpeg"/><Relationship Id="rId7" Type="http://schemas.openxmlformats.org/officeDocument/2006/relationships/image" Target="../media/image64.jpeg"/><Relationship Id="rId2" Type="http://schemas.openxmlformats.org/officeDocument/2006/relationships/image" Target="../media/image59.jpeg"/><Relationship Id="rId1" Type="http://schemas.openxmlformats.org/officeDocument/2006/relationships/slideLayout" Target="../slideLayouts/slideLayout2.xml"/><Relationship Id="rId6" Type="http://schemas.openxmlformats.org/officeDocument/2006/relationships/image" Target="../media/image63.jpeg"/><Relationship Id="rId5" Type="http://schemas.openxmlformats.org/officeDocument/2006/relationships/image" Target="../media/image62.jpeg"/><Relationship Id="rId4" Type="http://schemas.openxmlformats.org/officeDocument/2006/relationships/image" Target="../media/image61.jpeg"/></Relationships>
</file>

<file path=ppt/slides/_rels/slide51.xml.rels><?xml version="1.0" encoding="UTF-8" standalone="yes"?>
<Relationships xmlns="http://schemas.openxmlformats.org/package/2006/relationships"><Relationship Id="rId2" Type="http://schemas.openxmlformats.org/officeDocument/2006/relationships/image" Target="../media/image65.gif"/><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ctrTitle"/>
          </p:nvPr>
        </p:nvSpPr>
        <p:spPr>
          <a:xfrm>
            <a:off x="0" y="1371600"/>
            <a:ext cx="9144000" cy="1828800"/>
          </a:xfrm>
        </p:spPr>
        <p:txBody>
          <a:bodyPr>
            <a:normAutofit fontScale="90000"/>
          </a:bodyPr>
          <a:lstStyle/>
          <a:p>
            <a:r>
              <a:rPr lang="en-GB" dirty="0" smtClean="0"/>
              <a:t>The Late Roman Empire</a:t>
            </a:r>
            <a:br>
              <a:rPr lang="en-GB" dirty="0" smtClean="0"/>
            </a:br>
            <a:r>
              <a:rPr lang="en-GB" dirty="0" smtClean="0"/>
              <a:t>Diocletian – Constantine - Demise</a:t>
            </a:r>
            <a:endParaRPr lang="en-GB" dirty="0"/>
          </a:p>
        </p:txBody>
      </p:sp>
      <p:sp>
        <p:nvSpPr>
          <p:cNvPr id="3" name="Untertitel 2"/>
          <p:cNvSpPr>
            <a:spLocks noGrp="1"/>
          </p:cNvSpPr>
          <p:nvPr>
            <p:ph type="subTitle" idx="1"/>
          </p:nvPr>
        </p:nvSpPr>
        <p:spPr>
          <a:xfrm>
            <a:off x="0" y="3429000"/>
            <a:ext cx="9144000" cy="1752600"/>
          </a:xfrm>
        </p:spPr>
        <p:txBody>
          <a:bodyPr/>
          <a:lstStyle/>
          <a:p>
            <a:r>
              <a:rPr lang="en-GB" dirty="0" smtClean="0"/>
              <a:t>The significance </a:t>
            </a:r>
            <a:r>
              <a:rPr lang="en-GB" dirty="0" smtClean="0"/>
              <a:t>of Diocletian’s programme of </a:t>
            </a:r>
            <a:r>
              <a:rPr lang="en-GB" dirty="0" smtClean="0"/>
              <a:t>re-organisation</a:t>
            </a:r>
          </a:p>
          <a:p>
            <a:r>
              <a:rPr lang="en-GB" dirty="0" smtClean="0"/>
              <a:t>The rise of Christianity</a:t>
            </a:r>
          </a:p>
          <a:p>
            <a:r>
              <a:rPr lang="en-GB" dirty="0" smtClean="0"/>
              <a:t>The end of the Roman Empire</a:t>
            </a:r>
            <a:endParaRPr lang="en-GB" dirty="0"/>
          </a:p>
        </p:txBody>
      </p:sp>
    </p:spTree>
  </p:cSld>
  <p:clrMapOvr>
    <a:masterClrMapping/>
  </p:clrMapOvr>
  <p:transition>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descr="Colin Wells 4148BZFX8PL._SY300_.jpg"/>
          <p:cNvPicPr>
            <a:picLocks noChangeAspect="1"/>
          </p:cNvPicPr>
          <p:nvPr/>
        </p:nvPicPr>
        <p:blipFill>
          <a:blip r:embed="rId2" cstate="print"/>
          <a:stretch>
            <a:fillRect/>
          </a:stretch>
        </p:blipFill>
        <p:spPr>
          <a:xfrm rot="628299">
            <a:off x="6379016" y="2324451"/>
            <a:ext cx="2448272" cy="3709503"/>
          </a:xfrm>
          <a:prstGeom prst="rect">
            <a:avLst/>
          </a:prstGeom>
        </p:spPr>
      </p:pic>
      <p:sp>
        <p:nvSpPr>
          <p:cNvPr id="2" name="Titel 1"/>
          <p:cNvSpPr>
            <a:spLocks noGrp="1"/>
          </p:cNvSpPr>
          <p:nvPr>
            <p:ph type="title"/>
          </p:nvPr>
        </p:nvSpPr>
        <p:spPr/>
        <p:txBody>
          <a:bodyPr/>
          <a:lstStyle/>
          <a:p>
            <a:r>
              <a:rPr lang="en-GB" dirty="0" smtClean="0"/>
              <a:t>Revision</a:t>
            </a:r>
            <a:endParaRPr lang="en-GB" dirty="0"/>
          </a:p>
        </p:txBody>
      </p:sp>
      <p:sp>
        <p:nvSpPr>
          <p:cNvPr id="3" name="Inhaltsplatzhalter 2"/>
          <p:cNvSpPr>
            <a:spLocks noGrp="1"/>
          </p:cNvSpPr>
          <p:nvPr>
            <p:ph idx="1"/>
          </p:nvPr>
        </p:nvSpPr>
        <p:spPr/>
        <p:txBody>
          <a:bodyPr/>
          <a:lstStyle/>
          <a:p>
            <a:r>
              <a:rPr lang="en-GB" dirty="0" smtClean="0"/>
              <a:t>Augustus</a:t>
            </a:r>
          </a:p>
          <a:p>
            <a:r>
              <a:rPr lang="en-GB" dirty="0" smtClean="0"/>
              <a:t>Roman provinces, local élites, economy,…</a:t>
            </a:r>
          </a:p>
          <a:p>
            <a:r>
              <a:rPr lang="en-GB" dirty="0" smtClean="0"/>
              <a:t>Religious freedom?</a:t>
            </a:r>
          </a:p>
          <a:p>
            <a:r>
              <a:rPr lang="en-GB" dirty="0" smtClean="0"/>
              <a:t>Late Antiquity</a:t>
            </a:r>
          </a:p>
          <a:p>
            <a:endParaRPr lang="en-GB" dirty="0" smtClean="0"/>
          </a:p>
          <a:p>
            <a:r>
              <a:rPr lang="en-GB" dirty="0" smtClean="0">
                <a:solidFill>
                  <a:schemeClr val="bg1">
                    <a:lumMod val="85000"/>
                  </a:schemeClr>
                </a:solidFill>
              </a:rPr>
              <a:t>“Gobbets”</a:t>
            </a:r>
          </a:p>
          <a:p>
            <a:pPr lvl="1"/>
            <a:r>
              <a:rPr lang="en-GB" dirty="0" smtClean="0">
                <a:solidFill>
                  <a:schemeClr val="bg1">
                    <a:lumMod val="85000"/>
                  </a:schemeClr>
                </a:solidFill>
              </a:rPr>
              <a:t>write commentary on</a:t>
            </a:r>
            <a:br>
              <a:rPr lang="en-GB" dirty="0" smtClean="0">
                <a:solidFill>
                  <a:schemeClr val="bg1">
                    <a:lumMod val="85000"/>
                  </a:schemeClr>
                </a:solidFill>
              </a:rPr>
            </a:br>
            <a:r>
              <a:rPr lang="en-GB" dirty="0" smtClean="0">
                <a:solidFill>
                  <a:schemeClr val="bg1">
                    <a:lumMod val="85000"/>
                  </a:schemeClr>
                </a:solidFill>
              </a:rPr>
              <a:t>ancient source</a:t>
            </a:r>
            <a:br>
              <a:rPr lang="en-GB" dirty="0" smtClean="0">
                <a:solidFill>
                  <a:schemeClr val="bg1">
                    <a:lumMod val="85000"/>
                  </a:schemeClr>
                </a:solidFill>
              </a:rPr>
            </a:br>
            <a:r>
              <a:rPr lang="en-GB" dirty="0" smtClean="0">
                <a:solidFill>
                  <a:schemeClr val="bg1">
                    <a:lumMod val="85000"/>
                  </a:schemeClr>
                </a:solidFill>
              </a:rPr>
              <a:t>or artefact</a:t>
            </a:r>
          </a:p>
        </p:txBody>
      </p:sp>
      <p:pic>
        <p:nvPicPr>
          <p:cNvPr id="40962" name="Picture 2" descr="http://stat.homeshop18.com/homeshop18/images/coinjoos/418/300x300_9780472081240.jpg"/>
          <p:cNvPicPr>
            <a:picLocks noChangeAspect="1" noChangeArrowheads="1"/>
          </p:cNvPicPr>
          <p:nvPr/>
        </p:nvPicPr>
        <p:blipFill>
          <a:blip r:embed="rId3" cstate="print"/>
          <a:srcRect l="16362" r="18119"/>
          <a:stretch>
            <a:fillRect/>
          </a:stretch>
        </p:blipFill>
        <p:spPr bwMode="auto">
          <a:xfrm>
            <a:off x="4572000" y="3429000"/>
            <a:ext cx="2105113" cy="3212976"/>
          </a:xfrm>
          <a:prstGeom prst="rect">
            <a:avLst/>
          </a:prstGeom>
          <a:noFill/>
        </p:spPr>
      </p:pic>
      <p:pic>
        <p:nvPicPr>
          <p:cNvPr id="40966" name="Picture 6" descr="The Cambridge companion to the Age of Augustus"/>
          <p:cNvPicPr>
            <a:picLocks noChangeAspect="1" noChangeArrowheads="1"/>
          </p:cNvPicPr>
          <p:nvPr/>
        </p:nvPicPr>
        <p:blipFill>
          <a:blip r:embed="rId4" cstate="print"/>
          <a:srcRect/>
          <a:stretch>
            <a:fillRect/>
          </a:stretch>
        </p:blipFill>
        <p:spPr bwMode="auto">
          <a:xfrm>
            <a:off x="2699792" y="4437112"/>
            <a:ext cx="1981572" cy="2972360"/>
          </a:xfrm>
          <a:prstGeom prst="rect">
            <a:avLst/>
          </a:prstGeom>
          <a:noFill/>
        </p:spPr>
      </p:pic>
      <p:pic>
        <p:nvPicPr>
          <p:cNvPr id="40968" name="Picture 8" descr="Augustan culture : an interpretive introduction"/>
          <p:cNvPicPr>
            <a:picLocks noChangeAspect="1" noChangeArrowheads="1"/>
          </p:cNvPicPr>
          <p:nvPr/>
        </p:nvPicPr>
        <p:blipFill>
          <a:blip r:embed="rId5" cstate="print"/>
          <a:srcRect/>
          <a:stretch>
            <a:fillRect/>
          </a:stretch>
        </p:blipFill>
        <p:spPr bwMode="auto">
          <a:xfrm>
            <a:off x="899592" y="4293495"/>
            <a:ext cx="1693540" cy="2564505"/>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par>
                          <p:cTn id="8" fill="hold">
                            <p:stCondLst>
                              <p:cond delay="2000"/>
                            </p:stCondLst>
                            <p:childTnLst>
                              <p:par>
                                <p:cTn id="9" presetID="20" presetClass="entr" presetSubtype="0" fill="hold" nodeType="afterEffect">
                                  <p:stCondLst>
                                    <p:cond delay="0"/>
                                  </p:stCondLst>
                                  <p:childTnLst>
                                    <p:set>
                                      <p:cBhvr>
                                        <p:cTn id="10" dur="1" fill="hold">
                                          <p:stCondLst>
                                            <p:cond delay="0"/>
                                          </p:stCondLst>
                                        </p:cTn>
                                        <p:tgtEl>
                                          <p:spTgt spid="40962"/>
                                        </p:tgtEl>
                                        <p:attrNameLst>
                                          <p:attrName>style.visibility</p:attrName>
                                        </p:attrNameLst>
                                      </p:cBhvr>
                                      <p:to>
                                        <p:strVal val="visible"/>
                                      </p:to>
                                    </p:set>
                                    <p:animEffect transition="in" filter="wedge">
                                      <p:cBhvr>
                                        <p:cTn id="11" dur="2000"/>
                                        <p:tgtEl>
                                          <p:spTgt spid="40962"/>
                                        </p:tgtEl>
                                      </p:cBhvr>
                                    </p:animEffect>
                                  </p:childTnLst>
                                </p:cTn>
                              </p:par>
                            </p:childTnLst>
                          </p:cTn>
                        </p:par>
                        <p:par>
                          <p:cTn id="12" fill="hold">
                            <p:stCondLst>
                              <p:cond delay="4000"/>
                            </p:stCondLst>
                            <p:childTnLst>
                              <p:par>
                                <p:cTn id="13" presetID="20" presetClass="entr" presetSubtype="0" fill="hold" nodeType="afterEffect">
                                  <p:stCondLst>
                                    <p:cond delay="0"/>
                                  </p:stCondLst>
                                  <p:childTnLst>
                                    <p:set>
                                      <p:cBhvr>
                                        <p:cTn id="14" dur="1" fill="hold">
                                          <p:stCondLst>
                                            <p:cond delay="0"/>
                                          </p:stCondLst>
                                        </p:cTn>
                                        <p:tgtEl>
                                          <p:spTgt spid="40966"/>
                                        </p:tgtEl>
                                        <p:attrNameLst>
                                          <p:attrName>style.visibility</p:attrName>
                                        </p:attrNameLst>
                                      </p:cBhvr>
                                      <p:to>
                                        <p:strVal val="visible"/>
                                      </p:to>
                                    </p:set>
                                    <p:animEffect transition="in" filter="wedge">
                                      <p:cBhvr>
                                        <p:cTn id="15" dur="2000"/>
                                        <p:tgtEl>
                                          <p:spTgt spid="40966"/>
                                        </p:tgtEl>
                                      </p:cBhvr>
                                    </p:animEffect>
                                  </p:childTnLst>
                                </p:cTn>
                              </p:par>
                            </p:childTnLst>
                          </p:cTn>
                        </p:par>
                        <p:par>
                          <p:cTn id="16" fill="hold">
                            <p:stCondLst>
                              <p:cond delay="6000"/>
                            </p:stCondLst>
                            <p:childTnLst>
                              <p:par>
                                <p:cTn id="17" presetID="20" presetClass="entr" presetSubtype="0" fill="hold" nodeType="afterEffect">
                                  <p:stCondLst>
                                    <p:cond delay="0"/>
                                  </p:stCondLst>
                                  <p:childTnLst>
                                    <p:set>
                                      <p:cBhvr>
                                        <p:cTn id="18" dur="1" fill="hold">
                                          <p:stCondLst>
                                            <p:cond delay="0"/>
                                          </p:stCondLst>
                                        </p:cTn>
                                        <p:tgtEl>
                                          <p:spTgt spid="40968"/>
                                        </p:tgtEl>
                                        <p:attrNameLst>
                                          <p:attrName>style.visibility</p:attrName>
                                        </p:attrNameLst>
                                      </p:cBhvr>
                                      <p:to>
                                        <p:strVal val="visible"/>
                                      </p:to>
                                    </p:set>
                                    <p:animEffect transition="in" filter="wedge">
                                      <p:cBhvr>
                                        <p:cTn id="19" dur="2000"/>
                                        <p:tgtEl>
                                          <p:spTgt spid="409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www.digitalsculpture.org/augustus/images/Augustus_colored_web.jpg"/>
          <p:cNvPicPr>
            <a:picLocks noChangeAspect="1" noChangeArrowheads="1"/>
          </p:cNvPicPr>
          <p:nvPr/>
        </p:nvPicPr>
        <p:blipFill>
          <a:blip r:embed="rId2" cstate="print">
            <a:lum contrast="10000"/>
          </a:blip>
          <a:srcRect/>
          <a:stretch>
            <a:fillRect/>
          </a:stretch>
        </p:blipFill>
        <p:spPr bwMode="auto">
          <a:xfrm>
            <a:off x="5797476" y="1916832"/>
            <a:ext cx="3311028" cy="4869160"/>
          </a:xfrm>
          <a:prstGeom prst="rect">
            <a:avLst/>
          </a:prstGeom>
          <a:noFill/>
        </p:spPr>
      </p:pic>
      <p:sp>
        <p:nvSpPr>
          <p:cNvPr id="6" name="Titel 1"/>
          <p:cNvSpPr>
            <a:spLocks noGrp="1"/>
          </p:cNvSpPr>
          <p:nvPr>
            <p:ph type="title"/>
          </p:nvPr>
        </p:nvSpPr>
        <p:spPr>
          <a:xfrm>
            <a:off x="457200" y="704088"/>
            <a:ext cx="8229600" cy="1143000"/>
          </a:xfrm>
        </p:spPr>
        <p:txBody>
          <a:bodyPr/>
          <a:lstStyle/>
          <a:p>
            <a:r>
              <a:rPr lang="en-GB" dirty="0" smtClean="0"/>
              <a:t>Revision</a:t>
            </a:r>
            <a:endParaRPr lang="en-GB" dirty="0"/>
          </a:p>
        </p:txBody>
      </p:sp>
      <p:sp>
        <p:nvSpPr>
          <p:cNvPr id="7" name="Inhaltsplatzhalter 2"/>
          <p:cNvSpPr>
            <a:spLocks noGrp="1"/>
          </p:cNvSpPr>
          <p:nvPr>
            <p:ph idx="1"/>
          </p:nvPr>
        </p:nvSpPr>
        <p:spPr>
          <a:xfrm>
            <a:off x="457200" y="1935480"/>
            <a:ext cx="8229600" cy="4389120"/>
          </a:xfrm>
        </p:spPr>
        <p:txBody>
          <a:bodyPr/>
          <a:lstStyle/>
          <a:p>
            <a:r>
              <a:rPr lang="en-GB" dirty="0" smtClean="0"/>
              <a:t>Augustus</a:t>
            </a:r>
          </a:p>
          <a:p>
            <a:r>
              <a:rPr lang="en-GB" dirty="0" smtClean="0"/>
              <a:t>Roman provinces, local élites, economy,…</a:t>
            </a:r>
          </a:p>
          <a:p>
            <a:r>
              <a:rPr lang="en-GB" dirty="0" smtClean="0"/>
              <a:t>Religious freedom?</a:t>
            </a:r>
          </a:p>
          <a:p>
            <a:r>
              <a:rPr lang="en-GB" dirty="0" smtClean="0"/>
              <a:t>Late Antiquity</a:t>
            </a:r>
          </a:p>
          <a:p>
            <a:endParaRPr lang="en-GB" dirty="0" smtClean="0"/>
          </a:p>
          <a:p>
            <a:r>
              <a:rPr lang="en-GB" dirty="0" smtClean="0"/>
              <a:t>“Gobbets”</a:t>
            </a:r>
          </a:p>
          <a:p>
            <a:pPr lvl="1"/>
            <a:r>
              <a:rPr lang="en-GB" dirty="0" smtClean="0"/>
              <a:t>write commentary on</a:t>
            </a:r>
            <a:br>
              <a:rPr lang="en-GB" dirty="0" smtClean="0"/>
            </a:br>
            <a:r>
              <a:rPr lang="en-GB" dirty="0" smtClean="0"/>
              <a:t>ancient source</a:t>
            </a:r>
            <a:br>
              <a:rPr lang="en-GB" dirty="0" smtClean="0"/>
            </a:br>
            <a:r>
              <a:rPr lang="en-GB" dirty="0" smtClean="0"/>
              <a:t>or artefact</a:t>
            </a:r>
          </a:p>
        </p:txBody>
      </p:sp>
    </p:spTree>
  </p:cSld>
  <p:clrMapOvr>
    <a:masterClrMapping/>
  </p:clrMapOvr>
  <p:transition>
    <p:randomBar dir="vert"/>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File:RomanEmpire 117.svg"/>
          <p:cNvPicPr>
            <a:picLocks noChangeAspect="1" noChangeArrowheads="1"/>
          </p:cNvPicPr>
          <p:nvPr/>
        </p:nvPicPr>
        <p:blipFill>
          <a:blip r:embed="rId2" cstate="print"/>
          <a:srcRect/>
          <a:stretch>
            <a:fillRect/>
          </a:stretch>
        </p:blipFill>
        <p:spPr bwMode="auto">
          <a:xfrm>
            <a:off x="0" y="148589"/>
            <a:ext cx="9144000" cy="6709411"/>
          </a:xfrm>
          <a:prstGeom prst="rect">
            <a:avLst/>
          </a:prstGeom>
          <a:noFill/>
        </p:spPr>
      </p:pic>
      <p:sp>
        <p:nvSpPr>
          <p:cNvPr id="3" name="Inhaltsplatzhalter 2"/>
          <p:cNvSpPr>
            <a:spLocks noGrp="1"/>
          </p:cNvSpPr>
          <p:nvPr>
            <p:ph idx="1"/>
          </p:nvPr>
        </p:nvSpPr>
        <p:spPr>
          <a:xfrm>
            <a:off x="0" y="6309320"/>
            <a:ext cx="8229600" cy="548680"/>
          </a:xfrm>
        </p:spPr>
        <p:txBody>
          <a:bodyPr/>
          <a:lstStyle/>
          <a:p>
            <a:r>
              <a:rPr lang="en-GB" dirty="0" smtClean="0"/>
              <a:t>Roman empire: largest extent, A.D. 117</a:t>
            </a:r>
            <a:endParaRPr lang="en-GB" dirty="0"/>
          </a:p>
        </p:txBody>
      </p:sp>
    </p:spTree>
  </p:cSld>
  <p:clrMapOvr>
    <a:masterClrMapping/>
  </p:clrMapOvr>
  <p:transition>
    <p:randomBar dir="vert"/>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File:RomanEmpire 117.svg"/>
          <p:cNvPicPr>
            <a:picLocks noChangeAspect="1" noChangeArrowheads="1"/>
          </p:cNvPicPr>
          <p:nvPr/>
        </p:nvPicPr>
        <p:blipFill>
          <a:blip r:embed="rId2" cstate="print"/>
          <a:srcRect/>
          <a:stretch>
            <a:fillRect/>
          </a:stretch>
        </p:blipFill>
        <p:spPr bwMode="auto">
          <a:xfrm>
            <a:off x="0" y="148589"/>
            <a:ext cx="9144000" cy="6709411"/>
          </a:xfrm>
          <a:prstGeom prst="rect">
            <a:avLst/>
          </a:prstGeom>
          <a:noFill/>
        </p:spPr>
      </p:pic>
      <p:sp>
        <p:nvSpPr>
          <p:cNvPr id="3" name="Inhaltsplatzhalter 2"/>
          <p:cNvSpPr>
            <a:spLocks noGrp="1"/>
          </p:cNvSpPr>
          <p:nvPr>
            <p:ph idx="1"/>
          </p:nvPr>
        </p:nvSpPr>
        <p:spPr/>
        <p:txBody>
          <a:bodyPr/>
          <a:lstStyle/>
          <a:p>
            <a:endParaRPr lang="en-GB"/>
          </a:p>
        </p:txBody>
      </p:sp>
      <p:pic>
        <p:nvPicPr>
          <p:cNvPr id="34818" name="Picture 2" descr="http://www.crystalinks.com/TrajansColumn1.jpg"/>
          <p:cNvPicPr>
            <a:picLocks noChangeAspect="1" noChangeArrowheads="1"/>
          </p:cNvPicPr>
          <p:nvPr/>
        </p:nvPicPr>
        <p:blipFill>
          <a:blip r:embed="rId3" cstate="print"/>
          <a:srcRect/>
          <a:stretch>
            <a:fillRect/>
          </a:stretch>
        </p:blipFill>
        <p:spPr bwMode="auto">
          <a:xfrm>
            <a:off x="0" y="0"/>
            <a:ext cx="4567135" cy="6858000"/>
          </a:xfrm>
          <a:prstGeom prst="rect">
            <a:avLst/>
          </a:prstGeom>
          <a:noFill/>
        </p:spPr>
      </p:pic>
      <p:pic>
        <p:nvPicPr>
          <p:cNvPr id="34820" name="Picture 4" descr="http://arts.st-andrews.ac.uk/trajans-column/uploads/TC-011-12.jpg"/>
          <p:cNvPicPr>
            <a:picLocks noChangeAspect="1" noChangeArrowheads="1"/>
          </p:cNvPicPr>
          <p:nvPr/>
        </p:nvPicPr>
        <p:blipFill>
          <a:blip r:embed="rId4" cstate="print"/>
          <a:srcRect/>
          <a:stretch>
            <a:fillRect/>
          </a:stretch>
        </p:blipFill>
        <p:spPr bwMode="auto">
          <a:xfrm>
            <a:off x="0" y="3552825"/>
            <a:ext cx="4895850" cy="3305175"/>
          </a:xfrm>
          <a:prstGeom prst="rect">
            <a:avLst/>
          </a:prstGeom>
          <a:noFill/>
        </p:spPr>
      </p:pic>
      <p:sp>
        <p:nvSpPr>
          <p:cNvPr id="7" name="Textfeld 6"/>
          <p:cNvSpPr txBox="1"/>
          <p:nvPr/>
        </p:nvSpPr>
        <p:spPr>
          <a:xfrm>
            <a:off x="0" y="0"/>
            <a:ext cx="2123728" cy="2369880"/>
          </a:xfrm>
          <a:prstGeom prst="rect">
            <a:avLst/>
          </a:prstGeom>
          <a:noFill/>
        </p:spPr>
        <p:txBody>
          <a:bodyPr wrap="square" rtlCol="0">
            <a:spAutoFit/>
          </a:bodyPr>
          <a:lstStyle/>
          <a:p>
            <a:r>
              <a:rPr lang="en-GB" dirty="0" smtClean="0">
                <a:solidFill>
                  <a:schemeClr val="bg2"/>
                </a:solidFill>
              </a:rPr>
              <a:t>Trajan’s Column</a:t>
            </a:r>
          </a:p>
          <a:p>
            <a:endParaRPr lang="en-GB" dirty="0" smtClean="0">
              <a:solidFill>
                <a:schemeClr val="bg2"/>
              </a:solidFill>
            </a:endParaRPr>
          </a:p>
          <a:p>
            <a:r>
              <a:rPr lang="en-GB" sz="1600" i="1" dirty="0" smtClean="0">
                <a:solidFill>
                  <a:schemeClr val="bg2"/>
                </a:solidFill>
              </a:rPr>
              <a:t>Completed </a:t>
            </a:r>
            <a:r>
              <a:rPr lang="en-GB" sz="1600" i="1" dirty="0" smtClean="0">
                <a:solidFill>
                  <a:schemeClr val="bg2"/>
                </a:solidFill>
              </a:rPr>
              <a:t>in </a:t>
            </a:r>
            <a:r>
              <a:rPr lang="en-GB" sz="1600" i="1" dirty="0" smtClean="0">
                <a:solidFill>
                  <a:schemeClr val="bg2"/>
                </a:solidFill>
              </a:rPr>
              <a:t>AD 113</a:t>
            </a:r>
            <a:br>
              <a:rPr lang="en-GB" sz="1600" i="1" dirty="0" smtClean="0">
                <a:solidFill>
                  <a:schemeClr val="bg2"/>
                </a:solidFill>
              </a:rPr>
            </a:br>
            <a:r>
              <a:rPr lang="en-GB" sz="1600" i="1" dirty="0" smtClean="0">
                <a:solidFill>
                  <a:schemeClr val="bg2"/>
                </a:solidFill>
              </a:rPr>
              <a:t/>
            </a:r>
            <a:br>
              <a:rPr lang="en-GB" sz="1600" i="1" dirty="0" smtClean="0">
                <a:solidFill>
                  <a:schemeClr val="bg2"/>
                </a:solidFill>
              </a:rPr>
            </a:br>
            <a:r>
              <a:rPr lang="en-GB" sz="1600" i="1" dirty="0" smtClean="0">
                <a:solidFill>
                  <a:schemeClr val="bg2"/>
                </a:solidFill>
              </a:rPr>
              <a:t>Bas reliefs describe </a:t>
            </a:r>
            <a:r>
              <a:rPr lang="en-GB" sz="1600" i="1" dirty="0" smtClean="0">
                <a:solidFill>
                  <a:schemeClr val="bg2"/>
                </a:solidFill>
              </a:rPr>
              <a:t>the epic wars between the Romans and </a:t>
            </a:r>
            <a:r>
              <a:rPr lang="en-GB" sz="1600" i="1" dirty="0" err="1" smtClean="0">
                <a:solidFill>
                  <a:schemeClr val="bg2"/>
                </a:solidFill>
              </a:rPr>
              <a:t>Dacians</a:t>
            </a:r>
            <a:r>
              <a:rPr lang="en-GB" sz="1600" i="1" dirty="0" smtClean="0">
                <a:solidFill>
                  <a:schemeClr val="bg2"/>
                </a:solidFill>
              </a:rPr>
              <a:t> </a:t>
            </a:r>
            <a:r>
              <a:rPr lang="en-GB" sz="1600" i="1" dirty="0" smtClean="0">
                <a:solidFill>
                  <a:schemeClr val="bg2"/>
                </a:solidFill>
              </a:rPr>
              <a:t/>
            </a:r>
            <a:br>
              <a:rPr lang="en-GB" sz="1600" i="1" dirty="0" smtClean="0">
                <a:solidFill>
                  <a:schemeClr val="bg2"/>
                </a:solidFill>
              </a:rPr>
            </a:br>
            <a:r>
              <a:rPr lang="en-GB" sz="1600" i="1" dirty="0" smtClean="0">
                <a:solidFill>
                  <a:schemeClr val="bg2"/>
                </a:solidFill>
              </a:rPr>
              <a:t>(</a:t>
            </a:r>
            <a:r>
              <a:rPr lang="en-GB" sz="1600" i="1" dirty="0" smtClean="0">
                <a:solidFill>
                  <a:schemeClr val="bg2"/>
                </a:solidFill>
              </a:rPr>
              <a:t>101–102 and 105–106)</a:t>
            </a:r>
            <a:endParaRPr lang="en-GB" sz="1600" i="1" dirty="0">
              <a:solidFill>
                <a:schemeClr val="bg2"/>
              </a:solidFill>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iterate type="lt">
                                    <p:tmPct val="5000"/>
                                  </p:iterate>
                                  <p:childTnLst>
                                    <p:set>
                                      <p:cBhvr>
                                        <p:cTn id="6" dur="1" fill="hold">
                                          <p:stCondLst>
                                            <p:cond delay="0"/>
                                          </p:stCondLst>
                                        </p:cTn>
                                        <p:tgtEl>
                                          <p:spTgt spid="34820"/>
                                        </p:tgtEl>
                                        <p:attrNameLst>
                                          <p:attrName>style.visibility</p:attrName>
                                        </p:attrNameLst>
                                      </p:cBhvr>
                                      <p:to>
                                        <p:strVal val="visible"/>
                                      </p:to>
                                    </p:set>
                                    <p:anim calcmode="lin" valueType="num">
                                      <p:cBhvr>
                                        <p:cTn id="7" dur="1000" fill="hold"/>
                                        <p:tgtEl>
                                          <p:spTgt spid="34820"/>
                                        </p:tgtEl>
                                        <p:attrNameLst>
                                          <p:attrName>ppt_w</p:attrName>
                                        </p:attrNameLst>
                                      </p:cBhvr>
                                      <p:tavLst>
                                        <p:tav tm="0">
                                          <p:val>
                                            <p:fltVal val="0"/>
                                          </p:val>
                                        </p:tav>
                                        <p:tav tm="100000">
                                          <p:val>
                                            <p:strVal val="#ppt_w"/>
                                          </p:val>
                                        </p:tav>
                                      </p:tavLst>
                                    </p:anim>
                                    <p:anim calcmode="lin" valueType="num">
                                      <p:cBhvr>
                                        <p:cTn id="8" dur="1000" fill="hold"/>
                                        <p:tgtEl>
                                          <p:spTgt spid="34820"/>
                                        </p:tgtEl>
                                        <p:attrNameLst>
                                          <p:attrName>ppt_h</p:attrName>
                                        </p:attrNameLst>
                                      </p:cBhvr>
                                      <p:tavLst>
                                        <p:tav tm="0">
                                          <p:val>
                                            <p:fltVal val="0"/>
                                          </p:val>
                                        </p:tav>
                                        <p:tav tm="100000">
                                          <p:val>
                                            <p:strVal val="#ppt_h"/>
                                          </p:val>
                                        </p:tav>
                                      </p:tavLst>
                                    </p:anim>
                                    <p:anim calcmode="lin" valueType="num">
                                      <p:cBhvr>
                                        <p:cTn id="9" dur="1000" fill="hold"/>
                                        <p:tgtEl>
                                          <p:spTgt spid="34820"/>
                                        </p:tgtEl>
                                        <p:attrNameLst>
                                          <p:attrName>style.rotation</p:attrName>
                                        </p:attrNameLst>
                                      </p:cBhvr>
                                      <p:tavLst>
                                        <p:tav tm="0">
                                          <p:val>
                                            <p:fltVal val="90"/>
                                          </p:val>
                                        </p:tav>
                                        <p:tav tm="100000">
                                          <p:val>
                                            <p:fltVal val="0"/>
                                          </p:val>
                                        </p:tav>
                                      </p:tavLst>
                                    </p:anim>
                                    <p:animEffect transition="in" filter="fade">
                                      <p:cBhvr>
                                        <p:cTn id="10" dur="1000"/>
                                        <p:tgtEl>
                                          <p:spTgt spid="348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pic>
        <p:nvPicPr>
          <p:cNvPr id="4" name="Picture 2" descr="File:RomanEmpire 117.svg"/>
          <p:cNvPicPr>
            <a:picLocks noChangeAspect="1" noChangeArrowheads="1"/>
          </p:cNvPicPr>
          <p:nvPr/>
        </p:nvPicPr>
        <p:blipFill>
          <a:blip r:embed="rId2" cstate="print"/>
          <a:srcRect/>
          <a:stretch>
            <a:fillRect/>
          </a:stretch>
        </p:blipFill>
        <p:spPr bwMode="auto">
          <a:xfrm>
            <a:off x="0" y="148589"/>
            <a:ext cx="9144000" cy="6709411"/>
          </a:xfrm>
          <a:prstGeom prst="rect">
            <a:avLst/>
          </a:prstGeom>
          <a:noFill/>
        </p:spPr>
      </p:pic>
      <p:pic>
        <p:nvPicPr>
          <p:cNvPr id="37890" name="Picture 2" descr="http://www.apx.lvr.de/archaeologischerpark/lebensbildcut_vogelperspektive_800.jpg"/>
          <p:cNvPicPr>
            <a:picLocks noChangeAspect="1" noChangeArrowheads="1"/>
          </p:cNvPicPr>
          <p:nvPr/>
        </p:nvPicPr>
        <p:blipFill>
          <a:blip r:embed="rId3" cstate="print"/>
          <a:srcRect/>
          <a:stretch>
            <a:fillRect/>
          </a:stretch>
        </p:blipFill>
        <p:spPr bwMode="auto">
          <a:xfrm>
            <a:off x="3635896" y="1"/>
            <a:ext cx="5508104" cy="3354158"/>
          </a:xfrm>
          <a:prstGeom prst="rect">
            <a:avLst/>
          </a:prstGeom>
          <a:noFill/>
        </p:spPr>
      </p:pic>
      <p:pic>
        <p:nvPicPr>
          <p:cNvPr id="37892" name="Picture 4" descr="http://alk3r.files.wordpress.com/2013/03/the-roman-theatre-in-palmyra-syria.jpg"/>
          <p:cNvPicPr>
            <a:picLocks noChangeAspect="1" noChangeArrowheads="1"/>
          </p:cNvPicPr>
          <p:nvPr/>
        </p:nvPicPr>
        <p:blipFill>
          <a:blip r:embed="rId4" cstate="print"/>
          <a:srcRect/>
          <a:stretch>
            <a:fillRect/>
          </a:stretch>
        </p:blipFill>
        <p:spPr bwMode="auto">
          <a:xfrm>
            <a:off x="-1" y="3068961"/>
            <a:ext cx="5661529" cy="3789040"/>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37890"/>
                                        </p:tgtEl>
                                        <p:attrNameLst>
                                          <p:attrName>style.visibility</p:attrName>
                                        </p:attrNameLst>
                                      </p:cBhvr>
                                      <p:to>
                                        <p:strVal val="visible"/>
                                      </p:to>
                                    </p:set>
                                    <p:animEffect transition="in" filter="wedge">
                                      <p:cBhvr>
                                        <p:cTn id="7" dur="2000"/>
                                        <p:tgtEl>
                                          <p:spTgt spid="37890"/>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nodeType="clickEffect">
                                  <p:stCondLst>
                                    <p:cond delay="0"/>
                                  </p:stCondLst>
                                  <p:childTnLst>
                                    <p:set>
                                      <p:cBhvr>
                                        <p:cTn id="11" dur="1" fill="hold">
                                          <p:stCondLst>
                                            <p:cond delay="0"/>
                                          </p:stCondLst>
                                        </p:cTn>
                                        <p:tgtEl>
                                          <p:spTgt spid="37892"/>
                                        </p:tgtEl>
                                        <p:attrNameLst>
                                          <p:attrName>style.visibility</p:attrName>
                                        </p:attrNameLst>
                                      </p:cBhvr>
                                      <p:to>
                                        <p:strVal val="visible"/>
                                      </p:to>
                                    </p:set>
                                    <p:animEffect transition="in" filter="wedge">
                                      <p:cBhvr>
                                        <p:cTn id="12" dur="2000"/>
                                        <p:tgtEl>
                                          <p:spTgt spid="378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RomanEmpire 117.svg"/>
          <p:cNvPicPr>
            <a:picLocks noChangeAspect="1" noChangeArrowheads="1"/>
          </p:cNvPicPr>
          <p:nvPr/>
        </p:nvPicPr>
        <p:blipFill>
          <a:blip r:embed="rId2" cstate="print"/>
          <a:srcRect/>
          <a:stretch>
            <a:fillRect/>
          </a:stretch>
        </p:blipFill>
        <p:spPr bwMode="auto">
          <a:xfrm>
            <a:off x="0" y="148589"/>
            <a:ext cx="9144000" cy="6709411"/>
          </a:xfrm>
          <a:prstGeom prst="rect">
            <a:avLst/>
          </a:prstGeom>
          <a:noFill/>
        </p:spPr>
      </p:pic>
      <p:sp>
        <p:nvSpPr>
          <p:cNvPr id="3" name="Inhaltsplatzhalter 2"/>
          <p:cNvSpPr>
            <a:spLocks noGrp="1"/>
          </p:cNvSpPr>
          <p:nvPr>
            <p:ph idx="1"/>
          </p:nvPr>
        </p:nvSpPr>
        <p:spPr>
          <a:xfrm>
            <a:off x="0" y="5535880"/>
            <a:ext cx="5364088" cy="1061472"/>
          </a:xfrm>
          <a:solidFill>
            <a:schemeClr val="accent1">
              <a:alpha val="42000"/>
            </a:schemeClr>
          </a:solidFill>
        </p:spPr>
        <p:style>
          <a:lnRef idx="3">
            <a:schemeClr val="lt1"/>
          </a:lnRef>
          <a:fillRef idx="1">
            <a:schemeClr val="accent1"/>
          </a:fillRef>
          <a:effectRef idx="1">
            <a:schemeClr val="accent1"/>
          </a:effectRef>
          <a:fontRef idx="minor">
            <a:schemeClr val="lt1"/>
          </a:fontRef>
        </p:style>
        <p:txBody>
          <a:bodyPr>
            <a:normAutofit/>
          </a:bodyPr>
          <a:lstStyle/>
          <a:p>
            <a:r>
              <a:rPr lang="en-GB" dirty="0" smtClean="0"/>
              <a:t>11</a:t>
            </a:r>
            <a:r>
              <a:rPr lang="en-GB" baseline="30000" dirty="0" smtClean="0"/>
              <a:t>th</a:t>
            </a:r>
            <a:r>
              <a:rPr lang="en-GB" dirty="0" smtClean="0"/>
              <a:t> July 212 </a:t>
            </a:r>
            <a:r>
              <a:rPr lang="en-GB" i="1" dirty="0" err="1" smtClean="0"/>
              <a:t>constitutio</a:t>
            </a:r>
            <a:r>
              <a:rPr lang="en-GB" i="1" dirty="0" smtClean="0"/>
              <a:t> </a:t>
            </a:r>
            <a:r>
              <a:rPr lang="en-GB" i="1" dirty="0" err="1" smtClean="0"/>
              <a:t>Antoniana</a:t>
            </a:r>
            <a:r>
              <a:rPr lang="en-GB" i="1" dirty="0" smtClean="0"/>
              <a:t/>
            </a:r>
            <a:br>
              <a:rPr lang="en-GB" i="1" dirty="0" smtClean="0"/>
            </a:br>
            <a:r>
              <a:rPr lang="en-GB" dirty="0" smtClean="0"/>
              <a:t>by Caracalla</a:t>
            </a:r>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randombar(horizontal)">
                                      <p:cBhvr>
                                        <p:cTn id="7" dur="500"/>
                                        <p:tgtEl>
                                          <p:spTgt spid="3">
                                            <p:bg/>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3</a:t>
            </a:r>
            <a:r>
              <a:rPr lang="en-GB" baseline="30000" dirty="0" smtClean="0"/>
              <a:t>rd</a:t>
            </a:r>
            <a:r>
              <a:rPr lang="en-GB" dirty="0" smtClean="0"/>
              <a:t> century crisis</a:t>
            </a:r>
            <a:endParaRPr lang="en-GB" dirty="0"/>
          </a:p>
        </p:txBody>
      </p:sp>
      <p:sp>
        <p:nvSpPr>
          <p:cNvPr id="3" name="Inhaltsplatzhalter 2"/>
          <p:cNvSpPr>
            <a:spLocks noGrp="1"/>
          </p:cNvSpPr>
          <p:nvPr>
            <p:ph idx="1"/>
          </p:nvPr>
        </p:nvSpPr>
        <p:spPr>
          <a:xfrm>
            <a:off x="0" y="2136224"/>
            <a:ext cx="5554960" cy="4389120"/>
          </a:xfrm>
        </p:spPr>
        <p:txBody>
          <a:bodyPr>
            <a:normAutofit fontScale="92500" lnSpcReduction="10000"/>
          </a:bodyPr>
          <a:lstStyle/>
          <a:p>
            <a:r>
              <a:rPr lang="en-GB" dirty="0" smtClean="0"/>
              <a:t>invasion</a:t>
            </a:r>
          </a:p>
          <a:p>
            <a:r>
              <a:rPr lang="en-GB" dirty="0" smtClean="0"/>
              <a:t>‘civil war’ </a:t>
            </a:r>
          </a:p>
          <a:p>
            <a:r>
              <a:rPr lang="en-GB" dirty="0" smtClean="0"/>
              <a:t>plague</a:t>
            </a:r>
          </a:p>
          <a:p>
            <a:r>
              <a:rPr lang="en-GB" dirty="0" smtClean="0"/>
              <a:t>economic depression</a:t>
            </a:r>
          </a:p>
          <a:p>
            <a:endParaRPr lang="en-GB" dirty="0" smtClean="0"/>
          </a:p>
          <a:p>
            <a:r>
              <a:rPr lang="en-GB" dirty="0" smtClean="0"/>
              <a:t>Beginning of the crisis: </a:t>
            </a:r>
            <a:br>
              <a:rPr lang="en-GB" dirty="0" smtClean="0"/>
            </a:br>
            <a:r>
              <a:rPr lang="en-GB" dirty="0" smtClean="0"/>
              <a:t>assassination of the emperor Alexander Severus</a:t>
            </a:r>
          </a:p>
          <a:p>
            <a:pPr lvl="1"/>
            <a:r>
              <a:rPr lang="en-GB" dirty="0" smtClean="0">
                <a:sym typeface="Wingdings" pitchFamily="2" charset="2"/>
              </a:rPr>
              <a:t>50 years of instability </a:t>
            </a:r>
            <a:br>
              <a:rPr lang="en-GB" dirty="0" smtClean="0">
                <a:sym typeface="Wingdings" pitchFamily="2" charset="2"/>
              </a:rPr>
            </a:br>
            <a:r>
              <a:rPr lang="en-GB" dirty="0" smtClean="0">
                <a:sym typeface="Wingdings" pitchFamily="2" charset="2"/>
              </a:rPr>
              <a:t>(26+ claimants to the throne)</a:t>
            </a:r>
            <a:r>
              <a:rPr lang="en-GB" dirty="0" smtClean="0"/>
              <a:t/>
            </a:r>
            <a:br>
              <a:rPr lang="en-GB" dirty="0" smtClean="0"/>
            </a:br>
            <a:endParaRPr lang="en-GB" dirty="0"/>
          </a:p>
        </p:txBody>
      </p:sp>
      <p:pic>
        <p:nvPicPr>
          <p:cNvPr id="3074" name="Picture 2" descr="http://upload.wikimedia.org/wikipedia/commons/thumb/1/1d/Alexander_Severus_Musei_Capitolini_MC471.jpg/450px-Alexander_Severus_Musei_Capitolini_MC471.jpg"/>
          <p:cNvPicPr>
            <a:picLocks noChangeAspect="1" noChangeArrowheads="1"/>
          </p:cNvPicPr>
          <p:nvPr/>
        </p:nvPicPr>
        <p:blipFill>
          <a:blip r:embed="rId2" cstate="print"/>
          <a:srcRect/>
          <a:stretch>
            <a:fillRect/>
          </a:stretch>
        </p:blipFill>
        <p:spPr bwMode="auto">
          <a:xfrm>
            <a:off x="5438124" y="1916832"/>
            <a:ext cx="3705876" cy="4941168"/>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military crisis</a:t>
            </a:r>
            <a:endParaRPr lang="en-GB" dirty="0"/>
          </a:p>
        </p:txBody>
      </p:sp>
      <p:sp>
        <p:nvSpPr>
          <p:cNvPr id="3" name="Inhaltsplatzhalter 2"/>
          <p:cNvSpPr>
            <a:spLocks noGrp="1"/>
          </p:cNvSpPr>
          <p:nvPr>
            <p:ph idx="1"/>
          </p:nvPr>
        </p:nvSpPr>
        <p:spPr/>
        <p:txBody>
          <a:bodyPr/>
          <a:lstStyle/>
          <a:p>
            <a:endParaRPr lang="en-GB" dirty="0"/>
          </a:p>
        </p:txBody>
      </p:sp>
      <p:pic>
        <p:nvPicPr>
          <p:cNvPr id="31746" name="Picture 2" descr="http://www.forumancientcoins.com/images/Time_of_Gallienus_exSmall.jpg"/>
          <p:cNvPicPr>
            <a:picLocks noChangeAspect="1" noChangeArrowheads="1"/>
          </p:cNvPicPr>
          <p:nvPr/>
        </p:nvPicPr>
        <p:blipFill>
          <a:blip r:embed="rId2" cstate="print"/>
          <a:srcRect/>
          <a:stretch>
            <a:fillRect/>
          </a:stretch>
        </p:blipFill>
        <p:spPr bwMode="auto">
          <a:xfrm>
            <a:off x="2555776" y="1916832"/>
            <a:ext cx="6588224" cy="3472777"/>
          </a:xfrm>
          <a:prstGeom prst="rect">
            <a:avLst/>
          </a:prstGeom>
          <a:noFill/>
        </p:spPr>
      </p:pic>
      <p:pic>
        <p:nvPicPr>
          <p:cNvPr id="31748" name="Picture 4" descr="http://i1190.photobucket.com/albums/z451/daib0/rome_260_zpsc8e49306.jpg"/>
          <p:cNvPicPr>
            <a:picLocks noChangeAspect="1" noChangeArrowheads="1"/>
          </p:cNvPicPr>
          <p:nvPr/>
        </p:nvPicPr>
        <p:blipFill>
          <a:blip r:embed="rId3" cstate="print"/>
          <a:srcRect/>
          <a:stretch>
            <a:fillRect/>
          </a:stretch>
        </p:blipFill>
        <p:spPr bwMode="auto">
          <a:xfrm>
            <a:off x="0" y="2971799"/>
            <a:ext cx="5334000" cy="3886201"/>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pic>
        <p:nvPicPr>
          <p:cNvPr id="4" name="Picture 6" descr="File:Gaul IVth century AD.svg"/>
          <p:cNvPicPr>
            <a:picLocks noChangeAspect="1" noChangeArrowheads="1"/>
          </p:cNvPicPr>
          <p:nvPr/>
        </p:nvPicPr>
        <p:blipFill>
          <a:blip r:embed="rId2" cstate="print"/>
          <a:srcRect t="1701"/>
          <a:stretch>
            <a:fillRect/>
          </a:stretch>
        </p:blipFill>
        <p:spPr bwMode="auto">
          <a:xfrm>
            <a:off x="1" y="0"/>
            <a:ext cx="9144000" cy="6858000"/>
          </a:xfrm>
          <a:prstGeom prst="rect">
            <a:avLst/>
          </a:prstGeom>
          <a:noFill/>
        </p:spPr>
      </p:pic>
      <p:pic>
        <p:nvPicPr>
          <p:cNvPr id="33794" name="Picture 2" descr="http://wipo.mieo.de/files/2009/04/limes2-1023x1023.png"/>
          <p:cNvPicPr>
            <a:picLocks noChangeAspect="1" noChangeArrowheads="1"/>
          </p:cNvPicPr>
          <p:nvPr/>
        </p:nvPicPr>
        <p:blipFill>
          <a:blip r:embed="rId3" cstate="print"/>
          <a:srcRect/>
          <a:stretch>
            <a:fillRect/>
          </a:stretch>
        </p:blipFill>
        <p:spPr bwMode="auto">
          <a:xfrm>
            <a:off x="0" y="0"/>
            <a:ext cx="6857998" cy="6858000"/>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33794"/>
                                        </p:tgtEl>
                                        <p:attrNameLst>
                                          <p:attrName>style.visibility</p:attrName>
                                        </p:attrNameLst>
                                      </p:cBhvr>
                                      <p:to>
                                        <p:strVal val="visible"/>
                                      </p:to>
                                    </p:set>
                                    <p:animEffect transition="in" filter="wedge">
                                      <p:cBhvr>
                                        <p:cTn id="7" dur="2000"/>
                                        <p:tgtEl>
                                          <p:spTgt spid="337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economic crisis</a:t>
            </a:r>
            <a:endParaRPr lang="en-GB" dirty="0"/>
          </a:p>
        </p:txBody>
      </p:sp>
      <p:sp>
        <p:nvSpPr>
          <p:cNvPr id="3" name="Inhaltsplatzhalter 2"/>
          <p:cNvSpPr>
            <a:spLocks noGrp="1"/>
          </p:cNvSpPr>
          <p:nvPr>
            <p:ph idx="1"/>
          </p:nvPr>
        </p:nvSpPr>
        <p:spPr>
          <a:xfrm>
            <a:off x="457200" y="1935480"/>
            <a:ext cx="2746648" cy="4389120"/>
          </a:xfrm>
        </p:spPr>
        <p:txBody>
          <a:bodyPr/>
          <a:lstStyle/>
          <a:p>
            <a:r>
              <a:rPr lang="en-GB" dirty="0" smtClean="0"/>
              <a:t>debasement &amp; inflation</a:t>
            </a:r>
            <a:endParaRPr lang="en-GB" dirty="0"/>
          </a:p>
        </p:txBody>
      </p:sp>
      <p:pic>
        <p:nvPicPr>
          <p:cNvPr id="21508" name="Picture 4" descr="http://www.civilization.org.uk/wp-content/uploads/2011/11/Header-coins-699.jpg"/>
          <p:cNvPicPr>
            <a:picLocks noChangeAspect="1" noChangeArrowheads="1"/>
          </p:cNvPicPr>
          <p:nvPr/>
        </p:nvPicPr>
        <p:blipFill>
          <a:blip r:embed="rId2" cstate="print"/>
          <a:srcRect/>
          <a:stretch>
            <a:fillRect/>
          </a:stretch>
        </p:blipFill>
        <p:spPr bwMode="auto">
          <a:xfrm>
            <a:off x="0" y="4581128"/>
            <a:ext cx="9144000" cy="2276871"/>
          </a:xfrm>
          <a:prstGeom prst="rect">
            <a:avLst/>
          </a:prstGeom>
          <a:noFill/>
        </p:spPr>
      </p:pic>
      <p:pic>
        <p:nvPicPr>
          <p:cNvPr id="21506" name="Picture 2" descr="http://www.perthmintbullion.com/Libraries/News_Reports/Blog_Silver_Content_Chart.sflb.ashx"/>
          <p:cNvPicPr>
            <a:picLocks noChangeAspect="1" noChangeArrowheads="1"/>
          </p:cNvPicPr>
          <p:nvPr/>
        </p:nvPicPr>
        <p:blipFill>
          <a:blip r:embed="rId3" cstate="print"/>
          <a:srcRect/>
          <a:stretch>
            <a:fillRect/>
          </a:stretch>
        </p:blipFill>
        <p:spPr bwMode="auto">
          <a:xfrm>
            <a:off x="3362325" y="1700808"/>
            <a:ext cx="5781675" cy="4352926"/>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wedge">
                                      <p:cBhvr>
                                        <p:cTn id="7" dur="2000"/>
                                        <p:tgtEl>
                                          <p:spTgt spid="215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File:Map of Ancient Rome 271 AD.svg"/>
          <p:cNvPicPr>
            <a:picLocks noChangeAspect="1" noChangeArrowheads="1"/>
          </p:cNvPicPr>
          <p:nvPr/>
        </p:nvPicPr>
        <p:blipFill>
          <a:blip r:embed="rId2" cstate="print"/>
          <a:srcRect/>
          <a:stretch>
            <a:fillRect/>
          </a:stretch>
        </p:blipFill>
        <p:spPr bwMode="auto">
          <a:xfrm>
            <a:off x="3100845" y="3284985"/>
            <a:ext cx="6043155" cy="3573016"/>
          </a:xfrm>
          <a:prstGeom prst="rect">
            <a:avLst/>
          </a:prstGeom>
          <a:noFill/>
        </p:spPr>
      </p:pic>
      <p:sp>
        <p:nvSpPr>
          <p:cNvPr id="2" name="Titel 1"/>
          <p:cNvSpPr>
            <a:spLocks noGrp="1"/>
          </p:cNvSpPr>
          <p:nvPr>
            <p:ph type="title"/>
          </p:nvPr>
        </p:nvSpPr>
        <p:spPr/>
        <p:txBody>
          <a:bodyPr/>
          <a:lstStyle/>
          <a:p>
            <a:r>
              <a:rPr lang="en-GB" dirty="0" smtClean="0"/>
              <a:t>split into 3 ‘empire’</a:t>
            </a:r>
            <a:endParaRPr lang="en-GB" dirty="0"/>
          </a:p>
        </p:txBody>
      </p:sp>
      <p:pic>
        <p:nvPicPr>
          <p:cNvPr id="18436" name="Picture 4" descr="File:Coin of Tetricus I.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5076056" y="-27384"/>
            <a:ext cx="3563888" cy="3810000"/>
          </a:xfrm>
          <a:prstGeom prst="rect">
            <a:avLst/>
          </a:prstGeom>
          <a:noFill/>
        </p:spPr>
      </p:pic>
      <p:sp>
        <p:nvSpPr>
          <p:cNvPr id="6" name="Rechteck 5"/>
          <p:cNvSpPr/>
          <p:nvPr/>
        </p:nvSpPr>
        <p:spPr>
          <a:xfrm rot="5400000">
            <a:off x="7182907" y="1314764"/>
            <a:ext cx="3275856" cy="646331"/>
          </a:xfrm>
          <a:prstGeom prst="rect">
            <a:avLst/>
          </a:prstGeom>
        </p:spPr>
        <p:txBody>
          <a:bodyPr wrap="square">
            <a:spAutoFit/>
          </a:bodyPr>
          <a:lstStyle/>
          <a:p>
            <a:pPr algn="r"/>
            <a:r>
              <a:rPr lang="en-GB" dirty="0" smtClean="0"/>
              <a:t>Coin of </a:t>
            </a:r>
            <a:r>
              <a:rPr lang="en-GB" dirty="0" err="1" smtClean="0"/>
              <a:t>Tetricus</a:t>
            </a:r>
            <a:r>
              <a:rPr lang="en-GB" dirty="0" smtClean="0"/>
              <a:t>, </a:t>
            </a:r>
            <a:r>
              <a:rPr lang="en-GB" dirty="0" smtClean="0"/>
              <a:t>last ruler of the Gallic </a:t>
            </a:r>
            <a:r>
              <a:rPr lang="en-GB" dirty="0" smtClean="0"/>
              <a:t>Empire</a:t>
            </a:r>
            <a:endParaRPr lang="en-GB" dirty="0"/>
          </a:p>
        </p:txBody>
      </p:sp>
      <p:sp>
        <p:nvSpPr>
          <p:cNvPr id="3" name="Inhaltsplatzhalter 2"/>
          <p:cNvSpPr>
            <a:spLocks noGrp="1"/>
          </p:cNvSpPr>
          <p:nvPr>
            <p:ph idx="1"/>
          </p:nvPr>
        </p:nvSpPr>
        <p:spPr>
          <a:xfrm>
            <a:off x="0" y="1700808"/>
            <a:ext cx="8229600" cy="4389120"/>
          </a:xfrm>
        </p:spPr>
        <p:txBody>
          <a:bodyPr/>
          <a:lstStyle/>
          <a:p>
            <a:r>
              <a:rPr lang="en-GB" dirty="0" smtClean="0"/>
              <a:t>258-260</a:t>
            </a:r>
          </a:p>
          <a:p>
            <a:r>
              <a:rPr lang="en-GB" dirty="0" smtClean="0"/>
              <a:t>Gallic empire/</a:t>
            </a:r>
            <a:r>
              <a:rPr lang="en-GB" i="1" dirty="0" err="1" smtClean="0"/>
              <a:t>Imperium</a:t>
            </a:r>
            <a:r>
              <a:rPr lang="en-GB" i="1" dirty="0" smtClean="0"/>
              <a:t> </a:t>
            </a:r>
            <a:r>
              <a:rPr lang="en-GB" i="1" dirty="0" err="1" smtClean="0"/>
              <a:t>Galliarum</a:t>
            </a:r>
            <a:r>
              <a:rPr lang="en-GB" dirty="0" smtClean="0"/>
              <a:t>, </a:t>
            </a:r>
          </a:p>
          <a:p>
            <a:pPr lvl="2"/>
            <a:r>
              <a:rPr lang="en-GB" dirty="0" err="1" smtClean="0"/>
              <a:t>Postumus</a:t>
            </a:r>
            <a:r>
              <a:rPr lang="en-GB" dirty="0" smtClean="0"/>
              <a:t> – successful governor, killed </a:t>
            </a:r>
            <a:br>
              <a:rPr lang="en-GB" dirty="0" smtClean="0"/>
            </a:br>
            <a:r>
              <a:rPr lang="en-GB" dirty="0" smtClean="0"/>
              <a:t>imperial heir, </a:t>
            </a:r>
            <a:r>
              <a:rPr lang="en-GB" dirty="0" err="1" smtClean="0"/>
              <a:t>Salonius</a:t>
            </a:r>
            <a:r>
              <a:rPr lang="en-GB" dirty="0" smtClean="0"/>
              <a:t>; capital Cologne/Trier/Lyon</a:t>
            </a:r>
            <a:br>
              <a:rPr lang="en-GB" dirty="0" smtClean="0"/>
            </a:br>
            <a:r>
              <a:rPr lang="en-GB" dirty="0" smtClean="0"/>
              <a:t>empire with 2 consuls and senate</a:t>
            </a:r>
          </a:p>
          <a:p>
            <a:pPr lvl="2"/>
            <a:r>
              <a:rPr lang="en-GB" dirty="0" smtClean="0"/>
              <a:t>Roman order &amp; institutions, but local regionalism</a:t>
            </a: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18436"/>
                                        </p:tgtEl>
                                        <p:attrNameLst>
                                          <p:attrName>style.visibility</p:attrName>
                                        </p:attrNameLst>
                                      </p:cBhvr>
                                      <p:to>
                                        <p:strVal val="visible"/>
                                      </p:to>
                                    </p:set>
                                    <p:animEffect transition="in" filter="wedge">
                                      <p:cBhvr>
                                        <p:cTn id="7" dur="2000"/>
                                        <p:tgtEl>
                                          <p:spTgt spid="18436"/>
                                        </p:tgtEl>
                                      </p:cBhvr>
                                    </p:animEffect>
                                  </p:childTnLst>
                                </p:cTn>
                              </p:par>
                              <p:par>
                                <p:cTn id="8" presetID="2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edge">
                                      <p:cBhvr>
                                        <p:cTn id="10"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Map of Ancient Rome 271 AD.svg"/>
          <p:cNvPicPr>
            <a:picLocks noChangeAspect="1" noChangeArrowheads="1"/>
          </p:cNvPicPr>
          <p:nvPr/>
        </p:nvPicPr>
        <p:blipFill>
          <a:blip r:embed="rId2" cstate="print"/>
          <a:srcRect/>
          <a:stretch>
            <a:fillRect/>
          </a:stretch>
        </p:blipFill>
        <p:spPr bwMode="auto">
          <a:xfrm>
            <a:off x="3100845" y="3284985"/>
            <a:ext cx="6043155" cy="3573016"/>
          </a:xfrm>
          <a:prstGeom prst="rect">
            <a:avLst/>
          </a:prstGeom>
          <a:noFill/>
        </p:spPr>
      </p:pic>
      <p:sp>
        <p:nvSpPr>
          <p:cNvPr id="5" name="Titel 1"/>
          <p:cNvSpPr>
            <a:spLocks noGrp="1"/>
          </p:cNvSpPr>
          <p:nvPr>
            <p:ph type="title"/>
          </p:nvPr>
        </p:nvSpPr>
        <p:spPr>
          <a:xfrm>
            <a:off x="457200" y="704088"/>
            <a:ext cx="8229600" cy="1143000"/>
          </a:xfrm>
        </p:spPr>
        <p:txBody>
          <a:bodyPr/>
          <a:lstStyle/>
          <a:p>
            <a:r>
              <a:rPr lang="en-GB" dirty="0" smtClean="0"/>
              <a:t>split into 3 ‘empire’</a:t>
            </a:r>
            <a:endParaRPr lang="en-GB" dirty="0"/>
          </a:p>
        </p:txBody>
      </p:sp>
      <p:sp>
        <p:nvSpPr>
          <p:cNvPr id="6" name="Inhaltsplatzhalter 2"/>
          <p:cNvSpPr>
            <a:spLocks noGrp="1"/>
          </p:cNvSpPr>
          <p:nvPr>
            <p:ph idx="1"/>
          </p:nvPr>
        </p:nvSpPr>
        <p:spPr>
          <a:xfrm>
            <a:off x="0" y="1700808"/>
            <a:ext cx="8229600" cy="4389120"/>
          </a:xfrm>
        </p:spPr>
        <p:txBody>
          <a:bodyPr/>
          <a:lstStyle/>
          <a:p>
            <a:r>
              <a:rPr lang="en-GB" dirty="0" smtClean="0"/>
              <a:t>258-260</a:t>
            </a:r>
          </a:p>
          <a:p>
            <a:r>
              <a:rPr lang="en-GB" dirty="0" err="1" smtClean="0"/>
              <a:t>Palmyrene</a:t>
            </a:r>
            <a:r>
              <a:rPr lang="en-GB" dirty="0" smtClean="0"/>
              <a:t> empire</a:t>
            </a:r>
          </a:p>
          <a:p>
            <a:pPr lvl="1"/>
            <a:r>
              <a:rPr lang="en-GB" dirty="0" smtClean="0"/>
              <a:t>‘Queen’ </a:t>
            </a:r>
            <a:r>
              <a:rPr lang="en-GB" dirty="0" err="1" smtClean="0"/>
              <a:t>Zenobia</a:t>
            </a:r>
            <a:r>
              <a:rPr lang="en-GB" dirty="0" smtClean="0"/>
              <a:t> Augusta</a:t>
            </a:r>
            <a:br>
              <a:rPr lang="en-GB" dirty="0" smtClean="0"/>
            </a:br>
            <a:r>
              <a:rPr lang="en-GB" dirty="0" smtClean="0"/>
              <a:t>to protect Eastern Roman empire from </a:t>
            </a:r>
            <a:r>
              <a:rPr lang="en-GB" dirty="0" err="1" smtClean="0"/>
              <a:t>Sassanian</a:t>
            </a:r>
            <a:r>
              <a:rPr lang="en-GB" dirty="0" smtClean="0"/>
              <a:t> empire</a:t>
            </a:r>
          </a:p>
          <a:p>
            <a:r>
              <a:rPr lang="en-GB" dirty="0" smtClean="0"/>
              <a:t>But were these breakaway empires…? </a:t>
            </a:r>
          </a:p>
          <a:p>
            <a:r>
              <a:rPr lang="en-GB" dirty="0" smtClean="0"/>
              <a:t>‘Re-</a:t>
            </a:r>
            <a:r>
              <a:rPr lang="en-GB" dirty="0" err="1" smtClean="0"/>
              <a:t>unitied</a:t>
            </a:r>
            <a:r>
              <a:rPr lang="en-GB" dirty="0" smtClean="0"/>
              <a:t>’ under Aurelian A.D. 270-275</a:t>
            </a:r>
            <a:endParaRPr lang="en-GB" dirty="0"/>
          </a:p>
        </p:txBody>
      </p:sp>
      <p:pic>
        <p:nvPicPr>
          <p:cNvPr id="9" name="Picture 6" descr="File:Denarius-Zenobia-s3290.jpg"/>
          <p:cNvPicPr>
            <a:picLocks noChangeAspect="1" noChangeArrowheads="1"/>
          </p:cNvPicPr>
          <p:nvPr/>
        </p:nvPicPr>
        <p:blipFill>
          <a:blip r:embed="rId3" cstate="print"/>
          <a:srcRect/>
          <a:stretch>
            <a:fillRect/>
          </a:stretch>
        </p:blipFill>
        <p:spPr bwMode="auto">
          <a:xfrm>
            <a:off x="4211960" y="0"/>
            <a:ext cx="5011672" cy="2636912"/>
          </a:xfrm>
          <a:prstGeom prst="rect">
            <a:avLst/>
          </a:prstGeom>
          <a:noFill/>
        </p:spPr>
      </p:pic>
      <p:sp>
        <p:nvSpPr>
          <p:cNvPr id="10" name="Textfeld 9"/>
          <p:cNvSpPr txBox="1"/>
          <p:nvPr/>
        </p:nvSpPr>
        <p:spPr>
          <a:xfrm>
            <a:off x="4788024" y="2564904"/>
            <a:ext cx="4355976" cy="338554"/>
          </a:xfrm>
          <a:prstGeom prst="rect">
            <a:avLst/>
          </a:prstGeom>
          <a:noFill/>
        </p:spPr>
        <p:txBody>
          <a:bodyPr wrap="square" rtlCol="0">
            <a:spAutoFit/>
          </a:bodyPr>
          <a:lstStyle/>
          <a:p>
            <a:pPr algn="r"/>
            <a:r>
              <a:rPr lang="en-GB" sz="1600" dirty="0" err="1" smtClean="0">
                <a:solidFill>
                  <a:schemeClr val="bg1">
                    <a:lumMod val="65000"/>
                  </a:schemeClr>
                </a:solidFill>
              </a:rPr>
              <a:t>Zenobia</a:t>
            </a:r>
            <a:r>
              <a:rPr lang="en-GB" sz="1600" dirty="0" smtClean="0">
                <a:solidFill>
                  <a:schemeClr val="bg1">
                    <a:lumMod val="65000"/>
                  </a:schemeClr>
                </a:solidFill>
              </a:rPr>
              <a:t> Augusta, &amp; </a:t>
            </a:r>
            <a:r>
              <a:rPr lang="en-GB" sz="1600" dirty="0" err="1" smtClean="0">
                <a:solidFill>
                  <a:schemeClr val="bg1">
                    <a:lumMod val="65000"/>
                  </a:schemeClr>
                </a:solidFill>
              </a:rPr>
              <a:t>Iuno</a:t>
            </a:r>
            <a:r>
              <a:rPr lang="en-GB" sz="1600" dirty="0" smtClean="0">
                <a:solidFill>
                  <a:schemeClr val="bg1">
                    <a:lumMod val="65000"/>
                  </a:schemeClr>
                </a:solidFill>
              </a:rPr>
              <a:t> Regina, AD 271-272</a:t>
            </a:r>
            <a:endParaRPr lang="en-GB" sz="1600" dirty="0">
              <a:solidFill>
                <a:schemeClr val="bg1">
                  <a:lumMod val="65000"/>
                </a:schemeClr>
              </a:solidFill>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edge">
                                      <p:cBhvr>
                                        <p:cTn id="7" dur="2000"/>
                                        <p:tgtEl>
                                          <p:spTgt spid="9"/>
                                        </p:tgtEl>
                                      </p:cBhvr>
                                    </p:animEffect>
                                  </p:childTnLst>
                                </p:cTn>
                              </p:par>
                            </p:childTnLst>
                          </p:cTn>
                        </p:par>
                        <p:par>
                          <p:cTn id="8" fill="hold">
                            <p:stCondLst>
                              <p:cond delay="2000"/>
                            </p:stCondLst>
                            <p:childTnLst>
                              <p:par>
                                <p:cTn id="9" presetID="4" presetClass="entr" presetSubtype="16"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box(in)">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Diocletian</a:t>
            </a:r>
            <a:endParaRPr lang="en-GB" dirty="0"/>
          </a:p>
        </p:txBody>
      </p:sp>
      <p:pic>
        <p:nvPicPr>
          <p:cNvPr id="2052" name="Picture 4" descr="http://www.another-view-on-history.de/images/diokletian.jpg"/>
          <p:cNvPicPr>
            <a:picLocks noChangeAspect="1" noChangeArrowheads="1"/>
          </p:cNvPicPr>
          <p:nvPr/>
        </p:nvPicPr>
        <p:blipFill>
          <a:blip r:embed="rId2" cstate="print"/>
          <a:srcRect/>
          <a:stretch>
            <a:fillRect/>
          </a:stretch>
        </p:blipFill>
        <p:spPr bwMode="auto">
          <a:xfrm>
            <a:off x="6886296" y="3861048"/>
            <a:ext cx="2257704" cy="2996952"/>
          </a:xfrm>
          <a:prstGeom prst="rect">
            <a:avLst/>
          </a:prstGeom>
          <a:noFill/>
        </p:spPr>
      </p:pic>
      <p:pic>
        <p:nvPicPr>
          <p:cNvPr id="2050" name="Picture 2" descr="File:Diocletian bust.png"/>
          <p:cNvPicPr>
            <a:picLocks noChangeAspect="1" noChangeArrowheads="1"/>
          </p:cNvPicPr>
          <p:nvPr/>
        </p:nvPicPr>
        <p:blipFill>
          <a:blip r:embed="rId3" cstate="print"/>
          <a:srcRect/>
          <a:stretch>
            <a:fillRect/>
          </a:stretch>
        </p:blipFill>
        <p:spPr bwMode="auto">
          <a:xfrm>
            <a:off x="4211960" y="0"/>
            <a:ext cx="3961170" cy="4941168"/>
          </a:xfrm>
          <a:prstGeom prst="rect">
            <a:avLst/>
          </a:prstGeom>
          <a:noFill/>
        </p:spPr>
      </p:pic>
      <p:sp>
        <p:nvSpPr>
          <p:cNvPr id="3" name="Inhaltsplatzhalter 2"/>
          <p:cNvSpPr>
            <a:spLocks noGrp="1"/>
          </p:cNvSpPr>
          <p:nvPr>
            <p:ph idx="1"/>
          </p:nvPr>
        </p:nvSpPr>
        <p:spPr>
          <a:xfrm>
            <a:off x="35496" y="1935480"/>
            <a:ext cx="4906888" cy="4389120"/>
          </a:xfrm>
        </p:spPr>
        <p:txBody>
          <a:bodyPr>
            <a:normAutofit fontScale="92500" lnSpcReduction="10000"/>
          </a:bodyPr>
          <a:lstStyle/>
          <a:p>
            <a:r>
              <a:rPr lang="en-GB" dirty="0" smtClean="0"/>
              <a:t>End of crisis with Diocletian: </a:t>
            </a:r>
            <a:br>
              <a:rPr lang="en-GB" dirty="0" smtClean="0"/>
            </a:br>
            <a:r>
              <a:rPr lang="en-GB" dirty="0" smtClean="0"/>
              <a:t>A.D. 284</a:t>
            </a:r>
          </a:p>
          <a:p>
            <a:r>
              <a:rPr lang="en-GB" dirty="0" smtClean="0"/>
              <a:t>Gaius Aurelius </a:t>
            </a:r>
            <a:r>
              <a:rPr lang="en-GB" dirty="0" err="1" smtClean="0"/>
              <a:t>Valerius</a:t>
            </a:r>
            <a:r>
              <a:rPr lang="en-GB" dirty="0" smtClean="0"/>
              <a:t> </a:t>
            </a:r>
            <a:r>
              <a:rPr lang="en-GB" dirty="0" err="1" smtClean="0"/>
              <a:t>Diocletianus</a:t>
            </a:r>
            <a:r>
              <a:rPr lang="en-GB" dirty="0" smtClean="0"/>
              <a:t> </a:t>
            </a:r>
            <a:br>
              <a:rPr lang="en-GB" dirty="0" smtClean="0"/>
            </a:br>
            <a:r>
              <a:rPr lang="en-GB" dirty="0" smtClean="0"/>
              <a:t>(A.D. 240- 311, Croatia/Dalmatia)</a:t>
            </a:r>
          </a:p>
          <a:p>
            <a:r>
              <a:rPr lang="en-GB" dirty="0" smtClean="0"/>
              <a:t>far-reaching reforms</a:t>
            </a:r>
          </a:p>
          <a:p>
            <a:r>
              <a:rPr lang="en-GB" dirty="0" smtClean="0"/>
              <a:t>in imperial propaganda: Diocletian and partners were called “restorers of the whole world” after alleged period of civil war (having re-written recent history)</a:t>
            </a:r>
            <a:endParaRPr lang="en-GB" dirty="0"/>
          </a:p>
        </p:txBody>
      </p:sp>
    </p:spTree>
  </p:cSld>
  <p:clrMapOvr>
    <a:masterClrMapping/>
  </p:clrMapOvr>
  <p:transition>
    <p:randomBar dir="vert"/>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Military Reforms</a:t>
            </a:r>
            <a:endParaRPr lang="en-GB" dirty="0"/>
          </a:p>
        </p:txBody>
      </p:sp>
      <p:sp>
        <p:nvSpPr>
          <p:cNvPr id="3" name="Inhaltsplatzhalter 2"/>
          <p:cNvSpPr>
            <a:spLocks noGrp="1"/>
          </p:cNvSpPr>
          <p:nvPr>
            <p:ph idx="1"/>
          </p:nvPr>
        </p:nvSpPr>
        <p:spPr/>
        <p:txBody>
          <a:bodyPr/>
          <a:lstStyle/>
          <a:p>
            <a:r>
              <a:rPr lang="en-GB" dirty="0" smtClean="0"/>
              <a:t>Re-organisation</a:t>
            </a:r>
          </a:p>
          <a:p>
            <a:pPr lvl="1"/>
            <a:r>
              <a:rPr lang="en-GB" dirty="0" smtClean="0"/>
              <a:t>more efficient army to protect the empire from incursions &amp; invasions</a:t>
            </a:r>
          </a:p>
          <a:p>
            <a:pPr lvl="1"/>
            <a:r>
              <a:rPr lang="en-GB" dirty="0" smtClean="0"/>
              <a:t>since Augustus, armies/legions hardly moved at all…</a:t>
            </a:r>
            <a:br>
              <a:rPr lang="en-GB" dirty="0" smtClean="0"/>
            </a:br>
            <a:r>
              <a:rPr lang="en-GB" dirty="0" smtClean="0"/>
              <a:t>Role of army: </a:t>
            </a:r>
            <a:r>
              <a:rPr lang="en-GB" dirty="0" err="1" smtClean="0"/>
              <a:t>Septimius</a:t>
            </a:r>
            <a:r>
              <a:rPr lang="en-GB" dirty="0" smtClean="0"/>
              <a:t> Severus: </a:t>
            </a:r>
            <a:r>
              <a:rPr lang="en-GB" dirty="0" smtClean="0"/>
              <a:t>“Get along very well, pay soldiers a lot and don’t care for anything else</a:t>
            </a:r>
            <a:r>
              <a:rPr lang="en-GB" dirty="0" smtClean="0"/>
              <a:t>” (</a:t>
            </a:r>
            <a:r>
              <a:rPr lang="en-GB" dirty="0" err="1" smtClean="0"/>
              <a:t>Dio</a:t>
            </a:r>
            <a:r>
              <a:rPr lang="en-GB" dirty="0" smtClean="0"/>
              <a:t> 66.15.2)</a:t>
            </a:r>
          </a:p>
          <a:p>
            <a:pPr lvl="1"/>
            <a:r>
              <a:rPr lang="en-GB" dirty="0" smtClean="0"/>
              <a:t>now: a more mobile army</a:t>
            </a:r>
          </a:p>
        </p:txBody>
      </p:sp>
    </p:spTree>
  </p:cSld>
  <p:clrMapOvr>
    <a:masterClrMapping/>
  </p:clrMapOvr>
  <p:transition>
    <p:randomBar dir="ver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File:Notitia Dignitatum - Magister Peditum 4.jpg"/>
          <p:cNvPicPr>
            <a:picLocks noChangeAspect="1" noChangeArrowheads="1"/>
          </p:cNvPicPr>
          <p:nvPr/>
        </p:nvPicPr>
        <p:blipFill>
          <a:blip r:embed="rId2" cstate="print"/>
          <a:srcRect/>
          <a:stretch>
            <a:fillRect/>
          </a:stretch>
        </p:blipFill>
        <p:spPr bwMode="auto">
          <a:xfrm>
            <a:off x="6153150" y="0"/>
            <a:ext cx="2990850" cy="4324351"/>
          </a:xfrm>
          <a:prstGeom prst="rect">
            <a:avLst/>
          </a:prstGeom>
          <a:noFill/>
        </p:spPr>
      </p:pic>
      <p:sp>
        <p:nvSpPr>
          <p:cNvPr id="2" name="Titel 1"/>
          <p:cNvSpPr>
            <a:spLocks noGrp="1"/>
          </p:cNvSpPr>
          <p:nvPr>
            <p:ph type="title"/>
          </p:nvPr>
        </p:nvSpPr>
        <p:spPr/>
        <p:txBody>
          <a:bodyPr/>
          <a:lstStyle/>
          <a:p>
            <a:r>
              <a:rPr lang="en-GB" dirty="0" smtClean="0"/>
              <a:t>Military Reforms</a:t>
            </a:r>
            <a:endParaRPr lang="en-GB" dirty="0"/>
          </a:p>
        </p:txBody>
      </p:sp>
      <p:sp>
        <p:nvSpPr>
          <p:cNvPr id="3" name="Inhaltsplatzhalter 2"/>
          <p:cNvSpPr>
            <a:spLocks noGrp="1"/>
          </p:cNvSpPr>
          <p:nvPr>
            <p:ph idx="1"/>
          </p:nvPr>
        </p:nvSpPr>
        <p:spPr>
          <a:xfrm>
            <a:off x="0" y="1844824"/>
            <a:ext cx="6372200" cy="4824536"/>
          </a:xfrm>
        </p:spPr>
        <p:txBody>
          <a:bodyPr>
            <a:normAutofit/>
          </a:bodyPr>
          <a:lstStyle/>
          <a:p>
            <a:pPr lvl="1"/>
            <a:r>
              <a:rPr lang="en-GB" dirty="0" smtClean="0"/>
              <a:t>smaller units, larger number of soldiers, increased role of cavalry</a:t>
            </a:r>
          </a:p>
          <a:p>
            <a:pPr lvl="1"/>
            <a:r>
              <a:rPr lang="en-GB" b="1" i="1" dirty="0" err="1" smtClean="0"/>
              <a:t>Limitanei</a:t>
            </a:r>
            <a:r>
              <a:rPr lang="en-GB" b="1" i="1" dirty="0" smtClean="0"/>
              <a:t>  </a:t>
            </a:r>
            <a:r>
              <a:rPr lang="en-GB" b="1" dirty="0" smtClean="0">
                <a:sym typeface="Wingdings" pitchFamily="2" charset="2"/>
              </a:rPr>
              <a:t> border units</a:t>
            </a:r>
            <a:endParaRPr lang="en-GB" b="1" dirty="0" smtClean="0"/>
          </a:p>
          <a:p>
            <a:pPr lvl="1"/>
            <a:r>
              <a:rPr lang="en-GB" b="1" i="1" dirty="0" err="1" smtClean="0"/>
              <a:t>Comitatenses</a:t>
            </a:r>
            <a:r>
              <a:rPr lang="en-GB" b="1" i="1" dirty="0" smtClean="0"/>
              <a:t> </a:t>
            </a:r>
            <a:r>
              <a:rPr lang="en-GB" b="1" dirty="0" smtClean="0">
                <a:sym typeface="Wingdings" pitchFamily="2" charset="2"/>
              </a:rPr>
              <a:t> mobile </a:t>
            </a:r>
            <a:r>
              <a:rPr lang="en-GB" b="1" dirty="0" smtClean="0">
                <a:sym typeface="Wingdings" pitchFamily="2" charset="2"/>
              </a:rPr>
              <a:t>troops</a:t>
            </a:r>
          </a:p>
          <a:p>
            <a:pPr lvl="1"/>
            <a:r>
              <a:rPr lang="en-GB" dirty="0" smtClean="0"/>
              <a:t>recruitment: per land unit – sent by land owners</a:t>
            </a:r>
            <a:br>
              <a:rPr lang="en-GB" dirty="0" smtClean="0"/>
            </a:br>
            <a:r>
              <a:rPr lang="en-GB" dirty="0" smtClean="0"/>
              <a:t>or ‘mercenaries’ (i.e. ‘barbarians’)</a:t>
            </a:r>
          </a:p>
          <a:p>
            <a:pPr lvl="1"/>
            <a:r>
              <a:rPr lang="en-GB" dirty="0" smtClean="0"/>
              <a:t>civil and military authority became separated under Diocletian</a:t>
            </a:r>
          </a:p>
          <a:p>
            <a:pPr lvl="1"/>
            <a:r>
              <a:rPr lang="en-GB" dirty="0" err="1" smtClean="0"/>
              <a:t>Tetrarchy</a:t>
            </a:r>
            <a:r>
              <a:rPr lang="en-GB" dirty="0" smtClean="0"/>
              <a:t>: 4 ‘commanders-in-chief’ for different parts of the empire</a:t>
            </a:r>
            <a:endParaRPr lang="en-GB" dirty="0"/>
          </a:p>
        </p:txBody>
      </p:sp>
    </p:spTree>
  </p:cSld>
  <p:clrMapOvr>
    <a:masterClrMapping/>
  </p:clrMapOvr>
  <p:transition>
    <p:randomBar dir="vert"/>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le:Venice – The Tetrarchs 03.jpg"/>
          <p:cNvPicPr>
            <a:picLocks noChangeAspect="1" noChangeArrowheads="1"/>
          </p:cNvPicPr>
          <p:nvPr/>
        </p:nvPicPr>
        <p:blipFill>
          <a:blip r:embed="rId2" cstate="print"/>
          <a:srcRect/>
          <a:stretch>
            <a:fillRect/>
          </a:stretch>
        </p:blipFill>
        <p:spPr bwMode="auto">
          <a:xfrm>
            <a:off x="5220072" y="44624"/>
            <a:ext cx="3810000" cy="5715000"/>
          </a:xfrm>
          <a:prstGeom prst="rect">
            <a:avLst/>
          </a:prstGeom>
          <a:noFill/>
        </p:spPr>
      </p:pic>
      <p:sp>
        <p:nvSpPr>
          <p:cNvPr id="2" name="Titel 1"/>
          <p:cNvSpPr>
            <a:spLocks noGrp="1"/>
          </p:cNvSpPr>
          <p:nvPr>
            <p:ph type="title"/>
          </p:nvPr>
        </p:nvSpPr>
        <p:spPr/>
        <p:txBody>
          <a:bodyPr/>
          <a:lstStyle/>
          <a:p>
            <a:r>
              <a:rPr lang="en-GB" dirty="0" err="1" smtClean="0"/>
              <a:t>Tetrarchy</a:t>
            </a:r>
            <a:endParaRPr lang="en-GB" dirty="0"/>
          </a:p>
        </p:txBody>
      </p:sp>
      <p:sp>
        <p:nvSpPr>
          <p:cNvPr id="3" name="Inhaltsplatzhalter 2"/>
          <p:cNvSpPr>
            <a:spLocks noGrp="1"/>
          </p:cNvSpPr>
          <p:nvPr>
            <p:ph idx="1"/>
          </p:nvPr>
        </p:nvSpPr>
        <p:spPr>
          <a:xfrm>
            <a:off x="0" y="1772816"/>
            <a:ext cx="5436096" cy="4389120"/>
          </a:xfrm>
        </p:spPr>
        <p:txBody>
          <a:bodyPr>
            <a:normAutofit/>
          </a:bodyPr>
          <a:lstStyle/>
          <a:p>
            <a:r>
              <a:rPr lang="en-GB" sz="2400" dirty="0" smtClean="0"/>
              <a:t>“rule/government of four”</a:t>
            </a:r>
          </a:p>
          <a:p>
            <a:r>
              <a:rPr lang="en-GB" sz="2400" dirty="0" smtClean="0"/>
              <a:t>A.D. 293 – instituted by Diocletian</a:t>
            </a:r>
          </a:p>
          <a:p>
            <a:pPr lvl="1"/>
            <a:r>
              <a:rPr lang="en-GB" sz="2000" dirty="0" smtClean="0"/>
              <a:t>2 AUGUSTI (West / East)</a:t>
            </a:r>
          </a:p>
          <a:p>
            <a:pPr lvl="1"/>
            <a:r>
              <a:rPr lang="en-GB" sz="2000" dirty="0" smtClean="0"/>
              <a:t>2  CAESARI (successors)</a:t>
            </a:r>
            <a:endParaRPr lang="en-GB" sz="2000" dirty="0"/>
          </a:p>
        </p:txBody>
      </p:sp>
      <p:pic>
        <p:nvPicPr>
          <p:cNvPr id="1028" name="Picture 4" descr="http://www.coinarchives.com/3797bfd7635bf5d57ef4544f87baa3e3/img/sincona/017/image00161.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51520" y="3284984"/>
            <a:ext cx="7620000" cy="3686176"/>
          </a:xfrm>
          <a:prstGeom prst="rect">
            <a:avLst/>
          </a:prstGeom>
          <a:noFill/>
        </p:spPr>
      </p:pic>
      <p:sp>
        <p:nvSpPr>
          <p:cNvPr id="6" name="Textfeld 5"/>
          <p:cNvSpPr txBox="1"/>
          <p:nvPr/>
        </p:nvSpPr>
        <p:spPr>
          <a:xfrm>
            <a:off x="0" y="5890046"/>
            <a:ext cx="5256584" cy="923330"/>
          </a:xfrm>
          <a:prstGeom prst="rect">
            <a:avLst/>
          </a:prstGeom>
          <a:solidFill>
            <a:schemeClr val="accent2">
              <a:alpha val="15000"/>
            </a:schemeClr>
          </a:solidFill>
        </p:spPr>
        <p:style>
          <a:lnRef idx="3">
            <a:schemeClr val="lt1"/>
          </a:lnRef>
          <a:fillRef idx="1">
            <a:schemeClr val="accent2"/>
          </a:fillRef>
          <a:effectRef idx="1">
            <a:schemeClr val="accent2"/>
          </a:effectRef>
          <a:fontRef idx="minor">
            <a:schemeClr val="lt1"/>
          </a:fontRef>
        </p:style>
        <p:txBody>
          <a:bodyPr wrap="square" rtlCol="0">
            <a:spAutoFit/>
          </a:bodyPr>
          <a:lstStyle/>
          <a:p>
            <a:r>
              <a:rPr lang="en-GB" dirty="0" smtClean="0">
                <a:solidFill>
                  <a:schemeClr val="tx1">
                    <a:lumMod val="95000"/>
                    <a:lumOff val="5000"/>
                  </a:schemeClr>
                </a:solidFill>
              </a:rPr>
              <a:t>Diocletian, </a:t>
            </a:r>
            <a:r>
              <a:rPr lang="en-GB" dirty="0" err="1" smtClean="0">
                <a:solidFill>
                  <a:schemeClr val="tx1">
                    <a:lumMod val="95000"/>
                    <a:lumOff val="5000"/>
                  </a:schemeClr>
                </a:solidFill>
              </a:rPr>
              <a:t>Argenteus</a:t>
            </a:r>
            <a:r>
              <a:rPr lang="en-GB" dirty="0" smtClean="0">
                <a:solidFill>
                  <a:schemeClr val="tx1">
                    <a:lumMod val="95000"/>
                    <a:lumOff val="5000"/>
                  </a:schemeClr>
                </a:solidFill>
              </a:rPr>
              <a:t> </a:t>
            </a:r>
            <a:r>
              <a:rPr lang="en-GB" dirty="0" smtClean="0">
                <a:solidFill>
                  <a:schemeClr val="tx1">
                    <a:lumMod val="95000"/>
                    <a:lumOff val="5000"/>
                  </a:schemeClr>
                </a:solidFill>
              </a:rPr>
              <a:t>294, </a:t>
            </a:r>
            <a:r>
              <a:rPr lang="en-GB" dirty="0" smtClean="0">
                <a:solidFill>
                  <a:schemeClr val="tx1">
                    <a:lumMod val="95000"/>
                    <a:lumOff val="5000"/>
                  </a:schemeClr>
                </a:solidFill>
              </a:rPr>
              <a:t/>
            </a:r>
            <a:br>
              <a:rPr lang="en-GB" dirty="0" smtClean="0">
                <a:solidFill>
                  <a:schemeClr val="tx1">
                    <a:lumMod val="95000"/>
                    <a:lumOff val="5000"/>
                  </a:schemeClr>
                </a:solidFill>
              </a:rPr>
            </a:br>
            <a:r>
              <a:rPr lang="en-GB" dirty="0" smtClean="0">
                <a:solidFill>
                  <a:schemeClr val="tx1">
                    <a:lumMod val="95000"/>
                    <a:lumOff val="5000"/>
                  </a:schemeClr>
                </a:solidFill>
              </a:rPr>
              <a:t>Rev</a:t>
            </a:r>
            <a:r>
              <a:rPr lang="en-GB" dirty="0" smtClean="0">
                <a:solidFill>
                  <a:schemeClr val="tx1">
                    <a:lumMod val="95000"/>
                    <a:lumOff val="5000"/>
                  </a:schemeClr>
                </a:solidFill>
              </a:rPr>
              <a:t>. VIRTVS - MILITVM, </a:t>
            </a:r>
            <a:r>
              <a:rPr lang="en-GB" dirty="0" err="1" smtClean="0">
                <a:solidFill>
                  <a:schemeClr val="tx1">
                    <a:lumMod val="95000"/>
                    <a:lumOff val="5000"/>
                  </a:schemeClr>
                </a:solidFill>
              </a:rPr>
              <a:t>Tetrachs</a:t>
            </a:r>
            <a:r>
              <a:rPr lang="en-GB" dirty="0" smtClean="0">
                <a:solidFill>
                  <a:schemeClr val="tx1">
                    <a:lumMod val="95000"/>
                    <a:lumOff val="5000"/>
                  </a:schemeClr>
                </a:solidFill>
              </a:rPr>
              <a:t> sacrificing in front of gate.</a:t>
            </a:r>
            <a:endParaRPr lang="en-GB" dirty="0">
              <a:solidFill>
                <a:schemeClr val="tx1">
                  <a:lumMod val="95000"/>
                  <a:lumOff val="5000"/>
                </a:schemeClr>
              </a:solidFill>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wedge">
                                      <p:cBhvr>
                                        <p:cTn id="7" dur="2000"/>
                                        <p:tgtEl>
                                          <p:spTgt spid="1028"/>
                                        </p:tgtEl>
                                      </p:cBhvr>
                                    </p:animEffect>
                                  </p:childTnLst>
                                </p:cTn>
                              </p:par>
                            </p:childTnLst>
                          </p:cTn>
                        </p:par>
                        <p:par>
                          <p:cTn id="8" fill="hold">
                            <p:stCondLst>
                              <p:cond delay="2000"/>
                            </p:stCondLst>
                            <p:childTnLst>
                              <p:par>
                                <p:cTn id="9" presetID="2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edge">
                                      <p:cBhvr>
                                        <p:cTn id="1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upload.wikimedia.org/wikipedia/commons/0/07/Tetrarchy_map3.jpg"/>
          <p:cNvPicPr>
            <a:picLocks noChangeAspect="1" noChangeArrowheads="1"/>
          </p:cNvPicPr>
          <p:nvPr/>
        </p:nvPicPr>
        <p:blipFill>
          <a:blip r:embed="rId2" cstate="print"/>
          <a:srcRect/>
          <a:stretch>
            <a:fillRect/>
          </a:stretch>
        </p:blipFill>
        <p:spPr bwMode="auto">
          <a:xfrm>
            <a:off x="0" y="-71510"/>
            <a:ext cx="9144000" cy="6929510"/>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Bureaucracy</a:t>
            </a:r>
            <a:endParaRPr lang="en-GB" dirty="0"/>
          </a:p>
        </p:txBody>
      </p:sp>
      <p:sp>
        <p:nvSpPr>
          <p:cNvPr id="3" name="Inhaltsplatzhalter 2"/>
          <p:cNvSpPr>
            <a:spLocks noGrp="1"/>
          </p:cNvSpPr>
          <p:nvPr>
            <p:ph idx="1"/>
          </p:nvPr>
        </p:nvSpPr>
        <p:spPr>
          <a:xfrm>
            <a:off x="457200" y="1935480"/>
            <a:ext cx="8229600" cy="4661872"/>
          </a:xfrm>
        </p:spPr>
        <p:txBody>
          <a:bodyPr>
            <a:normAutofit/>
          </a:bodyPr>
          <a:lstStyle/>
          <a:p>
            <a:r>
              <a:rPr lang="en-GB" dirty="0" smtClean="0"/>
              <a:t>Imperial court at centre</a:t>
            </a:r>
          </a:p>
          <a:p>
            <a:pPr lvl="1"/>
            <a:r>
              <a:rPr lang="en-GB" dirty="0" smtClean="0"/>
              <a:t>Roman Senate reduced to city council</a:t>
            </a:r>
          </a:p>
          <a:p>
            <a:pPr lvl="1"/>
            <a:r>
              <a:rPr lang="en-GB" dirty="0" smtClean="0"/>
              <a:t>a ‘council’ to advice the emperor; </a:t>
            </a:r>
            <a:br>
              <a:rPr lang="en-GB" dirty="0" smtClean="0"/>
            </a:br>
            <a:r>
              <a:rPr lang="en-GB" dirty="0" smtClean="0"/>
              <a:t>several departments in the court for specific tasks…</a:t>
            </a:r>
          </a:p>
          <a:p>
            <a:r>
              <a:rPr lang="en-GB" dirty="0" smtClean="0"/>
              <a:t>Number of officials in the Roman empire at least doubled under Diocletian</a:t>
            </a:r>
          </a:p>
          <a:p>
            <a:pPr lvl="1"/>
            <a:r>
              <a:rPr lang="en-GB" dirty="0" smtClean="0"/>
              <a:t>bureaucracy became </a:t>
            </a:r>
            <a:r>
              <a:rPr lang="en-GB" b="1" dirty="0" smtClean="0"/>
              <a:t>highly centralised</a:t>
            </a:r>
            <a:r>
              <a:rPr lang="en-GB" dirty="0" smtClean="0"/>
              <a:t>, </a:t>
            </a:r>
            <a:br>
              <a:rPr lang="en-GB" dirty="0" smtClean="0"/>
            </a:br>
            <a:r>
              <a:rPr lang="en-GB" dirty="0" smtClean="0"/>
              <a:t>hugely expensive and oppressive</a:t>
            </a:r>
          </a:p>
          <a:p>
            <a:pPr lvl="2"/>
            <a:r>
              <a:rPr lang="en-GB" dirty="0" smtClean="0"/>
              <a:t>each province: civil and military administration</a:t>
            </a:r>
          </a:p>
          <a:p>
            <a:pPr lvl="2"/>
            <a:r>
              <a:rPr lang="en-GB" dirty="0" smtClean="0">
                <a:sym typeface="Wingdings" pitchFamily="2" charset="2"/>
              </a:rPr>
              <a:t>imperial bureaucracy gradually displaced the older urban administration</a:t>
            </a:r>
            <a:endParaRPr lang="en-GB" dirty="0"/>
          </a:p>
        </p:txBody>
      </p:sp>
    </p:spTree>
  </p:cSld>
  <p:clrMapOvr>
    <a:masterClrMapping/>
  </p:clrMapOvr>
  <p:transition>
    <p:randomBar dir="vert"/>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pic>
        <p:nvPicPr>
          <p:cNvPr id="25602" name="Picture 2" descr="http://upload.wikimedia.org/wikipedia/commons/0/04/The_Roman_Empire_ca_400_AD.png"/>
          <p:cNvPicPr>
            <a:picLocks noChangeAspect="1" noChangeArrowheads="1"/>
          </p:cNvPicPr>
          <p:nvPr/>
        </p:nvPicPr>
        <p:blipFill>
          <a:blip r:embed="rId2" cstate="print"/>
          <a:srcRect t="9549" r="30787" b="24906"/>
          <a:stretch>
            <a:fillRect/>
          </a:stretch>
        </p:blipFill>
        <p:spPr bwMode="auto">
          <a:xfrm>
            <a:off x="-1" y="0"/>
            <a:ext cx="9155625" cy="6858000"/>
          </a:xfrm>
          <a:prstGeom prst="rect">
            <a:avLst/>
          </a:prstGeom>
          <a:noFill/>
        </p:spPr>
      </p:pic>
      <p:sp>
        <p:nvSpPr>
          <p:cNvPr id="5" name="Textfeld 4"/>
          <p:cNvSpPr txBox="1"/>
          <p:nvPr/>
        </p:nvSpPr>
        <p:spPr>
          <a:xfrm>
            <a:off x="4427984" y="116632"/>
            <a:ext cx="4716016" cy="1754326"/>
          </a:xfrm>
          <a:prstGeom prst="rect">
            <a:avLst/>
          </a:prstGeom>
          <a:noFill/>
        </p:spPr>
        <p:txBody>
          <a:bodyPr wrap="square" rtlCol="0">
            <a:spAutoFit/>
          </a:bodyPr>
          <a:lstStyle/>
          <a:p>
            <a:r>
              <a:rPr lang="en-GB" dirty="0" smtClean="0"/>
              <a:t>number of </a:t>
            </a:r>
            <a:r>
              <a:rPr lang="en-GB" b="1" dirty="0" smtClean="0"/>
              <a:t>provinces</a:t>
            </a:r>
            <a:r>
              <a:rPr lang="en-GB" dirty="0" smtClean="0"/>
              <a:t> doubled to almost 100 (governors now </a:t>
            </a:r>
            <a:r>
              <a:rPr lang="en-GB" i="1" dirty="0" err="1" smtClean="0"/>
              <a:t>praesides</a:t>
            </a:r>
            <a:r>
              <a:rPr lang="en-GB" i="1" dirty="0" smtClean="0"/>
              <a:t>/</a:t>
            </a:r>
            <a:r>
              <a:rPr lang="en-GB" i="1" dirty="0" err="1" smtClean="0"/>
              <a:t>iudex</a:t>
            </a:r>
            <a:r>
              <a:rPr lang="en-GB" dirty="0" smtClean="0"/>
              <a:t>),  grouped into 12 </a:t>
            </a:r>
            <a:r>
              <a:rPr lang="en-GB" b="1" dirty="0" smtClean="0"/>
              <a:t>dioceses</a:t>
            </a:r>
            <a:r>
              <a:rPr lang="en-GB" dirty="0" smtClean="0"/>
              <a:t>, each governed by a </a:t>
            </a:r>
            <a:r>
              <a:rPr lang="en-GB" b="1" i="1" dirty="0" err="1" smtClean="0"/>
              <a:t>vicarius</a:t>
            </a:r>
            <a:endParaRPr lang="en-GB" b="1" i="1" dirty="0" smtClean="0"/>
          </a:p>
          <a:p>
            <a:r>
              <a:rPr lang="en-GB" dirty="0" smtClean="0"/>
              <a:t/>
            </a:r>
            <a:br>
              <a:rPr lang="en-GB" dirty="0" smtClean="0"/>
            </a:br>
            <a:r>
              <a:rPr lang="en-GB" dirty="0" smtClean="0"/>
              <a:t>Now, </a:t>
            </a:r>
            <a:r>
              <a:rPr lang="en-GB" b="1" i="1" dirty="0" err="1" smtClean="0"/>
              <a:t>duces</a:t>
            </a:r>
            <a:r>
              <a:rPr lang="en-GB" i="1" dirty="0" smtClean="0"/>
              <a:t> </a:t>
            </a:r>
            <a:r>
              <a:rPr lang="en-GB" dirty="0" smtClean="0"/>
              <a:t>in charge of military, not the governors </a:t>
            </a:r>
            <a:r>
              <a:rPr lang="en-GB" dirty="0" smtClean="0">
                <a:sym typeface="Wingdings" pitchFamily="2" charset="2"/>
              </a:rPr>
              <a:t>reduced the power of governors</a:t>
            </a:r>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2560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Law</a:t>
            </a:r>
            <a:endParaRPr lang="en-GB" dirty="0"/>
          </a:p>
        </p:txBody>
      </p:sp>
      <p:sp>
        <p:nvSpPr>
          <p:cNvPr id="3" name="Inhaltsplatzhalter 2"/>
          <p:cNvSpPr>
            <a:spLocks noGrp="1"/>
          </p:cNvSpPr>
          <p:nvPr>
            <p:ph idx="1"/>
          </p:nvPr>
        </p:nvSpPr>
        <p:spPr>
          <a:xfrm>
            <a:off x="457200" y="1935480"/>
            <a:ext cx="4618856" cy="4389120"/>
          </a:xfrm>
        </p:spPr>
        <p:txBody>
          <a:bodyPr>
            <a:normAutofit fontScale="92500"/>
          </a:bodyPr>
          <a:lstStyle/>
          <a:p>
            <a:r>
              <a:rPr lang="en-GB" dirty="0" smtClean="0"/>
              <a:t>Diocletian - 1,200 </a:t>
            </a:r>
            <a:r>
              <a:rPr lang="en-GB" dirty="0" err="1" smtClean="0"/>
              <a:t>rescripts</a:t>
            </a:r>
            <a:r>
              <a:rPr lang="en-GB" dirty="0" smtClean="0"/>
              <a:t> </a:t>
            </a:r>
            <a:r>
              <a:rPr lang="en-GB" dirty="0" smtClean="0"/>
              <a:t>in his name still surviving, and these probably represent only a small portion of the total </a:t>
            </a:r>
            <a:r>
              <a:rPr lang="en-GB" dirty="0" smtClean="0"/>
              <a:t>issue.</a:t>
            </a:r>
          </a:p>
          <a:p>
            <a:r>
              <a:rPr lang="en-GB" dirty="0" smtClean="0"/>
              <a:t>collection of all laws/edicts between Hadrian and Diocletian</a:t>
            </a:r>
          </a:p>
          <a:p>
            <a:pPr lvl="1"/>
            <a:r>
              <a:rPr lang="en-GB" dirty="0" smtClean="0">
                <a:sym typeface="Wingdings" pitchFamily="2" charset="2"/>
              </a:rPr>
              <a:t>basis for later legal corpora, e.g. codex </a:t>
            </a:r>
            <a:r>
              <a:rPr lang="en-GB" dirty="0" err="1" smtClean="0">
                <a:sym typeface="Wingdings" pitchFamily="2" charset="2"/>
              </a:rPr>
              <a:t>Iustinianus</a:t>
            </a:r>
            <a:r>
              <a:rPr lang="en-GB" dirty="0" smtClean="0">
                <a:sym typeface="Wingdings" pitchFamily="2" charset="2"/>
              </a:rPr>
              <a:t> (</a:t>
            </a:r>
            <a:r>
              <a:rPr lang="en-GB" i="1" dirty="0" smtClean="0">
                <a:sym typeface="Wingdings" pitchFamily="2" charset="2"/>
              </a:rPr>
              <a:t>corpus </a:t>
            </a:r>
            <a:r>
              <a:rPr lang="en-GB" i="1" dirty="0" err="1" smtClean="0">
                <a:sym typeface="Wingdings" pitchFamily="2" charset="2"/>
              </a:rPr>
              <a:t>iuris</a:t>
            </a:r>
            <a:r>
              <a:rPr lang="en-GB" i="1" dirty="0" smtClean="0">
                <a:sym typeface="Wingdings" pitchFamily="2" charset="2"/>
              </a:rPr>
              <a:t> </a:t>
            </a:r>
            <a:r>
              <a:rPr lang="en-GB" i="1" dirty="0" err="1" smtClean="0">
                <a:sym typeface="Wingdings" pitchFamily="2" charset="2"/>
              </a:rPr>
              <a:t>civilis</a:t>
            </a:r>
            <a:r>
              <a:rPr lang="en-GB" dirty="0" smtClean="0">
                <a:sym typeface="Wingdings" pitchFamily="2" charset="2"/>
              </a:rPr>
              <a:t>, A.D. 527-534)</a:t>
            </a:r>
            <a:endParaRPr lang="en-GB" dirty="0"/>
          </a:p>
        </p:txBody>
      </p:sp>
      <p:pic>
        <p:nvPicPr>
          <p:cNvPr id="29698" name="Picture 2" descr="File:Digesto 02.jpg"/>
          <p:cNvPicPr>
            <a:picLocks noChangeAspect="1" noChangeArrowheads="1"/>
          </p:cNvPicPr>
          <p:nvPr/>
        </p:nvPicPr>
        <p:blipFill>
          <a:blip r:embed="rId2" cstate="print"/>
          <a:srcRect/>
          <a:stretch>
            <a:fillRect/>
          </a:stretch>
        </p:blipFill>
        <p:spPr bwMode="auto">
          <a:xfrm>
            <a:off x="5076056" y="332656"/>
            <a:ext cx="3857625" cy="5715000"/>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File:Edict on Maximum Prices Diocletian piece in Berlin.jpg"/>
          <p:cNvPicPr>
            <a:picLocks noChangeAspect="1" noChangeArrowheads="1"/>
          </p:cNvPicPr>
          <p:nvPr/>
        </p:nvPicPr>
        <p:blipFill>
          <a:blip r:embed="rId2" cstate="print"/>
          <a:srcRect/>
          <a:stretch>
            <a:fillRect/>
          </a:stretch>
        </p:blipFill>
        <p:spPr bwMode="auto">
          <a:xfrm>
            <a:off x="2104669" y="764704"/>
            <a:ext cx="7039332" cy="6093296"/>
          </a:xfrm>
          <a:prstGeom prst="rect">
            <a:avLst/>
          </a:prstGeom>
          <a:noFill/>
        </p:spPr>
      </p:pic>
      <p:sp>
        <p:nvSpPr>
          <p:cNvPr id="2" name="Titel 1"/>
          <p:cNvSpPr>
            <a:spLocks noGrp="1"/>
          </p:cNvSpPr>
          <p:nvPr>
            <p:ph type="title"/>
          </p:nvPr>
        </p:nvSpPr>
        <p:spPr/>
        <p:txBody>
          <a:bodyPr/>
          <a:lstStyle/>
          <a:p>
            <a:r>
              <a:rPr lang="en-GB" dirty="0" smtClean="0"/>
              <a:t>Economy</a:t>
            </a:r>
            <a:endParaRPr lang="en-GB" dirty="0"/>
          </a:p>
        </p:txBody>
      </p:sp>
      <p:sp>
        <p:nvSpPr>
          <p:cNvPr id="3" name="Inhaltsplatzhalter 2"/>
          <p:cNvSpPr>
            <a:spLocks noGrp="1"/>
          </p:cNvSpPr>
          <p:nvPr>
            <p:ph idx="1"/>
          </p:nvPr>
        </p:nvSpPr>
        <p:spPr>
          <a:xfrm>
            <a:off x="0" y="1772816"/>
            <a:ext cx="4572000" cy="2808312"/>
          </a:xfrm>
          <a:solidFill>
            <a:schemeClr val="accent4">
              <a:alpha val="36000"/>
            </a:schemeClr>
          </a:solidFill>
        </p:spPr>
        <p:style>
          <a:lnRef idx="2">
            <a:schemeClr val="accent4">
              <a:shade val="50000"/>
            </a:schemeClr>
          </a:lnRef>
          <a:fillRef idx="1">
            <a:schemeClr val="accent4"/>
          </a:fillRef>
          <a:effectRef idx="0">
            <a:schemeClr val="accent4"/>
          </a:effectRef>
          <a:fontRef idx="minor">
            <a:schemeClr val="lt1"/>
          </a:fontRef>
        </p:style>
        <p:txBody>
          <a:bodyPr>
            <a:normAutofit/>
          </a:bodyPr>
          <a:lstStyle/>
          <a:p>
            <a:r>
              <a:rPr lang="en-GB" sz="2000" dirty="0" smtClean="0">
                <a:solidFill>
                  <a:schemeClr val="tx1"/>
                </a:solidFill>
              </a:rPr>
              <a:t>Taxation: </a:t>
            </a:r>
            <a:r>
              <a:rPr lang="en-GB" sz="2000" i="1" dirty="0" err="1" smtClean="0">
                <a:solidFill>
                  <a:schemeClr val="tx1"/>
                </a:solidFill>
              </a:rPr>
              <a:t>capitatio-iugatio</a:t>
            </a:r>
            <a:endParaRPr lang="en-GB" sz="2000" i="1" dirty="0" smtClean="0">
              <a:solidFill>
                <a:schemeClr val="tx1"/>
              </a:solidFill>
            </a:endParaRPr>
          </a:p>
          <a:p>
            <a:pPr lvl="1"/>
            <a:r>
              <a:rPr lang="en-GB" sz="1800" dirty="0" smtClean="0">
                <a:solidFill>
                  <a:schemeClr val="tx1"/>
                </a:solidFill>
              </a:rPr>
              <a:t>tax system based on heads (</a:t>
            </a:r>
            <a:r>
              <a:rPr lang="en-GB" sz="1800" i="1" dirty="0" smtClean="0">
                <a:solidFill>
                  <a:schemeClr val="tx1"/>
                </a:solidFill>
              </a:rPr>
              <a:t>capita</a:t>
            </a:r>
            <a:r>
              <a:rPr lang="en-GB" sz="1800" dirty="0" smtClean="0">
                <a:solidFill>
                  <a:schemeClr val="tx1"/>
                </a:solidFill>
              </a:rPr>
              <a:t>) and land (</a:t>
            </a:r>
            <a:r>
              <a:rPr lang="en-GB" sz="1800" i="1" dirty="0" err="1" smtClean="0">
                <a:solidFill>
                  <a:schemeClr val="tx1"/>
                </a:solidFill>
              </a:rPr>
              <a:t>iuga</a:t>
            </a:r>
            <a:r>
              <a:rPr lang="en-GB" sz="1800" dirty="0" smtClean="0">
                <a:solidFill>
                  <a:schemeClr val="tx1"/>
                </a:solidFill>
              </a:rPr>
              <a:t>) </a:t>
            </a:r>
            <a:r>
              <a:rPr lang="en-GB" sz="1800" dirty="0" smtClean="0">
                <a:solidFill>
                  <a:schemeClr val="tx1"/>
                </a:solidFill>
              </a:rPr>
              <a:t>- tied </a:t>
            </a:r>
            <a:r>
              <a:rPr lang="en-GB" sz="1800" dirty="0" smtClean="0">
                <a:solidFill>
                  <a:schemeClr val="tx1"/>
                </a:solidFill>
              </a:rPr>
              <a:t>to a new, regular </a:t>
            </a:r>
            <a:r>
              <a:rPr lang="en-GB" sz="1800" dirty="0" smtClean="0">
                <a:solidFill>
                  <a:schemeClr val="tx1"/>
                </a:solidFill>
              </a:rPr>
              <a:t>census</a:t>
            </a:r>
          </a:p>
          <a:p>
            <a:r>
              <a:rPr lang="en-GB" sz="2000" dirty="0" smtClean="0">
                <a:solidFill>
                  <a:schemeClr val="tx1"/>
                </a:solidFill>
              </a:rPr>
              <a:t>Coinage / Inflation</a:t>
            </a:r>
          </a:p>
          <a:p>
            <a:pPr lvl="1"/>
            <a:r>
              <a:rPr lang="en-GB" sz="1800" dirty="0" smtClean="0">
                <a:solidFill>
                  <a:schemeClr val="tx1"/>
                </a:solidFill>
              </a:rPr>
              <a:t>old denarius gone: new coins: </a:t>
            </a:r>
            <a:r>
              <a:rPr lang="en-GB" sz="1800" i="1" dirty="0" err="1" smtClean="0">
                <a:solidFill>
                  <a:schemeClr val="tx1"/>
                </a:solidFill>
              </a:rPr>
              <a:t>nummus</a:t>
            </a:r>
            <a:r>
              <a:rPr lang="en-GB" sz="1800" i="1" dirty="0" smtClean="0">
                <a:solidFill>
                  <a:schemeClr val="tx1"/>
                </a:solidFill>
              </a:rPr>
              <a:t> </a:t>
            </a:r>
            <a:r>
              <a:rPr lang="en-GB" sz="1800" dirty="0" smtClean="0">
                <a:solidFill>
                  <a:schemeClr val="tx1"/>
                </a:solidFill>
                <a:sym typeface="Wingdings" pitchFamily="2" charset="2"/>
              </a:rPr>
              <a:t>hardly monetary system</a:t>
            </a:r>
            <a:endParaRPr lang="en-GB" sz="1800" dirty="0" smtClean="0">
              <a:solidFill>
                <a:schemeClr val="tx1"/>
              </a:solidFill>
            </a:endParaRPr>
          </a:p>
          <a:p>
            <a:pPr lvl="1"/>
            <a:r>
              <a:rPr lang="en-GB" sz="1800" dirty="0" smtClean="0">
                <a:solidFill>
                  <a:schemeClr val="tx1"/>
                </a:solidFill>
              </a:rPr>
              <a:t>301 – edict on maximum prices</a:t>
            </a:r>
          </a:p>
        </p:txBody>
      </p:sp>
    </p:spTree>
  </p:cSld>
  <p:clrMapOvr>
    <a:masterClrMapping/>
  </p:clrMapOvr>
  <p:transition>
    <p:randomBar dir="vert"/>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File:Edict on Maximum Prices Diocletian piece in Berlin.jpg"/>
          <p:cNvPicPr>
            <a:picLocks noChangeAspect="1" noChangeArrowheads="1"/>
          </p:cNvPicPr>
          <p:nvPr/>
        </p:nvPicPr>
        <p:blipFill>
          <a:blip r:embed="rId2" cstate="print"/>
          <a:srcRect/>
          <a:stretch>
            <a:fillRect/>
          </a:stretch>
        </p:blipFill>
        <p:spPr bwMode="auto">
          <a:xfrm>
            <a:off x="2104669" y="764704"/>
            <a:ext cx="7039332" cy="6093296"/>
          </a:xfrm>
          <a:prstGeom prst="rect">
            <a:avLst/>
          </a:prstGeom>
          <a:noFill/>
        </p:spPr>
      </p:pic>
      <p:sp>
        <p:nvSpPr>
          <p:cNvPr id="5" name="Titel 1"/>
          <p:cNvSpPr>
            <a:spLocks noGrp="1"/>
          </p:cNvSpPr>
          <p:nvPr>
            <p:ph type="title"/>
          </p:nvPr>
        </p:nvSpPr>
        <p:spPr>
          <a:xfrm>
            <a:off x="457200" y="704088"/>
            <a:ext cx="8229600" cy="1143000"/>
          </a:xfrm>
        </p:spPr>
        <p:txBody>
          <a:bodyPr/>
          <a:lstStyle/>
          <a:p>
            <a:r>
              <a:rPr lang="en-GB" dirty="0" smtClean="0"/>
              <a:t>Economy</a:t>
            </a:r>
            <a:endParaRPr lang="en-GB" dirty="0"/>
          </a:p>
        </p:txBody>
      </p:sp>
      <p:sp>
        <p:nvSpPr>
          <p:cNvPr id="6" name="Inhaltsplatzhalter 2"/>
          <p:cNvSpPr>
            <a:spLocks noGrp="1"/>
          </p:cNvSpPr>
          <p:nvPr>
            <p:ph idx="1"/>
          </p:nvPr>
        </p:nvSpPr>
        <p:spPr>
          <a:xfrm>
            <a:off x="0" y="1772816"/>
            <a:ext cx="4572000" cy="3528392"/>
          </a:xfrm>
          <a:solidFill>
            <a:schemeClr val="accent4">
              <a:alpha val="36000"/>
            </a:schemeClr>
          </a:solidFill>
        </p:spPr>
        <p:style>
          <a:lnRef idx="2">
            <a:schemeClr val="accent4">
              <a:shade val="50000"/>
            </a:schemeClr>
          </a:lnRef>
          <a:fillRef idx="1">
            <a:schemeClr val="accent4"/>
          </a:fillRef>
          <a:effectRef idx="0">
            <a:schemeClr val="accent4"/>
          </a:effectRef>
          <a:fontRef idx="minor">
            <a:schemeClr val="lt1"/>
          </a:fontRef>
        </p:style>
        <p:txBody>
          <a:bodyPr>
            <a:normAutofit/>
          </a:bodyPr>
          <a:lstStyle/>
          <a:p>
            <a:r>
              <a:rPr lang="en-GB" sz="2000" dirty="0" smtClean="0">
                <a:solidFill>
                  <a:schemeClr val="tx1"/>
                </a:solidFill>
              </a:rPr>
              <a:t>Mobility: social, professional, spatial</a:t>
            </a:r>
          </a:p>
          <a:p>
            <a:pPr lvl="1"/>
            <a:r>
              <a:rPr lang="en-GB" sz="1800" dirty="0" smtClean="0">
                <a:solidFill>
                  <a:schemeClr val="tx1"/>
                </a:solidFill>
              </a:rPr>
              <a:t>in response to economic pressures and </a:t>
            </a:r>
            <a:r>
              <a:rPr lang="en-GB" sz="1800" dirty="0" smtClean="0">
                <a:solidFill>
                  <a:schemeClr val="tx1"/>
                </a:solidFill>
              </a:rPr>
              <a:t>to </a:t>
            </a:r>
            <a:r>
              <a:rPr lang="en-GB" sz="1800" dirty="0" smtClean="0">
                <a:solidFill>
                  <a:schemeClr val="tx1"/>
                </a:solidFill>
              </a:rPr>
              <a:t>protect the vital functions of the </a:t>
            </a:r>
            <a:r>
              <a:rPr lang="en-GB" sz="1800" dirty="0" smtClean="0">
                <a:solidFill>
                  <a:schemeClr val="tx1"/>
                </a:solidFill>
              </a:rPr>
              <a:t>state</a:t>
            </a:r>
          </a:p>
          <a:p>
            <a:pPr lvl="2"/>
            <a:r>
              <a:rPr lang="en-GB" sz="1800" dirty="0" smtClean="0">
                <a:solidFill>
                  <a:schemeClr val="tx1"/>
                </a:solidFill>
              </a:rPr>
              <a:t>Diocletian </a:t>
            </a:r>
            <a:r>
              <a:rPr lang="en-GB" sz="1800" dirty="0" smtClean="0">
                <a:solidFill>
                  <a:schemeClr val="tx1"/>
                </a:solidFill>
              </a:rPr>
              <a:t>restricted social and professional mobility. </a:t>
            </a:r>
            <a:endParaRPr lang="en-GB" sz="1800" dirty="0" smtClean="0">
              <a:solidFill>
                <a:schemeClr val="tx1"/>
              </a:solidFill>
            </a:endParaRPr>
          </a:p>
          <a:p>
            <a:pPr lvl="2"/>
            <a:r>
              <a:rPr lang="en-GB" sz="1800" dirty="0" smtClean="0">
                <a:solidFill>
                  <a:schemeClr val="tx1"/>
                </a:solidFill>
              </a:rPr>
              <a:t>Peasants </a:t>
            </a:r>
            <a:r>
              <a:rPr lang="en-GB" sz="1800" dirty="0" smtClean="0">
                <a:solidFill>
                  <a:schemeClr val="tx1"/>
                </a:solidFill>
              </a:rPr>
              <a:t>became tied to the land </a:t>
            </a:r>
            <a:endParaRPr lang="en-GB" sz="1800" dirty="0" smtClean="0">
              <a:solidFill>
                <a:schemeClr val="tx1"/>
              </a:solidFill>
            </a:endParaRPr>
          </a:p>
          <a:p>
            <a:pPr lvl="2"/>
            <a:r>
              <a:rPr lang="en-GB" sz="1800" dirty="0" smtClean="0">
                <a:solidFill>
                  <a:schemeClr val="tx1"/>
                </a:solidFill>
              </a:rPr>
              <a:t>Workers </a:t>
            </a:r>
            <a:r>
              <a:rPr lang="en-GB" sz="1800" dirty="0" smtClean="0">
                <a:solidFill>
                  <a:schemeClr val="tx1"/>
                </a:solidFill>
              </a:rPr>
              <a:t>such as bakers, armourers, public entertainers and workers in the mint had their occupations made </a:t>
            </a:r>
            <a:r>
              <a:rPr lang="en-GB" sz="1800" dirty="0" smtClean="0">
                <a:solidFill>
                  <a:schemeClr val="tx1"/>
                </a:solidFill>
              </a:rPr>
              <a:t>hereditary</a:t>
            </a:r>
            <a:endParaRPr lang="en-GB" sz="1500" dirty="0">
              <a:solidFill>
                <a:schemeClr val="tx1"/>
              </a:solidFill>
            </a:endParaRPr>
          </a:p>
        </p:txBody>
      </p:sp>
      <p:pic>
        <p:nvPicPr>
          <p:cNvPr id="47106" name="Picture 2" descr="https://p.gr-assets.com/540x540/fit/hostedimages/1380416470/822528.jpg"/>
          <p:cNvPicPr>
            <a:picLocks noChangeAspect="1" noChangeArrowheads="1"/>
          </p:cNvPicPr>
          <p:nvPr/>
        </p:nvPicPr>
        <p:blipFill>
          <a:blip r:embed="rId3" cstate="print"/>
          <a:srcRect/>
          <a:stretch>
            <a:fillRect/>
          </a:stretch>
        </p:blipFill>
        <p:spPr bwMode="auto">
          <a:xfrm>
            <a:off x="4381500" y="3429000"/>
            <a:ext cx="4762500" cy="3171826"/>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wedge">
                                      <p:cBhvr>
                                        <p:cTn id="7" dur="2000"/>
                                        <p:tgtEl>
                                          <p:spTgt spid="47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Persecution of Christians</a:t>
            </a:r>
            <a:endParaRPr lang="en-GB" dirty="0"/>
          </a:p>
        </p:txBody>
      </p:sp>
      <p:sp>
        <p:nvSpPr>
          <p:cNvPr id="3" name="Inhaltsplatzhalter 2"/>
          <p:cNvSpPr>
            <a:spLocks noGrp="1"/>
          </p:cNvSpPr>
          <p:nvPr>
            <p:ph idx="1"/>
          </p:nvPr>
        </p:nvSpPr>
        <p:spPr/>
        <p:txBody>
          <a:bodyPr>
            <a:normAutofit lnSpcReduction="10000"/>
          </a:bodyPr>
          <a:lstStyle/>
          <a:p>
            <a:r>
              <a:rPr lang="en-GB" dirty="0" smtClean="0"/>
              <a:t>Religious reformation was central to the reform project</a:t>
            </a:r>
          </a:p>
          <a:p>
            <a:r>
              <a:rPr lang="en-GB" dirty="0" smtClean="0"/>
              <a:t>Tendency to henotheism </a:t>
            </a:r>
            <a:r>
              <a:rPr lang="en-GB" dirty="0" smtClean="0">
                <a:sym typeface="Wingdings" pitchFamily="2" charset="2"/>
              </a:rPr>
              <a:t>importance of Jupiter</a:t>
            </a:r>
          </a:p>
          <a:p>
            <a:pPr lvl="1"/>
            <a:r>
              <a:rPr lang="en-GB" dirty="0" smtClean="0">
                <a:sym typeface="Wingdings" pitchFamily="2" charset="2"/>
              </a:rPr>
              <a:t>emperor as representative of Jupiter</a:t>
            </a:r>
          </a:p>
          <a:p>
            <a:r>
              <a:rPr lang="en-GB" dirty="0" smtClean="0">
                <a:sym typeface="Wingdings" pitchFamily="2" charset="2"/>
              </a:rPr>
              <a:t>303-304 edicts against Christians</a:t>
            </a:r>
          </a:p>
          <a:p>
            <a:pPr lvl="1"/>
            <a:r>
              <a:rPr lang="en-GB" dirty="0" smtClean="0">
                <a:sym typeface="Wingdings" pitchFamily="2" charset="2"/>
              </a:rPr>
              <a:t>destruction of churches</a:t>
            </a:r>
          </a:p>
          <a:p>
            <a:pPr lvl="1"/>
            <a:r>
              <a:rPr lang="en-GB" dirty="0" smtClean="0">
                <a:sym typeface="Wingdings" pitchFamily="2" charset="2"/>
              </a:rPr>
              <a:t>surrender of sacred books</a:t>
            </a:r>
          </a:p>
          <a:p>
            <a:pPr lvl="1"/>
            <a:r>
              <a:rPr lang="en-GB" dirty="0" smtClean="0">
                <a:sym typeface="Wingdings" pitchFamily="2" charset="2"/>
              </a:rPr>
              <a:t>Christians lost rights &amp; privileges</a:t>
            </a:r>
          </a:p>
          <a:p>
            <a:pPr lvl="2"/>
            <a:r>
              <a:rPr lang="en-GB" dirty="0" smtClean="0">
                <a:sym typeface="Wingdings" pitchFamily="2" charset="2"/>
              </a:rPr>
              <a:t>no longer possible to hold office in admin</a:t>
            </a:r>
          </a:p>
          <a:p>
            <a:r>
              <a:rPr lang="en-GB" dirty="0" smtClean="0">
                <a:sym typeface="Wingdings" pitchFamily="2" charset="2"/>
              </a:rPr>
              <a:t>304: animal sacrifice demanded from all Christians</a:t>
            </a:r>
          </a:p>
          <a:p>
            <a:pPr lvl="1"/>
            <a:r>
              <a:rPr lang="en-GB" dirty="0" smtClean="0">
                <a:sym typeface="Wingdings" pitchFamily="2" charset="2"/>
              </a:rPr>
              <a:t> large number of martyrs</a:t>
            </a:r>
          </a:p>
          <a:p>
            <a:endParaRPr lang="en-GB" dirty="0"/>
          </a:p>
        </p:txBody>
      </p:sp>
    </p:spTree>
  </p:cSld>
  <p:clrMapOvr>
    <a:masterClrMapping/>
  </p:clrMapOvr>
  <p:transition>
    <p:randomBar dir="vert"/>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New style of ceremony</a:t>
            </a:r>
            <a:endParaRPr lang="en-GB" dirty="0"/>
          </a:p>
        </p:txBody>
      </p:sp>
      <p:sp>
        <p:nvSpPr>
          <p:cNvPr id="3" name="Inhaltsplatzhalter 2"/>
          <p:cNvSpPr>
            <a:spLocks noGrp="1"/>
          </p:cNvSpPr>
          <p:nvPr>
            <p:ph idx="1"/>
          </p:nvPr>
        </p:nvSpPr>
        <p:spPr/>
        <p:txBody>
          <a:bodyPr>
            <a:normAutofit/>
          </a:bodyPr>
          <a:lstStyle/>
          <a:p>
            <a:r>
              <a:rPr lang="en-GB" dirty="0" smtClean="0"/>
              <a:t>emperor no longer “primus inter pares”</a:t>
            </a:r>
          </a:p>
          <a:p>
            <a:r>
              <a:rPr lang="en-GB" dirty="0" smtClean="0"/>
              <a:t>Diocletian: wearing gold </a:t>
            </a:r>
            <a:r>
              <a:rPr lang="en-GB" dirty="0" smtClean="0"/>
              <a:t>crown and </a:t>
            </a:r>
            <a:r>
              <a:rPr lang="en-GB" dirty="0" smtClean="0"/>
              <a:t>jewels</a:t>
            </a:r>
          </a:p>
          <a:p>
            <a:r>
              <a:rPr lang="en-GB" dirty="0" smtClean="0"/>
              <a:t>subjects </a:t>
            </a:r>
            <a:r>
              <a:rPr lang="en-GB" dirty="0" smtClean="0"/>
              <a:t>required to prostrate themselves in his presence (</a:t>
            </a:r>
            <a:r>
              <a:rPr lang="en-GB" i="1" dirty="0" err="1" smtClean="0"/>
              <a:t>adoratio</a:t>
            </a:r>
            <a:r>
              <a:rPr lang="en-GB" dirty="0" smtClean="0"/>
              <a:t>); the most fortunate were allowed the privilege of kissing the hem of his robe (</a:t>
            </a:r>
            <a:r>
              <a:rPr lang="en-GB" i="1" dirty="0" err="1" smtClean="0"/>
              <a:t>proskynesis</a:t>
            </a:r>
            <a:r>
              <a:rPr lang="en-GB" dirty="0" smtClean="0"/>
              <a:t>, </a:t>
            </a:r>
            <a:r>
              <a:rPr lang="en-GB" dirty="0" err="1" smtClean="0"/>
              <a:t>προσκύνησις</a:t>
            </a:r>
            <a:r>
              <a:rPr lang="en-GB" dirty="0" smtClean="0"/>
              <a:t>).</a:t>
            </a:r>
          </a:p>
          <a:p>
            <a:r>
              <a:rPr lang="en-GB" dirty="0" smtClean="0"/>
              <a:t>circuses </a:t>
            </a:r>
            <a:r>
              <a:rPr lang="en-GB" dirty="0" smtClean="0"/>
              <a:t>and basilicas were designed to keep the face of the emperor perpetually in view, and always in a seat of authority. </a:t>
            </a:r>
            <a:endParaRPr lang="en-GB" dirty="0" smtClean="0"/>
          </a:p>
          <a:p>
            <a:r>
              <a:rPr lang="en-GB" dirty="0" smtClean="0"/>
              <a:t>emperor </a:t>
            </a:r>
            <a:r>
              <a:rPr lang="en-GB" dirty="0" smtClean="0"/>
              <a:t>became a figure of transcendent </a:t>
            </a:r>
            <a:r>
              <a:rPr lang="en-GB" dirty="0" smtClean="0"/>
              <a:t>authority</a:t>
            </a:r>
          </a:p>
          <a:p>
            <a:pPr>
              <a:buNone/>
            </a:pPr>
            <a:endParaRPr lang="en-GB" dirty="0"/>
          </a:p>
        </p:txBody>
      </p:sp>
    </p:spTree>
  </p:cSld>
  <p:clrMapOvr>
    <a:masterClrMapping/>
  </p:clrMapOvr>
  <p:transition>
    <p:randomBar dir="vert"/>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File:Peristyle, Split 1.jpg"/>
          <p:cNvPicPr>
            <a:picLocks noChangeAspect="1" noChangeArrowheads="1"/>
          </p:cNvPicPr>
          <p:nvPr/>
        </p:nvPicPr>
        <p:blipFill>
          <a:blip r:embed="rId2" cstate="print"/>
          <a:srcRect/>
          <a:stretch>
            <a:fillRect/>
          </a:stretch>
        </p:blipFill>
        <p:spPr bwMode="auto">
          <a:xfrm>
            <a:off x="15467" y="0"/>
            <a:ext cx="9128533" cy="6858000"/>
          </a:xfrm>
          <a:prstGeom prst="rect">
            <a:avLst/>
          </a:prstGeom>
          <a:noFill/>
        </p:spPr>
      </p:pic>
      <p:sp>
        <p:nvSpPr>
          <p:cNvPr id="2" name="Titel 1"/>
          <p:cNvSpPr>
            <a:spLocks noGrp="1"/>
          </p:cNvSpPr>
          <p:nvPr>
            <p:ph type="title"/>
          </p:nvPr>
        </p:nvSpPr>
        <p:spPr/>
        <p:txBody>
          <a:bodyPr/>
          <a:lstStyle/>
          <a:p>
            <a:r>
              <a:rPr lang="en-GB" dirty="0" smtClean="0"/>
              <a:t>Diocletian’s palace in Split</a:t>
            </a:r>
            <a:endParaRPr lang="en-GB" dirty="0"/>
          </a:p>
        </p:txBody>
      </p:sp>
      <p:sp>
        <p:nvSpPr>
          <p:cNvPr id="3" name="Inhaltsplatzhalter 2"/>
          <p:cNvSpPr>
            <a:spLocks noGrp="1"/>
          </p:cNvSpPr>
          <p:nvPr>
            <p:ph idx="1"/>
          </p:nvPr>
        </p:nvSpPr>
        <p:spPr>
          <a:xfrm>
            <a:off x="3779912" y="5013176"/>
            <a:ext cx="4629200" cy="1724824"/>
          </a:xfrm>
          <a:solidFill>
            <a:schemeClr val="accent1">
              <a:alpha val="37000"/>
            </a:schemeClr>
          </a:solidFill>
        </p:spPr>
        <p:style>
          <a:lnRef idx="3">
            <a:schemeClr val="lt1"/>
          </a:lnRef>
          <a:fillRef idx="1">
            <a:schemeClr val="accent1"/>
          </a:fillRef>
          <a:effectRef idx="1">
            <a:schemeClr val="accent1"/>
          </a:effectRef>
          <a:fontRef idx="minor">
            <a:schemeClr val="lt1"/>
          </a:fontRef>
        </p:style>
        <p:txBody>
          <a:bodyPr>
            <a:normAutofit/>
          </a:bodyPr>
          <a:lstStyle/>
          <a:p>
            <a:r>
              <a:rPr lang="en-GB" sz="2000" dirty="0" smtClean="0"/>
              <a:t>Diocletian reigned </a:t>
            </a:r>
            <a:r>
              <a:rPr lang="en-GB" sz="2000" dirty="0" smtClean="0"/>
              <a:t>twenty-one years </a:t>
            </a:r>
            <a:endParaRPr lang="en-GB" sz="2000" dirty="0" smtClean="0"/>
          </a:p>
          <a:p>
            <a:r>
              <a:rPr lang="en-GB" sz="2000" dirty="0" smtClean="0"/>
              <a:t>he </a:t>
            </a:r>
            <a:r>
              <a:rPr lang="en-GB" sz="2000" dirty="0" smtClean="0"/>
              <a:t>abdicated voluntarily, and spent the remaining years of his life in peaceful </a:t>
            </a:r>
            <a:r>
              <a:rPr lang="en-GB" sz="2000" dirty="0" smtClean="0"/>
              <a:t>retirement in Dalmatia</a:t>
            </a:r>
            <a:endParaRPr lang="en-GB" sz="2000" dirty="0"/>
          </a:p>
        </p:txBody>
      </p:sp>
    </p:spTree>
  </p:cSld>
  <p:clrMapOvr>
    <a:masterClrMapping/>
  </p:clrMapOvr>
  <p:transition>
    <p:randomBar dir="vert"/>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err="1" smtClean="0"/>
              <a:t>Tetrarchy</a:t>
            </a:r>
            <a:r>
              <a:rPr lang="en-GB" dirty="0" smtClean="0"/>
              <a:t>: legacy</a:t>
            </a:r>
            <a:endParaRPr lang="en-GB" dirty="0"/>
          </a:p>
        </p:txBody>
      </p:sp>
      <p:sp>
        <p:nvSpPr>
          <p:cNvPr id="3" name="Inhaltsplatzhalter 2"/>
          <p:cNvSpPr>
            <a:spLocks noGrp="1"/>
          </p:cNvSpPr>
          <p:nvPr>
            <p:ph idx="1"/>
          </p:nvPr>
        </p:nvSpPr>
        <p:spPr/>
        <p:txBody>
          <a:bodyPr>
            <a:normAutofit fontScale="92500" lnSpcReduction="20000"/>
          </a:bodyPr>
          <a:lstStyle/>
          <a:p>
            <a:r>
              <a:rPr lang="en-GB" dirty="0" smtClean="0"/>
              <a:t>Although the </a:t>
            </a:r>
            <a:r>
              <a:rPr lang="en-GB" dirty="0" err="1" smtClean="0"/>
              <a:t>Tetrarchic</a:t>
            </a:r>
            <a:r>
              <a:rPr lang="en-GB" dirty="0" smtClean="0"/>
              <a:t> system as such only lasted until </a:t>
            </a:r>
            <a:r>
              <a:rPr lang="en-GB" i="1" dirty="0" smtClean="0"/>
              <a:t>c</a:t>
            </a:r>
            <a:r>
              <a:rPr lang="en-GB" dirty="0" smtClean="0"/>
              <a:t>.313</a:t>
            </a:r>
            <a:r>
              <a:rPr lang="en-GB" dirty="0" smtClean="0"/>
              <a:t>, many aspects survived. </a:t>
            </a:r>
          </a:p>
          <a:p>
            <a:pPr lvl="1"/>
            <a:r>
              <a:rPr lang="en-GB" dirty="0" smtClean="0"/>
              <a:t>fourfold </a:t>
            </a:r>
            <a:r>
              <a:rPr lang="en-GB" dirty="0" smtClean="0"/>
              <a:t>regional division of the empire continued in the form of </a:t>
            </a:r>
            <a:r>
              <a:rPr lang="en-GB" b="1" dirty="0" smtClean="0"/>
              <a:t>praetorian </a:t>
            </a:r>
            <a:r>
              <a:rPr lang="en-GB" b="1" dirty="0" smtClean="0"/>
              <a:t>prefectures</a:t>
            </a:r>
            <a:r>
              <a:rPr lang="en-GB" dirty="0" smtClean="0"/>
              <a:t>, each </a:t>
            </a:r>
            <a:r>
              <a:rPr lang="en-GB" dirty="0" smtClean="0"/>
              <a:t>subdivided </a:t>
            </a:r>
            <a:r>
              <a:rPr lang="en-GB" dirty="0" smtClean="0"/>
              <a:t>into administrative </a:t>
            </a:r>
            <a:r>
              <a:rPr lang="en-GB" dirty="0" smtClean="0"/>
              <a:t>dioceses</a:t>
            </a:r>
          </a:p>
          <a:p>
            <a:pPr lvl="1"/>
            <a:r>
              <a:rPr lang="en-GB" dirty="0" smtClean="0"/>
              <a:t>The </a:t>
            </a:r>
            <a:r>
              <a:rPr lang="en-GB" dirty="0" smtClean="0"/>
              <a:t>pre-existing notion of </a:t>
            </a:r>
            <a:r>
              <a:rPr lang="en-GB" b="1" i="1" dirty="0" smtClean="0"/>
              <a:t>consortium </a:t>
            </a:r>
            <a:r>
              <a:rPr lang="en-GB" b="1" i="1" dirty="0" err="1" smtClean="0"/>
              <a:t>imperii</a:t>
            </a:r>
            <a:r>
              <a:rPr lang="en-GB" dirty="0" smtClean="0"/>
              <a:t>, the sharing of imperial power, and the notion that an associate to the throne was the designated </a:t>
            </a:r>
            <a:r>
              <a:rPr lang="en-GB" dirty="0" smtClean="0"/>
              <a:t>successor, </a:t>
            </a:r>
            <a:r>
              <a:rPr lang="en-GB" dirty="0" smtClean="0"/>
              <a:t>was to reappear repeatedly.</a:t>
            </a:r>
          </a:p>
          <a:p>
            <a:pPr lvl="1"/>
            <a:r>
              <a:rPr lang="en-GB" dirty="0" smtClean="0"/>
              <a:t>The idea of the two halves, the East and the West, re-emerged and eventually resulted in the permanent de facto division into two separate Roman empires after the death of Theodosius I </a:t>
            </a:r>
            <a:endParaRPr lang="en-GB" dirty="0" smtClean="0"/>
          </a:p>
          <a:p>
            <a:pPr lvl="2"/>
            <a:r>
              <a:rPr lang="en-GB" dirty="0" smtClean="0"/>
              <a:t>though the </a:t>
            </a:r>
            <a:r>
              <a:rPr lang="en-GB" dirty="0" smtClean="0"/>
              <a:t>Empire was never formally </a:t>
            </a:r>
            <a:r>
              <a:rPr lang="en-GB" dirty="0" smtClean="0"/>
              <a:t>divided</a:t>
            </a:r>
            <a:endParaRPr lang="en-GB" dirty="0"/>
          </a:p>
        </p:txBody>
      </p:sp>
    </p:spTree>
  </p:cSld>
  <p:clrMapOvr>
    <a:masterClrMapping/>
  </p:clrMapOvr>
  <p:transition>
    <p:randomBar dir="vert"/>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Constantine</a:t>
            </a:r>
            <a:endParaRPr lang="en-GB" dirty="0"/>
          </a:p>
        </p:txBody>
      </p:sp>
      <p:sp>
        <p:nvSpPr>
          <p:cNvPr id="3" name="Inhaltsplatzhalter 2"/>
          <p:cNvSpPr>
            <a:spLocks noGrp="1"/>
          </p:cNvSpPr>
          <p:nvPr>
            <p:ph idx="1"/>
          </p:nvPr>
        </p:nvSpPr>
        <p:spPr>
          <a:xfrm>
            <a:off x="457200" y="1935480"/>
            <a:ext cx="5626968" cy="4389120"/>
          </a:xfrm>
        </p:spPr>
        <p:txBody>
          <a:bodyPr>
            <a:normAutofit/>
          </a:bodyPr>
          <a:lstStyle/>
          <a:p>
            <a:r>
              <a:rPr lang="en-GB" dirty="0" smtClean="0"/>
              <a:t>27</a:t>
            </a:r>
            <a:r>
              <a:rPr lang="en-GB" baseline="30000" dirty="0" smtClean="0"/>
              <a:t>th</a:t>
            </a:r>
            <a:r>
              <a:rPr lang="en-GB" dirty="0" smtClean="0"/>
              <a:t> Feb. 272 – 22</a:t>
            </a:r>
            <a:r>
              <a:rPr lang="en-GB" baseline="30000" dirty="0" smtClean="0"/>
              <a:t>nd</a:t>
            </a:r>
            <a:r>
              <a:rPr lang="en-GB" dirty="0" smtClean="0"/>
              <a:t> May 337</a:t>
            </a:r>
          </a:p>
          <a:p>
            <a:r>
              <a:rPr lang="en-GB" dirty="0" smtClean="0"/>
              <a:t>after his father’s death (</a:t>
            </a:r>
            <a:r>
              <a:rPr lang="en-GB" dirty="0" err="1" smtClean="0"/>
              <a:t>Constantius</a:t>
            </a:r>
            <a:r>
              <a:rPr lang="en-GB" dirty="0" smtClean="0"/>
              <a:t>), 306, acclaimed as emperor by army in York.</a:t>
            </a:r>
          </a:p>
          <a:p>
            <a:r>
              <a:rPr lang="en-GB" dirty="0" smtClean="0"/>
              <a:t>sole ruler in A.D. 324</a:t>
            </a:r>
            <a:br>
              <a:rPr lang="en-GB" dirty="0" smtClean="0"/>
            </a:br>
            <a:r>
              <a:rPr lang="en-GB" dirty="0" smtClean="0">
                <a:sym typeface="Wingdings" pitchFamily="2" charset="2"/>
              </a:rPr>
              <a:t></a:t>
            </a:r>
            <a:r>
              <a:rPr lang="en-GB" dirty="0" smtClean="0"/>
              <a:t>demise of the </a:t>
            </a:r>
            <a:r>
              <a:rPr lang="en-GB" dirty="0" err="1" smtClean="0"/>
              <a:t>tetrarchy</a:t>
            </a:r>
            <a:endParaRPr lang="en-GB" dirty="0" smtClean="0"/>
          </a:p>
          <a:p>
            <a:r>
              <a:rPr lang="en-GB" dirty="0" smtClean="0"/>
              <a:t>continues reform programme</a:t>
            </a:r>
          </a:p>
          <a:p>
            <a:r>
              <a:rPr lang="en-GB" dirty="0" smtClean="0"/>
              <a:t>new capital city: Constantinople </a:t>
            </a:r>
          </a:p>
          <a:p>
            <a:r>
              <a:rPr lang="en-GB" dirty="0" smtClean="0">
                <a:sym typeface="Wingdings" pitchFamily="2" charset="2"/>
              </a:rPr>
              <a:t></a:t>
            </a:r>
            <a:r>
              <a:rPr lang="en-GB" dirty="0" smtClean="0"/>
              <a:t>tolerance edict: Christianity</a:t>
            </a:r>
            <a:endParaRPr lang="en-GB" dirty="0"/>
          </a:p>
        </p:txBody>
      </p:sp>
      <p:pic>
        <p:nvPicPr>
          <p:cNvPr id="19460" name="Picture 4" descr="File:Rome-Capitole-StatueConstantin.jpg"/>
          <p:cNvPicPr>
            <a:picLocks noChangeAspect="1" noChangeArrowheads="1"/>
          </p:cNvPicPr>
          <p:nvPr/>
        </p:nvPicPr>
        <p:blipFill>
          <a:blip r:embed="rId2" cstate="print"/>
          <a:srcRect l="15536" r="24261"/>
          <a:stretch>
            <a:fillRect/>
          </a:stretch>
        </p:blipFill>
        <p:spPr bwMode="auto">
          <a:xfrm>
            <a:off x="6047488" y="0"/>
            <a:ext cx="3096512" cy="6858000"/>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1"/>
          <p:cNvSpPr>
            <a:spLocks noGrp="1"/>
          </p:cNvSpPr>
          <p:nvPr>
            <p:ph type="title"/>
          </p:nvPr>
        </p:nvSpPr>
        <p:spPr>
          <a:xfrm>
            <a:off x="457200" y="704088"/>
            <a:ext cx="8229600" cy="1143000"/>
          </a:xfrm>
        </p:spPr>
        <p:txBody>
          <a:bodyPr/>
          <a:lstStyle/>
          <a:p>
            <a:r>
              <a:rPr lang="en-GB" dirty="0" smtClean="0"/>
              <a:t>Constantine</a:t>
            </a:r>
            <a:endParaRPr lang="en-GB" dirty="0"/>
          </a:p>
        </p:txBody>
      </p:sp>
      <p:pic>
        <p:nvPicPr>
          <p:cNvPr id="7" name="Picture 4" descr="File:Rome-Capitole-StatueConstantin.jpg"/>
          <p:cNvPicPr>
            <a:picLocks noChangeAspect="1" noChangeArrowheads="1"/>
          </p:cNvPicPr>
          <p:nvPr/>
        </p:nvPicPr>
        <p:blipFill>
          <a:blip r:embed="rId2" cstate="print"/>
          <a:srcRect l="15536" r="24261"/>
          <a:stretch>
            <a:fillRect/>
          </a:stretch>
        </p:blipFill>
        <p:spPr bwMode="auto">
          <a:xfrm>
            <a:off x="6047488" y="0"/>
            <a:ext cx="3096512" cy="6858000"/>
          </a:xfrm>
          <a:prstGeom prst="rect">
            <a:avLst/>
          </a:prstGeom>
          <a:noFill/>
        </p:spPr>
      </p:pic>
      <p:pic>
        <p:nvPicPr>
          <p:cNvPr id="48130" name="Picture 2" descr="File:MMA bust 02.jpg"/>
          <p:cNvPicPr>
            <a:picLocks noChangeAspect="1" noChangeArrowheads="1"/>
          </p:cNvPicPr>
          <p:nvPr/>
        </p:nvPicPr>
        <p:blipFill>
          <a:blip r:embed="rId3" cstate="print"/>
          <a:srcRect/>
          <a:stretch>
            <a:fillRect/>
          </a:stretch>
        </p:blipFill>
        <p:spPr bwMode="auto">
          <a:xfrm>
            <a:off x="4572000" y="0"/>
            <a:ext cx="4572000" cy="6858000"/>
          </a:xfrm>
          <a:prstGeom prst="rect">
            <a:avLst/>
          </a:prstGeom>
          <a:noFill/>
        </p:spPr>
      </p:pic>
      <p:sp>
        <p:nvSpPr>
          <p:cNvPr id="6" name="Inhaltsplatzhalter 2"/>
          <p:cNvSpPr>
            <a:spLocks noGrp="1"/>
          </p:cNvSpPr>
          <p:nvPr>
            <p:ph idx="1"/>
          </p:nvPr>
        </p:nvSpPr>
        <p:spPr>
          <a:xfrm>
            <a:off x="457200" y="1935480"/>
            <a:ext cx="5626968" cy="4389120"/>
          </a:xfrm>
        </p:spPr>
        <p:txBody>
          <a:bodyPr>
            <a:normAutofit/>
          </a:bodyPr>
          <a:lstStyle/>
          <a:p>
            <a:r>
              <a:rPr lang="en-GB" dirty="0" smtClean="0"/>
              <a:t>27</a:t>
            </a:r>
            <a:r>
              <a:rPr lang="en-GB" baseline="30000" dirty="0" smtClean="0"/>
              <a:t>th</a:t>
            </a:r>
            <a:r>
              <a:rPr lang="en-GB" dirty="0" smtClean="0"/>
              <a:t> Feb. 272 – 22</a:t>
            </a:r>
            <a:r>
              <a:rPr lang="en-GB" baseline="30000" dirty="0" smtClean="0"/>
              <a:t>nd</a:t>
            </a:r>
            <a:r>
              <a:rPr lang="en-GB" dirty="0" smtClean="0"/>
              <a:t> May 337</a:t>
            </a:r>
          </a:p>
          <a:p>
            <a:r>
              <a:rPr lang="en-GB" dirty="0" smtClean="0"/>
              <a:t>after his father’s death (</a:t>
            </a:r>
            <a:r>
              <a:rPr lang="en-GB" dirty="0" err="1" smtClean="0"/>
              <a:t>Constantius</a:t>
            </a:r>
            <a:r>
              <a:rPr lang="en-GB" dirty="0" smtClean="0"/>
              <a:t>), 306, acclaimed as emperor by army in York.</a:t>
            </a:r>
          </a:p>
          <a:p>
            <a:r>
              <a:rPr lang="en-GB" dirty="0" smtClean="0"/>
              <a:t>sole ruler in A.D. 324</a:t>
            </a:r>
            <a:br>
              <a:rPr lang="en-GB" dirty="0" smtClean="0"/>
            </a:br>
            <a:r>
              <a:rPr lang="en-GB" dirty="0" smtClean="0">
                <a:sym typeface="Wingdings" pitchFamily="2" charset="2"/>
              </a:rPr>
              <a:t></a:t>
            </a:r>
            <a:r>
              <a:rPr lang="en-GB" dirty="0" smtClean="0"/>
              <a:t>demise of the </a:t>
            </a:r>
            <a:r>
              <a:rPr lang="en-GB" dirty="0" err="1" smtClean="0"/>
              <a:t>tetrarchy</a:t>
            </a:r>
            <a:endParaRPr lang="en-GB" dirty="0" smtClean="0"/>
          </a:p>
          <a:p>
            <a:r>
              <a:rPr lang="en-GB" dirty="0" smtClean="0"/>
              <a:t>continues reform programme</a:t>
            </a:r>
          </a:p>
          <a:p>
            <a:r>
              <a:rPr lang="en-GB" dirty="0" smtClean="0"/>
              <a:t>new capital city: Constantinople </a:t>
            </a:r>
          </a:p>
          <a:p>
            <a:r>
              <a:rPr lang="en-GB" dirty="0" smtClean="0">
                <a:sym typeface="Wingdings" pitchFamily="2" charset="2"/>
              </a:rPr>
              <a:t></a:t>
            </a:r>
            <a:r>
              <a:rPr lang="en-GB" dirty="0" smtClean="0"/>
              <a:t>tolerance edict: Christianity</a:t>
            </a:r>
            <a:endParaRPr lang="en-GB" dirty="0"/>
          </a:p>
        </p:txBody>
      </p:sp>
    </p:spTree>
  </p:cSld>
  <p:clrMapOvr>
    <a:masterClrMapping/>
  </p:clrMapOvr>
  <p:transition>
    <p:randomBar dir="vert"/>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1"/>
          <p:cNvSpPr>
            <a:spLocks noGrp="1"/>
          </p:cNvSpPr>
          <p:nvPr>
            <p:ph type="title"/>
          </p:nvPr>
        </p:nvSpPr>
        <p:spPr>
          <a:xfrm>
            <a:off x="457200" y="704088"/>
            <a:ext cx="8229600" cy="1143000"/>
          </a:xfrm>
        </p:spPr>
        <p:txBody>
          <a:bodyPr/>
          <a:lstStyle/>
          <a:p>
            <a:r>
              <a:rPr lang="en-GB" dirty="0" smtClean="0"/>
              <a:t>Constantine</a:t>
            </a:r>
            <a:endParaRPr lang="en-GB" dirty="0"/>
          </a:p>
        </p:txBody>
      </p:sp>
      <p:sp>
        <p:nvSpPr>
          <p:cNvPr id="5" name="Inhaltsplatzhalter 2"/>
          <p:cNvSpPr>
            <a:spLocks noGrp="1"/>
          </p:cNvSpPr>
          <p:nvPr>
            <p:ph idx="1"/>
          </p:nvPr>
        </p:nvSpPr>
        <p:spPr>
          <a:xfrm>
            <a:off x="0" y="1844824"/>
            <a:ext cx="8229600" cy="4389120"/>
          </a:xfrm>
        </p:spPr>
        <p:txBody>
          <a:bodyPr/>
          <a:lstStyle/>
          <a:p>
            <a:r>
              <a:rPr lang="en-GB" dirty="0" smtClean="0"/>
              <a:t>tolerance edict: </a:t>
            </a:r>
            <a:br>
              <a:rPr lang="en-GB" dirty="0" smtClean="0"/>
            </a:br>
            <a:r>
              <a:rPr lang="en-GB" dirty="0" smtClean="0"/>
              <a:t>Christianity</a:t>
            </a:r>
          </a:p>
          <a:p>
            <a:r>
              <a:rPr lang="en-GB" dirty="0" smtClean="0"/>
              <a:t>A.D. 313 Edict of Milan</a:t>
            </a:r>
            <a:br>
              <a:rPr lang="en-GB" dirty="0" smtClean="0"/>
            </a:br>
            <a:r>
              <a:rPr lang="en-GB" dirty="0" smtClean="0">
                <a:sym typeface="Wingdings" pitchFamily="2" charset="2"/>
              </a:rPr>
              <a:t>religious freedom for</a:t>
            </a:r>
            <a:br>
              <a:rPr lang="en-GB" dirty="0" smtClean="0">
                <a:sym typeface="Wingdings" pitchFamily="2" charset="2"/>
              </a:rPr>
            </a:br>
            <a:r>
              <a:rPr lang="en-GB" dirty="0" smtClean="0">
                <a:sym typeface="Wingdings" pitchFamily="2" charset="2"/>
              </a:rPr>
              <a:t>every one</a:t>
            </a:r>
          </a:p>
          <a:p>
            <a:pPr lvl="1"/>
            <a:r>
              <a:rPr lang="en-GB" i="1" dirty="0" smtClean="0">
                <a:sym typeface="Wingdings" pitchFamily="2" charset="2"/>
              </a:rPr>
              <a:t>inter alia</a:t>
            </a:r>
            <a:r>
              <a:rPr lang="en-GB" dirty="0" smtClean="0">
                <a:sym typeface="Wingdings" pitchFamily="2" charset="2"/>
              </a:rPr>
              <a:t>, restoration </a:t>
            </a:r>
            <a:br>
              <a:rPr lang="en-GB" dirty="0" smtClean="0">
                <a:sym typeface="Wingdings" pitchFamily="2" charset="2"/>
              </a:rPr>
            </a:br>
            <a:r>
              <a:rPr lang="en-GB" dirty="0" smtClean="0">
                <a:sym typeface="Wingdings" pitchFamily="2" charset="2"/>
              </a:rPr>
              <a:t>of Christian property </a:t>
            </a:r>
            <a:br>
              <a:rPr lang="en-GB" dirty="0" smtClean="0">
                <a:sym typeface="Wingdings" pitchFamily="2" charset="2"/>
              </a:rPr>
            </a:br>
            <a:r>
              <a:rPr lang="en-GB" dirty="0" smtClean="0">
                <a:sym typeface="Wingdings" pitchFamily="2" charset="2"/>
              </a:rPr>
              <a:t>&amp; churches</a:t>
            </a:r>
            <a:endParaRPr lang="en-GB" dirty="0" smtClean="0"/>
          </a:p>
          <a:p>
            <a:endParaRPr lang="en-GB" dirty="0"/>
          </a:p>
        </p:txBody>
      </p:sp>
      <p:pic>
        <p:nvPicPr>
          <p:cNvPr id="6" name="Picture 2" descr="File:Constantine multiple CdM Beistegui 233.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429000" y="0"/>
            <a:ext cx="5715000" cy="5715000"/>
          </a:xfrm>
          <a:prstGeom prst="rect">
            <a:avLst/>
          </a:prstGeom>
          <a:noFill/>
        </p:spPr>
      </p:pic>
      <p:sp>
        <p:nvSpPr>
          <p:cNvPr id="7" name="Rechteck 6"/>
          <p:cNvSpPr/>
          <p:nvPr/>
        </p:nvSpPr>
        <p:spPr>
          <a:xfrm>
            <a:off x="4499992" y="5517232"/>
            <a:ext cx="4572000" cy="1200329"/>
          </a:xfrm>
          <a:prstGeom prst="rect">
            <a:avLst/>
          </a:prstGeom>
        </p:spPr>
        <p:txBody>
          <a:bodyPr>
            <a:spAutoFit/>
          </a:bodyPr>
          <a:lstStyle/>
          <a:p>
            <a:r>
              <a:rPr lang="en-GB" dirty="0" smtClean="0"/>
              <a:t>"Unconquered Constantine" with Sol </a:t>
            </a:r>
            <a:r>
              <a:rPr lang="en-GB" dirty="0" err="1" smtClean="0"/>
              <a:t>Invictus</a:t>
            </a:r>
            <a:r>
              <a:rPr lang="en-GB" dirty="0" smtClean="0"/>
              <a:t>, struck in 313. </a:t>
            </a:r>
            <a:r>
              <a:rPr lang="en-GB" dirty="0" smtClean="0"/>
              <a:t>(“solar monotheism”)</a:t>
            </a:r>
            <a:br>
              <a:rPr lang="en-GB" dirty="0" smtClean="0"/>
            </a:br>
            <a:r>
              <a:rPr lang="en-GB" b="1" dirty="0" smtClean="0"/>
              <a:t>Still in 321: sun-worship for everyone</a:t>
            </a:r>
          </a:p>
          <a:p>
            <a:r>
              <a:rPr lang="en-GB" b="1" dirty="0" smtClean="0"/>
              <a:t>Was Constantine a Christian?</a:t>
            </a:r>
            <a:endParaRPr lang="en-GB" b="1" dirty="0"/>
          </a:p>
        </p:txBody>
      </p:sp>
    </p:spTree>
  </p:cSld>
  <p:clrMapOvr>
    <a:masterClrMapping/>
  </p:clrMapOvr>
  <p:transition>
    <p:randomBar dir="vert"/>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Constantine</a:t>
            </a:r>
            <a:endParaRPr lang="en-GB" dirty="0"/>
          </a:p>
        </p:txBody>
      </p:sp>
      <p:pic>
        <p:nvPicPr>
          <p:cNvPr id="50178" name="Picture 2" descr="File:THE FIRST COUNCIL OF NICEA.jpg"/>
          <p:cNvPicPr>
            <a:picLocks noChangeAspect="1" noChangeArrowheads="1"/>
          </p:cNvPicPr>
          <p:nvPr/>
        </p:nvPicPr>
        <p:blipFill>
          <a:blip r:embed="rId2" cstate="print"/>
          <a:srcRect/>
          <a:stretch>
            <a:fillRect/>
          </a:stretch>
        </p:blipFill>
        <p:spPr bwMode="auto">
          <a:xfrm>
            <a:off x="4860032" y="620688"/>
            <a:ext cx="4067944" cy="5274240"/>
          </a:xfrm>
          <a:prstGeom prst="rect">
            <a:avLst/>
          </a:prstGeom>
          <a:noFill/>
        </p:spPr>
      </p:pic>
      <p:sp>
        <p:nvSpPr>
          <p:cNvPr id="5" name="Rechteck 4"/>
          <p:cNvSpPr/>
          <p:nvPr/>
        </p:nvSpPr>
        <p:spPr>
          <a:xfrm>
            <a:off x="5796136" y="5949281"/>
            <a:ext cx="3347864" cy="584775"/>
          </a:xfrm>
          <a:prstGeom prst="rect">
            <a:avLst/>
          </a:prstGeom>
        </p:spPr>
        <p:txBody>
          <a:bodyPr wrap="square">
            <a:spAutoFit/>
          </a:bodyPr>
          <a:lstStyle/>
          <a:p>
            <a:r>
              <a:rPr lang="en-GB" sz="1600" dirty="0" smtClean="0">
                <a:solidFill>
                  <a:schemeClr val="bg1">
                    <a:lumMod val="50000"/>
                  </a:schemeClr>
                </a:solidFill>
              </a:rPr>
              <a:t>Eastern Orthodox icon depicting the First Council of </a:t>
            </a:r>
            <a:r>
              <a:rPr lang="en-GB" sz="1600" dirty="0" err="1" smtClean="0">
                <a:solidFill>
                  <a:schemeClr val="bg1">
                    <a:lumMod val="50000"/>
                  </a:schemeClr>
                </a:solidFill>
              </a:rPr>
              <a:t>Nicea</a:t>
            </a:r>
            <a:r>
              <a:rPr lang="en-GB" sz="1600" dirty="0" smtClean="0">
                <a:solidFill>
                  <a:schemeClr val="bg1">
                    <a:lumMod val="50000"/>
                  </a:schemeClr>
                </a:solidFill>
              </a:rPr>
              <a:t> (325</a:t>
            </a:r>
            <a:endParaRPr lang="en-GB" sz="1600" dirty="0">
              <a:solidFill>
                <a:schemeClr val="bg1">
                  <a:lumMod val="50000"/>
                </a:schemeClr>
              </a:solidFill>
            </a:endParaRPr>
          </a:p>
        </p:txBody>
      </p:sp>
      <p:sp>
        <p:nvSpPr>
          <p:cNvPr id="3" name="Inhaltsplatzhalter 2"/>
          <p:cNvSpPr>
            <a:spLocks noGrp="1"/>
          </p:cNvSpPr>
          <p:nvPr>
            <p:ph idx="1"/>
          </p:nvPr>
        </p:nvSpPr>
        <p:spPr>
          <a:xfrm>
            <a:off x="0" y="1935480"/>
            <a:ext cx="8686800" cy="4389120"/>
          </a:xfrm>
        </p:spPr>
        <p:txBody>
          <a:bodyPr/>
          <a:lstStyle/>
          <a:p>
            <a:r>
              <a:rPr lang="en-GB" dirty="0" smtClean="0"/>
              <a:t>1</a:t>
            </a:r>
            <a:r>
              <a:rPr lang="en-GB" baseline="30000" dirty="0" smtClean="0"/>
              <a:t>st</a:t>
            </a:r>
            <a:r>
              <a:rPr lang="en-GB" dirty="0" smtClean="0"/>
              <a:t> Council of Nicaea</a:t>
            </a:r>
            <a:br>
              <a:rPr lang="en-GB" dirty="0" smtClean="0"/>
            </a:br>
            <a:r>
              <a:rPr lang="en-GB" dirty="0" smtClean="0">
                <a:sym typeface="Wingdings" pitchFamily="2" charset="2"/>
              </a:rPr>
              <a:t>Creed of </a:t>
            </a:r>
            <a:r>
              <a:rPr lang="en-GB" dirty="0" err="1" smtClean="0">
                <a:sym typeface="Wingdings" pitchFamily="2" charset="2"/>
              </a:rPr>
              <a:t>Niceaea</a:t>
            </a:r>
            <a:endParaRPr lang="en-GB" dirty="0" smtClean="0"/>
          </a:p>
          <a:p>
            <a:pPr lvl="1"/>
            <a:r>
              <a:rPr lang="en-GB" dirty="0" smtClean="0"/>
              <a:t>Nicaea, Bithynia</a:t>
            </a:r>
          </a:p>
          <a:p>
            <a:pPr lvl="1"/>
            <a:r>
              <a:rPr lang="en-GB" dirty="0" smtClean="0"/>
              <a:t>1800 bishops from the empire</a:t>
            </a:r>
          </a:p>
          <a:p>
            <a:pPr lvl="1"/>
            <a:r>
              <a:rPr lang="en-GB" dirty="0" smtClean="0"/>
              <a:t>consensus in the church,</a:t>
            </a:r>
          </a:p>
          <a:p>
            <a:pPr lvl="2"/>
            <a:r>
              <a:rPr lang="en-GB" dirty="0" smtClean="0"/>
              <a:t>nature of the son of god</a:t>
            </a:r>
          </a:p>
          <a:p>
            <a:pPr lvl="2"/>
            <a:r>
              <a:rPr lang="en-GB" dirty="0" smtClean="0"/>
              <a:t>observance of Easter (</a:t>
            </a:r>
            <a:r>
              <a:rPr lang="en-GB" dirty="0" err="1" smtClean="0"/>
              <a:t>Pascha</a:t>
            </a:r>
            <a:r>
              <a:rPr lang="en-GB" dirty="0" smtClean="0"/>
              <a:t>/Passover)</a:t>
            </a:r>
            <a:endParaRPr lang="en-GB" dirty="0"/>
          </a:p>
        </p:txBody>
      </p:sp>
    </p:spTree>
  </p:cSld>
  <p:clrMapOvr>
    <a:masterClrMapping/>
  </p:clrMapOvr>
  <p:transition>
    <p:randomBar dir="ver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descr="File:Constantine burning Arian books.jpg"/>
          <p:cNvPicPr>
            <a:picLocks noChangeAspect="1" noChangeArrowheads="1"/>
          </p:cNvPicPr>
          <p:nvPr/>
        </p:nvPicPr>
        <p:blipFill>
          <a:blip r:embed="rId2" cstate="print"/>
          <a:srcRect/>
          <a:stretch>
            <a:fillRect/>
          </a:stretch>
        </p:blipFill>
        <p:spPr bwMode="auto">
          <a:xfrm>
            <a:off x="5000625" y="404664"/>
            <a:ext cx="4143375" cy="5705476"/>
          </a:xfrm>
          <a:prstGeom prst="rect">
            <a:avLst/>
          </a:prstGeom>
          <a:noFill/>
        </p:spPr>
      </p:pic>
      <p:sp>
        <p:nvSpPr>
          <p:cNvPr id="5" name="Titel 1"/>
          <p:cNvSpPr>
            <a:spLocks noGrp="1"/>
          </p:cNvSpPr>
          <p:nvPr>
            <p:ph type="title"/>
          </p:nvPr>
        </p:nvSpPr>
        <p:spPr>
          <a:xfrm>
            <a:off x="457200" y="704088"/>
            <a:ext cx="8229600" cy="1143000"/>
          </a:xfrm>
        </p:spPr>
        <p:txBody>
          <a:bodyPr/>
          <a:lstStyle/>
          <a:p>
            <a:r>
              <a:rPr lang="en-GB" dirty="0" smtClean="0"/>
              <a:t>Constantine</a:t>
            </a:r>
            <a:endParaRPr lang="en-GB" dirty="0"/>
          </a:p>
        </p:txBody>
      </p:sp>
      <p:sp>
        <p:nvSpPr>
          <p:cNvPr id="6" name="Inhaltsplatzhalter 2"/>
          <p:cNvSpPr>
            <a:spLocks noGrp="1"/>
          </p:cNvSpPr>
          <p:nvPr>
            <p:ph idx="1"/>
          </p:nvPr>
        </p:nvSpPr>
        <p:spPr>
          <a:xfrm>
            <a:off x="0" y="1935480"/>
            <a:ext cx="8686800" cy="4922520"/>
          </a:xfrm>
        </p:spPr>
        <p:txBody>
          <a:bodyPr>
            <a:normAutofit/>
          </a:bodyPr>
          <a:lstStyle/>
          <a:p>
            <a:r>
              <a:rPr lang="en-GB" dirty="0" smtClean="0"/>
              <a:t>1</a:t>
            </a:r>
            <a:r>
              <a:rPr lang="en-GB" baseline="30000" dirty="0" smtClean="0"/>
              <a:t>st</a:t>
            </a:r>
            <a:r>
              <a:rPr lang="en-GB" dirty="0" smtClean="0"/>
              <a:t> Council of Nicaea</a:t>
            </a:r>
            <a:br>
              <a:rPr lang="en-GB" dirty="0" smtClean="0"/>
            </a:br>
            <a:r>
              <a:rPr lang="en-GB" dirty="0" smtClean="0">
                <a:sym typeface="Wingdings" pitchFamily="2" charset="2"/>
              </a:rPr>
              <a:t>Creed of </a:t>
            </a:r>
            <a:r>
              <a:rPr lang="en-GB" dirty="0" err="1" smtClean="0">
                <a:sym typeface="Wingdings" pitchFamily="2" charset="2"/>
              </a:rPr>
              <a:t>Niceaea</a:t>
            </a:r>
            <a:endParaRPr lang="en-GB" dirty="0" smtClean="0"/>
          </a:p>
          <a:p>
            <a:pPr lvl="1"/>
            <a:r>
              <a:rPr lang="en-GB" dirty="0" smtClean="0"/>
              <a:t>Nicaea, Bithynia</a:t>
            </a:r>
          </a:p>
          <a:p>
            <a:pPr lvl="1"/>
            <a:r>
              <a:rPr lang="en-GB" dirty="0" smtClean="0"/>
              <a:t>1800 bishops from the empire</a:t>
            </a:r>
          </a:p>
          <a:p>
            <a:pPr lvl="1"/>
            <a:r>
              <a:rPr lang="en-GB" dirty="0" smtClean="0"/>
              <a:t>consensus in the church,</a:t>
            </a:r>
          </a:p>
          <a:p>
            <a:pPr lvl="2"/>
            <a:r>
              <a:rPr lang="en-GB" dirty="0" smtClean="0"/>
              <a:t>nature of the son of god</a:t>
            </a:r>
          </a:p>
          <a:p>
            <a:pPr lvl="2"/>
            <a:r>
              <a:rPr lang="en-GB" dirty="0" smtClean="0"/>
              <a:t>observance of Easter (</a:t>
            </a:r>
            <a:r>
              <a:rPr lang="en-GB" dirty="0" err="1" smtClean="0"/>
              <a:t>Pascha</a:t>
            </a:r>
            <a:r>
              <a:rPr lang="en-GB" dirty="0" smtClean="0"/>
              <a:t>/Passover)</a:t>
            </a:r>
          </a:p>
          <a:p>
            <a:pPr lvl="1"/>
            <a:r>
              <a:rPr lang="en-GB" dirty="0" smtClean="0"/>
              <a:t>Arian controversy</a:t>
            </a:r>
          </a:p>
          <a:p>
            <a:pPr lvl="2"/>
            <a:r>
              <a:rPr lang="en-GB" dirty="0" smtClean="0"/>
              <a:t>God’s divinity </a:t>
            </a:r>
            <a:r>
              <a:rPr lang="en-GB" dirty="0" smtClean="0"/>
              <a:t>must be greater than </a:t>
            </a:r>
            <a:r>
              <a:rPr lang="en-GB" dirty="0" smtClean="0"/>
              <a:t>the </a:t>
            </a:r>
            <a:br>
              <a:rPr lang="en-GB" dirty="0" smtClean="0"/>
            </a:br>
            <a:r>
              <a:rPr lang="en-GB" dirty="0" smtClean="0"/>
              <a:t>Son's</a:t>
            </a:r>
            <a:r>
              <a:rPr lang="en-GB" dirty="0" smtClean="0"/>
              <a:t>, that the Son had a beginning, </a:t>
            </a:r>
            <a:r>
              <a:rPr lang="en-GB" dirty="0" smtClean="0"/>
              <a:t/>
            </a:r>
            <a:br>
              <a:rPr lang="en-GB" dirty="0" smtClean="0"/>
            </a:br>
            <a:r>
              <a:rPr lang="en-GB" dirty="0" smtClean="0"/>
              <a:t>he </a:t>
            </a:r>
            <a:r>
              <a:rPr lang="en-GB" dirty="0" smtClean="0"/>
              <a:t>shared neither the eternity </a:t>
            </a:r>
            <a:r>
              <a:rPr lang="en-GB" dirty="0" smtClean="0"/>
              <a:t/>
            </a:r>
            <a:br>
              <a:rPr lang="en-GB" dirty="0" smtClean="0"/>
            </a:br>
            <a:r>
              <a:rPr lang="en-GB" dirty="0" smtClean="0"/>
              <a:t>nor </a:t>
            </a:r>
            <a:r>
              <a:rPr lang="en-GB" dirty="0" smtClean="0"/>
              <a:t>the true divinity of the Father</a:t>
            </a:r>
            <a:endParaRPr lang="en-GB" dirty="0"/>
          </a:p>
        </p:txBody>
      </p:sp>
      <p:sp>
        <p:nvSpPr>
          <p:cNvPr id="8" name="Rechteck 7"/>
          <p:cNvSpPr/>
          <p:nvPr/>
        </p:nvSpPr>
        <p:spPr>
          <a:xfrm>
            <a:off x="4572000" y="6027003"/>
            <a:ext cx="4572000" cy="830997"/>
          </a:xfrm>
          <a:prstGeom prst="rect">
            <a:avLst/>
          </a:prstGeom>
        </p:spPr>
        <p:txBody>
          <a:bodyPr wrap="square">
            <a:spAutoFit/>
          </a:bodyPr>
          <a:lstStyle/>
          <a:p>
            <a:pPr algn="r"/>
            <a:r>
              <a:rPr lang="en-GB" sz="1600" dirty="0" smtClean="0">
                <a:solidFill>
                  <a:schemeClr val="bg1">
                    <a:lumMod val="50000"/>
                  </a:schemeClr>
                </a:solidFill>
              </a:rPr>
              <a:t>Emperor Constantine and the Council of Nicaea. </a:t>
            </a:r>
            <a:r>
              <a:rPr lang="en-GB" sz="1600" dirty="0" smtClean="0">
                <a:solidFill>
                  <a:schemeClr val="bg1">
                    <a:lumMod val="50000"/>
                  </a:schemeClr>
                </a:solidFill>
              </a:rPr>
              <a:t>Below: The </a:t>
            </a:r>
            <a:r>
              <a:rPr lang="en-GB" sz="1600" dirty="0" smtClean="0">
                <a:solidFill>
                  <a:schemeClr val="bg1">
                    <a:lumMod val="50000"/>
                  </a:schemeClr>
                </a:solidFill>
              </a:rPr>
              <a:t>burning of Arian books: “"Arian heretics </a:t>
            </a:r>
            <a:r>
              <a:rPr lang="en-GB" sz="1600" dirty="0" smtClean="0">
                <a:solidFill>
                  <a:schemeClr val="bg1">
                    <a:lumMod val="50000"/>
                  </a:schemeClr>
                </a:solidFill>
              </a:rPr>
              <a:t>condemned” (from Vercelli, c.825 AD)</a:t>
            </a:r>
            <a:endParaRPr lang="en-GB" sz="1600" dirty="0">
              <a:solidFill>
                <a:schemeClr val="bg1">
                  <a:lumMod val="50000"/>
                </a:schemeClr>
              </a:solidFill>
            </a:endParaRPr>
          </a:p>
        </p:txBody>
      </p:sp>
    </p:spTree>
  </p:cSld>
  <p:clrMapOvr>
    <a:masterClrMapping/>
  </p:clrMapOvr>
  <p:transition>
    <p:randomBar dir="vert"/>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descr="File:Emperor Constans Louvre Ma1021.jpg"/>
          <p:cNvPicPr>
            <a:picLocks noChangeAspect="1" noChangeArrowheads="1"/>
          </p:cNvPicPr>
          <p:nvPr/>
        </p:nvPicPr>
        <p:blipFill>
          <a:blip r:embed="rId2" cstate="print"/>
          <a:srcRect/>
          <a:stretch>
            <a:fillRect/>
          </a:stretch>
        </p:blipFill>
        <p:spPr bwMode="auto">
          <a:xfrm>
            <a:off x="4857750" y="1143000"/>
            <a:ext cx="4286250" cy="5715000"/>
          </a:xfrm>
          <a:prstGeom prst="rect">
            <a:avLst/>
          </a:prstGeom>
          <a:noFill/>
        </p:spPr>
      </p:pic>
      <p:sp>
        <p:nvSpPr>
          <p:cNvPr id="2" name="Titel 1"/>
          <p:cNvSpPr>
            <a:spLocks noGrp="1"/>
          </p:cNvSpPr>
          <p:nvPr>
            <p:ph type="title"/>
          </p:nvPr>
        </p:nvSpPr>
        <p:spPr/>
        <p:txBody>
          <a:bodyPr/>
          <a:lstStyle/>
          <a:p>
            <a:r>
              <a:rPr lang="en-GB" dirty="0" smtClean="0"/>
              <a:t>Christian emperors</a:t>
            </a:r>
            <a:endParaRPr lang="en-GB" dirty="0"/>
          </a:p>
        </p:txBody>
      </p:sp>
      <p:sp>
        <p:nvSpPr>
          <p:cNvPr id="3" name="Inhaltsplatzhalter 2"/>
          <p:cNvSpPr>
            <a:spLocks noGrp="1"/>
          </p:cNvSpPr>
          <p:nvPr>
            <p:ph idx="1"/>
          </p:nvPr>
        </p:nvSpPr>
        <p:spPr/>
        <p:txBody>
          <a:bodyPr/>
          <a:lstStyle/>
          <a:p>
            <a:r>
              <a:rPr lang="en-GB" dirty="0" err="1" smtClean="0"/>
              <a:t>Constans</a:t>
            </a:r>
            <a:r>
              <a:rPr lang="en-GB" dirty="0" smtClean="0"/>
              <a:t>,</a:t>
            </a:r>
            <a:br>
              <a:rPr lang="en-GB" dirty="0" smtClean="0"/>
            </a:br>
            <a:r>
              <a:rPr lang="en-GB" dirty="0" smtClean="0"/>
              <a:t>emperor 337 – 350</a:t>
            </a:r>
          </a:p>
          <a:p>
            <a:r>
              <a:rPr lang="en-GB" dirty="0" smtClean="0"/>
              <a:t>tolerant of Judaism</a:t>
            </a:r>
          </a:p>
          <a:p>
            <a:r>
              <a:rPr lang="en-GB" dirty="0" smtClean="0"/>
              <a:t>341: banned pagan sacrifices</a:t>
            </a:r>
          </a:p>
          <a:p>
            <a:r>
              <a:rPr lang="en-GB" dirty="0" smtClean="0"/>
              <a:t>suppressed </a:t>
            </a:r>
            <a:r>
              <a:rPr lang="en-GB" dirty="0" err="1" smtClean="0"/>
              <a:t>Donatism</a:t>
            </a:r>
            <a:endParaRPr lang="en-GB" dirty="0" smtClean="0"/>
          </a:p>
          <a:p>
            <a:pPr lvl="1">
              <a:buNone/>
            </a:pPr>
            <a:r>
              <a:rPr lang="en-GB" dirty="0" smtClean="0">
                <a:solidFill>
                  <a:schemeClr val="tx1">
                    <a:lumMod val="75000"/>
                    <a:lumOff val="25000"/>
                  </a:schemeClr>
                </a:solidFill>
              </a:rPr>
              <a:t>(Christians in N Africa)</a:t>
            </a:r>
            <a:endParaRPr lang="en-GB" dirty="0">
              <a:solidFill>
                <a:schemeClr val="tx1">
                  <a:lumMod val="75000"/>
                  <a:lumOff val="25000"/>
                </a:schemeClr>
              </a:solidFill>
            </a:endParaRPr>
          </a:p>
        </p:txBody>
      </p:sp>
    </p:spTree>
  </p:cSld>
  <p:clrMapOvr>
    <a:masterClrMapping/>
  </p:clrMapOvr>
  <p:transition>
    <p:randomBar dir="vert"/>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p:txBody>
          <a:bodyPr/>
          <a:lstStyle/>
          <a:p>
            <a:r>
              <a:rPr lang="en-GB" dirty="0" err="1" smtClean="0"/>
              <a:t>Constantius</a:t>
            </a:r>
            <a:r>
              <a:rPr lang="en-GB" dirty="0" smtClean="0"/>
              <a:t> II</a:t>
            </a:r>
            <a:br>
              <a:rPr lang="en-GB" dirty="0" smtClean="0"/>
            </a:br>
            <a:r>
              <a:rPr lang="en-GB" dirty="0" smtClean="0"/>
              <a:t>337 – 361 </a:t>
            </a:r>
          </a:p>
          <a:p>
            <a:r>
              <a:rPr lang="en-GB" dirty="0" smtClean="0"/>
              <a:t>anti-Jewish policies</a:t>
            </a:r>
          </a:p>
          <a:p>
            <a:r>
              <a:rPr lang="en-GB" dirty="0" smtClean="0"/>
              <a:t>tolerant towards paganism,</a:t>
            </a:r>
            <a:br>
              <a:rPr lang="en-GB" dirty="0" smtClean="0"/>
            </a:br>
            <a:r>
              <a:rPr lang="en-GB" dirty="0" smtClean="0"/>
              <a:t>but closure of temples,</a:t>
            </a:r>
            <a:br>
              <a:rPr lang="en-GB" dirty="0" smtClean="0"/>
            </a:br>
            <a:r>
              <a:rPr lang="en-GB" dirty="0" smtClean="0"/>
              <a:t>banning of sacrifices, etc.</a:t>
            </a:r>
          </a:p>
          <a:p>
            <a:r>
              <a:rPr lang="en-GB" dirty="0" smtClean="0"/>
              <a:t>‘Semi-Arianism’</a:t>
            </a:r>
            <a:endParaRPr lang="en-GB" dirty="0"/>
          </a:p>
        </p:txBody>
      </p:sp>
      <p:pic>
        <p:nvPicPr>
          <p:cNvPr id="55298" name="Picture 2" descr="File:Bust of Constantius II (Mary Harrsch).jpg"/>
          <p:cNvPicPr>
            <a:picLocks noChangeAspect="1" noChangeArrowheads="1"/>
          </p:cNvPicPr>
          <p:nvPr/>
        </p:nvPicPr>
        <p:blipFill>
          <a:blip r:embed="rId2" cstate="print"/>
          <a:srcRect/>
          <a:stretch>
            <a:fillRect/>
          </a:stretch>
        </p:blipFill>
        <p:spPr bwMode="auto">
          <a:xfrm>
            <a:off x="4857750" y="1143000"/>
            <a:ext cx="4286250" cy="5715000"/>
          </a:xfrm>
          <a:prstGeom prst="rect">
            <a:avLst/>
          </a:prstGeom>
          <a:noFill/>
        </p:spPr>
      </p:pic>
      <p:sp>
        <p:nvSpPr>
          <p:cNvPr id="2" name="Titel 1"/>
          <p:cNvSpPr>
            <a:spLocks noGrp="1"/>
          </p:cNvSpPr>
          <p:nvPr>
            <p:ph type="title"/>
          </p:nvPr>
        </p:nvSpPr>
        <p:spPr/>
        <p:txBody>
          <a:bodyPr/>
          <a:lstStyle/>
          <a:p>
            <a:r>
              <a:rPr lang="en-GB" dirty="0" smtClean="0"/>
              <a:t>Christian emperors</a:t>
            </a:r>
            <a:endParaRPr lang="en-GB" dirty="0"/>
          </a:p>
        </p:txBody>
      </p:sp>
    </p:spTree>
  </p:cSld>
  <p:clrMapOvr>
    <a:masterClrMapping/>
  </p:clrMapOvr>
  <p:transition>
    <p:randomBar dir="vert"/>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File:Spread of Christianity to AD 600 (1).png"/>
          <p:cNvPicPr>
            <a:picLocks noChangeAspect="1" noChangeArrowheads="1"/>
          </p:cNvPicPr>
          <p:nvPr/>
        </p:nvPicPr>
        <p:blipFill>
          <a:blip r:embed="rId2" cstate="print"/>
          <a:srcRect/>
          <a:stretch>
            <a:fillRect/>
          </a:stretch>
        </p:blipFill>
        <p:spPr bwMode="auto">
          <a:xfrm>
            <a:off x="1259632" y="1023568"/>
            <a:ext cx="7884368" cy="5834432"/>
          </a:xfrm>
          <a:prstGeom prst="rect">
            <a:avLst/>
          </a:prstGeom>
          <a:noFill/>
        </p:spPr>
      </p:pic>
      <p:sp>
        <p:nvSpPr>
          <p:cNvPr id="2" name="Titel 1"/>
          <p:cNvSpPr>
            <a:spLocks noGrp="1"/>
          </p:cNvSpPr>
          <p:nvPr>
            <p:ph type="title"/>
          </p:nvPr>
        </p:nvSpPr>
        <p:spPr/>
        <p:txBody>
          <a:bodyPr/>
          <a:lstStyle/>
          <a:p>
            <a:r>
              <a:rPr lang="en-GB" dirty="0" smtClean="0"/>
              <a:t>Spread of Christianity</a:t>
            </a:r>
            <a:endParaRPr lang="en-GB" dirty="0"/>
          </a:p>
        </p:txBody>
      </p:sp>
      <p:sp>
        <p:nvSpPr>
          <p:cNvPr id="3" name="Inhaltsplatzhalter 2"/>
          <p:cNvSpPr>
            <a:spLocks noGrp="1"/>
          </p:cNvSpPr>
          <p:nvPr>
            <p:ph idx="1"/>
          </p:nvPr>
        </p:nvSpPr>
        <p:spPr/>
        <p:txBody>
          <a:bodyPr/>
          <a:lstStyle/>
          <a:p>
            <a:r>
              <a:rPr lang="en-GB" dirty="0" smtClean="0"/>
              <a:t>(1) AD 325</a:t>
            </a:r>
          </a:p>
          <a:p>
            <a:r>
              <a:rPr lang="en-GB" dirty="0" smtClean="0"/>
              <a:t>(2) 6</a:t>
            </a:r>
            <a:r>
              <a:rPr lang="en-GB" baseline="30000" dirty="0" smtClean="0"/>
              <a:t>th</a:t>
            </a:r>
            <a:r>
              <a:rPr lang="en-GB" dirty="0" smtClean="0"/>
              <a:t> century</a:t>
            </a:r>
            <a:endParaRPr lang="en-GB" dirty="0"/>
          </a:p>
        </p:txBody>
      </p:sp>
    </p:spTree>
  </p:cSld>
  <p:clrMapOvr>
    <a:masterClrMapping/>
  </p:clrMapOvr>
  <p:transition>
    <p:randomBar dir="vert"/>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Spread of Christianity</a:t>
            </a:r>
            <a:endParaRPr lang="en-GB" dirty="0"/>
          </a:p>
        </p:txBody>
      </p:sp>
      <p:pic>
        <p:nvPicPr>
          <p:cNvPr id="58370" name="Picture 2" descr="File:Healing of a bleeding women Marcellinus-Peter-Catacomb.jpg"/>
          <p:cNvPicPr>
            <a:picLocks noChangeAspect="1" noChangeArrowheads="1"/>
          </p:cNvPicPr>
          <p:nvPr/>
        </p:nvPicPr>
        <p:blipFill>
          <a:blip r:embed="rId2" cstate="print"/>
          <a:srcRect/>
          <a:stretch>
            <a:fillRect/>
          </a:stretch>
        </p:blipFill>
        <p:spPr bwMode="auto">
          <a:xfrm>
            <a:off x="4283968" y="377957"/>
            <a:ext cx="4860032" cy="6480043"/>
          </a:xfrm>
          <a:prstGeom prst="rect">
            <a:avLst/>
          </a:prstGeom>
          <a:noFill/>
        </p:spPr>
      </p:pic>
      <p:sp>
        <p:nvSpPr>
          <p:cNvPr id="3" name="Inhaltsplatzhalter 2"/>
          <p:cNvSpPr>
            <a:spLocks noGrp="1"/>
          </p:cNvSpPr>
          <p:nvPr>
            <p:ph idx="1"/>
          </p:nvPr>
        </p:nvSpPr>
        <p:spPr>
          <a:xfrm>
            <a:off x="4139952" y="260648"/>
            <a:ext cx="3754760" cy="4389120"/>
          </a:xfrm>
        </p:spPr>
        <p:txBody>
          <a:bodyPr>
            <a:normAutofit/>
          </a:bodyPr>
          <a:lstStyle/>
          <a:p>
            <a:r>
              <a:rPr lang="en-GB" sz="2000" dirty="0" smtClean="0"/>
              <a:t>The Heeling of a bleeding </a:t>
            </a:r>
            <a:r>
              <a:rPr lang="en-GB" sz="2000" dirty="0" smtClean="0"/>
              <a:t>woman</a:t>
            </a:r>
            <a:r>
              <a:rPr lang="en-GB" sz="2000" dirty="0" smtClean="0"/>
              <a:t>, </a:t>
            </a:r>
            <a:r>
              <a:rPr lang="en-GB" sz="2000" dirty="0" smtClean="0"/>
              <a:t>Rome, catacombs </a:t>
            </a:r>
            <a:r>
              <a:rPr lang="en-GB" sz="2000" dirty="0" smtClean="0"/>
              <a:t>of </a:t>
            </a:r>
            <a:r>
              <a:rPr lang="en-GB" sz="2000" dirty="0" err="1" smtClean="0"/>
              <a:t>Marcellinus</a:t>
            </a:r>
            <a:r>
              <a:rPr lang="en-GB" sz="2000" dirty="0" smtClean="0"/>
              <a:t> and </a:t>
            </a:r>
            <a:r>
              <a:rPr lang="en-GB" sz="2000" dirty="0" smtClean="0"/>
              <a:t>Peter,.</a:t>
            </a:r>
          </a:p>
          <a:p>
            <a:r>
              <a:rPr lang="en-GB" sz="2000" dirty="0" smtClean="0"/>
              <a:t>AD 300 – 350 </a:t>
            </a:r>
            <a:endParaRPr lang="en-GB" sz="2000" dirty="0"/>
          </a:p>
        </p:txBody>
      </p:sp>
      <p:pic>
        <p:nvPicPr>
          <p:cNvPr id="58372" name="Picture 4" descr="File:Good shepherd 01 small.jpg"/>
          <p:cNvPicPr>
            <a:picLocks noChangeAspect="1" noChangeArrowheads="1"/>
          </p:cNvPicPr>
          <p:nvPr/>
        </p:nvPicPr>
        <p:blipFill>
          <a:blip r:embed="rId3" cstate="print"/>
          <a:srcRect/>
          <a:stretch>
            <a:fillRect/>
          </a:stretch>
        </p:blipFill>
        <p:spPr bwMode="auto">
          <a:xfrm>
            <a:off x="35496" y="1951567"/>
            <a:ext cx="4572000" cy="4429761"/>
          </a:xfrm>
          <a:prstGeom prst="rect">
            <a:avLst/>
          </a:prstGeom>
          <a:noFill/>
        </p:spPr>
      </p:pic>
      <p:sp>
        <p:nvSpPr>
          <p:cNvPr id="6" name="Rechteck 5"/>
          <p:cNvSpPr/>
          <p:nvPr/>
        </p:nvSpPr>
        <p:spPr>
          <a:xfrm>
            <a:off x="323528" y="6309320"/>
            <a:ext cx="3672408" cy="646331"/>
          </a:xfrm>
          <a:prstGeom prst="rect">
            <a:avLst/>
          </a:prstGeom>
        </p:spPr>
        <p:txBody>
          <a:bodyPr wrap="square">
            <a:spAutoFit/>
          </a:bodyPr>
          <a:lstStyle/>
          <a:p>
            <a:r>
              <a:rPr lang="en-GB" dirty="0" smtClean="0"/>
              <a:t>The Good Shepherd, Catacomb </a:t>
            </a:r>
            <a:r>
              <a:rPr lang="en-GB" dirty="0" smtClean="0"/>
              <a:t>of </a:t>
            </a:r>
            <a:r>
              <a:rPr lang="en-GB" dirty="0" smtClean="0"/>
              <a:t>Priscilla, AD 250 - 300</a:t>
            </a:r>
            <a:endParaRPr lang="en-GB" dirty="0"/>
          </a:p>
        </p:txBody>
      </p:sp>
    </p:spTree>
  </p:cSld>
  <p:clrMapOvr>
    <a:masterClrMapping/>
  </p:clrMapOvr>
  <p:transition>
    <p:randomBar dir="vert"/>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Julian</a:t>
            </a:r>
            <a:endParaRPr lang="en-GB" dirty="0"/>
          </a:p>
        </p:txBody>
      </p:sp>
      <p:sp>
        <p:nvSpPr>
          <p:cNvPr id="3" name="Inhaltsplatzhalter 2"/>
          <p:cNvSpPr>
            <a:spLocks noGrp="1"/>
          </p:cNvSpPr>
          <p:nvPr>
            <p:ph idx="1"/>
          </p:nvPr>
        </p:nvSpPr>
        <p:spPr>
          <a:xfrm>
            <a:off x="457200" y="1935480"/>
            <a:ext cx="4690864" cy="4389120"/>
          </a:xfrm>
        </p:spPr>
        <p:txBody>
          <a:bodyPr/>
          <a:lstStyle/>
          <a:p>
            <a:r>
              <a:rPr lang="en-GB" dirty="0" smtClean="0"/>
              <a:t>emperor 361 – 363</a:t>
            </a:r>
          </a:p>
          <a:p>
            <a:r>
              <a:rPr lang="en-GB" dirty="0" smtClean="0"/>
              <a:t>philosopher, Greek writer</a:t>
            </a:r>
          </a:p>
          <a:p>
            <a:r>
              <a:rPr lang="en-GB" dirty="0" smtClean="0"/>
              <a:t>pagan ‘revival’</a:t>
            </a:r>
          </a:p>
          <a:p>
            <a:r>
              <a:rPr lang="en-GB" dirty="0" smtClean="0"/>
              <a:t>362: tolerance edict</a:t>
            </a:r>
          </a:p>
          <a:p>
            <a:pPr lvl="1"/>
            <a:r>
              <a:rPr lang="en-GB" dirty="0" smtClean="0"/>
              <a:t>tolerating ‘heretics’ and ‘pagans’</a:t>
            </a:r>
            <a:endParaRPr lang="en-GB" dirty="0"/>
          </a:p>
        </p:txBody>
      </p:sp>
      <p:pic>
        <p:nvPicPr>
          <p:cNvPr id="56324" name="Picture 4" descr="http://upload.wikimedia.org/wikipedia/commons/6/63/Saint_Mercurius_killing_Iulian.jpg"/>
          <p:cNvPicPr>
            <a:picLocks noChangeAspect="1" noChangeArrowheads="1"/>
          </p:cNvPicPr>
          <p:nvPr/>
        </p:nvPicPr>
        <p:blipFill>
          <a:blip r:embed="rId2" cstate="print"/>
          <a:srcRect/>
          <a:stretch>
            <a:fillRect/>
          </a:stretch>
        </p:blipFill>
        <p:spPr bwMode="auto">
          <a:xfrm>
            <a:off x="5940152" y="3085581"/>
            <a:ext cx="2952328" cy="3772419"/>
          </a:xfrm>
          <a:prstGeom prst="rect">
            <a:avLst/>
          </a:prstGeom>
          <a:noFill/>
        </p:spPr>
      </p:pic>
      <p:pic>
        <p:nvPicPr>
          <p:cNvPr id="56322" name="Picture 2" descr="File:JulianusII-antioch(360-363)-CNG.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4860032" y="44624"/>
            <a:ext cx="3866142" cy="3960440"/>
          </a:xfrm>
          <a:prstGeom prst="rect">
            <a:avLst/>
          </a:prstGeom>
          <a:noFill/>
        </p:spPr>
      </p:pic>
      <p:sp>
        <p:nvSpPr>
          <p:cNvPr id="6" name="Rechteck 5"/>
          <p:cNvSpPr/>
          <p:nvPr/>
        </p:nvSpPr>
        <p:spPr>
          <a:xfrm rot="5400000">
            <a:off x="6683361" y="4815617"/>
            <a:ext cx="4551947" cy="338554"/>
          </a:xfrm>
          <a:prstGeom prst="rect">
            <a:avLst/>
          </a:prstGeom>
        </p:spPr>
        <p:txBody>
          <a:bodyPr wrap="square">
            <a:spAutoFit/>
          </a:bodyPr>
          <a:lstStyle/>
          <a:p>
            <a:r>
              <a:rPr lang="en-GB" sz="1600" dirty="0" smtClean="0"/>
              <a:t>Saint </a:t>
            </a:r>
            <a:r>
              <a:rPr lang="en-GB" sz="1600" dirty="0" err="1" smtClean="0"/>
              <a:t>Mercurius</a:t>
            </a:r>
            <a:r>
              <a:rPr lang="en-GB" sz="1600" dirty="0" smtClean="0"/>
              <a:t> </a:t>
            </a:r>
            <a:r>
              <a:rPr lang="en-GB" sz="1600" dirty="0" smtClean="0"/>
              <a:t>killing Julian (Cairo)</a:t>
            </a:r>
            <a:endParaRPr lang="en-GB" sz="1600" dirty="0"/>
          </a:p>
        </p:txBody>
      </p:sp>
    </p:spTree>
  </p:cSld>
  <p:clrMapOvr>
    <a:masterClrMapping/>
  </p:clrMapOvr>
  <p:transition>
    <p:randomBar dir="vert"/>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File:Disco o Missorium Teodosio MPLdC.jpg"/>
          <p:cNvPicPr>
            <a:picLocks noChangeAspect="1" noChangeArrowheads="1"/>
          </p:cNvPicPr>
          <p:nvPr/>
        </p:nvPicPr>
        <p:blipFill>
          <a:blip r:embed="rId2" cstate="print"/>
          <a:srcRect l="9955" r="13184"/>
          <a:stretch>
            <a:fillRect/>
          </a:stretch>
        </p:blipFill>
        <p:spPr bwMode="auto">
          <a:xfrm>
            <a:off x="3354557" y="0"/>
            <a:ext cx="5789443" cy="6858000"/>
          </a:xfrm>
          <a:prstGeom prst="rect">
            <a:avLst/>
          </a:prstGeom>
          <a:noFill/>
        </p:spPr>
      </p:pic>
      <p:sp>
        <p:nvSpPr>
          <p:cNvPr id="2" name="Titel 1"/>
          <p:cNvSpPr>
            <a:spLocks noGrp="1"/>
          </p:cNvSpPr>
          <p:nvPr>
            <p:ph type="title"/>
          </p:nvPr>
        </p:nvSpPr>
        <p:spPr/>
        <p:txBody>
          <a:bodyPr/>
          <a:lstStyle/>
          <a:p>
            <a:r>
              <a:rPr lang="en-GB" dirty="0" smtClean="0"/>
              <a:t>Edict of Thessalonica</a:t>
            </a:r>
            <a:endParaRPr lang="en-GB" dirty="0"/>
          </a:p>
        </p:txBody>
      </p:sp>
      <p:sp>
        <p:nvSpPr>
          <p:cNvPr id="3" name="Inhaltsplatzhalter 2"/>
          <p:cNvSpPr>
            <a:spLocks noGrp="1"/>
          </p:cNvSpPr>
          <p:nvPr>
            <p:ph idx="1"/>
          </p:nvPr>
        </p:nvSpPr>
        <p:spPr>
          <a:xfrm>
            <a:off x="0" y="1916832"/>
            <a:ext cx="4114800" cy="4389120"/>
          </a:xfrm>
          <a:solidFill>
            <a:schemeClr val="accent5">
              <a:alpha val="42000"/>
            </a:schemeClr>
          </a:solidFill>
        </p:spPr>
        <p:style>
          <a:lnRef idx="2">
            <a:schemeClr val="accent5">
              <a:shade val="50000"/>
            </a:schemeClr>
          </a:lnRef>
          <a:fillRef idx="1">
            <a:schemeClr val="accent5"/>
          </a:fillRef>
          <a:effectRef idx="0">
            <a:schemeClr val="accent5"/>
          </a:effectRef>
          <a:fontRef idx="minor">
            <a:schemeClr val="lt1"/>
          </a:fontRef>
        </p:style>
        <p:txBody>
          <a:bodyPr>
            <a:normAutofit/>
          </a:bodyPr>
          <a:lstStyle/>
          <a:p>
            <a:r>
              <a:rPr lang="en-GB" sz="2000" dirty="0" smtClean="0">
                <a:solidFill>
                  <a:schemeClr val="tx1"/>
                </a:solidFill>
              </a:rPr>
              <a:t>A.D. 380, edict by Theodosius, Gratian and </a:t>
            </a:r>
            <a:r>
              <a:rPr lang="en-GB" sz="2000" dirty="0" err="1" smtClean="0">
                <a:solidFill>
                  <a:schemeClr val="tx1"/>
                </a:solidFill>
              </a:rPr>
              <a:t>Valentinian</a:t>
            </a:r>
            <a:r>
              <a:rPr lang="en-GB" sz="2000" dirty="0" smtClean="0">
                <a:solidFill>
                  <a:schemeClr val="tx1"/>
                </a:solidFill>
              </a:rPr>
              <a:t> II </a:t>
            </a:r>
          </a:p>
          <a:p>
            <a:r>
              <a:rPr lang="en-GB" sz="2000" dirty="0" smtClean="0">
                <a:solidFill>
                  <a:schemeClr val="tx1"/>
                </a:solidFill>
              </a:rPr>
              <a:t>All </a:t>
            </a:r>
            <a:r>
              <a:rPr lang="en-GB" sz="2000" dirty="0" smtClean="0">
                <a:solidFill>
                  <a:schemeClr val="tx1"/>
                </a:solidFill>
              </a:rPr>
              <a:t>subjects of the Roman Empire to profess the faith of the bishops of Rome and Alexandria, </a:t>
            </a:r>
            <a:endParaRPr lang="en-GB" sz="2000" dirty="0" smtClean="0">
              <a:solidFill>
                <a:schemeClr val="tx1"/>
              </a:solidFill>
            </a:endParaRPr>
          </a:p>
          <a:p>
            <a:r>
              <a:rPr lang="en-GB" sz="2000" dirty="0" smtClean="0">
                <a:solidFill>
                  <a:schemeClr val="tx1"/>
                </a:solidFill>
                <a:sym typeface="Wingdings" pitchFamily="2" charset="2"/>
              </a:rPr>
              <a:t></a:t>
            </a:r>
            <a:r>
              <a:rPr lang="en-GB" sz="2000" dirty="0" smtClean="0">
                <a:solidFill>
                  <a:schemeClr val="tx1"/>
                </a:solidFill>
              </a:rPr>
              <a:t> </a:t>
            </a:r>
            <a:r>
              <a:rPr lang="en-GB" sz="2000" dirty="0" smtClean="0">
                <a:solidFill>
                  <a:schemeClr val="tx1"/>
                </a:solidFill>
              </a:rPr>
              <a:t>Nicene </a:t>
            </a:r>
            <a:r>
              <a:rPr lang="en-GB" sz="2000" dirty="0" smtClean="0">
                <a:solidFill>
                  <a:schemeClr val="tx1"/>
                </a:solidFill>
              </a:rPr>
              <a:t>Christianity:</a:t>
            </a:r>
            <a:br>
              <a:rPr lang="en-GB" sz="2000" dirty="0" smtClean="0">
                <a:solidFill>
                  <a:schemeClr val="tx1"/>
                </a:solidFill>
              </a:rPr>
            </a:br>
            <a:r>
              <a:rPr lang="en-GB" sz="2000" dirty="0" smtClean="0">
                <a:solidFill>
                  <a:schemeClr val="tx1"/>
                </a:solidFill>
              </a:rPr>
              <a:t>state </a:t>
            </a:r>
            <a:r>
              <a:rPr lang="en-GB" sz="2000" dirty="0" smtClean="0">
                <a:solidFill>
                  <a:schemeClr val="tx1"/>
                </a:solidFill>
              </a:rPr>
              <a:t>religion of the Roman Empire</a:t>
            </a:r>
            <a:endParaRPr lang="en-GB" sz="2000" dirty="0">
              <a:solidFill>
                <a:schemeClr val="tx1"/>
              </a:solidFill>
            </a:endParaRPr>
          </a:p>
        </p:txBody>
      </p:sp>
    </p:spTree>
  </p:cSld>
  <p:clrMapOvr>
    <a:masterClrMapping/>
  </p:clrMapOvr>
  <p:transition>
    <p:randomBar dir="vert"/>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Disco o Missorium Teodosio MPLdC.jpg"/>
          <p:cNvPicPr>
            <a:picLocks noChangeAspect="1" noChangeArrowheads="1"/>
          </p:cNvPicPr>
          <p:nvPr/>
        </p:nvPicPr>
        <p:blipFill>
          <a:blip r:embed="rId2" cstate="print"/>
          <a:srcRect l="9955" r="13184"/>
          <a:stretch>
            <a:fillRect/>
          </a:stretch>
        </p:blipFill>
        <p:spPr bwMode="auto">
          <a:xfrm>
            <a:off x="3354557" y="0"/>
            <a:ext cx="5789443" cy="6858000"/>
          </a:xfrm>
          <a:prstGeom prst="rect">
            <a:avLst/>
          </a:prstGeom>
          <a:noFill/>
        </p:spPr>
      </p:pic>
      <p:sp>
        <p:nvSpPr>
          <p:cNvPr id="5" name="Titel 1"/>
          <p:cNvSpPr>
            <a:spLocks noGrp="1"/>
          </p:cNvSpPr>
          <p:nvPr>
            <p:ph type="title"/>
          </p:nvPr>
        </p:nvSpPr>
        <p:spPr>
          <a:xfrm>
            <a:off x="457200" y="704088"/>
            <a:ext cx="8229600" cy="1143000"/>
          </a:xfrm>
        </p:spPr>
        <p:txBody>
          <a:bodyPr/>
          <a:lstStyle/>
          <a:p>
            <a:r>
              <a:rPr lang="en-GB" dirty="0" smtClean="0"/>
              <a:t>Edict of Thessalonica</a:t>
            </a:r>
            <a:endParaRPr lang="en-GB" dirty="0"/>
          </a:p>
        </p:txBody>
      </p:sp>
      <p:sp>
        <p:nvSpPr>
          <p:cNvPr id="6" name="Inhaltsplatzhalter 2"/>
          <p:cNvSpPr txBox="1">
            <a:spLocks/>
          </p:cNvSpPr>
          <p:nvPr/>
        </p:nvSpPr>
        <p:spPr>
          <a:xfrm>
            <a:off x="0" y="1916832"/>
            <a:ext cx="4114800" cy="4389120"/>
          </a:xfrm>
          <a:prstGeom prst="rect">
            <a:avLst/>
          </a:prstGeom>
          <a:solidFill>
            <a:schemeClr val="accent5">
              <a:alpha val="42000"/>
            </a:schemeClr>
          </a:solidFill>
        </p:spPr>
        <p:style>
          <a:lnRef idx="2">
            <a:schemeClr val="accent5">
              <a:shade val="50000"/>
            </a:schemeClr>
          </a:lnRef>
          <a:fillRef idx="1">
            <a:schemeClr val="accent5"/>
          </a:fillRef>
          <a:effectRef idx="0">
            <a:schemeClr val="accent5"/>
          </a:effectRef>
          <a:fontRef idx="minor">
            <a:schemeClr val="lt1"/>
          </a:fontRef>
        </p:style>
        <p:txBody>
          <a:bodyPr vert="horz">
            <a:normAutofit/>
          </a:bodyPr>
          <a:lstStyle/>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r>
              <a:rPr kumimoji="0" lang="en-GB" sz="2000" b="0" i="0" u="none" strike="noStrike" kern="1200" cap="none" spc="0" normalizeH="0" baseline="0" noProof="0" smtClean="0">
                <a:ln>
                  <a:noFill/>
                </a:ln>
                <a:solidFill>
                  <a:schemeClr val="tx1"/>
                </a:solidFill>
                <a:effectLst/>
                <a:uLnTx/>
                <a:uFillTx/>
                <a:latin typeface="+mn-lt"/>
                <a:ea typeface="+mn-ea"/>
                <a:cs typeface="+mn-cs"/>
              </a:rPr>
              <a:t>A.D. 380, edict by Theodosius, Gratian and Valentinian II </a:t>
            </a:r>
          </a:p>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r>
              <a:rPr kumimoji="0" lang="en-GB" sz="2000" b="0" i="0" u="none" strike="noStrike" kern="1200" cap="none" spc="0" normalizeH="0" baseline="0" noProof="0" smtClean="0">
                <a:ln>
                  <a:noFill/>
                </a:ln>
                <a:solidFill>
                  <a:schemeClr val="tx1"/>
                </a:solidFill>
                <a:effectLst/>
                <a:uLnTx/>
                <a:uFillTx/>
                <a:latin typeface="+mn-lt"/>
                <a:ea typeface="+mn-ea"/>
                <a:cs typeface="+mn-cs"/>
              </a:rPr>
              <a:t>All subjects of the Roman Empire to profess the faith of the bishops of Rome and Alexandria, </a:t>
            </a:r>
          </a:p>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r>
              <a:rPr kumimoji="0" lang="en-GB" sz="2000" b="0" i="0" u="none" strike="noStrike" kern="1200" cap="none" spc="0" normalizeH="0" baseline="0" noProof="0" smtClean="0">
                <a:ln>
                  <a:noFill/>
                </a:ln>
                <a:solidFill>
                  <a:schemeClr val="tx1"/>
                </a:solidFill>
                <a:effectLst/>
                <a:uLnTx/>
                <a:uFillTx/>
                <a:latin typeface="+mn-lt"/>
                <a:ea typeface="+mn-ea"/>
                <a:cs typeface="+mn-cs"/>
                <a:sym typeface="Wingdings" pitchFamily="2" charset="2"/>
              </a:rPr>
              <a:t></a:t>
            </a:r>
            <a:r>
              <a:rPr kumimoji="0" lang="en-GB" sz="2000" b="0" i="0" u="none" strike="noStrike" kern="1200" cap="none" spc="0" normalizeH="0" baseline="0" noProof="0" smtClean="0">
                <a:ln>
                  <a:noFill/>
                </a:ln>
                <a:solidFill>
                  <a:schemeClr val="tx1"/>
                </a:solidFill>
                <a:effectLst/>
                <a:uLnTx/>
                <a:uFillTx/>
                <a:latin typeface="+mn-lt"/>
                <a:ea typeface="+mn-ea"/>
                <a:cs typeface="+mn-cs"/>
              </a:rPr>
              <a:t> Nicene Christianity:</a:t>
            </a:r>
            <a:br>
              <a:rPr kumimoji="0" lang="en-GB" sz="2000" b="0" i="0" u="none" strike="noStrike" kern="1200" cap="none" spc="0" normalizeH="0" baseline="0" noProof="0" smtClean="0">
                <a:ln>
                  <a:noFill/>
                </a:ln>
                <a:solidFill>
                  <a:schemeClr val="tx1"/>
                </a:solidFill>
                <a:effectLst/>
                <a:uLnTx/>
                <a:uFillTx/>
                <a:latin typeface="+mn-lt"/>
                <a:ea typeface="+mn-ea"/>
                <a:cs typeface="+mn-cs"/>
              </a:rPr>
            </a:br>
            <a:r>
              <a:rPr kumimoji="0" lang="en-GB" sz="2000" b="0" i="0" u="none" strike="noStrike" kern="1200" cap="none" spc="0" normalizeH="0" baseline="0" noProof="0" smtClean="0">
                <a:ln>
                  <a:noFill/>
                </a:ln>
                <a:solidFill>
                  <a:schemeClr val="tx1"/>
                </a:solidFill>
                <a:effectLst/>
                <a:uLnTx/>
                <a:uFillTx/>
                <a:latin typeface="+mn-lt"/>
                <a:ea typeface="+mn-ea"/>
                <a:cs typeface="+mn-cs"/>
              </a:rPr>
              <a:t>state religion of the Roman Empire</a:t>
            </a:r>
            <a:endParaRPr kumimoji="0" lang="en-GB" sz="20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Inhaltsplatzhalter 2"/>
          <p:cNvSpPr>
            <a:spLocks noGrp="1"/>
          </p:cNvSpPr>
          <p:nvPr>
            <p:ph idx="1"/>
          </p:nvPr>
        </p:nvSpPr>
        <p:spPr>
          <a:xfrm>
            <a:off x="914400" y="1628800"/>
            <a:ext cx="8229600" cy="5616624"/>
          </a:xfrm>
        </p:spPr>
        <p:style>
          <a:lnRef idx="2">
            <a:schemeClr val="accent1">
              <a:shade val="50000"/>
            </a:schemeClr>
          </a:lnRef>
          <a:fillRef idx="1">
            <a:schemeClr val="accent1"/>
          </a:fillRef>
          <a:effectRef idx="0">
            <a:schemeClr val="accent1"/>
          </a:effectRef>
          <a:fontRef idx="minor">
            <a:schemeClr val="lt1"/>
          </a:fontRef>
        </p:style>
        <p:txBody>
          <a:bodyPr>
            <a:noAutofit/>
          </a:bodyPr>
          <a:lstStyle/>
          <a:p>
            <a:pPr>
              <a:buNone/>
            </a:pPr>
            <a:r>
              <a:rPr lang="en-GB" sz="1800" dirty="0" smtClean="0"/>
              <a:t>	EMPERORS </a:t>
            </a:r>
            <a:r>
              <a:rPr lang="en-GB" sz="1800" dirty="0" smtClean="0"/>
              <a:t>GRATIAN, VALENTINIAN AND THEODOSIUS </a:t>
            </a:r>
            <a:r>
              <a:rPr lang="en-GB" sz="1800" i="1" dirty="0" smtClean="0"/>
              <a:t>AUGUSTI</a:t>
            </a:r>
            <a:r>
              <a:rPr lang="en-GB" sz="1800" dirty="0" smtClean="0"/>
              <a:t>. EDICT TO THE PEOPLE OF CONSTANTINOPLE.</a:t>
            </a:r>
            <a:br>
              <a:rPr lang="en-GB" sz="1800" dirty="0" smtClean="0"/>
            </a:br>
            <a:r>
              <a:rPr lang="en-GB" sz="1800" dirty="0" smtClean="0"/>
              <a:t>It is our desire that all the various nations which are subject to our Clemency and Moderation, should continue to profess that religion which was delivered to the Romans by the divine Apostle Peter, as it has been preserved by faithful tradition, and which is now professed by the Pontiff </a:t>
            </a:r>
            <a:r>
              <a:rPr lang="en-GB" sz="1800" dirty="0" err="1" smtClean="0"/>
              <a:t>Damasus</a:t>
            </a:r>
            <a:r>
              <a:rPr lang="en-GB" sz="1800" dirty="0" smtClean="0"/>
              <a:t> and </a:t>
            </a:r>
            <a:r>
              <a:rPr lang="en-GB" sz="1800" dirty="0" smtClean="0"/>
              <a:t>by </a:t>
            </a:r>
            <a:r>
              <a:rPr lang="en-GB" sz="1800" dirty="0" smtClean="0"/>
              <a:t>Peter, </a:t>
            </a:r>
            <a:r>
              <a:rPr lang="en-GB" sz="1800" dirty="0" smtClean="0"/>
              <a:t>Bishop of Alexandria, a man of </a:t>
            </a:r>
            <a:r>
              <a:rPr lang="en-GB" sz="1800" dirty="0" smtClean="0"/>
              <a:t>apostolic holiness</a:t>
            </a:r>
            <a:r>
              <a:rPr lang="en-GB" sz="1800" dirty="0" smtClean="0"/>
              <a:t>. According to the apostolic teaching and the doctrine of the Gospel, let us believe in the one deity of the Father, the Son and the Holy Spirit, in equal majesty and in a holy Trinity. We authorize the followers of this law to assume the title of Catholic </a:t>
            </a:r>
            <a:r>
              <a:rPr lang="en-GB" sz="1800" dirty="0" smtClean="0"/>
              <a:t>Christians, </a:t>
            </a:r>
            <a:r>
              <a:rPr lang="en-GB" sz="1800" dirty="0" smtClean="0"/>
              <a:t>but as for the others, since, in our judgment they are foolish madmen, we decree that they shall be branded with the ignominious name of </a:t>
            </a:r>
            <a:r>
              <a:rPr lang="en-GB" sz="1800" dirty="0" smtClean="0"/>
              <a:t>heretics, </a:t>
            </a:r>
            <a:r>
              <a:rPr lang="en-GB" sz="1800" dirty="0" smtClean="0"/>
              <a:t>and shall not presume to give to their </a:t>
            </a:r>
            <a:r>
              <a:rPr lang="en-GB" sz="1800" dirty="0" err="1" smtClean="0"/>
              <a:t>conventicles</a:t>
            </a:r>
            <a:r>
              <a:rPr lang="en-GB" sz="1800" dirty="0" smtClean="0"/>
              <a:t> the name of churches. They will suffer in the first place the chastisement of the divine condemnation and in the second the punishment of our authority which in accordance with the will of Heaven we shall decide to inflict.</a:t>
            </a:r>
            <a:br>
              <a:rPr lang="en-GB" sz="1800" dirty="0" smtClean="0"/>
            </a:br>
            <a:r>
              <a:rPr lang="en-GB" sz="1800" dirty="0" smtClean="0"/>
              <a:t>GIVEN IN THESSALONICA ON THE THIRD DAY FROM THE CALENDS OF MARCH, DURING THE FIFTH CONSULATE OF GRATIAN AUGUSTUS AND FIRST OF THEODOSIUS AUGUSTUS</a:t>
            </a:r>
            <a:r>
              <a:rPr lang="en-GB" sz="1800" baseline="30000" dirty="0" smtClean="0">
                <a:hlinkClick r:id="rId3"/>
              </a:rPr>
              <a:t>[</a:t>
            </a:r>
            <a:r>
              <a:rPr lang="en-GB" sz="1800" baseline="30000" dirty="0" smtClean="0"/>
              <a:t> </a:t>
            </a:r>
            <a:r>
              <a:rPr lang="en-GB" sz="1800" dirty="0" smtClean="0"/>
              <a:t>—</a:t>
            </a:r>
            <a:r>
              <a:rPr lang="en-GB" sz="1800" i="1" dirty="0" smtClean="0"/>
              <a:t>Codex </a:t>
            </a:r>
            <a:r>
              <a:rPr lang="en-GB" sz="1800" i="1" dirty="0" err="1" smtClean="0"/>
              <a:t>Theodosianus</a:t>
            </a:r>
            <a:r>
              <a:rPr lang="en-GB" sz="1800" dirty="0" smtClean="0"/>
              <a:t>, xvi.1.2</a:t>
            </a:r>
          </a:p>
          <a:p>
            <a:endParaRPr lang="en-GB" sz="1800" dirty="0"/>
          </a:p>
        </p:txBody>
      </p:sp>
    </p:spTree>
  </p:cSld>
  <p:clrMapOvr>
    <a:masterClrMapping/>
  </p:clrMapOvr>
  <p:transition>
    <p:randomBar dir="vert"/>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descr="http://upload.wikimedia.org/wikipedia/commons/4/49/Theodosius_I%27s_empire.png"/>
          <p:cNvPicPr>
            <a:picLocks noChangeAspect="1" noChangeArrowheads="1"/>
          </p:cNvPicPr>
          <p:nvPr/>
        </p:nvPicPr>
        <p:blipFill>
          <a:blip r:embed="rId2" cstate="print"/>
          <a:srcRect/>
          <a:stretch>
            <a:fillRect/>
          </a:stretch>
        </p:blipFill>
        <p:spPr bwMode="auto">
          <a:xfrm>
            <a:off x="2391939" y="1988841"/>
            <a:ext cx="6752062" cy="4869160"/>
          </a:xfrm>
          <a:prstGeom prst="rect">
            <a:avLst/>
          </a:prstGeom>
          <a:noFill/>
        </p:spPr>
      </p:pic>
      <p:sp>
        <p:nvSpPr>
          <p:cNvPr id="2" name="Titel 1"/>
          <p:cNvSpPr>
            <a:spLocks noGrp="1"/>
          </p:cNvSpPr>
          <p:nvPr>
            <p:ph type="title"/>
          </p:nvPr>
        </p:nvSpPr>
        <p:spPr/>
        <p:txBody>
          <a:bodyPr/>
          <a:lstStyle/>
          <a:p>
            <a:r>
              <a:rPr lang="en-GB" dirty="0" smtClean="0"/>
              <a:t>Theodosius</a:t>
            </a:r>
            <a:endParaRPr lang="en-GB" dirty="0"/>
          </a:p>
        </p:txBody>
      </p:sp>
      <p:sp>
        <p:nvSpPr>
          <p:cNvPr id="3" name="Inhaltsplatzhalter 2"/>
          <p:cNvSpPr>
            <a:spLocks noGrp="1"/>
          </p:cNvSpPr>
          <p:nvPr>
            <p:ph idx="1"/>
          </p:nvPr>
        </p:nvSpPr>
        <p:spPr/>
        <p:txBody>
          <a:bodyPr/>
          <a:lstStyle/>
          <a:p>
            <a:r>
              <a:rPr lang="en-GB" dirty="0" smtClean="0"/>
              <a:t>under Theodosius I, A.D. 395</a:t>
            </a:r>
            <a:endParaRPr lang="en-GB" dirty="0"/>
          </a:p>
        </p:txBody>
      </p:sp>
    </p:spTree>
  </p:cSld>
  <p:clrMapOvr>
    <a:masterClrMapping/>
  </p:clrMapOvr>
  <p:transition>
    <p:randomBar dir="vert"/>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Invasions</a:t>
            </a:r>
            <a:endParaRPr lang="en-GB" dirty="0"/>
          </a:p>
        </p:txBody>
      </p:sp>
      <p:sp>
        <p:nvSpPr>
          <p:cNvPr id="3" name="Inhaltsplatzhalter 2"/>
          <p:cNvSpPr>
            <a:spLocks noGrp="1"/>
          </p:cNvSpPr>
          <p:nvPr>
            <p:ph idx="1"/>
          </p:nvPr>
        </p:nvSpPr>
        <p:spPr/>
        <p:txBody>
          <a:bodyPr/>
          <a:lstStyle/>
          <a:p>
            <a:endParaRPr lang="en-GB"/>
          </a:p>
        </p:txBody>
      </p:sp>
      <p:pic>
        <p:nvPicPr>
          <p:cNvPr id="61442" name="Picture 2" descr="http://www.uoregon.edu/%7Emapplace/EU/EU19%20-%20Italy/Maps/EU19_111.jpg"/>
          <p:cNvPicPr>
            <a:picLocks noChangeAspect="1" noChangeArrowheads="1"/>
          </p:cNvPicPr>
          <p:nvPr/>
        </p:nvPicPr>
        <p:blipFill>
          <a:blip r:embed="rId2" cstate="print"/>
          <a:srcRect/>
          <a:stretch>
            <a:fillRect/>
          </a:stretch>
        </p:blipFill>
        <p:spPr bwMode="auto">
          <a:xfrm>
            <a:off x="0" y="1876776"/>
            <a:ext cx="9144000" cy="5296640"/>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pic>
        <p:nvPicPr>
          <p:cNvPr id="60418" name="Picture 2" descr="http://mediumhistorica.files.wordpress.com/2010/05/invasions_of_the_roman_empire_1.png"/>
          <p:cNvPicPr>
            <a:picLocks noChangeAspect="1" noChangeArrowheads="1"/>
          </p:cNvPicPr>
          <p:nvPr/>
        </p:nvPicPr>
        <p:blipFill>
          <a:blip r:embed="rId2" cstate="print"/>
          <a:srcRect/>
          <a:stretch>
            <a:fillRect/>
          </a:stretch>
        </p:blipFill>
        <p:spPr bwMode="auto">
          <a:xfrm>
            <a:off x="0" y="0"/>
            <a:ext cx="9209976" cy="6858000"/>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pic>
        <p:nvPicPr>
          <p:cNvPr id="22530" name="Picture 2" descr="http://giusseppe.net/blog/wp-content/uploads/2013/12/EU19_126.jpg"/>
          <p:cNvPicPr>
            <a:picLocks noChangeAspect="1" noChangeArrowheads="1"/>
          </p:cNvPicPr>
          <p:nvPr/>
        </p:nvPicPr>
        <p:blipFill>
          <a:blip r:embed="rId2" cstate="print"/>
          <a:srcRect/>
          <a:stretch>
            <a:fillRect/>
          </a:stretch>
        </p:blipFill>
        <p:spPr bwMode="auto">
          <a:xfrm>
            <a:off x="-1" y="980728"/>
            <a:ext cx="9403111" cy="5877272"/>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descr="File:Litus Saxonicum.png"/>
          <p:cNvPicPr>
            <a:picLocks noChangeAspect="1" noChangeArrowheads="1"/>
          </p:cNvPicPr>
          <p:nvPr/>
        </p:nvPicPr>
        <p:blipFill>
          <a:blip r:embed="rId2" cstate="print">
            <a:clrChange>
              <a:clrFrom>
                <a:srgbClr val="CCFAFF"/>
              </a:clrFrom>
              <a:clrTo>
                <a:srgbClr val="CCFAFF">
                  <a:alpha val="0"/>
                </a:srgbClr>
              </a:clrTo>
            </a:clrChange>
          </a:blip>
          <a:srcRect/>
          <a:stretch>
            <a:fillRect/>
          </a:stretch>
        </p:blipFill>
        <p:spPr bwMode="auto">
          <a:xfrm>
            <a:off x="0" y="-33131"/>
            <a:ext cx="9144000" cy="6891132"/>
          </a:xfrm>
          <a:prstGeom prst="rect">
            <a:avLst/>
          </a:prstGeom>
          <a:noFill/>
        </p:spPr>
      </p:pic>
      <p:sp>
        <p:nvSpPr>
          <p:cNvPr id="3" name="Inhaltsplatzhalter 2"/>
          <p:cNvSpPr>
            <a:spLocks noGrp="1"/>
          </p:cNvSpPr>
          <p:nvPr>
            <p:ph idx="1"/>
          </p:nvPr>
        </p:nvSpPr>
        <p:spPr>
          <a:xfrm>
            <a:off x="0" y="2348880"/>
            <a:ext cx="8229600" cy="3975720"/>
          </a:xfrm>
        </p:spPr>
        <p:txBody>
          <a:bodyPr/>
          <a:lstStyle/>
          <a:p>
            <a:r>
              <a:rPr lang="en-GB" dirty="0" smtClean="0"/>
              <a:t>SAXON SHORE FORTS</a:t>
            </a:r>
            <a:endParaRPr lang="en-GB" dirty="0"/>
          </a:p>
        </p:txBody>
      </p:sp>
      <p:pic>
        <p:nvPicPr>
          <p:cNvPr id="62468" name="Picture 4" descr="https://www.english-heritage.org.uk/content/properties/richborough-roman-fort-and-amphitheatre/gallery-for-richborough-roman-fort-and-amphitheatre/galleryserichborough03.jpg"/>
          <p:cNvPicPr>
            <a:picLocks noChangeAspect="1" noChangeArrowheads="1"/>
          </p:cNvPicPr>
          <p:nvPr/>
        </p:nvPicPr>
        <p:blipFill>
          <a:blip r:embed="rId3" cstate="print"/>
          <a:srcRect/>
          <a:stretch>
            <a:fillRect/>
          </a:stretch>
        </p:blipFill>
        <p:spPr bwMode="auto">
          <a:xfrm>
            <a:off x="0" y="2019299"/>
            <a:ext cx="4810125" cy="4838701"/>
          </a:xfrm>
          <a:prstGeom prst="rect">
            <a:avLst/>
          </a:prstGeom>
          <a:noFill/>
        </p:spPr>
      </p:pic>
      <p:sp>
        <p:nvSpPr>
          <p:cNvPr id="6" name="Textfeld 5"/>
          <p:cNvSpPr txBox="1"/>
          <p:nvPr/>
        </p:nvSpPr>
        <p:spPr>
          <a:xfrm>
            <a:off x="323528" y="6381328"/>
            <a:ext cx="2952328" cy="369332"/>
          </a:xfrm>
          <a:prstGeom prst="rect">
            <a:avLst/>
          </a:prstGeom>
          <a:noFill/>
        </p:spPr>
        <p:txBody>
          <a:bodyPr wrap="square" rtlCol="0">
            <a:spAutoFit/>
          </a:bodyPr>
          <a:lstStyle/>
          <a:p>
            <a:r>
              <a:rPr lang="en-GB" dirty="0" err="1" smtClean="0">
                <a:solidFill>
                  <a:schemeClr val="bg2">
                    <a:lumMod val="90000"/>
                  </a:schemeClr>
                </a:solidFill>
                <a:effectLst>
                  <a:outerShdw blurRad="38100" dist="38100" dir="2700000" algn="tl">
                    <a:srgbClr val="000000">
                      <a:alpha val="43137"/>
                    </a:srgbClr>
                  </a:outerShdw>
                </a:effectLst>
              </a:rPr>
              <a:t>Richborough</a:t>
            </a:r>
            <a:r>
              <a:rPr lang="en-GB" dirty="0" smtClean="0">
                <a:solidFill>
                  <a:schemeClr val="bg2">
                    <a:lumMod val="90000"/>
                  </a:schemeClr>
                </a:solidFill>
                <a:effectLst>
                  <a:outerShdw blurRad="38100" dist="38100" dir="2700000" algn="tl">
                    <a:srgbClr val="000000">
                      <a:alpha val="43137"/>
                    </a:srgbClr>
                  </a:outerShdw>
                </a:effectLst>
              </a:rPr>
              <a:t> Saxon Shore</a:t>
            </a:r>
            <a:endParaRPr lang="en-GB" dirty="0">
              <a:solidFill>
                <a:schemeClr val="bg2">
                  <a:lumMod val="90000"/>
                </a:schemeClr>
              </a:solidFill>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62468"/>
                                        </p:tgtEl>
                                        <p:attrNameLst>
                                          <p:attrName>style.visibility</p:attrName>
                                        </p:attrNameLst>
                                      </p:cBhvr>
                                      <p:to>
                                        <p:strVal val="visible"/>
                                      </p:to>
                                    </p:set>
                                    <p:animEffect transition="in" filter="wedge">
                                      <p:cBhvr>
                                        <p:cTn id="7" dur="2000"/>
                                        <p:tgtEl>
                                          <p:spTgt spid="62468"/>
                                        </p:tgtEl>
                                      </p:cBhvr>
                                    </p:animEffect>
                                  </p:childTnLst>
                                </p:cTn>
                              </p:par>
                              <p:par>
                                <p:cTn id="8" presetID="2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edge">
                                      <p:cBhvr>
                                        <p:cTn id="10"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42" name="Picture 6" descr="http://mapsof.net/uploads/static-maps/roman_britain_410.png"/>
          <p:cNvPicPr>
            <a:picLocks noChangeAspect="1" noChangeArrowheads="1"/>
          </p:cNvPicPr>
          <p:nvPr/>
        </p:nvPicPr>
        <p:blipFill>
          <a:blip r:embed="rId2" cstate="print"/>
          <a:srcRect/>
          <a:stretch>
            <a:fillRect/>
          </a:stretch>
        </p:blipFill>
        <p:spPr bwMode="auto">
          <a:xfrm>
            <a:off x="4572000" y="387927"/>
            <a:ext cx="4572000" cy="6470073"/>
          </a:xfrm>
          <a:prstGeom prst="rect">
            <a:avLst/>
          </a:prstGeom>
          <a:noFill/>
        </p:spPr>
      </p:pic>
      <p:sp>
        <p:nvSpPr>
          <p:cNvPr id="2" name="Titel 1"/>
          <p:cNvSpPr>
            <a:spLocks noGrp="1"/>
          </p:cNvSpPr>
          <p:nvPr>
            <p:ph type="title"/>
          </p:nvPr>
        </p:nvSpPr>
        <p:spPr/>
        <p:txBody>
          <a:bodyPr/>
          <a:lstStyle/>
          <a:p>
            <a:r>
              <a:rPr lang="en-GB" dirty="0" smtClean="0"/>
              <a:t>End of West Roman Empire</a:t>
            </a:r>
            <a:endParaRPr lang="en-GB" dirty="0"/>
          </a:p>
        </p:txBody>
      </p:sp>
      <p:sp>
        <p:nvSpPr>
          <p:cNvPr id="3" name="Inhaltsplatzhalter 2"/>
          <p:cNvSpPr>
            <a:spLocks noGrp="1"/>
          </p:cNvSpPr>
          <p:nvPr>
            <p:ph idx="1"/>
          </p:nvPr>
        </p:nvSpPr>
        <p:spPr>
          <a:xfrm>
            <a:off x="457200" y="1935480"/>
            <a:ext cx="4114800" cy="4389120"/>
          </a:xfrm>
        </p:spPr>
        <p:txBody>
          <a:bodyPr>
            <a:normAutofit/>
          </a:bodyPr>
          <a:lstStyle/>
          <a:p>
            <a:r>
              <a:rPr lang="en-GB" sz="2400" dirty="0" smtClean="0"/>
              <a:t>410 – Britain ‘abandoned’</a:t>
            </a:r>
          </a:p>
          <a:p>
            <a:pPr lvl="1"/>
            <a:r>
              <a:rPr lang="en-GB" sz="2000" dirty="0" smtClean="0"/>
              <a:t>emperor Honorius told Britons that </a:t>
            </a:r>
            <a:r>
              <a:rPr lang="en-GB" sz="2000" dirty="0" smtClean="0"/>
              <a:t>they should look to their own </a:t>
            </a:r>
            <a:r>
              <a:rPr lang="en-GB" sz="2000" dirty="0" smtClean="0"/>
              <a:t>defence…</a:t>
            </a:r>
          </a:p>
        </p:txBody>
      </p:sp>
    </p:spTree>
  </p:cSld>
  <p:clrMapOvr>
    <a:masterClrMapping/>
  </p:clrMapOvr>
  <p:transition>
    <p:randomBar dir="vert"/>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pic>
        <p:nvPicPr>
          <p:cNvPr id="66562" name="Picture 2" descr="File:MajorianEmpire.png"/>
          <p:cNvPicPr>
            <a:picLocks noChangeAspect="1" noChangeArrowheads="1"/>
          </p:cNvPicPr>
          <p:nvPr/>
        </p:nvPicPr>
        <p:blipFill>
          <a:blip r:embed="rId2" cstate="print"/>
          <a:srcRect/>
          <a:stretch>
            <a:fillRect/>
          </a:stretch>
        </p:blipFill>
        <p:spPr bwMode="auto">
          <a:xfrm>
            <a:off x="864096" y="31468"/>
            <a:ext cx="7020272" cy="6826532"/>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upload.wikimedia.org/wikipedia/commons/3/3f/Odovacar_Ravenna_477.jpg"/>
          <p:cNvPicPr>
            <a:picLocks noChangeAspect="1" noChangeArrowheads="1"/>
          </p:cNvPicPr>
          <p:nvPr/>
        </p:nvPicPr>
        <p:blipFill>
          <a:blip r:embed="rId2" cstate="print"/>
          <a:srcRect l="8002" t="4417" r="7236" b="7932"/>
          <a:stretch>
            <a:fillRect/>
          </a:stretch>
        </p:blipFill>
        <p:spPr bwMode="auto">
          <a:xfrm>
            <a:off x="35496" y="3304446"/>
            <a:ext cx="3312368" cy="3580938"/>
          </a:xfrm>
          <a:prstGeom prst="rect">
            <a:avLst/>
          </a:prstGeom>
          <a:noFill/>
        </p:spPr>
      </p:pic>
      <p:sp>
        <p:nvSpPr>
          <p:cNvPr id="5" name="Titel 1"/>
          <p:cNvSpPr>
            <a:spLocks noGrp="1"/>
          </p:cNvSpPr>
          <p:nvPr>
            <p:ph type="title"/>
          </p:nvPr>
        </p:nvSpPr>
        <p:spPr>
          <a:xfrm>
            <a:off x="457200" y="704088"/>
            <a:ext cx="8229600" cy="1143000"/>
          </a:xfrm>
        </p:spPr>
        <p:txBody>
          <a:bodyPr/>
          <a:lstStyle/>
          <a:p>
            <a:r>
              <a:rPr lang="en-GB" dirty="0" smtClean="0"/>
              <a:t>End of West Roman Empire</a:t>
            </a:r>
            <a:endParaRPr lang="en-GB" dirty="0"/>
          </a:p>
        </p:txBody>
      </p:sp>
      <p:sp>
        <p:nvSpPr>
          <p:cNvPr id="6" name="Inhaltsplatzhalter 2"/>
          <p:cNvSpPr>
            <a:spLocks noGrp="1"/>
          </p:cNvSpPr>
          <p:nvPr>
            <p:ph idx="1"/>
          </p:nvPr>
        </p:nvSpPr>
        <p:spPr>
          <a:xfrm>
            <a:off x="457200" y="1935480"/>
            <a:ext cx="8229600" cy="4389120"/>
          </a:xfrm>
        </p:spPr>
        <p:txBody>
          <a:bodyPr>
            <a:normAutofit/>
          </a:bodyPr>
          <a:lstStyle/>
          <a:p>
            <a:r>
              <a:rPr lang="en-GB" sz="2400" dirty="0" smtClean="0"/>
              <a:t>4</a:t>
            </a:r>
            <a:r>
              <a:rPr lang="en-GB" sz="2400" baseline="30000" dirty="0" smtClean="0"/>
              <a:t>th</a:t>
            </a:r>
            <a:r>
              <a:rPr lang="en-GB" sz="2400" dirty="0" smtClean="0"/>
              <a:t> Sep. 476: ‘official’ end of Western </a:t>
            </a:r>
            <a:r>
              <a:rPr lang="en-GB" sz="2400" dirty="0" smtClean="0"/>
              <a:t>Roman </a:t>
            </a:r>
            <a:r>
              <a:rPr lang="en-GB" sz="2400" dirty="0" smtClean="0"/>
              <a:t>Empire</a:t>
            </a:r>
          </a:p>
          <a:p>
            <a:pPr lvl="1"/>
            <a:r>
              <a:rPr lang="en-GB" sz="2000" dirty="0" smtClean="0"/>
              <a:t>last Roman emperor, Romulus Augustus,</a:t>
            </a:r>
            <a:br>
              <a:rPr lang="en-GB" sz="2000" dirty="0" smtClean="0"/>
            </a:br>
            <a:r>
              <a:rPr lang="en-GB" sz="2000" dirty="0" smtClean="0"/>
              <a:t>was forced to abdicate by Odoacer</a:t>
            </a:r>
          </a:p>
        </p:txBody>
      </p:sp>
      <p:pic>
        <p:nvPicPr>
          <p:cNvPr id="7" name="Picture 2" descr="File:RomulusAugustus.jpg"/>
          <p:cNvPicPr>
            <a:picLocks noChangeAspect="1" noChangeArrowheads="1"/>
          </p:cNvPicPr>
          <p:nvPr/>
        </p:nvPicPr>
        <p:blipFill>
          <a:blip r:embed="rId3" cstate="print"/>
          <a:srcRect/>
          <a:stretch>
            <a:fillRect/>
          </a:stretch>
        </p:blipFill>
        <p:spPr bwMode="auto">
          <a:xfrm>
            <a:off x="4860032" y="2694040"/>
            <a:ext cx="4176464" cy="3942584"/>
          </a:xfrm>
          <a:prstGeom prst="rect">
            <a:avLst/>
          </a:prstGeom>
          <a:noFill/>
        </p:spPr>
      </p:pic>
      <p:sp>
        <p:nvSpPr>
          <p:cNvPr id="8" name="Textfeld 7"/>
          <p:cNvSpPr txBox="1"/>
          <p:nvPr/>
        </p:nvSpPr>
        <p:spPr>
          <a:xfrm>
            <a:off x="6300192" y="6488668"/>
            <a:ext cx="2592288" cy="369332"/>
          </a:xfrm>
          <a:prstGeom prst="rect">
            <a:avLst/>
          </a:prstGeom>
          <a:noFill/>
        </p:spPr>
        <p:txBody>
          <a:bodyPr wrap="square" rtlCol="0">
            <a:spAutoFit/>
          </a:bodyPr>
          <a:lstStyle/>
          <a:p>
            <a:r>
              <a:rPr lang="en-GB" dirty="0" smtClean="0"/>
              <a:t>Romulus Augustus</a:t>
            </a:r>
            <a:endParaRPr lang="en-GB" dirty="0"/>
          </a:p>
        </p:txBody>
      </p:sp>
      <p:sp>
        <p:nvSpPr>
          <p:cNvPr id="9" name="Textfeld 8"/>
          <p:cNvSpPr txBox="1"/>
          <p:nvPr/>
        </p:nvSpPr>
        <p:spPr>
          <a:xfrm>
            <a:off x="3275856" y="6093296"/>
            <a:ext cx="2592288" cy="369332"/>
          </a:xfrm>
          <a:prstGeom prst="rect">
            <a:avLst/>
          </a:prstGeom>
          <a:noFill/>
        </p:spPr>
        <p:txBody>
          <a:bodyPr wrap="square" rtlCol="0">
            <a:spAutoFit/>
          </a:bodyPr>
          <a:lstStyle/>
          <a:p>
            <a:r>
              <a:rPr lang="en-GB" dirty="0" smtClean="0"/>
              <a:t>Odoacer </a:t>
            </a:r>
            <a:r>
              <a:rPr lang="en-GB" dirty="0" smtClean="0">
                <a:sym typeface="Wingdings" pitchFamily="2" charset="2"/>
              </a:rPr>
              <a:t></a:t>
            </a:r>
            <a:r>
              <a:rPr lang="en-GB" i="1" dirty="0" err="1" smtClean="0">
                <a:sym typeface="Wingdings" pitchFamily="2" charset="2"/>
              </a:rPr>
              <a:t>rex</a:t>
            </a:r>
            <a:endParaRPr lang="en-GB" dirty="0"/>
          </a:p>
        </p:txBody>
      </p:sp>
    </p:spTree>
  </p:cSld>
  <p:clrMapOvr>
    <a:masterClrMapping/>
  </p:clrMapOvr>
  <p:transition>
    <p:randomBar dir="vert"/>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a:xfrm>
            <a:off x="179512" y="1916832"/>
            <a:ext cx="8229600" cy="4389120"/>
          </a:xfrm>
        </p:spPr>
        <p:txBody>
          <a:bodyPr/>
          <a:lstStyle/>
          <a:p>
            <a:r>
              <a:rPr lang="en-GB" dirty="0" smtClean="0"/>
              <a:t>A.D. 800 Charlemagne </a:t>
            </a:r>
            <a:r>
              <a:rPr lang="en-GB" dirty="0" smtClean="0">
                <a:sym typeface="Wingdings" pitchFamily="2" charset="2"/>
              </a:rPr>
              <a:t>(Holy) Roman Emperor</a:t>
            </a:r>
            <a:endParaRPr lang="en-GB" dirty="0"/>
          </a:p>
        </p:txBody>
      </p:sp>
      <p:sp>
        <p:nvSpPr>
          <p:cNvPr id="5" name="Inhaltsplatzhalter 2"/>
          <p:cNvSpPr txBox="1">
            <a:spLocks/>
          </p:cNvSpPr>
          <p:nvPr/>
        </p:nvSpPr>
        <p:spPr>
          <a:xfrm>
            <a:off x="5154488" y="2892544"/>
            <a:ext cx="3989512" cy="3965456"/>
          </a:xfrm>
          <a:prstGeom prst="rect">
            <a:avLst/>
          </a:prstGeom>
        </p:spPr>
        <p:txBody>
          <a:bodyPr vert="horz">
            <a:normAutofit/>
          </a:bodyPr>
          <a:lstStyle/>
          <a:p>
            <a:pPr marL="274320" marR="0" lvl="0" indent="-274320" algn="l" defTabSz="914400" rtl="0" eaLnBrk="1" fontAlgn="auto" latinLnBrk="0" hangingPunct="1">
              <a:lnSpc>
                <a:spcPct val="100000"/>
              </a:lnSpc>
              <a:spcBef>
                <a:spcPct val="20000"/>
              </a:spcBef>
              <a:spcAft>
                <a:spcPts val="0"/>
              </a:spcAft>
              <a:buClr>
                <a:schemeClr val="accent3"/>
              </a:buClr>
              <a:buSzPct val="95000"/>
              <a:tabLst/>
              <a:defRPr/>
            </a:pPr>
            <a:r>
              <a:rPr lang="en-GB" sz="2600" dirty="0" smtClean="0"/>
              <a:t>East Rome / Byzantine Empire: until 1453</a:t>
            </a:r>
          </a:p>
        </p:txBody>
      </p:sp>
      <p:pic>
        <p:nvPicPr>
          <p:cNvPr id="68612" name="Picture 4" descr="File:Justinian555AD.png"/>
          <p:cNvPicPr>
            <a:picLocks noChangeAspect="1" noChangeArrowheads="1"/>
          </p:cNvPicPr>
          <p:nvPr/>
        </p:nvPicPr>
        <p:blipFill>
          <a:blip r:embed="rId2" cstate="print"/>
          <a:srcRect/>
          <a:stretch>
            <a:fillRect/>
          </a:stretch>
        </p:blipFill>
        <p:spPr bwMode="auto">
          <a:xfrm>
            <a:off x="3765572" y="3789040"/>
            <a:ext cx="5378428" cy="3068960"/>
          </a:xfrm>
          <a:prstGeom prst="rect">
            <a:avLst/>
          </a:prstGeom>
          <a:noFill/>
        </p:spPr>
      </p:pic>
      <p:pic>
        <p:nvPicPr>
          <p:cNvPr id="68610" name="Picture 2" descr="http://www.knowledgequestmaps.com/images/CharlemagneTsm.jpg"/>
          <p:cNvPicPr>
            <a:picLocks noChangeAspect="1" noChangeArrowheads="1"/>
          </p:cNvPicPr>
          <p:nvPr/>
        </p:nvPicPr>
        <p:blipFill>
          <a:blip r:embed="rId3" cstate="print"/>
          <a:srcRect/>
          <a:stretch>
            <a:fillRect/>
          </a:stretch>
        </p:blipFill>
        <p:spPr bwMode="auto">
          <a:xfrm>
            <a:off x="0" y="2276872"/>
            <a:ext cx="4267200" cy="3190876"/>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East Roman Empire / Byzantine</a:t>
            </a:r>
            <a:endParaRPr lang="en-GB" dirty="0"/>
          </a:p>
        </p:txBody>
      </p:sp>
      <p:sp>
        <p:nvSpPr>
          <p:cNvPr id="3" name="Inhaltsplatzhalter 2"/>
          <p:cNvSpPr>
            <a:spLocks noGrp="1"/>
          </p:cNvSpPr>
          <p:nvPr>
            <p:ph idx="1"/>
          </p:nvPr>
        </p:nvSpPr>
        <p:spPr>
          <a:xfrm>
            <a:off x="0" y="1935480"/>
            <a:ext cx="6372200" cy="4389120"/>
          </a:xfrm>
        </p:spPr>
        <p:txBody>
          <a:bodyPr>
            <a:normAutofit fontScale="92500" lnSpcReduction="10000"/>
          </a:bodyPr>
          <a:lstStyle/>
          <a:p>
            <a:r>
              <a:rPr lang="en-GB" dirty="0" smtClean="0"/>
              <a:t>officially Roman empire, </a:t>
            </a:r>
            <a:r>
              <a:rPr lang="el-GR" i="1" dirty="0" smtClean="0"/>
              <a:t>Βασιλεία </a:t>
            </a:r>
            <a:r>
              <a:rPr lang="el-GR" i="1" dirty="0" smtClean="0"/>
              <a:t>Ῥωμαίων</a:t>
            </a:r>
            <a:endParaRPr lang="en-GB" dirty="0" smtClean="0"/>
          </a:p>
          <a:p>
            <a:r>
              <a:rPr lang="en-GB" dirty="0" smtClean="0"/>
              <a:t>continued until A.D. 1453</a:t>
            </a:r>
          </a:p>
          <a:p>
            <a:pPr lvl="1"/>
            <a:r>
              <a:rPr lang="en-GB" dirty="0" smtClean="0"/>
              <a:t>conquered by Ottoman Turks</a:t>
            </a:r>
          </a:p>
          <a:p>
            <a:pPr lvl="1"/>
            <a:endParaRPr lang="en-GB" dirty="0" smtClean="0"/>
          </a:p>
          <a:p>
            <a:r>
              <a:rPr lang="en-GB" dirty="0" smtClean="0"/>
              <a:t>Increasing separation in the 4</a:t>
            </a:r>
            <a:r>
              <a:rPr lang="en-GB" baseline="30000" dirty="0" smtClean="0"/>
              <a:t>th</a:t>
            </a:r>
            <a:r>
              <a:rPr lang="en-GB" dirty="0" smtClean="0"/>
              <a:t> century A.D.</a:t>
            </a:r>
          </a:p>
          <a:p>
            <a:pPr lvl="1"/>
            <a:r>
              <a:rPr lang="en-GB" dirty="0" smtClean="0"/>
              <a:t>Already Diocletian partitioned empire into west and east</a:t>
            </a:r>
          </a:p>
          <a:p>
            <a:pPr lvl="1"/>
            <a:r>
              <a:rPr lang="en-GB" dirty="0" smtClean="0"/>
              <a:t>Constantine moved capital to Byzantium/Constantinople</a:t>
            </a:r>
          </a:p>
          <a:p>
            <a:r>
              <a:rPr lang="en-GB" dirty="0" smtClean="0"/>
              <a:t>Greatest extent under Justinian I (A.D. 527 – 565)</a:t>
            </a:r>
          </a:p>
          <a:p>
            <a:pPr lvl="1"/>
            <a:endParaRPr lang="en-GB" dirty="0"/>
          </a:p>
        </p:txBody>
      </p:sp>
      <p:pic>
        <p:nvPicPr>
          <p:cNvPr id="35842" name="Picture 2" descr="File:Justinian.jpg"/>
          <p:cNvPicPr>
            <a:picLocks noChangeAspect="1" noChangeArrowheads="1"/>
          </p:cNvPicPr>
          <p:nvPr/>
        </p:nvPicPr>
        <p:blipFill>
          <a:blip r:embed="rId2" cstate="print"/>
          <a:srcRect/>
          <a:stretch>
            <a:fillRect/>
          </a:stretch>
        </p:blipFill>
        <p:spPr bwMode="auto">
          <a:xfrm>
            <a:off x="6232537" y="1809749"/>
            <a:ext cx="2911464" cy="3707483"/>
          </a:xfrm>
          <a:prstGeom prst="rect">
            <a:avLst/>
          </a:prstGeom>
          <a:noFill/>
        </p:spPr>
      </p:pic>
      <p:sp>
        <p:nvSpPr>
          <p:cNvPr id="5" name="Textfeld 4"/>
          <p:cNvSpPr txBox="1"/>
          <p:nvPr/>
        </p:nvSpPr>
        <p:spPr>
          <a:xfrm>
            <a:off x="6156176" y="5733256"/>
            <a:ext cx="2736304" cy="923330"/>
          </a:xfrm>
          <a:prstGeom prst="rect">
            <a:avLst/>
          </a:prstGeom>
          <a:noFill/>
        </p:spPr>
        <p:txBody>
          <a:bodyPr wrap="square" rtlCol="0">
            <a:spAutoFit/>
          </a:bodyPr>
          <a:lstStyle/>
          <a:p>
            <a:r>
              <a:rPr lang="en-GB" dirty="0" smtClean="0"/>
              <a:t>Justinian I</a:t>
            </a:r>
          </a:p>
          <a:p>
            <a:r>
              <a:rPr lang="en-GB" dirty="0" smtClean="0"/>
              <a:t>mosaic from San </a:t>
            </a:r>
            <a:r>
              <a:rPr lang="en-GB" dirty="0" err="1" smtClean="0"/>
              <a:t>Vitele</a:t>
            </a:r>
            <a:r>
              <a:rPr lang="en-GB" dirty="0" smtClean="0"/>
              <a:t>, Ravenna</a:t>
            </a:r>
            <a:endParaRPr lang="en-GB" dirty="0"/>
          </a:p>
        </p:txBody>
      </p:sp>
    </p:spTree>
  </p:cSld>
  <p:clrMapOvr>
    <a:masterClrMapping/>
  </p:clrMapOvr>
  <p:transition>
    <p:randomBar dir="vert"/>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1" descr="C:\Eigene Dateien\TEACHING MATERIAL\HELLENISMUS Sommer 2005\Late Antiqu foro di costantino.jpg"/>
          <p:cNvPicPr>
            <a:picLocks noChangeAspect="1" noChangeArrowheads="1"/>
          </p:cNvPicPr>
          <p:nvPr/>
        </p:nvPicPr>
        <p:blipFill>
          <a:blip r:embed="rId2" cstate="print"/>
          <a:srcRect/>
          <a:stretch>
            <a:fillRect/>
          </a:stretch>
        </p:blipFill>
        <p:spPr bwMode="auto">
          <a:xfrm>
            <a:off x="0" y="3851275"/>
            <a:ext cx="4419600" cy="2549525"/>
          </a:xfrm>
          <a:prstGeom prst="rect">
            <a:avLst/>
          </a:prstGeom>
          <a:noFill/>
        </p:spPr>
      </p:pic>
      <p:sp>
        <p:nvSpPr>
          <p:cNvPr id="7" name="Rectangle 4"/>
          <p:cNvSpPr>
            <a:spLocks noChangeArrowheads="1"/>
          </p:cNvSpPr>
          <p:nvPr/>
        </p:nvSpPr>
        <p:spPr bwMode="auto">
          <a:xfrm>
            <a:off x="0" y="0"/>
            <a:ext cx="9144000" cy="1143000"/>
          </a:xfrm>
          <a:prstGeom prst="rect">
            <a:avLst/>
          </a:prstGeom>
          <a:noFill/>
          <a:ln w="9525">
            <a:noFill/>
            <a:miter lim="800000"/>
            <a:headEnd/>
            <a:tailEnd/>
          </a:ln>
          <a:effectLst/>
        </p:spPr>
        <p:txBody>
          <a:bodyPr/>
          <a:lstStyle/>
          <a:p>
            <a:pPr marL="342900" indent="-342900">
              <a:spcBef>
                <a:spcPct val="20000"/>
              </a:spcBef>
            </a:pPr>
            <a:r>
              <a:rPr lang="en-US" sz="3200" i="0" dirty="0" smtClean="0">
                <a:latin typeface="Tempus Sans ITC" pitchFamily="82" charset="0"/>
              </a:rPr>
              <a:t>Late Antiquity</a:t>
            </a:r>
            <a:endParaRPr lang="en-US" sz="3200" i="0" dirty="0">
              <a:latin typeface="Tempus Sans ITC" pitchFamily="82" charset="0"/>
            </a:endParaRPr>
          </a:p>
        </p:txBody>
      </p:sp>
      <p:pic>
        <p:nvPicPr>
          <p:cNvPr id="8" name="Picture 6" descr="C:\Eigene Dateien\TEACHING MATERIAL\HELLENISMUS Sommer 2005\Late Antiquity Klibanion3.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4419600" y="3429000"/>
            <a:ext cx="2189163" cy="2994025"/>
          </a:xfrm>
          <a:prstGeom prst="rect">
            <a:avLst/>
          </a:prstGeom>
          <a:noFill/>
        </p:spPr>
      </p:pic>
      <p:sp>
        <p:nvSpPr>
          <p:cNvPr id="9" name="Text Box 7"/>
          <p:cNvSpPr txBox="1">
            <a:spLocks noChangeArrowheads="1"/>
          </p:cNvSpPr>
          <p:nvPr/>
        </p:nvSpPr>
        <p:spPr bwMode="auto">
          <a:xfrm>
            <a:off x="0" y="609600"/>
            <a:ext cx="2743200" cy="304800"/>
          </a:xfrm>
          <a:prstGeom prst="rect">
            <a:avLst/>
          </a:prstGeom>
          <a:noFill/>
          <a:ln w="9525">
            <a:noFill/>
            <a:miter lim="800000"/>
            <a:headEnd/>
            <a:tailEnd/>
          </a:ln>
          <a:effectLst/>
        </p:spPr>
        <p:txBody>
          <a:bodyPr>
            <a:spAutoFit/>
          </a:bodyPr>
          <a:lstStyle/>
          <a:p>
            <a:pPr>
              <a:spcBef>
                <a:spcPct val="50000"/>
              </a:spcBef>
            </a:pPr>
            <a:r>
              <a:rPr lang="en-US" sz="1400"/>
              <a:t>Ravenna, San Vitale: Justinian</a:t>
            </a:r>
            <a:endParaRPr lang="en-US" sz="1600" i="0"/>
          </a:p>
        </p:txBody>
      </p:sp>
      <p:pic>
        <p:nvPicPr>
          <p:cNvPr id="10" name="Picture 8" descr="C:\Eigene Dateien\TEACHING MATERIAL\HELLENISMUS Sommer 2005\Ravenna 042 Mosaic Justinian.jpg"/>
          <p:cNvPicPr>
            <a:picLocks noChangeAspect="1" noChangeArrowheads="1"/>
          </p:cNvPicPr>
          <p:nvPr/>
        </p:nvPicPr>
        <p:blipFill>
          <a:blip r:embed="rId4" cstate="print"/>
          <a:srcRect/>
          <a:stretch>
            <a:fillRect/>
          </a:stretch>
        </p:blipFill>
        <p:spPr bwMode="auto">
          <a:xfrm>
            <a:off x="52388" y="914400"/>
            <a:ext cx="3986212" cy="2992438"/>
          </a:xfrm>
          <a:prstGeom prst="rect">
            <a:avLst/>
          </a:prstGeom>
          <a:noFill/>
        </p:spPr>
      </p:pic>
      <p:pic>
        <p:nvPicPr>
          <p:cNvPr id="11" name="Picture 9" descr="C:\Eigene Dateien\TEACHING MATERIAL\HELLENISMUS Sommer 2005\Hagia Sophia interno cupola.jpg"/>
          <p:cNvPicPr>
            <a:picLocks noChangeAspect="1" noChangeArrowheads="1"/>
          </p:cNvPicPr>
          <p:nvPr/>
        </p:nvPicPr>
        <p:blipFill>
          <a:blip r:embed="rId5" cstate="print"/>
          <a:srcRect l="4546" r="4546"/>
          <a:stretch>
            <a:fillRect/>
          </a:stretch>
        </p:blipFill>
        <p:spPr bwMode="auto">
          <a:xfrm>
            <a:off x="5943600" y="914400"/>
            <a:ext cx="3200400" cy="2297113"/>
          </a:xfrm>
          <a:prstGeom prst="rect">
            <a:avLst/>
          </a:prstGeom>
          <a:noFill/>
        </p:spPr>
      </p:pic>
      <p:sp>
        <p:nvSpPr>
          <p:cNvPr id="12" name="Text Box 10"/>
          <p:cNvSpPr txBox="1">
            <a:spLocks noChangeArrowheads="1"/>
          </p:cNvSpPr>
          <p:nvPr/>
        </p:nvSpPr>
        <p:spPr bwMode="auto">
          <a:xfrm>
            <a:off x="7696200" y="609600"/>
            <a:ext cx="1447800" cy="336550"/>
          </a:xfrm>
          <a:prstGeom prst="rect">
            <a:avLst/>
          </a:prstGeom>
          <a:noFill/>
          <a:ln w="9525">
            <a:noFill/>
            <a:miter lim="800000"/>
            <a:headEnd/>
            <a:tailEnd/>
          </a:ln>
          <a:effectLst/>
        </p:spPr>
        <p:txBody>
          <a:bodyPr>
            <a:spAutoFit/>
          </a:bodyPr>
          <a:lstStyle/>
          <a:p>
            <a:pPr algn="r">
              <a:spcBef>
                <a:spcPct val="50000"/>
              </a:spcBef>
            </a:pPr>
            <a:r>
              <a:rPr lang="en-US" sz="1600"/>
              <a:t>Hagia Sophia</a:t>
            </a:r>
          </a:p>
        </p:txBody>
      </p:sp>
      <p:pic>
        <p:nvPicPr>
          <p:cNvPr id="13" name="Picture 12" descr="C:\Eigene Dateien\TEACHING MATERIAL\HELLENISMUS Sommer 2005\Late Antiqu Codex normal_001web.jpg"/>
          <p:cNvPicPr>
            <a:picLocks noChangeAspect="1" noChangeArrowheads="1"/>
          </p:cNvPicPr>
          <p:nvPr/>
        </p:nvPicPr>
        <p:blipFill>
          <a:blip r:embed="rId6" cstate="print"/>
          <a:srcRect/>
          <a:stretch>
            <a:fillRect/>
          </a:stretch>
        </p:blipFill>
        <p:spPr bwMode="auto">
          <a:xfrm>
            <a:off x="3962400" y="914400"/>
            <a:ext cx="1943100" cy="2514600"/>
          </a:xfrm>
          <a:prstGeom prst="rect">
            <a:avLst/>
          </a:prstGeom>
          <a:noFill/>
        </p:spPr>
      </p:pic>
      <p:pic>
        <p:nvPicPr>
          <p:cNvPr id="14" name="Picture 13" descr="C:\Eigene Dateien\TEACHING MATERIAL\HELLENISMUS Sommer 2005\Late Antiqu normal_soldato.jpg"/>
          <p:cNvPicPr>
            <a:picLocks noChangeAspect="1" noChangeArrowheads="1"/>
          </p:cNvPicPr>
          <p:nvPr/>
        </p:nvPicPr>
        <p:blipFill>
          <a:blip r:embed="rId7" cstate="print"/>
          <a:srcRect/>
          <a:stretch>
            <a:fillRect/>
          </a:stretch>
        </p:blipFill>
        <p:spPr bwMode="auto">
          <a:xfrm>
            <a:off x="6519863" y="3200400"/>
            <a:ext cx="2624137" cy="3200400"/>
          </a:xfrm>
          <a:prstGeom prst="rect">
            <a:avLst/>
          </a:prstGeom>
          <a:noFill/>
        </p:spPr>
      </p:pic>
      <p:sp>
        <p:nvSpPr>
          <p:cNvPr id="15" name="Text Box 14"/>
          <p:cNvSpPr txBox="1">
            <a:spLocks noChangeArrowheads="1"/>
          </p:cNvSpPr>
          <p:nvPr/>
        </p:nvSpPr>
        <p:spPr bwMode="auto">
          <a:xfrm>
            <a:off x="0" y="4114800"/>
            <a:ext cx="1524000" cy="523220"/>
          </a:xfrm>
          <a:prstGeom prst="rect">
            <a:avLst/>
          </a:prstGeom>
          <a:noFill/>
          <a:ln w="9525">
            <a:noFill/>
            <a:miter lim="800000"/>
            <a:headEnd/>
            <a:tailEnd/>
          </a:ln>
          <a:effectLst/>
        </p:spPr>
        <p:txBody>
          <a:bodyPr>
            <a:spAutoFit/>
          </a:bodyPr>
          <a:lstStyle/>
          <a:p>
            <a:pPr>
              <a:spcBef>
                <a:spcPct val="50000"/>
              </a:spcBef>
            </a:pPr>
            <a:r>
              <a:rPr lang="en-US" sz="1400" dirty="0" smtClean="0"/>
              <a:t>Forum, Constantinople</a:t>
            </a:r>
            <a:endParaRPr lang="en-US" sz="1400"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dissolve">
                                      <p:cBhvr>
                                        <p:cTn id="11" dur="500"/>
                                        <p:tgtEl>
                                          <p:spTgt spid="15"/>
                                        </p:tgtEl>
                                      </p:cBhvr>
                                    </p:animEffect>
                                  </p:childTnLst>
                                </p:cTn>
                              </p:par>
                            </p:childTnLst>
                          </p:cTn>
                        </p:par>
                        <p:par>
                          <p:cTn id="12" fill="hold">
                            <p:stCondLst>
                              <p:cond delay="1000"/>
                            </p:stCondLst>
                            <p:childTnLst>
                              <p:par>
                                <p:cTn id="13" presetID="9" presetClass="entr" presetSubtype="0" fill="hold"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dissolve">
                                      <p:cBhvr>
                                        <p:cTn id="15" dur="500"/>
                                        <p:tgtEl>
                                          <p:spTgt spid="10"/>
                                        </p:tgtEl>
                                      </p:cBhvr>
                                    </p:animEffect>
                                  </p:childTnLst>
                                </p:cTn>
                              </p:par>
                            </p:childTnLst>
                          </p:cTn>
                        </p:par>
                        <p:par>
                          <p:cTn id="16" fill="hold">
                            <p:stCondLst>
                              <p:cond delay="1500"/>
                            </p:stCondLst>
                            <p:childTnLst>
                              <p:par>
                                <p:cTn id="17" presetID="9" presetClass="entr" presetSubtype="0" fill="hold"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dissolve">
                                      <p:cBhvr>
                                        <p:cTn id="19" dur="500"/>
                                        <p:tgtEl>
                                          <p:spTgt spid="13"/>
                                        </p:tgtEl>
                                      </p:cBhvr>
                                    </p:animEffect>
                                  </p:childTnLst>
                                </p:cTn>
                              </p:par>
                            </p:childTnLst>
                          </p:cTn>
                        </p:par>
                        <p:par>
                          <p:cTn id="20" fill="hold">
                            <p:stCondLst>
                              <p:cond delay="2000"/>
                            </p:stCondLst>
                            <p:childTnLst>
                              <p:par>
                                <p:cTn id="21" presetID="9" presetClass="entr" presetSubtype="0" fill="hold"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dissolve">
                                      <p:cBhvr>
                                        <p:cTn id="23" dur="500"/>
                                        <p:tgtEl>
                                          <p:spTgt spid="11"/>
                                        </p:tgtEl>
                                      </p:cBhvr>
                                    </p:animEffect>
                                  </p:childTnLst>
                                </p:cTn>
                              </p:par>
                            </p:childTnLst>
                          </p:cTn>
                        </p:par>
                        <p:par>
                          <p:cTn id="24" fill="hold">
                            <p:stCondLst>
                              <p:cond delay="2500"/>
                            </p:stCondLst>
                            <p:childTnLst>
                              <p:par>
                                <p:cTn id="25" presetID="9" presetClass="entr" presetSubtype="0" fill="hold" nodeType="after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dissolve">
                                      <p:cBhvr>
                                        <p:cTn id="27" dur="500"/>
                                        <p:tgtEl>
                                          <p:spTgt spid="14"/>
                                        </p:tgtEl>
                                      </p:cBhvr>
                                    </p:animEffect>
                                  </p:childTnLst>
                                </p:cTn>
                              </p:par>
                            </p:childTnLst>
                          </p:cTn>
                        </p:par>
                        <p:par>
                          <p:cTn id="28" fill="hold">
                            <p:stCondLst>
                              <p:cond delay="3000"/>
                            </p:stCondLst>
                            <p:childTnLst>
                              <p:par>
                                <p:cTn id="29" presetID="9" presetClass="entr" presetSubtype="0" fill="hold" nodeType="after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dissolve">
                                      <p:cBhvr>
                                        <p:cTn id="3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utoUpdateAnimBg="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pic>
        <p:nvPicPr>
          <p:cNvPr id="63490" name="Picture 2" descr="File:Roman Republic Empire map.gif"/>
          <p:cNvPicPr>
            <a:picLocks noChangeAspect="1" noChangeArrowheads="1" noCrop="1"/>
          </p:cNvPicPr>
          <p:nvPr/>
        </p:nvPicPr>
        <p:blipFill>
          <a:blip r:embed="rId2" cstate="print"/>
          <a:srcRect/>
          <a:stretch>
            <a:fillRect/>
          </a:stretch>
        </p:blipFill>
        <p:spPr bwMode="auto">
          <a:xfrm>
            <a:off x="0" y="0"/>
            <a:ext cx="7215306" cy="6858000"/>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dirty="0"/>
          </a:p>
        </p:txBody>
      </p:sp>
      <p:sp>
        <p:nvSpPr>
          <p:cNvPr id="3" name="Inhaltsplatzhalter 2"/>
          <p:cNvSpPr>
            <a:spLocks noGrp="1"/>
          </p:cNvSpPr>
          <p:nvPr>
            <p:ph idx="1"/>
          </p:nvPr>
        </p:nvSpPr>
        <p:spPr>
          <a:xfrm>
            <a:off x="25152" y="1935480"/>
            <a:ext cx="4978896" cy="4389120"/>
          </a:xfrm>
        </p:spPr>
        <p:txBody>
          <a:bodyPr/>
          <a:lstStyle/>
          <a:p>
            <a:r>
              <a:rPr lang="en-GB" dirty="0" smtClean="0"/>
              <a:t>Architecture &amp; ideology </a:t>
            </a:r>
          </a:p>
          <a:p>
            <a:r>
              <a:rPr lang="en-GB" dirty="0" smtClean="0"/>
              <a:t>Poets &amp; Augustus</a:t>
            </a:r>
          </a:p>
          <a:p>
            <a:r>
              <a:rPr lang="en-GB" dirty="0" smtClean="0"/>
              <a:t>Roman Britain</a:t>
            </a:r>
          </a:p>
          <a:p>
            <a:r>
              <a:rPr lang="en-GB" dirty="0" smtClean="0"/>
              <a:t>Religious freedom</a:t>
            </a:r>
          </a:p>
          <a:p>
            <a:r>
              <a:rPr lang="en-GB" dirty="0" smtClean="0"/>
              <a:t>Diocletian</a:t>
            </a:r>
          </a:p>
          <a:p>
            <a:endParaRPr lang="en-GB" dirty="0" smtClean="0"/>
          </a:p>
          <a:p>
            <a:r>
              <a:rPr lang="en-GB" dirty="0" smtClean="0"/>
              <a:t>Augustus &amp; Tacitus</a:t>
            </a:r>
          </a:p>
          <a:p>
            <a:r>
              <a:rPr lang="en-GB" dirty="0" err="1" smtClean="0"/>
              <a:t>Aelius</a:t>
            </a:r>
            <a:r>
              <a:rPr lang="en-GB" dirty="0" smtClean="0"/>
              <a:t> </a:t>
            </a:r>
            <a:r>
              <a:rPr lang="en-GB" dirty="0" err="1" smtClean="0"/>
              <a:t>Aristeides</a:t>
            </a:r>
            <a:r>
              <a:rPr lang="en-GB" dirty="0" smtClean="0"/>
              <a:t> </a:t>
            </a:r>
            <a:r>
              <a:rPr lang="en-GB" dirty="0" smtClean="0"/>
              <a:t>&amp; citizenship </a:t>
            </a:r>
          </a:p>
          <a:p>
            <a:r>
              <a:rPr lang="en-GB" dirty="0" smtClean="0"/>
              <a:t>Augustus’ iconography  </a:t>
            </a:r>
            <a:endParaRPr lang="en-GB" dirty="0"/>
          </a:p>
        </p:txBody>
      </p:sp>
      <p:sp>
        <p:nvSpPr>
          <p:cNvPr id="4" name="Inhaltsplatzhalter 2"/>
          <p:cNvSpPr txBox="1">
            <a:spLocks/>
          </p:cNvSpPr>
          <p:nvPr/>
        </p:nvSpPr>
        <p:spPr>
          <a:xfrm>
            <a:off x="4129608" y="1916832"/>
            <a:ext cx="4978896" cy="4389120"/>
          </a:xfrm>
          <a:prstGeom prst="rect">
            <a:avLst/>
          </a:prstGeom>
        </p:spPr>
        <p:txBody>
          <a:bodyPr vert="horz">
            <a:normAutofit/>
          </a:bodyPr>
          <a:lstStyle/>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r>
              <a:rPr kumimoji="0" lang="en-GB" sz="2600" b="0" i="0" u="none" strike="noStrike" kern="1200" cap="none" spc="0" normalizeH="0" baseline="0" noProof="0" dirty="0" smtClean="0">
                <a:ln>
                  <a:noFill/>
                </a:ln>
                <a:solidFill>
                  <a:schemeClr val="accent6">
                    <a:lumMod val="60000"/>
                    <a:lumOff val="40000"/>
                  </a:schemeClr>
                </a:solidFill>
                <a:effectLst/>
                <a:uLnTx/>
                <a:uFillTx/>
                <a:latin typeface="+mn-lt"/>
                <a:ea typeface="+mn-ea"/>
                <a:cs typeface="+mn-cs"/>
              </a:rPr>
              <a:t>Imperialism</a:t>
            </a:r>
          </a:p>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r>
              <a:rPr lang="en-GB" sz="2600" dirty="0" smtClean="0">
                <a:solidFill>
                  <a:schemeClr val="accent6">
                    <a:lumMod val="60000"/>
                    <a:lumOff val="40000"/>
                  </a:schemeClr>
                </a:solidFill>
              </a:rPr>
              <a:t>Local élites</a:t>
            </a:r>
          </a:p>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r>
              <a:rPr kumimoji="0" lang="en-GB" sz="2600" b="0" i="0" u="none" strike="noStrike" kern="1200" cap="none" spc="0" normalizeH="0" baseline="0" noProof="0" dirty="0" smtClean="0">
                <a:ln>
                  <a:noFill/>
                </a:ln>
                <a:solidFill>
                  <a:schemeClr val="accent6">
                    <a:lumMod val="60000"/>
                    <a:lumOff val="40000"/>
                  </a:schemeClr>
                </a:solidFill>
                <a:effectLst/>
                <a:uLnTx/>
                <a:uFillTx/>
                <a:latin typeface="+mn-lt"/>
                <a:ea typeface="+mn-ea"/>
                <a:cs typeface="+mn-cs"/>
              </a:rPr>
              <a:t>Imperial Cult</a:t>
            </a:r>
          </a:p>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r>
              <a:rPr lang="en-GB" sz="2600" dirty="0" smtClean="0">
                <a:solidFill>
                  <a:schemeClr val="accent6">
                    <a:lumMod val="60000"/>
                    <a:lumOff val="40000"/>
                  </a:schemeClr>
                </a:solidFill>
              </a:rPr>
              <a:t>Economy</a:t>
            </a:r>
          </a:p>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r>
              <a:rPr kumimoji="0" lang="en-GB" sz="2600" b="0" i="0" u="none" strike="noStrike" kern="1200" cap="none" spc="0" normalizeH="0" baseline="0" noProof="0" dirty="0" smtClean="0">
                <a:ln>
                  <a:noFill/>
                </a:ln>
                <a:solidFill>
                  <a:schemeClr val="accent6">
                    <a:lumMod val="60000"/>
                    <a:lumOff val="40000"/>
                  </a:schemeClr>
                </a:solidFill>
                <a:effectLst/>
                <a:uLnTx/>
                <a:uFillTx/>
                <a:latin typeface="+mn-lt"/>
                <a:ea typeface="+mn-ea"/>
                <a:cs typeface="+mn-cs"/>
              </a:rPr>
              <a:t>Spread of Christianity</a:t>
            </a:r>
          </a:p>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endParaRPr lang="en-GB" sz="2600" dirty="0" smtClean="0">
              <a:solidFill>
                <a:schemeClr val="accent6">
                  <a:lumMod val="60000"/>
                  <a:lumOff val="40000"/>
                </a:schemeClr>
              </a:solidFill>
            </a:endParaRPr>
          </a:p>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r>
              <a:rPr kumimoji="0" lang="en-GB" sz="2600" b="0" i="0" u="none" strike="noStrike" kern="1200" cap="none" spc="0" normalizeH="0" baseline="0" noProof="0" dirty="0" smtClean="0">
                <a:ln>
                  <a:noFill/>
                </a:ln>
                <a:solidFill>
                  <a:schemeClr val="accent6">
                    <a:lumMod val="60000"/>
                    <a:lumOff val="40000"/>
                  </a:schemeClr>
                </a:solidFill>
                <a:effectLst/>
                <a:uLnTx/>
                <a:uFillTx/>
                <a:latin typeface="+mn-lt"/>
                <a:ea typeface="+mn-ea"/>
                <a:cs typeface="+mn-cs"/>
              </a:rPr>
              <a:t>Sources</a:t>
            </a:r>
            <a:r>
              <a:rPr kumimoji="0" lang="en-GB" sz="2600" b="0" i="0" u="none" strike="noStrike" kern="1200" cap="none" spc="0" normalizeH="0" noProof="0" dirty="0" smtClean="0">
                <a:ln>
                  <a:noFill/>
                </a:ln>
                <a:solidFill>
                  <a:schemeClr val="accent6">
                    <a:lumMod val="60000"/>
                    <a:lumOff val="40000"/>
                  </a:schemeClr>
                </a:solidFill>
                <a:effectLst/>
                <a:uLnTx/>
                <a:uFillTx/>
                <a:latin typeface="+mn-lt"/>
                <a:ea typeface="+mn-ea"/>
                <a:cs typeface="+mn-cs"/>
              </a:rPr>
              <a:t> on Augustus</a:t>
            </a:r>
            <a:endParaRPr kumimoji="0" lang="en-GB" sz="2600" b="0" i="0" u="none" strike="noStrike" kern="1200" cap="none" spc="0" normalizeH="0" baseline="0" noProof="0" dirty="0">
              <a:ln>
                <a:noFill/>
              </a:ln>
              <a:solidFill>
                <a:schemeClr val="accent6">
                  <a:lumMod val="60000"/>
                  <a:lumOff val="40000"/>
                </a:schemeClr>
              </a:solidFill>
              <a:effectLst/>
              <a:uLnTx/>
              <a:uFillTx/>
              <a:latin typeface="+mn-lt"/>
              <a:ea typeface="+mn-ea"/>
              <a:cs typeface="+mn-cs"/>
            </a:endParaRPr>
          </a:p>
        </p:txBody>
      </p:sp>
    </p:spTree>
  </p:cSld>
  <p:clrMapOvr>
    <a:masterClrMapping/>
  </p:clrMapOvr>
  <p:transition>
    <p:randomBar dir="vert"/>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pic>
        <p:nvPicPr>
          <p:cNvPr id="36866" name="Picture 2" descr="File:Roman Empire 600 AD.PNG"/>
          <p:cNvPicPr>
            <a:picLocks noChangeAspect="1" noChangeArrowheads="1"/>
          </p:cNvPicPr>
          <p:nvPr/>
        </p:nvPicPr>
        <p:blipFill>
          <a:blip r:embed="rId2" cstate="print"/>
          <a:srcRect/>
          <a:stretch>
            <a:fillRect/>
          </a:stretch>
        </p:blipFill>
        <p:spPr bwMode="auto">
          <a:xfrm>
            <a:off x="2533650" y="3086099"/>
            <a:ext cx="6610350" cy="3771901"/>
          </a:xfrm>
          <a:prstGeom prst="rect">
            <a:avLst/>
          </a:prstGeom>
          <a:noFill/>
        </p:spPr>
      </p:pic>
      <p:pic>
        <p:nvPicPr>
          <p:cNvPr id="36868" name="Picture 4" descr="File:Aya sofya.jpg"/>
          <p:cNvPicPr>
            <a:picLocks noChangeAspect="1" noChangeArrowheads="1"/>
          </p:cNvPicPr>
          <p:nvPr/>
        </p:nvPicPr>
        <p:blipFill>
          <a:blip r:embed="rId3" cstate="print"/>
          <a:srcRect/>
          <a:stretch>
            <a:fillRect/>
          </a:stretch>
        </p:blipFill>
        <p:spPr bwMode="auto">
          <a:xfrm>
            <a:off x="0" y="548681"/>
            <a:ext cx="5246679" cy="3528392"/>
          </a:xfrm>
          <a:prstGeom prst="rect">
            <a:avLst/>
          </a:prstGeom>
          <a:noFill/>
        </p:spPr>
      </p:pic>
      <p:sp>
        <p:nvSpPr>
          <p:cNvPr id="6" name="Rechteck 5"/>
          <p:cNvSpPr/>
          <p:nvPr/>
        </p:nvSpPr>
        <p:spPr>
          <a:xfrm>
            <a:off x="0" y="692696"/>
            <a:ext cx="4572000" cy="646331"/>
          </a:xfrm>
          <a:prstGeom prst="rect">
            <a:avLst/>
          </a:prstGeom>
        </p:spPr>
        <p:txBody>
          <a:bodyPr>
            <a:spAutoFit/>
          </a:bodyPr>
          <a:lstStyle/>
          <a:p>
            <a:r>
              <a:rPr lang="de-DE" dirty="0" err="1" smtClean="0"/>
              <a:t>Hagia</a:t>
            </a:r>
            <a:r>
              <a:rPr lang="de-DE" dirty="0" smtClean="0"/>
              <a:t> </a:t>
            </a:r>
            <a:r>
              <a:rPr lang="de-DE" dirty="0" smtClean="0"/>
              <a:t>Sophia (</a:t>
            </a:r>
            <a:r>
              <a:rPr lang="de-DE" dirty="0" err="1" smtClean="0"/>
              <a:t>construction</a:t>
            </a:r>
            <a:r>
              <a:rPr lang="de-DE" dirty="0" smtClean="0"/>
              <a:t> </a:t>
            </a:r>
            <a:r>
              <a:rPr lang="de-DE" dirty="0" err="1" smtClean="0"/>
              <a:t>started</a:t>
            </a:r>
            <a:r>
              <a:rPr lang="de-DE" dirty="0" smtClean="0"/>
              <a:t> in 325</a:t>
            </a:r>
            <a:r>
              <a:rPr lang="de-DE" dirty="0" smtClean="0"/>
              <a:t>), </a:t>
            </a:r>
            <a:r>
              <a:rPr lang="de-DE" dirty="0" err="1" smtClean="0"/>
              <a:t>re-constructed</a:t>
            </a:r>
            <a:r>
              <a:rPr lang="de-DE" dirty="0" smtClean="0"/>
              <a:t> after </a:t>
            </a:r>
            <a:r>
              <a:rPr lang="de-DE" dirty="0" err="1" smtClean="0"/>
              <a:t>fire</a:t>
            </a:r>
            <a:r>
              <a:rPr lang="de-DE" dirty="0" smtClean="0"/>
              <a:t> </a:t>
            </a:r>
            <a:r>
              <a:rPr lang="de-DE" dirty="0" err="1" smtClean="0"/>
              <a:t>by</a:t>
            </a:r>
            <a:r>
              <a:rPr lang="de-DE" dirty="0" smtClean="0"/>
              <a:t> </a:t>
            </a:r>
            <a:r>
              <a:rPr lang="de-DE" dirty="0" err="1" smtClean="0"/>
              <a:t>Justinian</a:t>
            </a:r>
            <a:r>
              <a:rPr lang="de-DE" dirty="0" smtClean="0"/>
              <a:t> I.</a:t>
            </a:r>
            <a:endParaRPr lang="en-GB" dirty="0"/>
          </a:p>
        </p:txBody>
      </p:sp>
    </p:spTree>
  </p:cSld>
  <p:clrMapOvr>
    <a:masterClrMapping/>
  </p:clrMapOvr>
  <p:transition>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0</TotalTime>
  <Words>1220</Words>
  <Application>Microsoft Office PowerPoint</Application>
  <PresentationFormat>Bildschirmpräsentation (4:3)</PresentationFormat>
  <Paragraphs>243</Paragraphs>
  <Slides>53</Slides>
  <Notes>0</Notes>
  <HiddenSlides>0</HiddenSlides>
  <MMClips>0</MMClips>
  <ScaleCrop>false</ScaleCrop>
  <HeadingPairs>
    <vt:vector size="4" baseType="variant">
      <vt:variant>
        <vt:lpstr>Design</vt:lpstr>
      </vt:variant>
      <vt:variant>
        <vt:i4>1</vt:i4>
      </vt:variant>
      <vt:variant>
        <vt:lpstr>Folientitel</vt:lpstr>
      </vt:variant>
      <vt:variant>
        <vt:i4>53</vt:i4>
      </vt:variant>
    </vt:vector>
  </HeadingPairs>
  <TitlesOfParts>
    <vt:vector size="54" baseType="lpstr">
      <vt:lpstr>Flow</vt:lpstr>
      <vt:lpstr>The Late Roman Empire Diocletian – Constantine - Demise</vt:lpstr>
      <vt:lpstr>Revision</vt:lpstr>
      <vt:lpstr>Revision</vt:lpstr>
      <vt:lpstr>Folie 4</vt:lpstr>
      <vt:lpstr>Folie 5</vt:lpstr>
      <vt:lpstr>Folie 6</vt:lpstr>
      <vt:lpstr>Folie 7</vt:lpstr>
      <vt:lpstr>3rd century crisis</vt:lpstr>
      <vt:lpstr>military crisis</vt:lpstr>
      <vt:lpstr>Folie 10</vt:lpstr>
      <vt:lpstr>economic crisis</vt:lpstr>
      <vt:lpstr>split into 3 ‘empire’</vt:lpstr>
      <vt:lpstr>split into 3 ‘empire’</vt:lpstr>
      <vt:lpstr>Diocletian</vt:lpstr>
      <vt:lpstr>Military Reforms</vt:lpstr>
      <vt:lpstr>Military Reforms</vt:lpstr>
      <vt:lpstr>Tetrarchy</vt:lpstr>
      <vt:lpstr>Folie 18</vt:lpstr>
      <vt:lpstr>Bureaucracy</vt:lpstr>
      <vt:lpstr>Folie 20</vt:lpstr>
      <vt:lpstr>Law</vt:lpstr>
      <vt:lpstr>Economy</vt:lpstr>
      <vt:lpstr>Economy</vt:lpstr>
      <vt:lpstr>Persecution of Christians</vt:lpstr>
      <vt:lpstr>New style of ceremony</vt:lpstr>
      <vt:lpstr>Diocletian’s palace in Split</vt:lpstr>
      <vt:lpstr>Tetrarchy: legacy</vt:lpstr>
      <vt:lpstr>Constantine</vt:lpstr>
      <vt:lpstr>Constantine</vt:lpstr>
      <vt:lpstr>Constantine</vt:lpstr>
      <vt:lpstr>Constantine</vt:lpstr>
      <vt:lpstr>Constantine</vt:lpstr>
      <vt:lpstr>Christian emperors</vt:lpstr>
      <vt:lpstr>Christian emperors</vt:lpstr>
      <vt:lpstr>Spread of Christianity</vt:lpstr>
      <vt:lpstr>Spread of Christianity</vt:lpstr>
      <vt:lpstr>Julian</vt:lpstr>
      <vt:lpstr>Edict of Thessalonica</vt:lpstr>
      <vt:lpstr>Edict of Thessalonica</vt:lpstr>
      <vt:lpstr>Theodosius</vt:lpstr>
      <vt:lpstr>Invasions</vt:lpstr>
      <vt:lpstr>Folie 42</vt:lpstr>
      <vt:lpstr>Folie 43</vt:lpstr>
      <vt:lpstr>Folie 44</vt:lpstr>
      <vt:lpstr>End of West Roman Empire</vt:lpstr>
      <vt:lpstr>Folie 46</vt:lpstr>
      <vt:lpstr>End of West Roman Empire</vt:lpstr>
      <vt:lpstr>Folie 48</vt:lpstr>
      <vt:lpstr>East Roman Empire / Byzantine</vt:lpstr>
      <vt:lpstr>Folie 50</vt:lpstr>
      <vt:lpstr>Folie 51</vt:lpstr>
      <vt:lpstr>Folie 52</vt:lpstr>
      <vt:lpstr>Folie 53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Folie 1</dc:title>
  <dc:creator>Ralph Häussler</dc:creator>
  <cp:lastModifiedBy>Ralph Häussler</cp:lastModifiedBy>
  <cp:revision>178</cp:revision>
  <dcterms:created xsi:type="dcterms:W3CDTF">2014-04-26T08:15:37Z</dcterms:created>
  <dcterms:modified xsi:type="dcterms:W3CDTF">2014-05-01T15:11:21Z</dcterms:modified>
</cp:coreProperties>
</file>