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861" r:id="rId1"/>
  </p:sldMasterIdLst>
  <p:notesMasterIdLst>
    <p:notesMasterId r:id="rId15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864A89-58FF-454E-9CBF-28FC0AF01C15}" v="380" dt="2026-06-10T19:06:58.45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662" y="5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86AE894-B4B7-443E-AAD5-0EAE9DFA8FF4}" type="datetimeFigureOut">
              <a:rPr lang="ru-RU" smtClean="0"/>
              <a:t>17.06.2026</a:t>
            </a:fld>
            <a:endParaRPr lang="ru-RU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RU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ru-RU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RU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072A14C-17D5-4CFA-9AC7-185B24600D12}" type="slidenum">
              <a:rPr lang="ru-RU" smtClean="0"/>
              <a:t>‹#›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627409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A14C-17D5-4CFA-9AC7-185B24600D12}" type="slidenum">
              <a:rPr lang="ru-RU" smtClean="0"/>
              <a:t>2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13622253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A14C-17D5-4CFA-9AC7-185B24600D12}" type="slidenum">
              <a:rPr lang="ru-RU" smtClean="0"/>
              <a:t>4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65113197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RU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072A14C-17D5-4CFA-9AC7-185B24600D12}" type="slidenum">
              <a:rPr lang="ru-RU" smtClean="0"/>
              <a:t>13</a:t>
            </a:fld>
            <a:endParaRPr lang="ru-RU"/>
          </a:p>
        </p:txBody>
      </p:sp>
    </p:spTree>
    <p:extLst>
      <p:ext uri="{BB962C8B-B14F-4D97-AF65-F5344CB8AC3E}">
        <p14:creationId xmlns:p14="http://schemas.microsoft.com/office/powerpoint/2010/main" val="35237674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2416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610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4508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8277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6354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762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7509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68958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71547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3818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40273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89561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832163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720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88812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0351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93769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E2F2FC17-9480-674E-9144-20EB34CCE563}" type="datetimeFigureOut">
              <a:rPr lang="en-US" smtClean="0"/>
              <a:t>6/17/2026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3AE7FF0-4A9D-524F-B84D-C02501BA0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889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62" r:id="rId1"/>
    <p:sldLayoutId id="2147483863" r:id="rId2"/>
    <p:sldLayoutId id="2147483864" r:id="rId3"/>
    <p:sldLayoutId id="2147483865" r:id="rId4"/>
    <p:sldLayoutId id="2147483866" r:id="rId5"/>
    <p:sldLayoutId id="2147483867" r:id="rId6"/>
    <p:sldLayoutId id="2147483868" r:id="rId7"/>
    <p:sldLayoutId id="2147483869" r:id="rId8"/>
    <p:sldLayoutId id="2147483870" r:id="rId9"/>
    <p:sldLayoutId id="2147483871" r:id="rId10"/>
    <p:sldLayoutId id="2147483872" r:id="rId11"/>
    <p:sldLayoutId id="2147483873" r:id="rId12"/>
    <p:sldLayoutId id="2147483874" r:id="rId13"/>
    <p:sldLayoutId id="2147483875" r:id="rId14"/>
    <p:sldLayoutId id="2147483876" r:id="rId15"/>
    <p:sldLayoutId id="2147483877" r:id="rId16"/>
    <p:sldLayoutId id="2147483878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150AE40-6560-C145-7CC6-8CD063646498}"/>
              </a:ext>
            </a:extLst>
          </p:cNvPr>
          <p:cNvSpPr txBox="1"/>
          <p:nvPr/>
        </p:nvSpPr>
        <p:spPr>
          <a:xfrm>
            <a:off x="1947119" y="1293265"/>
            <a:ext cx="8939712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 dirty="0">
                <a:effectLst/>
              </a:rPr>
              <a:t>Understanding Isaac’s Development </a:t>
            </a:r>
            <a:r>
              <a:rPr lang="en-GB" sz="3200" b="1" i="0">
                <a:effectLst/>
              </a:rPr>
              <a:t>Through Vygotsky’s  </a:t>
            </a:r>
            <a:r>
              <a:rPr lang="en-GB" sz="3200" b="1" i="0" dirty="0">
                <a:effectLst/>
              </a:rPr>
              <a:t>Sociocultural Theory</a:t>
            </a:r>
            <a:endParaRPr lang="en-GB" sz="3200" b="1" dirty="0">
              <a:effectLst/>
            </a:endParaRPr>
          </a:p>
          <a:p>
            <a:pPr>
              <a:buNone/>
            </a:pPr>
            <a:br>
              <a:rPr lang="en-GB" sz="2400" dirty="0">
                <a:effectLst/>
              </a:rPr>
            </a:br>
            <a:endParaRPr lang="en-GB" sz="2400" dirty="0">
              <a:effectLst/>
            </a:endParaRPr>
          </a:p>
          <a:p>
            <a:pPr>
              <a:buNone/>
            </a:pPr>
            <a:r>
              <a:rPr lang="en-GB" sz="2400" b="0" i="0" dirty="0">
                <a:effectLst/>
              </a:rPr>
              <a:t>LCHS4010 Psychology in Health and Social Care</a:t>
            </a:r>
            <a:endParaRPr lang="en-GB" sz="2400" dirty="0">
              <a:effectLst/>
            </a:endParaRPr>
          </a:p>
          <a:p>
            <a:pPr>
              <a:buNone/>
            </a:pPr>
            <a:endParaRPr lang="en-GB" sz="2400" dirty="0">
              <a:effectLst/>
            </a:endParaRPr>
          </a:p>
          <a:p>
            <a:pPr>
              <a:buNone/>
            </a:pPr>
            <a:r>
              <a:rPr lang="en-GB" sz="2400" b="0" i="0" dirty="0">
                <a:effectLst/>
              </a:rPr>
              <a:t>Assessment Component 1</a:t>
            </a:r>
            <a:endParaRPr lang="en-GB" sz="2400" dirty="0">
              <a:effectLst/>
            </a:endParaRPr>
          </a:p>
          <a:p>
            <a:pPr>
              <a:buNone/>
            </a:pPr>
            <a:br>
              <a:rPr lang="en-GB" sz="2400" dirty="0">
                <a:effectLst/>
              </a:rPr>
            </a:br>
            <a:r>
              <a:rPr lang="en-GB" sz="2400" dirty="0">
                <a:effectLst/>
              </a:rPr>
              <a:t>Student Name: </a:t>
            </a:r>
            <a:r>
              <a:rPr lang="en-GB" sz="2400" dirty="0" err="1">
                <a:effectLst/>
              </a:rPr>
              <a:t>Karyna</a:t>
            </a:r>
            <a:r>
              <a:rPr lang="en-GB" sz="2400" dirty="0">
                <a:effectLst/>
              </a:rPr>
              <a:t> </a:t>
            </a:r>
            <a:r>
              <a:rPr lang="en-GB" sz="2400" dirty="0" err="1">
                <a:effectLst/>
              </a:rPr>
              <a:t>Korniienko</a:t>
            </a:r>
            <a:r>
              <a:rPr lang="en-GB" sz="2400" dirty="0"/>
              <a:t> </a:t>
            </a:r>
            <a:endParaRPr lang="en-GB" sz="2400" dirty="0">
              <a:effectLst/>
            </a:endParaRPr>
          </a:p>
          <a:p>
            <a:pPr>
              <a:buNone/>
            </a:pPr>
            <a:endParaRPr lang="en-GB" sz="2400" dirty="0">
              <a:effectLst/>
            </a:endParaRPr>
          </a:p>
          <a:p>
            <a:pPr>
              <a:buNone/>
            </a:pPr>
            <a:r>
              <a:rPr lang="en-GB" sz="2400" dirty="0"/>
              <a:t>Student </a:t>
            </a:r>
            <a:r>
              <a:rPr lang="en-GB" sz="2400" dirty="0" err="1"/>
              <a:t>Nomber</a:t>
            </a:r>
            <a:r>
              <a:rPr lang="en-GB" sz="2400" dirty="0"/>
              <a:t>: </a:t>
            </a:r>
            <a:r>
              <a:rPr lang="en-GB" sz="2400" dirty="0">
                <a:effectLst/>
              </a:rPr>
              <a:t>2509255</a:t>
            </a:r>
          </a:p>
        </p:txBody>
      </p:sp>
    </p:spTree>
    <p:extLst>
      <p:ext uri="{BB962C8B-B14F-4D97-AF65-F5344CB8AC3E}">
        <p14:creationId xmlns:p14="http://schemas.microsoft.com/office/powerpoint/2010/main" val="42434364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Different board game pieces">
            <a:extLst>
              <a:ext uri="{FF2B5EF4-FFF2-40B4-BE49-F238E27FC236}">
                <a16:creationId xmlns:a16="http://schemas.microsoft.com/office/drawing/2014/main" id="{1F329774-703F-C569-7FB1-7BC92DA5FAB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2DC00A1-AD18-3ACF-7965-05BBD86E193A}"/>
              </a:ext>
            </a:extLst>
          </p:cNvPr>
          <p:cNvSpPr txBox="1"/>
          <p:nvPr/>
        </p:nvSpPr>
        <p:spPr>
          <a:xfrm>
            <a:off x="3459162" y="2121877"/>
            <a:ext cx="7900499" cy="31886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200" b="1" i="0"/>
              <a:t>Introduction</a:t>
            </a:r>
            <a:endParaRPr lang="en-US" sz="32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Isaac is a 4-year-old boy who:</a:t>
            </a:r>
            <a:endParaRPr lang="en-US" sz="2400"/>
          </a:p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struggles to join group activities</a:t>
            </a:r>
            <a:endParaRPr lang="en-US" sz="2400"/>
          </a:p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has delays in language development</a:t>
            </a:r>
            <a:endParaRPr lang="en-US" sz="2400"/>
          </a:p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often plays alone</a:t>
            </a:r>
            <a:endParaRPr lang="en-US" sz="2400"/>
          </a:p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finds social interaction difficult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His mother experienced post-natal depression and the family recently moved to London </a:t>
            </a:r>
            <a:r>
              <a:rPr lang="en-US" sz="2400" b="1" i="0"/>
              <a:t>(Boyd and Bee, 2019).</a:t>
            </a:r>
          </a:p>
          <a:p>
            <a:pPr indent="-182880"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200" b="1" i="0">
                <a:solidFill>
                  <a:srgbClr val="0070C0"/>
                </a:solidFill>
              </a:rPr>
              <a:t>Aim</a:t>
            </a:r>
            <a:endParaRPr lang="en-US" sz="320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To explain Isaac’s development using Vygotsky’s Sociocultural Theory and suggest support strategies.</a:t>
            </a:r>
            <a:endParaRPr lang="en-US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9C9C28E0-970F-89CD-3FEB-FD678923076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9058377"/>
              </p:ext>
            </p:extLst>
          </p:nvPr>
        </p:nvGraphicFramePr>
        <p:xfrm>
          <a:off x="0" y="6360160"/>
          <a:ext cx="289560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95600">
                  <a:extLst>
                    <a:ext uri="{9D8B030D-6E8A-4147-A177-3AD203B41FA5}">
                      <a16:colId xmlns:a16="http://schemas.microsoft.com/office/drawing/2014/main" val="1641398430"/>
                    </a:ext>
                  </a:extLst>
                </a:gridCol>
              </a:tblGrid>
              <a:tr h="497840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837748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71589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Numbers and symbols">
            <a:extLst>
              <a:ext uri="{FF2B5EF4-FFF2-40B4-BE49-F238E27FC236}">
                <a16:creationId xmlns:a16="http://schemas.microsoft.com/office/drawing/2014/main" id="{AFCA3A0F-EB91-B6F4-7641-5669A803F50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999" r="30428" b="1"/>
          <a:stretch>
            <a:fillRect/>
          </a:stretch>
        </p:blipFill>
        <p:spPr>
          <a:xfrm>
            <a:off x="20" y="10"/>
            <a:ext cx="3677900" cy="6867719"/>
          </a:xfrm>
          <a:custGeom>
            <a:avLst/>
            <a:gdLst/>
            <a:ahLst/>
            <a:cxnLst/>
            <a:rect l="l" t="t" r="r" b="b"/>
            <a:pathLst>
              <a:path w="2734056" h="6858000">
                <a:moveTo>
                  <a:pt x="0" y="0"/>
                </a:moveTo>
                <a:lnTo>
                  <a:pt x="1674254" y="0"/>
                </a:lnTo>
                <a:lnTo>
                  <a:pt x="2734056" y="6850199"/>
                </a:lnTo>
                <a:lnTo>
                  <a:pt x="2734056" y="6858000"/>
                </a:lnTo>
                <a:lnTo>
                  <a:pt x="461457" y="6858000"/>
                </a:lnTo>
                <a:lnTo>
                  <a:pt x="0" y="4134118"/>
                </a:ln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5BC40E2-8E8D-5E05-B406-65F3800EC569}"/>
              </a:ext>
            </a:extLst>
          </p:cNvPr>
          <p:cNvSpPr txBox="1"/>
          <p:nvPr/>
        </p:nvSpPr>
        <p:spPr>
          <a:xfrm>
            <a:off x="3512337" y="315133"/>
            <a:ext cx="8045994" cy="636997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32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Vygotsky’s Sociocultural Theory</a:t>
            </a:r>
            <a:endParaRPr lang="en-US" sz="32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Vygotsky believed that children learn through social interaction with other people </a:t>
            </a: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(Gillibrand et al., 2016).</a:t>
            </a:r>
            <a:endParaRPr lang="en-US" sz="2400" b="1" i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32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Key Ideas</a:t>
            </a:r>
            <a:endParaRPr lang="en-US" sz="32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Children learn through social interaction </a:t>
            </a: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(Vygotsky, 1978).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Learning happens through social experiences.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Language is important for learning.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Adults help children develop new skills.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Development is influenced by culture and environment.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(Boyd and Bee, 2019; Gillibrand et al., 2016; Wood et al., 2013)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CF84A5A-BBF7-F449-F9EB-7029ABE3C1E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86888253"/>
              </p:ext>
            </p:extLst>
          </p:nvPr>
        </p:nvGraphicFramePr>
        <p:xfrm>
          <a:off x="0" y="6512560"/>
          <a:ext cx="245872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458720">
                  <a:extLst>
                    <a:ext uri="{9D8B030D-6E8A-4147-A177-3AD203B41FA5}">
                      <a16:colId xmlns:a16="http://schemas.microsoft.com/office/drawing/2014/main" val="2749937865"/>
                    </a:ext>
                  </a:extLst>
                </a:gridCol>
              </a:tblGrid>
              <a:tr h="355169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93550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18993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3FE0AF94-5491-F2B2-1D4F-E462994B8CC2}"/>
              </a:ext>
            </a:extLst>
          </p:cNvPr>
          <p:cNvSpPr txBox="1"/>
          <p:nvPr/>
        </p:nvSpPr>
        <p:spPr>
          <a:xfrm>
            <a:off x="1651171" y="1054860"/>
            <a:ext cx="5647267" cy="61511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Zone of Proximal Development (ZPD)</a:t>
            </a:r>
            <a:br>
              <a:rPr lang="en-US" sz="240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</a:b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The Zone of Proximal Development is the difference between: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what a child can do alone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what a child can do with support</a:t>
            </a:r>
            <a:endParaRPr lang="en-US" sz="2400" b="0" i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b="1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(Gillibrand et al., 2016)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</a:pPr>
            <a:r>
              <a:rPr lang="en-US" sz="2400" b="0" i="0">
                <a:solidFill>
                  <a:schemeClr val="tx1">
                    <a:lumMod val="75000"/>
                    <a:lumOff val="25000"/>
                  </a:schemeClr>
                </a:solidFill>
                <a:effectLst/>
              </a:rPr>
              <a:t>Children learn best when adults provide guidance and encouragement.</a:t>
            </a:r>
            <a:endParaRPr lang="en-US" sz="2400">
              <a:solidFill>
                <a:schemeClr val="tx1">
                  <a:lumMod val="75000"/>
                  <a:lumOff val="25000"/>
                </a:schemeClr>
              </a:solidFill>
              <a:effectLst/>
            </a:endParaRPr>
          </a:p>
        </p:txBody>
      </p:sp>
      <p:pic>
        <p:nvPicPr>
          <p:cNvPr id="6" name="Picture 5" descr="Man and child brushing teeth">
            <a:extLst>
              <a:ext uri="{FF2B5EF4-FFF2-40B4-BE49-F238E27FC236}">
                <a16:creationId xmlns:a16="http://schemas.microsoft.com/office/drawing/2014/main" id="{9AD8EEA0-4DA2-B836-F1A3-79BE76BCA8C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70454" y="0"/>
            <a:ext cx="5121546" cy="3429000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FCE0D03-7D06-A43A-7DDA-2BBD6FB93AB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6985918"/>
              </p:ext>
            </p:extLst>
          </p:nvPr>
        </p:nvGraphicFramePr>
        <p:xfrm>
          <a:off x="7070454" y="3429000"/>
          <a:ext cx="2774586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74586">
                  <a:extLst>
                    <a:ext uri="{9D8B030D-6E8A-4147-A177-3AD203B41FA5}">
                      <a16:colId xmlns:a16="http://schemas.microsoft.com/office/drawing/2014/main" val="3590755105"/>
                    </a:ext>
                  </a:extLst>
                </a:gridCol>
              </a:tblGrid>
              <a:tr h="482600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20379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891307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0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pic>
        <p:nvPicPr>
          <p:cNvPr id="4" name="Picture 3" descr="Objects in a shelf">
            <a:extLst>
              <a:ext uri="{FF2B5EF4-FFF2-40B4-BE49-F238E27FC236}">
                <a16:creationId xmlns:a16="http://schemas.microsoft.com/office/drawing/2014/main" id="{0B3E3501-219C-A0F1-EC7A-7A8D7F5A3CC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74E2F40-6424-6968-75C8-A7FF07971C59}"/>
              </a:ext>
            </a:extLst>
          </p:cNvPr>
          <p:cNvSpPr txBox="1"/>
          <p:nvPr/>
        </p:nvSpPr>
        <p:spPr>
          <a:xfrm>
            <a:off x="4382032" y="1495896"/>
            <a:ext cx="7659156" cy="37422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200" b="1" i="0"/>
              <a:t>Applying the Theory to Isaac</a:t>
            </a:r>
            <a:endParaRPr lang="en-US" sz="32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Isaac has difficulties with: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communication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social interaction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group participation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According to Vygotsky, children develop skills through interaction with others </a:t>
            </a:r>
            <a:r>
              <a:rPr lang="en-US" sz="2400" b="1" i="0"/>
              <a:t>(Gillibrand et al., 2016).</a:t>
            </a:r>
            <a:endParaRPr lang="en-US" sz="2400" b="1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Because Isaac often withdraws from social situations, he may have fewer opportunities to learn from peers and adults.</a:t>
            </a:r>
            <a:endParaRPr lang="en-US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A4B725B-7FF1-0E26-6F3F-F317BCC23B3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4809152"/>
              </p:ext>
            </p:extLst>
          </p:nvPr>
        </p:nvGraphicFramePr>
        <p:xfrm>
          <a:off x="52864" y="6357435"/>
          <a:ext cx="291592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15920">
                  <a:extLst>
                    <a:ext uri="{9D8B030D-6E8A-4147-A177-3AD203B41FA5}">
                      <a16:colId xmlns:a16="http://schemas.microsoft.com/office/drawing/2014/main" val="3780262850"/>
                    </a:ext>
                  </a:extLst>
                </a:gridCol>
              </a:tblGrid>
              <a:tr h="51929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387321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18271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3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3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35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36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41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4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44" name="Group 43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45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46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47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48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49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50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pic>
        <p:nvPicPr>
          <p:cNvPr id="5" name="Picture 4">
            <a:extLst>
              <a:ext uri="{FF2B5EF4-FFF2-40B4-BE49-F238E27FC236}">
                <a16:creationId xmlns:a16="http://schemas.microsoft.com/office/drawing/2014/main" id="{90C447F8-D0EB-D813-FA18-2006ABA1268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4920" r="31538"/>
          <a:stretch>
            <a:fillRect/>
          </a:stretch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7E6F51C-F5E0-5F7D-2B9D-71EA6D4202E3}"/>
              </a:ext>
            </a:extLst>
          </p:cNvPr>
          <p:cNvSpPr txBox="1"/>
          <p:nvPr/>
        </p:nvSpPr>
        <p:spPr>
          <a:xfrm>
            <a:off x="4351936" y="1273578"/>
            <a:ext cx="7659156" cy="374226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200" b="1" i="0"/>
              <a:t>Impact on Development</a:t>
            </a:r>
            <a:endParaRPr lang="en-US" sz="32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1" i="0"/>
              <a:t>Language Development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Language develops through communication with others </a:t>
            </a:r>
            <a:r>
              <a:rPr lang="en-US" sz="2400" b="1" i="0"/>
              <a:t>(Boyd and Bee, 2019).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1" i="0"/>
              <a:t>Social Development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Children learn social skills through play and interaction </a:t>
            </a:r>
            <a:r>
              <a:rPr lang="en-US" sz="2400" b="1" i="0"/>
              <a:t>(Gillibrand et al., 2016; Smith et al., 2015).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1" i="0"/>
              <a:t>Cognitive Development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Problem-solving skills improve when children receive support from adults </a:t>
            </a:r>
            <a:r>
              <a:rPr lang="en-US" sz="2400" b="1" i="0"/>
              <a:t>(Griggs and Jackson, 2020).</a:t>
            </a:r>
            <a:endParaRPr lang="en-US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1C93802-BF5A-38C6-8CEC-BCF3D88940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9918501"/>
              </p:ext>
            </p:extLst>
          </p:nvPr>
        </p:nvGraphicFramePr>
        <p:xfrm>
          <a:off x="0" y="6278880"/>
          <a:ext cx="2773680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773680">
                  <a:extLst>
                    <a:ext uri="{9D8B030D-6E8A-4147-A177-3AD203B41FA5}">
                      <a16:colId xmlns:a16="http://schemas.microsoft.com/office/drawing/2014/main" val="500391599"/>
                    </a:ext>
                  </a:extLst>
                </a:gridCol>
              </a:tblGrid>
              <a:tr h="57911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21209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476382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Live wall design with small yellow flowers and green leaves">
            <a:extLst>
              <a:ext uri="{FF2B5EF4-FFF2-40B4-BE49-F238E27FC236}">
                <a16:creationId xmlns:a16="http://schemas.microsoft.com/office/drawing/2014/main" id="{F1F6B3DF-E85C-C06A-9762-D984A02A30A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805848" y="10"/>
            <a:ext cx="5386154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1" name="Group 20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2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3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4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5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6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7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524B496D-1C77-44F2-581F-9F8FB874CEC3}"/>
              </a:ext>
            </a:extLst>
          </p:cNvPr>
          <p:cNvSpPr txBox="1"/>
          <p:nvPr/>
        </p:nvSpPr>
        <p:spPr>
          <a:xfrm>
            <a:off x="304800" y="246184"/>
            <a:ext cx="6752491" cy="6353907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200" b="1" i="0"/>
              <a:t>Nature and Nurture</a:t>
            </a:r>
            <a:endParaRPr lang="en-US" sz="32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Vygotsky focused mainly on nurture.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1" i="0">
                <a:solidFill>
                  <a:srgbClr val="0070C0"/>
                </a:solidFill>
              </a:rPr>
              <a:t>Nature</a:t>
            </a:r>
            <a:endParaRPr lang="en-US" sz="240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biological development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individual differences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1" i="0">
                <a:solidFill>
                  <a:srgbClr val="0070C0"/>
                </a:solidFill>
              </a:rPr>
              <a:t>Nurture</a:t>
            </a:r>
            <a:endParaRPr lang="en-US" sz="2400">
              <a:solidFill>
                <a:srgbClr val="0070C0"/>
              </a:solidFill>
            </a:endParaRP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family relationships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social interaction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education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culture</a:t>
            </a: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2400" b="0" i="0"/>
              <a:t>Children learn through experiences in their environment </a:t>
            </a:r>
            <a:r>
              <a:rPr lang="en-US" sz="2400" b="1" i="0"/>
              <a:t>(Gillibrand et al., 2016).</a:t>
            </a:r>
            <a:endParaRPr lang="en-US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934CC16-67ED-CAD5-4071-352868F01A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2202981"/>
              </p:ext>
            </p:extLst>
          </p:nvPr>
        </p:nvGraphicFramePr>
        <p:xfrm>
          <a:off x="8714493" y="6414671"/>
          <a:ext cx="2858852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858852">
                  <a:extLst>
                    <a:ext uri="{9D8B030D-6E8A-4147-A177-3AD203B41FA5}">
                      <a16:colId xmlns:a16="http://schemas.microsoft.com/office/drawing/2014/main" val="72640996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8141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5668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B9951269-251B-F54E-A655-9121AFD01CDE}"/>
              </a:ext>
            </a:extLst>
          </p:cNvPr>
          <p:cNvSpPr txBox="1"/>
          <p:nvPr/>
        </p:nvSpPr>
        <p:spPr>
          <a:xfrm>
            <a:off x="1639975" y="463366"/>
            <a:ext cx="6098514" cy="57554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  <a:latin typeface="UICTFontTextStyleEmphasizedBody"/>
              </a:rPr>
              <a:t>Support Plan</a:t>
            </a:r>
            <a:br>
              <a:rPr lang="en-GB" sz="2400">
                <a:effectLst/>
                <a:latin typeface=".AppleSystemUIFont"/>
              </a:rPr>
            </a:b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effectLst/>
                <a:latin typeface="UICTFontTextStyleEmphasizedBody"/>
              </a:rPr>
              <a:t>1.Scaffolding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Adults provide support while children learn new skills </a:t>
            </a:r>
            <a:r>
              <a:rPr lang="en-GB" sz="2400" b="1" i="0">
                <a:effectLst/>
                <a:latin typeface="UICTFontTextStyleEmphasizedBody"/>
              </a:rPr>
              <a:t>(Gillibrand et al., 2016).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br>
              <a:rPr lang="en-GB" sz="2400">
                <a:effectLst/>
                <a:latin typeface=".AppleSystemUIFont"/>
              </a:rPr>
            </a:b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effectLst/>
                <a:latin typeface="UICTFontTextStyleEmphasizedBody"/>
              </a:rPr>
              <a:t>2.Guided Play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Adults participate in play and encourage communication.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br>
              <a:rPr lang="en-GB" sz="2400">
                <a:effectLst/>
                <a:latin typeface=".AppleSystemUIFont"/>
              </a:rPr>
            </a:b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1" i="0">
                <a:effectLst/>
                <a:latin typeface="UICTFontTextStyleEmphasizedBody"/>
              </a:rPr>
              <a:t>3.Positive Encouragement</a:t>
            </a:r>
            <a:endParaRPr lang="en-GB" sz="2400">
              <a:effectLst/>
              <a:latin typeface=".AppleSystemUIFont"/>
            </a:endParaRPr>
          </a:p>
          <a:p>
            <a:pPr>
              <a:buNone/>
            </a:pPr>
            <a:r>
              <a:rPr lang="en-GB" sz="2400" b="0" i="0">
                <a:effectLst/>
                <a:latin typeface="UICTFontTextStyleBody"/>
              </a:rPr>
              <a:t>Children gain confidence when learning with support </a:t>
            </a:r>
            <a:r>
              <a:rPr lang="en-GB" sz="2400" b="1" i="0">
                <a:effectLst/>
                <a:latin typeface="UICTFontTextStyleEmphasizedBody"/>
              </a:rPr>
              <a:t>(Wood et al., 2013).</a:t>
            </a:r>
            <a:endParaRPr lang="en-GB" sz="2400">
              <a:effectLst/>
              <a:latin typeface=".AppleSystemUIFont"/>
            </a:endParaRPr>
          </a:p>
        </p:txBody>
      </p:sp>
      <p:pic>
        <p:nvPicPr>
          <p:cNvPr id="6" name="Picture 5" descr="Hands holding heart">
            <a:extLst>
              <a:ext uri="{FF2B5EF4-FFF2-40B4-BE49-F238E27FC236}">
                <a16:creationId xmlns:a16="http://schemas.microsoft.com/office/drawing/2014/main" id="{C13E26C2-31E5-85D7-6403-5FA67C56754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02769" y="1559169"/>
            <a:ext cx="4689231" cy="3563816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3FEE06D-7532-B6F0-8710-639F10B767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88769890"/>
              </p:ext>
            </p:extLst>
          </p:nvPr>
        </p:nvGraphicFramePr>
        <p:xfrm>
          <a:off x="7502769" y="5122985"/>
          <a:ext cx="2657231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657231">
                  <a:extLst>
                    <a:ext uri="{9D8B030D-6E8A-4147-A177-3AD203B41FA5}">
                      <a16:colId xmlns:a16="http://schemas.microsoft.com/office/drawing/2014/main" val="3295981737"/>
                    </a:ext>
                  </a:extLst>
                </a:gridCol>
              </a:tblGrid>
              <a:tr h="413825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926786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32446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7174D48-2343-391D-F151-3129C4E975FC}"/>
              </a:ext>
            </a:extLst>
          </p:cNvPr>
          <p:cNvSpPr txBox="1"/>
          <p:nvPr/>
        </p:nvSpPr>
        <p:spPr>
          <a:xfrm>
            <a:off x="1905249" y="735955"/>
            <a:ext cx="8991102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</a:rPr>
              <a:t>Additional Support</a:t>
            </a:r>
            <a:br>
              <a:rPr lang="en-GB" sz="2400">
                <a:effectLst/>
              </a:rPr>
            </a:br>
            <a:endParaRPr lang="en-GB" sz="2400">
              <a:effectLst/>
            </a:endParaRPr>
          </a:p>
          <a:p>
            <a:pPr>
              <a:buNone/>
            </a:pPr>
            <a:r>
              <a:rPr lang="en-GB" sz="2400" b="1" i="0">
                <a:effectLst/>
              </a:rPr>
              <a:t>Language Activities</a:t>
            </a:r>
            <a:endParaRPr lang="en-GB" sz="240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</a:rPr>
              <a:t>storytelling</a:t>
            </a:r>
            <a:endParaRPr lang="en-GB" sz="240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</a:rPr>
              <a:t>songs</a:t>
            </a:r>
            <a:endParaRPr lang="en-GB" sz="240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>
                <a:effectLst/>
              </a:rPr>
              <a:t>conversations</a:t>
            </a:r>
            <a:endParaRPr lang="en-GB" sz="2400">
              <a:effectLst/>
            </a:endParaRPr>
          </a:p>
          <a:p>
            <a:pPr>
              <a:buNone/>
            </a:pPr>
            <a:r>
              <a:rPr lang="en-GB" sz="2400" b="1" i="0">
                <a:effectLst/>
              </a:rPr>
              <a:t>(Boyd and Bee, 2019)</a:t>
            </a:r>
            <a:endParaRPr lang="en-GB" sz="2400">
              <a:effectLst/>
            </a:endParaRPr>
          </a:p>
          <a:p>
            <a:pPr>
              <a:buNone/>
            </a:pPr>
            <a:endParaRPr lang="en-GB" sz="2400">
              <a:effectLst/>
            </a:endParaRPr>
          </a:p>
          <a:p>
            <a:pPr>
              <a:buNone/>
            </a:pPr>
            <a:r>
              <a:rPr lang="en-GB" sz="2400" b="1" i="0">
                <a:effectLst/>
              </a:rPr>
              <a:t>Small Group Activities</a:t>
            </a:r>
            <a:endParaRPr lang="en-GB" sz="2400">
              <a:effectLst/>
            </a:endParaRPr>
          </a:p>
          <a:p>
            <a:pPr>
              <a:buNone/>
            </a:pPr>
            <a:r>
              <a:rPr lang="en-GB" sz="2400" b="0" i="0">
                <a:effectLst/>
              </a:rPr>
              <a:t>Help Isaac practise social skills.</a:t>
            </a:r>
            <a:endParaRPr lang="en-GB" sz="2400">
              <a:effectLst/>
            </a:endParaRPr>
          </a:p>
          <a:p>
            <a:pPr>
              <a:buNone/>
            </a:pPr>
            <a:endParaRPr lang="en-GB" sz="2400">
              <a:effectLst/>
            </a:endParaRPr>
          </a:p>
          <a:p>
            <a:pPr>
              <a:buNone/>
            </a:pPr>
            <a:r>
              <a:rPr lang="en-GB" sz="2400" b="1" i="0">
                <a:effectLst/>
              </a:rPr>
              <a:t>Parent Support</a:t>
            </a:r>
            <a:endParaRPr lang="en-GB" sz="2400">
              <a:effectLst/>
            </a:endParaRPr>
          </a:p>
          <a:p>
            <a:pPr>
              <a:buNone/>
            </a:pPr>
            <a:r>
              <a:rPr lang="en-GB" sz="2400" b="0" i="0">
                <a:effectLst/>
              </a:rPr>
              <a:t>Supporting family wellbeing may improve learning opportunities </a:t>
            </a:r>
            <a:r>
              <a:rPr lang="en-GB" sz="2400" b="1" i="0">
                <a:effectLst/>
              </a:rPr>
              <a:t>(Harris, 2022).</a:t>
            </a:r>
            <a:endParaRPr lang="en-GB" sz="2400">
              <a:effectLst/>
            </a:endParaRPr>
          </a:p>
        </p:txBody>
      </p:sp>
      <p:pic>
        <p:nvPicPr>
          <p:cNvPr id="6" name="Picture 5" descr="A person writing on sticky notes">
            <a:extLst>
              <a:ext uri="{FF2B5EF4-FFF2-40B4-BE49-F238E27FC236}">
                <a16:creationId xmlns:a16="http://schemas.microsoft.com/office/drawing/2014/main" id="{9EB16965-1577-072C-8BA0-CA2CDC8EBF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24347" y="0"/>
            <a:ext cx="4967653" cy="427892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F2F359F4-CE5F-8476-C624-95C5C5DAC63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0814181"/>
              </p:ext>
            </p:extLst>
          </p:nvPr>
        </p:nvGraphicFramePr>
        <p:xfrm>
          <a:off x="7224347" y="4278923"/>
          <a:ext cx="2935653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935653">
                  <a:extLst>
                    <a:ext uri="{9D8B030D-6E8A-4147-A177-3AD203B41FA5}">
                      <a16:colId xmlns:a16="http://schemas.microsoft.com/office/drawing/2014/main" val="351210114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211309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045159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Girl playing with toy airplane">
            <a:extLst>
              <a:ext uri="{FF2B5EF4-FFF2-40B4-BE49-F238E27FC236}">
                <a16:creationId xmlns:a16="http://schemas.microsoft.com/office/drawing/2014/main" id="{22C3F0EC-4738-B907-5945-A36C400D7C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>
            <a:fillRect/>
          </a:stretch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19AED46D-F32D-4353-0B3D-30BFF66BE146}"/>
              </a:ext>
            </a:extLst>
          </p:cNvPr>
          <p:cNvSpPr txBox="1"/>
          <p:nvPr/>
        </p:nvSpPr>
        <p:spPr>
          <a:xfrm>
            <a:off x="268055" y="556847"/>
            <a:ext cx="5895679" cy="574430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200" b="1" i="0"/>
              <a:t>Strengths of Vygotsky’s Theory</a:t>
            </a:r>
            <a:endParaRPr lang="en-US" sz="32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highlights the importance of social interaction </a:t>
            </a:r>
            <a:r>
              <a:rPr lang="en-US" sz="2400" b="1" i="0"/>
              <a:t>(Gillibrand et al., 2016)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explains the role of language in development </a:t>
            </a:r>
            <a:r>
              <a:rPr lang="en-US" sz="2400" b="1" i="0"/>
              <a:t>(Boyd and Bee, 2019; Wood et al., 2013)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useful for education and early years practice </a:t>
            </a:r>
            <a:r>
              <a:rPr lang="en-US" sz="2400" b="1" i="0"/>
              <a:t>(Griggs and Jackson, 2020)</a:t>
            </a:r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endParaRPr lang="en-US" sz="2400"/>
          </a:p>
          <a:p>
            <a:pPr>
              <a:lnSpc>
                <a:spcPct val="90000"/>
              </a:lnSpc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</a:pPr>
            <a:r>
              <a:rPr lang="en-US" sz="2400" b="0" i="0"/>
              <a:t>supports collaborative learning</a:t>
            </a:r>
            <a:endParaRPr lang="en-US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5A97CF5-9926-276E-C8A4-83838198209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77756288"/>
              </p:ext>
            </p:extLst>
          </p:nvPr>
        </p:nvGraphicFramePr>
        <p:xfrm>
          <a:off x="8808479" y="6487161"/>
          <a:ext cx="2503252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03252">
                  <a:extLst>
                    <a:ext uri="{9D8B030D-6E8A-4147-A177-3AD203B41FA5}">
                      <a16:colId xmlns:a16="http://schemas.microsoft.com/office/drawing/2014/main" val="262396622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416081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24522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20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21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24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5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6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7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8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  <p:sp>
          <p:nvSpPr>
            <p:cNvPr id="29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ru-RU"/>
            </a:p>
          </p:txBody>
        </p:sp>
      </p:grpSp>
      <p:pic>
        <p:nvPicPr>
          <p:cNvPr id="4" name="Picture 3" descr="Close-up of chain link">
            <a:extLst>
              <a:ext uri="{FF2B5EF4-FFF2-40B4-BE49-F238E27FC236}">
                <a16:creationId xmlns:a16="http://schemas.microsoft.com/office/drawing/2014/main" id="{B82EA7FB-84D2-1E4A-AD64-82723F7A25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>
            <a:fillRect/>
          </a:stretch>
        </p:blipFill>
        <p:spPr>
          <a:xfrm>
            <a:off x="20" y="10"/>
            <a:ext cx="3589317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8CA7959-6282-5694-EE43-CF80E05924CB}"/>
              </a:ext>
            </a:extLst>
          </p:cNvPr>
          <p:cNvSpPr txBox="1"/>
          <p:nvPr/>
        </p:nvSpPr>
        <p:spPr>
          <a:xfrm>
            <a:off x="4300039" y="934721"/>
            <a:ext cx="7659156" cy="409178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r>
              <a:rPr lang="en-US" sz="3200" b="1" i="0"/>
              <a:t>Limitations of Vygotsky’s Theory</a:t>
            </a:r>
            <a:endParaRPr lang="en-US" sz="3200"/>
          </a:p>
          <a:p>
            <a:pPr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</a:pPr>
            <a:endParaRPr lang="en-US" sz="2400"/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400" b="0" i="0"/>
              <a:t>focuses mainly on environmental influences </a:t>
            </a:r>
            <a:r>
              <a:rPr lang="en-US" sz="2400" b="1" i="0"/>
              <a:t>(Gross, 2020)</a:t>
            </a:r>
            <a:endParaRPr lang="en-US" sz="2400"/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400" b="0" i="0"/>
              <a:t>gives less attention to biological factors </a:t>
            </a:r>
            <a:r>
              <a:rPr lang="en-US" sz="2400" b="1" i="0"/>
              <a:t>(Griggs and Jackson, 2020)</a:t>
            </a:r>
            <a:endParaRPr lang="en-US" sz="2400"/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400" b="0" i="0"/>
              <a:t>children may develop differently even in similar environments</a:t>
            </a:r>
            <a:endParaRPr lang="en-US" sz="2400"/>
          </a:p>
          <a:p>
            <a:pPr marL="342900" indent="-342900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Wingdings" panose="05000000000000000000" pitchFamily="2" charset="2"/>
              <a:buChar char="Ø"/>
            </a:pPr>
            <a:r>
              <a:rPr lang="en-US" sz="2400" b="0" i="0"/>
              <a:t>does not fully explain emotional attachment needs </a:t>
            </a:r>
            <a:r>
              <a:rPr lang="en-US" sz="2400" b="1" i="0"/>
              <a:t>(Harris, 2022)</a:t>
            </a:r>
            <a:endParaRPr lang="en-US" sz="240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4448F41-2AC1-AE7D-3A41-98C1D404C3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37512"/>
              </p:ext>
            </p:extLst>
          </p:nvPr>
        </p:nvGraphicFramePr>
        <p:xfrm>
          <a:off x="31750" y="6487150"/>
          <a:ext cx="2555875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55875">
                  <a:extLst>
                    <a:ext uri="{9D8B030D-6E8A-4147-A177-3AD203B41FA5}">
                      <a16:colId xmlns:a16="http://schemas.microsoft.com/office/drawing/2014/main" val="208224123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bg1"/>
                          </a:solidFill>
                        </a:rPr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903904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1001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65888F8-5CBF-2487-CA89-80BCA8DAB74B}"/>
              </a:ext>
            </a:extLst>
          </p:cNvPr>
          <p:cNvSpPr txBox="1"/>
          <p:nvPr/>
        </p:nvSpPr>
        <p:spPr>
          <a:xfrm>
            <a:off x="1534468" y="267032"/>
            <a:ext cx="6098514" cy="5386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</a:rPr>
              <a:t>Conclusion</a:t>
            </a:r>
            <a:endParaRPr lang="en-GB" sz="3200">
              <a:effectLst/>
            </a:endParaRPr>
          </a:p>
          <a:p>
            <a:pPr>
              <a:buNone/>
            </a:pPr>
            <a:endParaRPr lang="en-GB" sz="2400">
              <a:effectLst/>
            </a:endParaRPr>
          </a:p>
          <a:p>
            <a:pPr>
              <a:buNone/>
            </a:pPr>
            <a:r>
              <a:rPr lang="en-GB" sz="2400" b="0" i="0">
                <a:effectLst/>
              </a:rPr>
              <a:t>Vygotsky’s Sociocultural Theory helps explain Isaac’s difficulties with language, communication and social interaction.</a:t>
            </a:r>
            <a:endParaRPr lang="en-GB" sz="2400">
              <a:effectLst/>
            </a:endParaRPr>
          </a:p>
          <a:p>
            <a:pPr>
              <a:buNone/>
            </a:pPr>
            <a:endParaRPr lang="en-GB" sz="2400">
              <a:effectLst/>
            </a:endParaRPr>
          </a:p>
          <a:p>
            <a:pPr>
              <a:buNone/>
            </a:pPr>
            <a:r>
              <a:rPr lang="en-GB" sz="2400" b="0" i="0">
                <a:effectLst/>
              </a:rPr>
              <a:t>The theory suggests that learning develops through social experiences and support from others </a:t>
            </a:r>
            <a:r>
              <a:rPr lang="en-GB" sz="2400" b="1" i="0">
                <a:effectLst/>
              </a:rPr>
              <a:t>(Gillibrand et al., 2016).</a:t>
            </a:r>
            <a:endParaRPr lang="en-GB" sz="2400">
              <a:effectLst/>
            </a:endParaRPr>
          </a:p>
          <a:p>
            <a:pPr>
              <a:buNone/>
            </a:pPr>
            <a:endParaRPr lang="en-GB" sz="2400">
              <a:effectLst/>
            </a:endParaRPr>
          </a:p>
          <a:p>
            <a:pPr>
              <a:buNone/>
            </a:pPr>
            <a:r>
              <a:rPr lang="en-GB" sz="2400" b="0" i="0">
                <a:effectLst/>
              </a:rPr>
              <a:t>Providing scaffolding, guided play and language-rich activities may help Isaac develop confidence and communication skills </a:t>
            </a:r>
            <a:r>
              <a:rPr lang="en-GB" sz="2400" b="1" i="0">
                <a:effectLst/>
              </a:rPr>
              <a:t>(Boyd and Bee, 2019).</a:t>
            </a:r>
            <a:endParaRPr lang="en-GB" sz="2400">
              <a:effectLst/>
            </a:endParaRPr>
          </a:p>
        </p:txBody>
      </p:sp>
      <p:pic>
        <p:nvPicPr>
          <p:cNvPr id="4" name="Picture 3" descr="Therapist and child playing with blocks">
            <a:extLst>
              <a:ext uri="{FF2B5EF4-FFF2-40B4-BE49-F238E27FC236}">
                <a16:creationId xmlns:a16="http://schemas.microsoft.com/office/drawing/2014/main" id="{5D5C755C-8E20-0DE0-E503-67DCE81DCE8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08276" y="1016645"/>
            <a:ext cx="4583724" cy="4636477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7F41084-F4FF-004E-C34A-A0ED4E6D530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8338268"/>
              </p:ext>
            </p:extLst>
          </p:nvPr>
        </p:nvGraphicFramePr>
        <p:xfrm>
          <a:off x="7608276" y="5653122"/>
          <a:ext cx="2551724" cy="6400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551724">
                  <a:extLst>
                    <a:ext uri="{9D8B030D-6E8A-4147-A177-3AD203B41FA5}">
                      <a16:colId xmlns:a16="http://schemas.microsoft.com/office/drawing/2014/main" val="279915246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(Microsoft,2026)</a:t>
                      </a:r>
                    </a:p>
                    <a:p>
                      <a:endParaRPr lang="ru-RU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201718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925884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6174C0-9369-D905-ED83-E4402B1D8249}"/>
              </a:ext>
            </a:extLst>
          </p:cNvPr>
          <p:cNvSpPr txBox="1"/>
          <p:nvPr/>
        </p:nvSpPr>
        <p:spPr>
          <a:xfrm>
            <a:off x="1756831" y="341036"/>
            <a:ext cx="10738924" cy="55707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3200" b="1" i="0">
                <a:effectLst/>
                <a:latin typeface="UICTFontTextStyleEmphasizedBody"/>
              </a:rPr>
              <a:t>References</a:t>
            </a:r>
            <a:endParaRPr lang="en-GB" sz="3200">
              <a:effectLst/>
              <a:latin typeface=".AppleSystemUIFont"/>
            </a:endParaRPr>
          </a:p>
          <a:p>
            <a:pPr>
              <a:buNone/>
            </a:pP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Boyd, D. and Bee, H. (2019) </a:t>
            </a:r>
            <a:r>
              <a:rPr lang="en-GB" b="0" i="1">
                <a:effectLst/>
                <a:latin typeface="UICTFontTextStyleItalicBody"/>
              </a:rPr>
              <a:t>Lifespan Development</a:t>
            </a:r>
            <a:r>
              <a:rPr lang="en-GB" b="0" i="0">
                <a:effectLst/>
                <a:latin typeface="UICTFontTextStyleBody"/>
              </a:rPr>
              <a:t>. 8th Global </a:t>
            </a:r>
            <a:r>
              <a:rPr lang="en-GB" b="0" i="0" err="1">
                <a:effectLst/>
                <a:latin typeface="UICTFontTextStyleBody"/>
              </a:rPr>
              <a:t>edn</a:t>
            </a:r>
            <a:r>
              <a:rPr lang="en-GB" b="0" i="0">
                <a:effectLst/>
                <a:latin typeface="UICTFontTextStyleBody"/>
              </a:rPr>
              <a:t>. Harlow: Pearson.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Gillibrand, R., Lam, V. and O’Donnell, V.L. (2016) </a:t>
            </a:r>
            <a:r>
              <a:rPr lang="en-GB" b="0" i="1">
                <a:effectLst/>
                <a:latin typeface="UICTFontTextStyleItalicBody"/>
              </a:rPr>
              <a:t>Developmental Psychology</a:t>
            </a:r>
            <a:r>
              <a:rPr lang="en-GB" b="0" i="0">
                <a:effectLst/>
                <a:latin typeface="UICTFontTextStyleBody"/>
              </a:rPr>
              <a:t>. 2nd </a:t>
            </a:r>
            <a:r>
              <a:rPr lang="en-GB" b="0" i="0" err="1">
                <a:effectLst/>
                <a:latin typeface="UICTFontTextStyleBody"/>
              </a:rPr>
              <a:t>edn</a:t>
            </a:r>
            <a:r>
              <a:rPr lang="en-GB" b="0" i="0">
                <a:effectLst/>
                <a:latin typeface="UICTFontTextStyleBody"/>
              </a:rPr>
              <a:t>. Harlow: Pearson.</a:t>
            </a:r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Griggs, R.A. and Jackson, S.L. (2020) </a:t>
            </a:r>
            <a:r>
              <a:rPr lang="en-GB" b="0" i="1">
                <a:effectLst/>
                <a:latin typeface="UICTFontTextStyleItalicBody"/>
              </a:rPr>
              <a:t>Psychology: A Concise Introduction</a:t>
            </a:r>
            <a:r>
              <a:rPr lang="en-GB" b="0" i="0">
                <a:effectLst/>
                <a:latin typeface="UICTFontTextStyleBody"/>
              </a:rPr>
              <a:t>. 6th </a:t>
            </a:r>
            <a:r>
              <a:rPr lang="en-GB" b="0" i="0" err="1">
                <a:effectLst/>
                <a:latin typeface="UICTFontTextStyleBody"/>
              </a:rPr>
              <a:t>edn</a:t>
            </a:r>
            <a:r>
              <a:rPr lang="en-GB" b="0" i="0">
                <a:effectLst/>
                <a:latin typeface="UICTFontTextStyleBody"/>
              </a:rPr>
              <a:t>. New York: Worth Publishers.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Gross, R. (2020) </a:t>
            </a:r>
            <a:r>
              <a:rPr lang="en-GB" b="0" i="1">
                <a:effectLst/>
                <a:latin typeface="UICTFontTextStyleItalicBody"/>
              </a:rPr>
              <a:t>Psychology: The Science of Mind and Behaviour</a:t>
            </a:r>
            <a:r>
              <a:rPr lang="en-GB" b="0" i="0">
                <a:effectLst/>
                <a:latin typeface="UICTFontTextStyleBody"/>
              </a:rPr>
              <a:t>. 8th </a:t>
            </a:r>
            <a:r>
              <a:rPr lang="en-GB" b="0" i="0" err="1">
                <a:effectLst/>
                <a:latin typeface="UICTFontTextStyleBody"/>
              </a:rPr>
              <a:t>edn</a:t>
            </a:r>
            <a:r>
              <a:rPr lang="en-GB" b="0" i="0">
                <a:effectLst/>
                <a:latin typeface="UICTFontTextStyleBody"/>
              </a:rPr>
              <a:t>. London: Hodder Education.</a:t>
            </a:r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Harris, P.L. (2022) </a:t>
            </a:r>
            <a:r>
              <a:rPr lang="en-GB" b="0" i="1">
                <a:effectLst/>
                <a:latin typeface="UICTFontTextStyleItalicBody"/>
              </a:rPr>
              <a:t>Child Psychology in Twelve Questions</a:t>
            </a:r>
            <a:r>
              <a:rPr lang="en-GB" b="0" i="0">
                <a:effectLst/>
                <a:latin typeface="UICTFontTextStyleBody"/>
              </a:rPr>
              <a:t>. Oxford: Oxford University Press.</a:t>
            </a:r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Smith, P.K., Cowie, H. and Blades, M. (2015) </a:t>
            </a:r>
            <a:r>
              <a:rPr lang="en-GB" b="0" i="1">
                <a:effectLst/>
                <a:latin typeface="UICTFontTextStyleItalicBody"/>
              </a:rPr>
              <a:t>Understanding Children’s Development</a:t>
            </a:r>
            <a:r>
              <a:rPr lang="en-GB" b="0" i="0">
                <a:effectLst/>
                <a:latin typeface="UICTFontTextStyleBody"/>
              </a:rPr>
              <a:t>. 6th </a:t>
            </a:r>
            <a:r>
              <a:rPr lang="en-GB" b="0" i="0" err="1">
                <a:effectLst/>
                <a:latin typeface="UICTFontTextStyleBody"/>
              </a:rPr>
              <a:t>edn</a:t>
            </a:r>
            <a:r>
              <a:rPr lang="en-GB" b="0" i="0">
                <a:effectLst/>
                <a:latin typeface="UICTFontTextStyleBody"/>
              </a:rPr>
              <a:t>. Oxford: Wiley.</a:t>
            </a:r>
            <a:endParaRPr lang="en-GB">
              <a:effectLst/>
              <a:latin typeface=".AppleSystemUIFont"/>
            </a:endParaRPr>
          </a:p>
          <a:p>
            <a:pPr>
              <a:buNone/>
            </a:pP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Vygotsky, L.S. (1978) </a:t>
            </a:r>
            <a:r>
              <a:rPr lang="en-GB" b="0" i="1">
                <a:effectLst/>
                <a:latin typeface="UICTFontTextStyleItalicBody"/>
              </a:rPr>
              <a:t>Mind in Society: The Development of Higher Psychological Processes</a:t>
            </a:r>
            <a:r>
              <a:rPr lang="en-GB" b="0" i="0">
                <a:effectLst/>
                <a:latin typeface="UICTFontTextStyleBody"/>
              </a:rPr>
              <a:t>. Cambridge, MA: Harvard University Press.</a:t>
            </a:r>
            <a:br>
              <a:rPr lang="en-GB">
                <a:effectLst/>
                <a:latin typeface=".AppleSystemUIFont"/>
              </a:rPr>
            </a:br>
            <a:endParaRPr lang="en-GB">
              <a:effectLst/>
              <a:latin typeface=".AppleSystemUIFont"/>
            </a:endParaRPr>
          </a:p>
          <a:p>
            <a:pPr>
              <a:buNone/>
            </a:pPr>
            <a:r>
              <a:rPr lang="en-GB" b="0" i="0">
                <a:effectLst/>
                <a:latin typeface="UICTFontTextStyleBody"/>
              </a:rPr>
              <a:t>Wood, E., Wood, L. and Hatcher, C. (2013) </a:t>
            </a:r>
            <a:r>
              <a:rPr lang="en-GB" b="0" i="1">
                <a:effectLst/>
                <a:latin typeface="UICTFontTextStyleItalicBody"/>
              </a:rPr>
              <a:t>An Introduction to Developmental Psychology</a:t>
            </a:r>
            <a:r>
              <a:rPr lang="en-GB" b="0" i="0">
                <a:effectLst/>
                <a:latin typeface="UICTFontTextStyleBody"/>
              </a:rPr>
              <a:t>. 2nd </a:t>
            </a:r>
            <a:r>
              <a:rPr lang="en-GB" b="0" i="0" err="1">
                <a:effectLst/>
                <a:latin typeface="UICTFontTextStyleBody"/>
              </a:rPr>
              <a:t>edn</a:t>
            </a:r>
            <a:r>
              <a:rPr lang="en-GB" b="0" i="0">
                <a:effectLst/>
                <a:latin typeface="UICTFontTextStyleBody"/>
              </a:rPr>
              <a:t>. Harlow: Pearson.</a:t>
            </a:r>
            <a:endParaRPr lang="en-GB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1191546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0</TotalTime>
  <Words>887</Words>
  <Application>Microsoft Office PowerPoint</Application>
  <PresentationFormat>Widescreen</PresentationFormat>
  <Paragraphs>139</Paragraphs>
  <Slides>13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23" baseType="lpstr">
      <vt:lpstr>.AppleSystemUIFont</vt:lpstr>
      <vt:lpstr>Aptos</vt:lpstr>
      <vt:lpstr>Arial</vt:lpstr>
      <vt:lpstr>Corbel</vt:lpstr>
      <vt:lpstr>UICTFontTextStyleBody</vt:lpstr>
      <vt:lpstr>UICTFontTextStyleEmphasizedBody</vt:lpstr>
      <vt:lpstr>UICTFontTextStyleItalicBody</vt:lpstr>
      <vt:lpstr>Wingdings</vt:lpstr>
      <vt:lpstr>Wingdings 3</vt:lpstr>
      <vt:lpstr>Parallax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2026-06-17T21:26:51Z</dcterms:created>
  <dcterms:modified xsi:type="dcterms:W3CDTF">2026-06-17T21:27:36Z</dcterms:modified>
</cp:coreProperties>
</file>