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9" r:id="rId4"/>
    <p:sldId id="261" r:id="rId5"/>
    <p:sldId id="262" r:id="rId6"/>
    <p:sldId id="263" r:id="rId7"/>
    <p:sldId id="264" r:id="rId8"/>
    <p:sldId id="266" r:id="rId9"/>
    <p:sldId id="265" r:id="rId10"/>
    <p:sldId id="258" r:id="rId11"/>
    <p:sldId id="260"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B5DF6E5-2EDC-44FC-BA38-0A712FEEEC25}" v="9" dt="2021-02-19T15:11:15.3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35" autoAdjust="0"/>
    <p:restoredTop sz="94660"/>
  </p:normalViewPr>
  <p:slideViewPr>
    <p:cSldViewPr snapToGrid="0">
      <p:cViewPr varScale="1">
        <p:scale>
          <a:sx n="67" d="100"/>
          <a:sy n="67" d="100"/>
        </p:scale>
        <p:origin x="640"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wn Richards" userId="da409d68-c2db-42f7-bc7a-a599ad4c54e7" providerId="ADAL" clId="{6B5DF6E5-2EDC-44FC-BA38-0A712FEEEC25}"/>
    <pc:docChg chg="undo redo custSel addSld modSld sldOrd">
      <pc:chgData name="Shawn Richards" userId="da409d68-c2db-42f7-bc7a-a599ad4c54e7" providerId="ADAL" clId="{6B5DF6E5-2EDC-44FC-BA38-0A712FEEEC25}" dt="2021-02-20T14:10:43.844" v="10803" actId="20577"/>
      <pc:docMkLst>
        <pc:docMk/>
      </pc:docMkLst>
      <pc:sldChg chg="modSp mod">
        <pc:chgData name="Shawn Richards" userId="da409d68-c2db-42f7-bc7a-a599ad4c54e7" providerId="ADAL" clId="{6B5DF6E5-2EDC-44FC-BA38-0A712FEEEC25}" dt="2021-02-20T14:10:43.844" v="10803" actId="20577"/>
        <pc:sldMkLst>
          <pc:docMk/>
          <pc:sldMk cId="3472370488" sldId="256"/>
        </pc:sldMkLst>
        <pc:spChg chg="mod">
          <ac:chgData name="Shawn Richards" userId="da409d68-c2db-42f7-bc7a-a599ad4c54e7" providerId="ADAL" clId="{6B5DF6E5-2EDC-44FC-BA38-0A712FEEEC25}" dt="2021-02-20T14:10:43.844" v="10803" actId="20577"/>
          <ac:spMkLst>
            <pc:docMk/>
            <pc:sldMk cId="3472370488" sldId="256"/>
            <ac:spMk id="2" creationId="{F9029568-7AB7-439D-95FA-EE8D7C74A5F6}"/>
          </ac:spMkLst>
        </pc:spChg>
      </pc:sldChg>
      <pc:sldChg chg="modSp new mod">
        <pc:chgData name="Shawn Richards" userId="da409d68-c2db-42f7-bc7a-a599ad4c54e7" providerId="ADAL" clId="{6B5DF6E5-2EDC-44FC-BA38-0A712FEEEC25}" dt="2021-02-17T10:51:22.236" v="4041" actId="20577"/>
        <pc:sldMkLst>
          <pc:docMk/>
          <pc:sldMk cId="723227862" sldId="257"/>
        </pc:sldMkLst>
        <pc:spChg chg="mod">
          <ac:chgData name="Shawn Richards" userId="da409d68-c2db-42f7-bc7a-a599ad4c54e7" providerId="ADAL" clId="{6B5DF6E5-2EDC-44FC-BA38-0A712FEEEC25}" dt="2021-02-16T11:07:31.371" v="826" actId="14100"/>
          <ac:spMkLst>
            <pc:docMk/>
            <pc:sldMk cId="723227862" sldId="257"/>
            <ac:spMk id="2" creationId="{8A01659F-387E-4E2A-B1BF-E132DAA9D3CD}"/>
          </ac:spMkLst>
        </pc:spChg>
        <pc:spChg chg="mod">
          <ac:chgData name="Shawn Richards" userId="da409d68-c2db-42f7-bc7a-a599ad4c54e7" providerId="ADAL" clId="{6B5DF6E5-2EDC-44FC-BA38-0A712FEEEC25}" dt="2021-02-17T10:51:22.236" v="4041" actId="20577"/>
          <ac:spMkLst>
            <pc:docMk/>
            <pc:sldMk cId="723227862" sldId="257"/>
            <ac:spMk id="3" creationId="{026017E4-A784-4FD7-B683-DD6F77AD62B8}"/>
          </ac:spMkLst>
        </pc:spChg>
      </pc:sldChg>
      <pc:sldChg chg="addSp delSp modSp new mod">
        <pc:chgData name="Shawn Richards" userId="da409d68-c2db-42f7-bc7a-a599ad4c54e7" providerId="ADAL" clId="{6B5DF6E5-2EDC-44FC-BA38-0A712FEEEC25}" dt="2021-02-16T12:55:29.557" v="1343" actId="14100"/>
        <pc:sldMkLst>
          <pc:docMk/>
          <pc:sldMk cId="2011350410" sldId="258"/>
        </pc:sldMkLst>
        <pc:spChg chg="mod">
          <ac:chgData name="Shawn Richards" userId="da409d68-c2db-42f7-bc7a-a599ad4c54e7" providerId="ADAL" clId="{6B5DF6E5-2EDC-44FC-BA38-0A712FEEEC25}" dt="2021-02-16T12:55:01.128" v="1340" actId="122"/>
          <ac:spMkLst>
            <pc:docMk/>
            <pc:sldMk cId="2011350410" sldId="258"/>
            <ac:spMk id="2" creationId="{E6CE7F94-5D39-4384-8224-58B003A940E6}"/>
          </ac:spMkLst>
        </pc:spChg>
        <pc:spChg chg="del mod">
          <ac:chgData name="Shawn Richards" userId="da409d68-c2db-42f7-bc7a-a599ad4c54e7" providerId="ADAL" clId="{6B5DF6E5-2EDC-44FC-BA38-0A712FEEEC25}" dt="2021-02-16T12:54:28.848" v="1317"/>
          <ac:spMkLst>
            <pc:docMk/>
            <pc:sldMk cId="2011350410" sldId="258"/>
            <ac:spMk id="3" creationId="{DAE1471F-5224-4C4B-A7F4-66FF8681B45C}"/>
          </ac:spMkLst>
        </pc:spChg>
        <pc:picChg chg="add mod">
          <ac:chgData name="Shawn Richards" userId="da409d68-c2db-42f7-bc7a-a599ad4c54e7" providerId="ADAL" clId="{6B5DF6E5-2EDC-44FC-BA38-0A712FEEEC25}" dt="2021-02-16T12:55:29.557" v="1343" actId="14100"/>
          <ac:picMkLst>
            <pc:docMk/>
            <pc:sldMk cId="2011350410" sldId="258"/>
            <ac:picMk id="4" creationId="{C72F3B3B-B820-486E-87D4-FF79BDA69DDC}"/>
          </ac:picMkLst>
        </pc:picChg>
      </pc:sldChg>
      <pc:sldChg chg="addSp delSp modSp new mod ord">
        <pc:chgData name="Shawn Richards" userId="da409d68-c2db-42f7-bc7a-a599ad4c54e7" providerId="ADAL" clId="{6B5DF6E5-2EDC-44FC-BA38-0A712FEEEC25}" dt="2021-02-19T13:12:10.662" v="8065" actId="20577"/>
        <pc:sldMkLst>
          <pc:docMk/>
          <pc:sldMk cId="1314510855" sldId="259"/>
        </pc:sldMkLst>
        <pc:spChg chg="mod">
          <ac:chgData name="Shawn Richards" userId="da409d68-c2db-42f7-bc7a-a599ad4c54e7" providerId="ADAL" clId="{6B5DF6E5-2EDC-44FC-BA38-0A712FEEEC25}" dt="2021-02-16T13:14:44.066" v="1674" actId="122"/>
          <ac:spMkLst>
            <pc:docMk/>
            <pc:sldMk cId="1314510855" sldId="259"/>
            <ac:spMk id="2" creationId="{E37EBF8C-886A-4699-A2B5-F11DE0F5FB11}"/>
          </ac:spMkLst>
        </pc:spChg>
        <pc:spChg chg="mod">
          <ac:chgData name="Shawn Richards" userId="da409d68-c2db-42f7-bc7a-a599ad4c54e7" providerId="ADAL" clId="{6B5DF6E5-2EDC-44FC-BA38-0A712FEEEC25}" dt="2021-02-19T13:12:10.662" v="8065" actId="20577"/>
          <ac:spMkLst>
            <pc:docMk/>
            <pc:sldMk cId="1314510855" sldId="259"/>
            <ac:spMk id="3" creationId="{86CBF25C-A709-43A5-8C06-735AC01BD70F}"/>
          </ac:spMkLst>
        </pc:spChg>
        <pc:graphicFrameChg chg="add del modGraphic">
          <ac:chgData name="Shawn Richards" userId="da409d68-c2db-42f7-bc7a-a599ad4c54e7" providerId="ADAL" clId="{6B5DF6E5-2EDC-44FC-BA38-0A712FEEEC25}" dt="2021-02-17T12:05:19.363" v="4760" actId="27309"/>
          <ac:graphicFrameMkLst>
            <pc:docMk/>
            <pc:sldMk cId="1314510855" sldId="259"/>
            <ac:graphicFrameMk id="5" creationId="{A2E24A2F-2983-4B2A-A381-7CCD66F83B06}"/>
          </ac:graphicFrameMkLst>
        </pc:graphicFrameChg>
      </pc:sldChg>
      <pc:sldChg chg="modSp new mod">
        <pc:chgData name="Shawn Richards" userId="da409d68-c2db-42f7-bc7a-a599ad4c54e7" providerId="ADAL" clId="{6B5DF6E5-2EDC-44FC-BA38-0A712FEEEC25}" dt="2021-02-19T15:50:05.580" v="10295" actId="20577"/>
        <pc:sldMkLst>
          <pc:docMk/>
          <pc:sldMk cId="699559444" sldId="260"/>
        </pc:sldMkLst>
        <pc:spChg chg="mod">
          <ac:chgData name="Shawn Richards" userId="da409d68-c2db-42f7-bc7a-a599ad4c54e7" providerId="ADAL" clId="{6B5DF6E5-2EDC-44FC-BA38-0A712FEEEC25}" dt="2021-02-16T12:57:11.849" v="1372" actId="122"/>
          <ac:spMkLst>
            <pc:docMk/>
            <pc:sldMk cId="699559444" sldId="260"/>
            <ac:spMk id="2" creationId="{616570F7-6CB5-4D30-8210-B67C5C5BF728}"/>
          </ac:spMkLst>
        </pc:spChg>
        <pc:spChg chg="mod">
          <ac:chgData name="Shawn Richards" userId="da409d68-c2db-42f7-bc7a-a599ad4c54e7" providerId="ADAL" clId="{6B5DF6E5-2EDC-44FC-BA38-0A712FEEEC25}" dt="2021-02-19T15:50:05.580" v="10295" actId="20577"/>
          <ac:spMkLst>
            <pc:docMk/>
            <pc:sldMk cId="699559444" sldId="260"/>
            <ac:spMk id="3" creationId="{CC8A7494-F17C-4C40-9659-54245C49270C}"/>
          </ac:spMkLst>
        </pc:spChg>
      </pc:sldChg>
      <pc:sldChg chg="addSp delSp modSp new mod setBg">
        <pc:chgData name="Shawn Richards" userId="da409d68-c2db-42f7-bc7a-a599ad4c54e7" providerId="ADAL" clId="{6B5DF6E5-2EDC-44FC-BA38-0A712FEEEC25}" dt="2021-02-17T12:54:40.885" v="4777" actId="20577"/>
        <pc:sldMkLst>
          <pc:docMk/>
          <pc:sldMk cId="3981254746" sldId="261"/>
        </pc:sldMkLst>
        <pc:spChg chg="mod">
          <ac:chgData name="Shawn Richards" userId="da409d68-c2db-42f7-bc7a-a599ad4c54e7" providerId="ADAL" clId="{6B5DF6E5-2EDC-44FC-BA38-0A712FEEEC25}" dt="2021-02-17T11:00:41.728" v="4500" actId="14100"/>
          <ac:spMkLst>
            <pc:docMk/>
            <pc:sldMk cId="3981254746" sldId="261"/>
            <ac:spMk id="2" creationId="{AE0DE329-8EA0-4DC9-95E8-A88272B12617}"/>
          </ac:spMkLst>
        </pc:spChg>
        <pc:spChg chg="del mod">
          <ac:chgData name="Shawn Richards" userId="da409d68-c2db-42f7-bc7a-a599ad4c54e7" providerId="ADAL" clId="{6B5DF6E5-2EDC-44FC-BA38-0A712FEEEC25}" dt="2021-02-16T15:32:03.784" v="3762"/>
          <ac:spMkLst>
            <pc:docMk/>
            <pc:sldMk cId="3981254746" sldId="261"/>
            <ac:spMk id="3" creationId="{81FDEE93-6407-4AD0-9373-12722A5E7DAE}"/>
          </ac:spMkLst>
        </pc:spChg>
        <pc:spChg chg="add del">
          <ac:chgData name="Shawn Richards" userId="da409d68-c2db-42f7-bc7a-a599ad4c54e7" providerId="ADAL" clId="{6B5DF6E5-2EDC-44FC-BA38-0A712FEEEC25}" dt="2021-02-16T15:33:03.554" v="3772" actId="26606"/>
          <ac:spMkLst>
            <pc:docMk/>
            <pc:sldMk cId="3981254746" sldId="261"/>
            <ac:spMk id="8" creationId="{97849DD2-6D6E-4D26-AE75-1EF90B9DB05D}"/>
          </ac:spMkLst>
        </pc:spChg>
        <pc:spChg chg="add del">
          <ac:chgData name="Shawn Richards" userId="da409d68-c2db-42f7-bc7a-a599ad4c54e7" providerId="ADAL" clId="{6B5DF6E5-2EDC-44FC-BA38-0A712FEEEC25}" dt="2021-02-16T15:32:49.659" v="3770" actId="26606"/>
          <ac:spMkLst>
            <pc:docMk/>
            <pc:sldMk cId="3981254746" sldId="261"/>
            <ac:spMk id="18" creationId="{5669AB50-4CAD-4D10-A09A-A0C01AF9E6F6}"/>
          </ac:spMkLst>
        </pc:spChg>
        <pc:spChg chg="add">
          <ac:chgData name="Shawn Richards" userId="da409d68-c2db-42f7-bc7a-a599ad4c54e7" providerId="ADAL" clId="{6B5DF6E5-2EDC-44FC-BA38-0A712FEEEC25}" dt="2021-02-16T15:33:18.717" v="3779" actId="26606"/>
          <ac:spMkLst>
            <pc:docMk/>
            <pc:sldMk cId="3981254746" sldId="261"/>
            <ac:spMk id="23" creationId="{5014FF2D-4863-43AA-82A7-958E9F743951}"/>
          </ac:spMkLst>
        </pc:spChg>
        <pc:spChg chg="add del">
          <ac:chgData name="Shawn Richards" userId="da409d68-c2db-42f7-bc7a-a599ad4c54e7" providerId="ADAL" clId="{6B5DF6E5-2EDC-44FC-BA38-0A712FEEEC25}" dt="2021-02-16T15:33:03.554" v="3772" actId="26606"/>
          <ac:spMkLst>
            <pc:docMk/>
            <pc:sldMk cId="3981254746" sldId="261"/>
            <ac:spMk id="26" creationId="{B5BA6DB3-F246-4306-AA4A-B2E8EF6D7B10}"/>
          </ac:spMkLst>
        </pc:spChg>
        <pc:spChg chg="add del">
          <ac:chgData name="Shawn Richards" userId="da409d68-c2db-42f7-bc7a-a599ad4c54e7" providerId="ADAL" clId="{6B5DF6E5-2EDC-44FC-BA38-0A712FEEEC25}" dt="2021-02-16T15:33:07.432" v="3774" actId="26606"/>
          <ac:spMkLst>
            <pc:docMk/>
            <pc:sldMk cId="3981254746" sldId="261"/>
            <ac:spMk id="28" creationId="{88E148E5-907A-49B7-80A3-866AF9CF0D6E}"/>
          </ac:spMkLst>
        </pc:spChg>
        <pc:spChg chg="add del">
          <ac:chgData name="Shawn Richards" userId="da409d68-c2db-42f7-bc7a-a599ad4c54e7" providerId="ADAL" clId="{6B5DF6E5-2EDC-44FC-BA38-0A712FEEEC25}" dt="2021-02-16T15:33:15.680" v="3776" actId="26606"/>
          <ac:spMkLst>
            <pc:docMk/>
            <pc:sldMk cId="3981254746" sldId="261"/>
            <ac:spMk id="30" creationId="{05A01BCC-0AE4-49A6-994B-0E9B3001CA6B}"/>
          </ac:spMkLst>
        </pc:spChg>
        <pc:spChg chg="add del">
          <ac:chgData name="Shawn Richards" userId="da409d68-c2db-42f7-bc7a-a599ad4c54e7" providerId="ADAL" clId="{6B5DF6E5-2EDC-44FC-BA38-0A712FEEEC25}" dt="2021-02-16T15:33:18.649" v="3778" actId="26606"/>
          <ac:spMkLst>
            <pc:docMk/>
            <pc:sldMk cId="3981254746" sldId="261"/>
            <ac:spMk id="32" creationId="{88E148E5-907A-49B7-80A3-866AF9CF0D6E}"/>
          </ac:spMkLst>
        </pc:spChg>
        <pc:spChg chg="add mod">
          <ac:chgData name="Shawn Richards" userId="da409d68-c2db-42f7-bc7a-a599ad4c54e7" providerId="ADAL" clId="{6B5DF6E5-2EDC-44FC-BA38-0A712FEEEC25}" dt="2021-02-17T12:54:40.885" v="4777" actId="20577"/>
          <ac:spMkLst>
            <pc:docMk/>
            <pc:sldMk cId="3981254746" sldId="261"/>
            <ac:spMk id="37" creationId="{2846210E-F8F5-4776-AC8A-940FECE4798D}"/>
          </ac:spMkLst>
        </pc:spChg>
        <pc:grpChg chg="add del">
          <ac:chgData name="Shawn Richards" userId="da409d68-c2db-42f7-bc7a-a599ad4c54e7" providerId="ADAL" clId="{6B5DF6E5-2EDC-44FC-BA38-0A712FEEEC25}" dt="2021-02-16T15:32:49.659" v="3770" actId="26606"/>
          <ac:grpSpMkLst>
            <pc:docMk/>
            <pc:sldMk cId="3981254746" sldId="261"/>
            <ac:grpSpMk id="9" creationId="{5A992EA8-A2AE-480C-BFF9-7B134643975C}"/>
          </ac:grpSpMkLst>
        </pc:grpChg>
        <pc:grpChg chg="add del">
          <ac:chgData name="Shawn Richards" userId="da409d68-c2db-42f7-bc7a-a599ad4c54e7" providerId="ADAL" clId="{6B5DF6E5-2EDC-44FC-BA38-0A712FEEEC25}" dt="2021-02-16T15:33:03.554" v="3772" actId="26606"/>
          <ac:grpSpMkLst>
            <pc:docMk/>
            <pc:sldMk cId="3981254746" sldId="261"/>
            <ac:grpSpMk id="11" creationId="{298B78F7-6841-4168-8538-3E26070861D3}"/>
          </ac:grpSpMkLst>
        </pc:grpChg>
        <pc:grpChg chg="add del">
          <ac:chgData name="Shawn Richards" userId="da409d68-c2db-42f7-bc7a-a599ad4c54e7" providerId="ADAL" clId="{6B5DF6E5-2EDC-44FC-BA38-0A712FEEEC25}" dt="2021-02-16T15:32:49.659" v="3770" actId="26606"/>
          <ac:grpSpMkLst>
            <pc:docMk/>
            <pc:sldMk cId="3981254746" sldId="261"/>
            <ac:grpSpMk id="20" creationId="{0C5EAE72-3D24-4A03-9BDF-FBE8C100AF82}"/>
          </ac:grpSpMkLst>
        </pc:grpChg>
        <pc:grpChg chg="add">
          <ac:chgData name="Shawn Richards" userId="da409d68-c2db-42f7-bc7a-a599ad4c54e7" providerId="ADAL" clId="{6B5DF6E5-2EDC-44FC-BA38-0A712FEEEC25}" dt="2021-02-16T15:33:18.717" v="3779" actId="26606"/>
          <ac:grpSpMkLst>
            <pc:docMk/>
            <pc:sldMk cId="3981254746" sldId="261"/>
            <ac:grpSpMk id="34" creationId="{353BC003-D6B7-4BF0-937D-4A015F6DEB15}"/>
          </ac:grpSpMkLst>
        </pc:grpChg>
        <pc:picChg chg="add mod">
          <ac:chgData name="Shawn Richards" userId="da409d68-c2db-42f7-bc7a-a599ad4c54e7" providerId="ADAL" clId="{6B5DF6E5-2EDC-44FC-BA38-0A712FEEEC25}" dt="2021-02-17T11:17:35.678" v="4750" actId="14100"/>
          <ac:picMkLst>
            <pc:docMk/>
            <pc:sldMk cId="3981254746" sldId="261"/>
            <ac:picMk id="4" creationId="{C4B82097-DE80-4791-8692-03D74C48C158}"/>
          </ac:picMkLst>
        </pc:picChg>
      </pc:sldChg>
      <pc:sldChg chg="addSp modSp new mod">
        <pc:chgData name="Shawn Richards" userId="da409d68-c2db-42f7-bc7a-a599ad4c54e7" providerId="ADAL" clId="{6B5DF6E5-2EDC-44FC-BA38-0A712FEEEC25}" dt="2021-02-19T15:56:47.849" v="10577" actId="20577"/>
        <pc:sldMkLst>
          <pc:docMk/>
          <pc:sldMk cId="180209247" sldId="262"/>
        </pc:sldMkLst>
        <pc:spChg chg="mod">
          <ac:chgData name="Shawn Richards" userId="da409d68-c2db-42f7-bc7a-a599ad4c54e7" providerId="ADAL" clId="{6B5DF6E5-2EDC-44FC-BA38-0A712FEEEC25}" dt="2021-02-16T15:20:53.408" v="3761" actId="20577"/>
          <ac:spMkLst>
            <pc:docMk/>
            <pc:sldMk cId="180209247" sldId="262"/>
            <ac:spMk id="2" creationId="{FCBCB41C-6DBA-4A0F-B42B-BFAB5F0BE538}"/>
          </ac:spMkLst>
        </pc:spChg>
        <pc:spChg chg="mod">
          <ac:chgData name="Shawn Richards" userId="da409d68-c2db-42f7-bc7a-a599ad4c54e7" providerId="ADAL" clId="{6B5DF6E5-2EDC-44FC-BA38-0A712FEEEC25}" dt="2021-02-19T15:56:47.849" v="10577" actId="20577"/>
          <ac:spMkLst>
            <pc:docMk/>
            <pc:sldMk cId="180209247" sldId="262"/>
            <ac:spMk id="3" creationId="{58FE0146-DB4F-4833-A68D-45BE87A98280}"/>
          </ac:spMkLst>
        </pc:spChg>
        <pc:picChg chg="add mod">
          <ac:chgData name="Shawn Richards" userId="da409d68-c2db-42f7-bc7a-a599ad4c54e7" providerId="ADAL" clId="{6B5DF6E5-2EDC-44FC-BA38-0A712FEEEC25}" dt="2021-02-17T14:38:19.938" v="5534" actId="1076"/>
          <ac:picMkLst>
            <pc:docMk/>
            <pc:sldMk cId="180209247" sldId="262"/>
            <ac:picMk id="5" creationId="{36E9148C-BB33-4C68-9124-DEEA816C0F52}"/>
          </ac:picMkLst>
        </pc:picChg>
      </pc:sldChg>
      <pc:sldChg chg="modSp new mod">
        <pc:chgData name="Shawn Richards" userId="da409d68-c2db-42f7-bc7a-a599ad4c54e7" providerId="ADAL" clId="{6B5DF6E5-2EDC-44FC-BA38-0A712FEEEC25}" dt="2021-02-17T16:12:03.165" v="7844" actId="20577"/>
        <pc:sldMkLst>
          <pc:docMk/>
          <pc:sldMk cId="608994756" sldId="263"/>
        </pc:sldMkLst>
        <pc:spChg chg="mod">
          <ac:chgData name="Shawn Richards" userId="da409d68-c2db-42f7-bc7a-a599ad4c54e7" providerId="ADAL" clId="{6B5DF6E5-2EDC-44FC-BA38-0A712FEEEC25}" dt="2021-02-17T14:58:56.951" v="5929" actId="20577"/>
          <ac:spMkLst>
            <pc:docMk/>
            <pc:sldMk cId="608994756" sldId="263"/>
            <ac:spMk id="2" creationId="{06AB3775-3335-4338-AA65-1F985F34528F}"/>
          </ac:spMkLst>
        </pc:spChg>
        <pc:spChg chg="mod">
          <ac:chgData name="Shawn Richards" userId="da409d68-c2db-42f7-bc7a-a599ad4c54e7" providerId="ADAL" clId="{6B5DF6E5-2EDC-44FC-BA38-0A712FEEEC25}" dt="2021-02-17T16:12:03.165" v="7844" actId="20577"/>
          <ac:spMkLst>
            <pc:docMk/>
            <pc:sldMk cId="608994756" sldId="263"/>
            <ac:spMk id="3" creationId="{6CDF4A32-DB6F-4D9C-9121-0CE4D739DCF4}"/>
          </ac:spMkLst>
        </pc:spChg>
      </pc:sldChg>
      <pc:sldChg chg="addSp delSp modSp new mod">
        <pc:chgData name="Shawn Richards" userId="da409d68-c2db-42f7-bc7a-a599ad4c54e7" providerId="ADAL" clId="{6B5DF6E5-2EDC-44FC-BA38-0A712FEEEC25}" dt="2021-02-19T15:59:09.698" v="10714" actId="20577"/>
        <pc:sldMkLst>
          <pc:docMk/>
          <pc:sldMk cId="3556197421" sldId="264"/>
        </pc:sldMkLst>
        <pc:spChg chg="mod">
          <ac:chgData name="Shawn Richards" userId="da409d68-c2db-42f7-bc7a-a599ad4c54e7" providerId="ADAL" clId="{6B5DF6E5-2EDC-44FC-BA38-0A712FEEEC25}" dt="2021-02-17T15:41:20.726" v="6823" actId="14100"/>
          <ac:spMkLst>
            <pc:docMk/>
            <pc:sldMk cId="3556197421" sldId="264"/>
            <ac:spMk id="2" creationId="{6E7CFF6C-D448-40E2-A8BE-32493D4B5295}"/>
          </ac:spMkLst>
        </pc:spChg>
        <pc:spChg chg="mod">
          <ac:chgData name="Shawn Richards" userId="da409d68-c2db-42f7-bc7a-a599ad4c54e7" providerId="ADAL" clId="{6B5DF6E5-2EDC-44FC-BA38-0A712FEEEC25}" dt="2021-02-19T15:59:09.698" v="10714" actId="20577"/>
          <ac:spMkLst>
            <pc:docMk/>
            <pc:sldMk cId="3556197421" sldId="264"/>
            <ac:spMk id="3" creationId="{30890B74-C6F7-4509-8ADB-C18541E71994}"/>
          </ac:spMkLst>
        </pc:spChg>
        <pc:graphicFrameChg chg="add del modGraphic">
          <ac:chgData name="Shawn Richards" userId="da409d68-c2db-42f7-bc7a-a599ad4c54e7" providerId="ADAL" clId="{6B5DF6E5-2EDC-44FC-BA38-0A712FEEEC25}" dt="2021-02-17T15:25:54.774" v="6786" actId="27309"/>
          <ac:graphicFrameMkLst>
            <pc:docMk/>
            <pc:sldMk cId="3556197421" sldId="264"/>
            <ac:graphicFrameMk id="5" creationId="{5022E93E-5260-44A1-A860-3DB72EBBDE8C}"/>
          </ac:graphicFrameMkLst>
        </pc:graphicFrameChg>
      </pc:sldChg>
      <pc:sldChg chg="addSp delSp modSp new mod setBg">
        <pc:chgData name="Shawn Richards" userId="da409d68-c2db-42f7-bc7a-a599ad4c54e7" providerId="ADAL" clId="{6B5DF6E5-2EDC-44FC-BA38-0A712FEEEC25}" dt="2021-02-17T16:03:10.857" v="7562" actId="20577"/>
        <pc:sldMkLst>
          <pc:docMk/>
          <pc:sldMk cId="2803653241" sldId="265"/>
        </pc:sldMkLst>
        <pc:spChg chg="mod">
          <ac:chgData name="Shawn Richards" userId="da409d68-c2db-42f7-bc7a-a599ad4c54e7" providerId="ADAL" clId="{6B5DF6E5-2EDC-44FC-BA38-0A712FEEEC25}" dt="2021-02-17T15:56:10.366" v="6941" actId="26606"/>
          <ac:spMkLst>
            <pc:docMk/>
            <pc:sldMk cId="2803653241" sldId="265"/>
            <ac:spMk id="2" creationId="{A8BB5EA1-47A4-4255-ACAE-B047F03EFBFD}"/>
          </ac:spMkLst>
        </pc:spChg>
        <pc:spChg chg="del mod">
          <ac:chgData name="Shawn Richards" userId="da409d68-c2db-42f7-bc7a-a599ad4c54e7" providerId="ADAL" clId="{6B5DF6E5-2EDC-44FC-BA38-0A712FEEEC25}" dt="2021-02-17T15:51:56.527" v="6924" actId="22"/>
          <ac:spMkLst>
            <pc:docMk/>
            <pc:sldMk cId="2803653241" sldId="265"/>
            <ac:spMk id="3" creationId="{E79BCED1-3736-485A-9021-954BB2C3E770}"/>
          </ac:spMkLst>
        </pc:spChg>
        <pc:spChg chg="add del mod">
          <ac:chgData name="Shawn Richards" userId="da409d68-c2db-42f7-bc7a-a599ad4c54e7" providerId="ADAL" clId="{6B5DF6E5-2EDC-44FC-BA38-0A712FEEEC25}" dt="2021-02-17T16:03:10.857" v="7562" actId="20577"/>
          <ac:spMkLst>
            <pc:docMk/>
            <pc:sldMk cId="2803653241" sldId="265"/>
            <ac:spMk id="9" creationId="{B04E8DB2-72BB-4D62-859D-AE7D9A3B5E85}"/>
          </ac:spMkLst>
        </pc:spChg>
        <pc:spChg chg="add del">
          <ac:chgData name="Shawn Richards" userId="da409d68-c2db-42f7-bc7a-a599ad4c54e7" providerId="ADAL" clId="{6B5DF6E5-2EDC-44FC-BA38-0A712FEEEC25}" dt="2021-02-17T15:56:10.366" v="6941" actId="26606"/>
          <ac:spMkLst>
            <pc:docMk/>
            <pc:sldMk cId="2803653241" sldId="265"/>
            <ac:spMk id="21" creationId="{10CC18C0-9A66-45AE-B534-B8D29AFEA80F}"/>
          </ac:spMkLst>
        </pc:spChg>
        <pc:grpChg chg="add del">
          <ac:chgData name="Shawn Richards" userId="da409d68-c2db-42f7-bc7a-a599ad4c54e7" providerId="ADAL" clId="{6B5DF6E5-2EDC-44FC-BA38-0A712FEEEC25}" dt="2021-02-17T15:56:10.366" v="6941" actId="26606"/>
          <ac:grpSpMkLst>
            <pc:docMk/>
            <pc:sldMk cId="2803653241" sldId="265"/>
            <ac:grpSpMk id="12" creationId="{06E96C53-1010-48EB-8728-70CB58236EC4}"/>
          </ac:grpSpMkLst>
        </pc:grpChg>
        <pc:picChg chg="add mod ord">
          <ac:chgData name="Shawn Richards" userId="da409d68-c2db-42f7-bc7a-a599ad4c54e7" providerId="ADAL" clId="{6B5DF6E5-2EDC-44FC-BA38-0A712FEEEC25}" dt="2021-02-17T15:56:10.366" v="6941" actId="26606"/>
          <ac:picMkLst>
            <pc:docMk/>
            <pc:sldMk cId="2803653241" sldId="265"/>
            <ac:picMk id="5" creationId="{D1A51062-7613-45F1-8C2C-A27F3D513E16}"/>
          </ac:picMkLst>
        </pc:picChg>
      </pc:sldChg>
      <pc:sldChg chg="modSp new mod">
        <pc:chgData name="Shawn Richards" userId="da409d68-c2db-42f7-bc7a-a599ad4c54e7" providerId="ADAL" clId="{6B5DF6E5-2EDC-44FC-BA38-0A712FEEEC25}" dt="2021-02-19T16:00:55.005" v="10797" actId="20577"/>
        <pc:sldMkLst>
          <pc:docMk/>
          <pc:sldMk cId="2036077054" sldId="266"/>
        </pc:sldMkLst>
        <pc:spChg chg="mod">
          <ac:chgData name="Shawn Richards" userId="da409d68-c2db-42f7-bc7a-a599ad4c54e7" providerId="ADAL" clId="{6B5DF6E5-2EDC-44FC-BA38-0A712FEEEC25}" dt="2021-02-19T15:00:32.999" v="9045" actId="14100"/>
          <ac:spMkLst>
            <pc:docMk/>
            <pc:sldMk cId="2036077054" sldId="266"/>
            <ac:spMk id="2" creationId="{5AF06A98-7775-4FCF-A7BC-8890294C1670}"/>
          </ac:spMkLst>
        </pc:spChg>
        <pc:spChg chg="mod">
          <ac:chgData name="Shawn Richards" userId="da409d68-c2db-42f7-bc7a-a599ad4c54e7" providerId="ADAL" clId="{6B5DF6E5-2EDC-44FC-BA38-0A712FEEEC25}" dt="2021-02-19T16:00:55.005" v="10797" actId="20577"/>
          <ac:spMkLst>
            <pc:docMk/>
            <pc:sldMk cId="2036077054" sldId="266"/>
            <ac:spMk id="3" creationId="{CF4B1F94-0EF0-43AE-981B-4C80F081CA1D}"/>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2373"/>
            <a:ext cx="12192000" cy="6867027"/>
            <a:chOff x="0" y="-2373"/>
            <a:chExt cx="12192000" cy="6867027"/>
          </a:xfrm>
        </p:grpSpPr>
        <p:sp>
          <p:nvSpPr>
            <p:cNvPr id="8" name="Rectangle 7"/>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rot="5400000">
            <a:off x="10089390" y="1792223"/>
            <a:ext cx="990599" cy="304799"/>
          </a:xfrm>
        </p:spPr>
        <p:txBody>
          <a:bodyPr anchor="t"/>
          <a:lstStyle>
            <a:lvl1pPr algn="l">
              <a:defRPr b="0" i="0">
                <a:solidFill>
                  <a:schemeClr val="bg1"/>
                </a:solidFill>
              </a:defRPr>
            </a:lvl1pPr>
          </a:lstStyle>
          <a:p>
            <a:fld id="{1E700B27-DE4C-4B9E-BB11-B9027034A00F}" type="datetimeFigureOut">
              <a:rPr lang="en-US" dirty="0"/>
              <a:pPr/>
              <a:t>2/20/2021</a:t>
            </a:fld>
            <a:endParaRPr lang="en-US" dirty="0"/>
          </a:p>
        </p:txBody>
      </p:sp>
      <p:sp>
        <p:nvSpPr>
          <p:cNvPr id="5" name="Footer Placeholder 4"/>
          <p:cNvSpPr>
            <a:spLocks noGrp="1"/>
          </p:cNvSpPr>
          <p:nvPr>
            <p:ph type="ftr" sz="quarter" idx="11"/>
          </p:nvPr>
        </p:nvSpPr>
        <p:spPr>
          <a:xfrm rot="5400000">
            <a:off x="8959592" y="3226820"/>
            <a:ext cx="3859795" cy="304801"/>
          </a:xfrm>
        </p:spPr>
        <p:txBody>
          <a:bodyPr/>
          <a:lstStyle>
            <a:lvl1pPr>
              <a:defRPr b="0" i="0">
                <a:solidFill>
                  <a:schemeClr val="bg1"/>
                </a:solidFill>
              </a:defRPr>
            </a:lvl1pPr>
          </a:lstStyle>
          <a:p>
            <a:endParaRPr lang="en-US" dirty="0"/>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atin typeface="+mj-lt"/>
              </a:defRPr>
            </a:lvl1p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5C51FCE-E4BB-4680-8E50-3C0E348D2609}" type="datetimeFigureOut">
              <a:rPr lang="en-US" dirty="0"/>
              <a:t>2/20/2021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3" name="Group 12"/>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7645"/>
            <a:ext cx="4351023"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8" y="2677644"/>
            <a:ext cx="3755379" cy="2283823"/>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AAA073D-A903-47F8-8D16-77642FB0DF1F}" type="datetimeFigureOut">
              <a:rPr lang="en-US" dirty="0"/>
              <a:t>2/20/2021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B91FA40-626B-4CA1-85D0-7A9016E395BA}" type="datetimeFigureOut">
              <a:rPr lang="en-US" dirty="0"/>
              <a:t>2/20/2021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0" y="3179762"/>
            <a:ext cx="4825159"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3F425EA-B9DC-48A7-991E-9A82573B1B21}" type="datetimeFigureOut">
              <a:rPr lang="en-US" dirty="0"/>
              <a:t>2/20/2021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6CB97F8-6CEB-469B-AFCC-889F2A2B1D5A}" type="datetimeFigureOut">
              <a:rPr lang="en-US" dirty="0"/>
              <a:t>2/20/2021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FA9179F-009E-4FA5-B091-7EBB82A185BD}" type="datetimeFigureOut">
              <a:rPr lang="en-US" dirty="0"/>
              <a:t>2/20/2021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4" name="Group 13"/>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Oval 15"/>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295400"/>
            <a:ext cx="2793159"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5" y="2895600"/>
            <a:ext cx="2793158" cy="312927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E665CEB-0076-4E37-B880-BCEA9784DE0A}" type="datetimeFigureOut">
              <a:rPr lang="en-US" dirty="0"/>
              <a:t>2/20/2021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20" name="Group 19"/>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60" cy="173566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6149E5E-3896-4118-99A7-7B85668F1C5E}" type="datetimeFigureOut">
              <a:rPr lang="en-US" dirty="0"/>
              <a:t>2/20/2021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4966674"/>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6" y="5536665"/>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40F4739-9812-4A9F-890D-2AD6BA5F6EE8}" type="datetimeFigureOut">
              <a:rPr lang="en-US" dirty="0"/>
              <a:t>2/20/2021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12" name="Group 11"/>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3416"/>
            <a:ext cx="8825659" cy="1379755"/>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8845AC5-A3F8-44AA-BA8F-596CDCC976D3}" type="datetimeFigureOut">
              <a:rPr lang="en-US" dirty="0"/>
              <a:t>2/20/2021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7" name="Group 6"/>
          <p:cNvGrpSpPr/>
          <p:nvPr/>
        </p:nvGrpSpPr>
        <p:grpSpPr>
          <a:xfrm>
            <a:off x="0" y="-2373"/>
            <a:ext cx="12192000" cy="6867027"/>
            <a:chOff x="0" y="-2373"/>
            <a:chExt cx="12192000" cy="6867027"/>
          </a:xfrm>
        </p:grpSpPr>
        <p:sp>
          <p:nvSpPr>
            <p:cNvPr id="15" name="Rectangle 14"/>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4"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3" name="TextBox 12"/>
          <p:cNvSpPr txBox="1"/>
          <p:nvPr/>
        </p:nvSpPr>
        <p:spPr>
          <a:xfrm>
            <a:off x="9719438" y="2631815"/>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9" name="TextBox 8"/>
          <p:cNvSpPr txBox="1"/>
          <p:nvPr/>
        </p:nvSpPr>
        <p:spPr>
          <a:xfrm>
            <a:off x="898295" y="591093"/>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2" name="Title 1"/>
          <p:cNvSpPr>
            <a:spLocks noGrp="1"/>
          </p:cNvSpPr>
          <p:nvPr>
            <p:ph type="title"/>
          </p:nvPr>
        </p:nvSpPr>
        <p:spPr>
          <a:xfrm>
            <a:off x="1581878" y="980517"/>
            <a:ext cx="8453906" cy="2698249"/>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873B183-A821-4095-A363-9EC968635539}" type="datetimeFigureOut">
              <a:rPr lang="en-US" dirty="0"/>
              <a:t>2/20/2021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32" name="Rectangle 3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18" name="Group 17"/>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33068"/>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74D01B4-0AA5-45E6-B2E6-5FA4078AEBCF}" type="datetimeFigureOut">
              <a:rPr lang="en-US" dirty="0"/>
              <a:t>2/20/2021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2" name="Rectangle 1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172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4" y="3193561"/>
            <a:ext cx="3129168" cy="283349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2"/>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93561"/>
            <a:ext cx="3145380" cy="283349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6700" y="2617299"/>
            <a:ext cx="3161029"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6700" y="3193561"/>
            <a:ext cx="3164719" cy="28334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22" name="Straight Connector 21"/>
          <p:cNvCxnSpPr/>
          <p:nvPr/>
        </p:nvCxnSpPr>
        <p:spPr>
          <a:xfrm>
            <a:off x="440397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777240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4147335C-0450-40D7-8612-B3203BED4F28}" type="datetimeFigureOut">
              <a:rPr lang="en-US" dirty="0"/>
              <a:t>2/20/2021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2" y="4532845"/>
            <a:ext cx="30504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1334552"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3" y="5109107"/>
            <a:ext cx="3050437"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72537" y="4532846"/>
            <a:ext cx="3046766" cy="651156"/>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4748463" y="2603500"/>
            <a:ext cx="2691241"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68865" y="5184002"/>
            <a:ext cx="3050438" cy="84305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3434" y="4532847"/>
            <a:ext cx="3050438" cy="651154"/>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3434" y="5184001"/>
            <a:ext cx="3050437" cy="843054"/>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388153" y="2603500"/>
            <a:ext cx="0" cy="351759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801905" y="2603500"/>
            <a:ext cx="0" cy="34925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D246A105-2A1C-4284-B4EA-07CF89B1A393}" type="datetimeFigureOut">
              <a:rPr lang="en-US" dirty="0"/>
              <a:t>2/20/2021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3" y="973668"/>
            <a:ext cx="8825660"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0DBE609-F3F2-45E6-BD6A-E03A8C86C1AE}" type="datetimeFigureOut">
              <a:rPr lang="en-US" dirty="0"/>
              <a:t>2/20/2021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76756" y="1278468"/>
            <a:ext cx="1413933" cy="4748589"/>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8"/>
            <a:ext cx="6247546"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A24AD68-089C-4467-A8F3-EA2BBCA6B44E}" type="datetimeFigureOut">
              <a:rPr lang="en-US" dirty="0"/>
              <a:t>2/20/2021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9" name="Group 8"/>
          <p:cNvGrpSpPr/>
          <p:nvPr/>
        </p:nvGrpSpPr>
        <p:grpSpPr>
          <a:xfrm>
            <a:off x="0" y="-2373"/>
            <a:ext cx="12192000" cy="6867027"/>
            <a:chOff x="0" y="-2373"/>
            <a:chExt cx="12192000" cy="6867027"/>
          </a:xfrm>
        </p:grpSpPr>
        <p:sp>
          <p:nvSpPr>
            <p:cNvPr id="26" name="Rectangle 25"/>
            <p:cNvSpPr/>
            <p:nvPr/>
          </p:nvSpPr>
          <p:spPr>
            <a:xfrm>
              <a:off x="0" y="0"/>
              <a:ext cx="12192000" cy="6858000"/>
            </a:xfrm>
            <a:prstGeom prst="rect">
              <a:avLst/>
            </a:prstGeom>
            <a:blipFill>
              <a:blip r:embed="rId19">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0"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3"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5" y="2603500"/>
            <a:ext cx="8761412"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0938" y="6394061"/>
            <a:ext cx="990599" cy="304799"/>
          </a:xfrm>
          <a:prstGeom prst="rect">
            <a:avLst/>
          </a:prstGeom>
        </p:spPr>
        <p:txBody>
          <a:bodyPr vert="horz" lIns="91440" tIns="45720" rIns="91440" bIns="45720" rtlCol="0" anchor="t"/>
          <a:lstStyle>
            <a:lvl1pPr algn="r">
              <a:defRPr sz="1000" b="1" i="0">
                <a:solidFill>
                  <a:schemeClr val="accent1"/>
                </a:solidFill>
              </a:defRPr>
            </a:lvl1pPr>
          </a:lstStyle>
          <a:p>
            <a:fld id="{7E0D914D-B099-4142-A885-11F276715148}" type="datetimeFigureOut">
              <a:rPr lang="en-US" dirty="0"/>
              <a:t>2/20/2021</a:t>
            </a:fld>
            <a:endParaRPr lang="en-US" dirty="0"/>
          </a:p>
        </p:txBody>
      </p:sp>
      <p:sp>
        <p:nvSpPr>
          <p:cNvPr id="5" name="Footer Placeholder 4"/>
          <p:cNvSpPr>
            <a:spLocks noGrp="1"/>
          </p:cNvSpPr>
          <p:nvPr>
            <p:ph type="ftr" sz="quarter" idx="3"/>
          </p:nvPr>
        </p:nvSpPr>
        <p:spPr>
          <a:xfrm>
            <a:off x="528358" y="6391838"/>
            <a:ext cx="3859795" cy="304801"/>
          </a:xfrm>
          <a:prstGeom prst="rect">
            <a:avLst/>
          </a:prstGeom>
        </p:spPr>
        <p:txBody>
          <a:bodyPr vert="horz" lIns="91440" tIns="45720" rIns="91440" bIns="45720" rtlCol="0" anchor="b"/>
          <a:lstStyle>
            <a:lvl1pPr algn="l">
              <a:defRPr sz="1000" b="1" i="0">
                <a:solidFill>
                  <a:schemeClr val="accent1"/>
                </a:solidFill>
                <a:latin typeface="+mn-lt"/>
              </a:defRPr>
            </a:lvl1pPr>
          </a:lstStyle>
          <a:p>
            <a:endParaRPr lang="en-US" dirty="0"/>
          </a:p>
        </p:txBody>
      </p:sp>
      <p:sp>
        <p:nvSpPr>
          <p:cNvPr id="22" name="Rectangle 2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bg1"/>
                </a:solidFill>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www.oracle.com/" TargetMode="External"/><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www.oracle.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029568-7AB7-439D-95FA-EE8D7C74A5F6}"/>
              </a:ext>
            </a:extLst>
          </p:cNvPr>
          <p:cNvSpPr>
            <a:spLocks noGrp="1"/>
          </p:cNvSpPr>
          <p:nvPr>
            <p:ph type="ctrTitle"/>
          </p:nvPr>
        </p:nvSpPr>
        <p:spPr/>
        <p:txBody>
          <a:bodyPr/>
          <a:lstStyle/>
          <a:p>
            <a:br>
              <a:rPr lang="en-GB" sz="1400" dirty="0"/>
            </a:br>
            <a:br>
              <a:rPr lang="en-GB" sz="1400" dirty="0"/>
            </a:br>
            <a:br>
              <a:rPr lang="en-GB" sz="1200" dirty="0"/>
            </a:br>
            <a:br>
              <a:rPr lang="en-GB" sz="1200" dirty="0"/>
            </a:br>
            <a:br>
              <a:rPr lang="en-GB" sz="1200" dirty="0"/>
            </a:br>
            <a:br>
              <a:rPr lang="en-GB" sz="1200" dirty="0"/>
            </a:br>
            <a:br>
              <a:rPr lang="en-GB" sz="1200" dirty="0"/>
            </a:br>
            <a:br>
              <a:rPr lang="en-GB" sz="1200" dirty="0"/>
            </a:br>
            <a:br>
              <a:rPr lang="en-GB" sz="1200" dirty="0"/>
            </a:br>
            <a:r>
              <a:rPr lang="en-GB" sz="1200" dirty="0"/>
              <a:t>Research Proposal Presentation</a:t>
            </a:r>
            <a:br>
              <a:rPr lang="en-GB" sz="800" dirty="0"/>
            </a:br>
            <a:br>
              <a:rPr lang="en-GB" sz="800" dirty="0"/>
            </a:br>
            <a:r>
              <a:rPr lang="en-GB" sz="1800" dirty="0"/>
              <a:t>Consider if a dated production warehouse can become more efficient by understanding current inefficiencies and adding technology to rectify these. </a:t>
            </a:r>
            <a:br>
              <a:rPr lang="en-GB" sz="1800" dirty="0"/>
            </a:br>
            <a:br>
              <a:rPr lang="en-GB" sz="1800" dirty="0"/>
            </a:br>
            <a:r>
              <a:rPr lang="en-GB" sz="1800" dirty="0"/>
              <a:t>Is it feasible to integrate the determined technology to a legacy Enterprise Resource Planning system?</a:t>
            </a:r>
            <a:br>
              <a:rPr lang="en-GB" sz="1200" dirty="0"/>
            </a:br>
            <a:br>
              <a:rPr lang="en-GB" sz="1200" dirty="0"/>
            </a:br>
            <a:br>
              <a:rPr lang="en-GB" sz="1200" dirty="0"/>
            </a:br>
            <a:br>
              <a:rPr lang="en-GB" sz="1200" dirty="0"/>
            </a:br>
            <a:br>
              <a:rPr lang="en-GB" sz="1200" dirty="0"/>
            </a:br>
            <a:endParaRPr lang="en-US" sz="1200" dirty="0"/>
          </a:p>
        </p:txBody>
      </p:sp>
      <p:sp>
        <p:nvSpPr>
          <p:cNvPr id="3" name="Subtitle 2">
            <a:extLst>
              <a:ext uri="{FF2B5EF4-FFF2-40B4-BE49-F238E27FC236}">
                <a16:creationId xmlns:a16="http://schemas.microsoft.com/office/drawing/2014/main" id="{9CB68563-019F-40C5-BFB1-021978C93A4E}"/>
              </a:ext>
            </a:extLst>
          </p:cNvPr>
          <p:cNvSpPr>
            <a:spLocks noGrp="1"/>
          </p:cNvSpPr>
          <p:nvPr>
            <p:ph type="subTitle" idx="1"/>
          </p:nvPr>
        </p:nvSpPr>
        <p:spPr/>
        <p:txBody>
          <a:bodyPr>
            <a:normAutofit fontScale="77500" lnSpcReduction="20000"/>
          </a:bodyPr>
          <a:lstStyle/>
          <a:p>
            <a:r>
              <a:rPr lang="en-GB" dirty="0"/>
              <a:t>MS</a:t>
            </a:r>
            <a:r>
              <a:rPr lang="en-GB" sz="1500" dirty="0"/>
              <a:t>c</a:t>
            </a:r>
            <a:r>
              <a:rPr lang="en-GB" dirty="0"/>
              <a:t> lean and agile manufacturing operations</a:t>
            </a:r>
          </a:p>
          <a:p>
            <a:r>
              <a:rPr lang="en-GB" dirty="0"/>
              <a:t>Acfa7004 postgraduate research methodology</a:t>
            </a:r>
          </a:p>
          <a:p>
            <a:r>
              <a:rPr lang="en-GB" dirty="0"/>
              <a:t>Shaun Richards (student id 1904543)</a:t>
            </a:r>
            <a:endParaRPr lang="en-US" dirty="0"/>
          </a:p>
        </p:txBody>
      </p:sp>
    </p:spTree>
    <p:extLst>
      <p:ext uri="{BB962C8B-B14F-4D97-AF65-F5344CB8AC3E}">
        <p14:creationId xmlns:p14="http://schemas.microsoft.com/office/powerpoint/2010/main" val="34723704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1659F-387E-4E2A-B1BF-E132DAA9D3CD}"/>
              </a:ext>
            </a:extLst>
          </p:cNvPr>
          <p:cNvSpPr>
            <a:spLocks noGrp="1"/>
          </p:cNvSpPr>
          <p:nvPr>
            <p:ph type="title"/>
          </p:nvPr>
        </p:nvSpPr>
        <p:spPr>
          <a:xfrm>
            <a:off x="1154953" y="973668"/>
            <a:ext cx="9682674" cy="706964"/>
          </a:xfrm>
        </p:spPr>
        <p:txBody>
          <a:bodyPr/>
          <a:lstStyle/>
          <a:p>
            <a:pPr algn="ctr"/>
            <a:r>
              <a:rPr lang="en-GB" sz="2000" dirty="0"/>
              <a:t>Research Proposal Introduction</a:t>
            </a:r>
            <a:endParaRPr lang="en-US" sz="2000" dirty="0"/>
          </a:p>
        </p:txBody>
      </p:sp>
      <p:sp>
        <p:nvSpPr>
          <p:cNvPr id="3" name="Content Placeholder 2">
            <a:extLst>
              <a:ext uri="{FF2B5EF4-FFF2-40B4-BE49-F238E27FC236}">
                <a16:creationId xmlns:a16="http://schemas.microsoft.com/office/drawing/2014/main" id="{026017E4-A784-4FD7-B683-DD6F77AD62B8}"/>
              </a:ext>
            </a:extLst>
          </p:cNvPr>
          <p:cNvSpPr>
            <a:spLocks noGrp="1"/>
          </p:cNvSpPr>
          <p:nvPr>
            <p:ph idx="1"/>
          </p:nvPr>
        </p:nvSpPr>
        <p:spPr>
          <a:xfrm>
            <a:off x="1154952" y="2211572"/>
            <a:ext cx="9682675" cy="3758610"/>
          </a:xfrm>
        </p:spPr>
        <p:txBody>
          <a:bodyPr>
            <a:normAutofit fontScale="92500" lnSpcReduction="20000"/>
          </a:bodyPr>
          <a:lstStyle/>
          <a:p>
            <a:r>
              <a:rPr lang="en-GB" dirty="0"/>
              <a:t>The manufacturing site being studied operates a production warehouse which packages, stores and ships finished fine powder products in a variety of Stock Keeping Units (SKU’s).</a:t>
            </a:r>
          </a:p>
          <a:p>
            <a:r>
              <a:rPr lang="en-GB" dirty="0"/>
              <a:t>Whilst the site operates an Enterprise Resource Planning (ERP) system, most of the data logging and tracking of products through the production warehouse is undertaken using paper and then later updated into the ERP system. This approach under lean would be considered as wasteful and can also generate many errors during data transfer.</a:t>
            </a:r>
          </a:p>
          <a:p>
            <a:r>
              <a:rPr lang="en-GB" dirty="0"/>
              <a:t>The proposal will firstly look at methods within Lean which can be used to identify the wastes.</a:t>
            </a:r>
          </a:p>
          <a:p>
            <a:r>
              <a:rPr lang="en-GB" dirty="0"/>
              <a:t>The proposal will secondly look at analysing and understanding the waste and the impact on the production warehouse.</a:t>
            </a:r>
          </a:p>
          <a:p>
            <a:r>
              <a:rPr lang="en-GB" dirty="0"/>
              <a:t>The proposal will thirdly consider how best to eliminate the identified wastes using technology and which would be the best technology to use and why whilst also considering the technology compatibility with the legacy ERP system.</a:t>
            </a:r>
          </a:p>
          <a:p>
            <a:endParaRPr lang="en-US" dirty="0"/>
          </a:p>
        </p:txBody>
      </p:sp>
    </p:spTree>
    <p:extLst>
      <p:ext uri="{BB962C8B-B14F-4D97-AF65-F5344CB8AC3E}">
        <p14:creationId xmlns:p14="http://schemas.microsoft.com/office/powerpoint/2010/main" val="7232278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7EBF8C-886A-4699-A2B5-F11DE0F5FB11}"/>
              </a:ext>
            </a:extLst>
          </p:cNvPr>
          <p:cNvSpPr>
            <a:spLocks noGrp="1"/>
          </p:cNvSpPr>
          <p:nvPr>
            <p:ph type="title"/>
          </p:nvPr>
        </p:nvSpPr>
        <p:spPr>
          <a:xfrm>
            <a:off x="1154953" y="973668"/>
            <a:ext cx="9857604" cy="706964"/>
          </a:xfrm>
        </p:spPr>
        <p:txBody>
          <a:bodyPr/>
          <a:lstStyle/>
          <a:p>
            <a:pPr algn="ctr"/>
            <a:r>
              <a:rPr lang="en-GB" dirty="0"/>
              <a:t>Method used in Lean to identify waste</a:t>
            </a:r>
            <a:endParaRPr lang="en-US" dirty="0"/>
          </a:p>
        </p:txBody>
      </p:sp>
      <p:sp>
        <p:nvSpPr>
          <p:cNvPr id="3" name="Content Placeholder 2">
            <a:extLst>
              <a:ext uri="{FF2B5EF4-FFF2-40B4-BE49-F238E27FC236}">
                <a16:creationId xmlns:a16="http://schemas.microsoft.com/office/drawing/2014/main" id="{86CBF25C-A709-43A5-8C06-735AC01BD70F}"/>
              </a:ext>
            </a:extLst>
          </p:cNvPr>
          <p:cNvSpPr>
            <a:spLocks noGrp="1"/>
          </p:cNvSpPr>
          <p:nvPr>
            <p:ph idx="1"/>
          </p:nvPr>
        </p:nvSpPr>
        <p:spPr>
          <a:xfrm>
            <a:off x="1154955" y="2282023"/>
            <a:ext cx="9857602" cy="4071151"/>
          </a:xfrm>
        </p:spPr>
        <p:txBody>
          <a:bodyPr>
            <a:normAutofit fontScale="92500" lnSpcReduction="10000"/>
          </a:bodyPr>
          <a:lstStyle/>
          <a:p>
            <a:r>
              <a:rPr lang="en-GB" dirty="0"/>
              <a:t>One of the main aims within Lean Manufacturing is the identification, reduction and/or the elimination of waste which is described by Liker as being ‘’The Heart of the Toyota Production System (TPS)’’ </a:t>
            </a:r>
            <a:r>
              <a:rPr lang="en-GB" sz="1000" dirty="0"/>
              <a:t>(</a:t>
            </a:r>
            <a:r>
              <a:rPr lang="en-GB" sz="1200" dirty="0"/>
              <a:t>Liker, Jeffrey 2004</a:t>
            </a:r>
            <a:r>
              <a:rPr lang="en-GB" sz="1000" dirty="0"/>
              <a:t>). </a:t>
            </a:r>
          </a:p>
          <a:p>
            <a:r>
              <a:rPr lang="en-US" dirty="0"/>
              <a:t>Principally as discussed by Bicheno &amp; </a:t>
            </a:r>
            <a:r>
              <a:rPr lang="en-US" dirty="0" err="1"/>
              <a:t>Holweg</a:t>
            </a:r>
            <a:r>
              <a:rPr lang="en-US" dirty="0"/>
              <a:t> there were 7 original wastes under TPS (</a:t>
            </a:r>
            <a:r>
              <a:rPr lang="en-US" sz="1200" dirty="0"/>
              <a:t>Transport, Inventory, Motion, Waiting, Overproduction, Over-processing, Defects</a:t>
            </a:r>
            <a:r>
              <a:rPr lang="en-US" dirty="0"/>
              <a:t>) with 2 further being added at later dates (</a:t>
            </a:r>
            <a:r>
              <a:rPr lang="en-US" sz="1200" dirty="0"/>
              <a:t>Human Resources, Environment</a:t>
            </a:r>
            <a:r>
              <a:rPr lang="en-US" dirty="0"/>
              <a:t>) with each of these requiring consideration.</a:t>
            </a:r>
          </a:p>
          <a:p>
            <a:r>
              <a:rPr lang="en-US" dirty="0"/>
              <a:t>One of the main approaches used to identify waste leading to its reduction and/or elimination is mapping of the process using Value Stream Mapping (VSM) which is ‘’</a:t>
            </a:r>
            <a:r>
              <a:rPr lang="en-US" sz="1200" dirty="0"/>
              <a:t>a proven lean manufacturing tool used to plan the production process involving lean initiatives through systematic data capture and analysis</a:t>
            </a:r>
            <a:r>
              <a:rPr lang="en-US" dirty="0"/>
              <a:t>’’(</a:t>
            </a:r>
            <a:r>
              <a:rPr lang="en-US" sz="1200" dirty="0"/>
              <a:t>Balaji, V et al 2020</a:t>
            </a:r>
            <a:r>
              <a:rPr lang="en-US" dirty="0"/>
              <a:t>), however there are limitations within this process owing to it being paper based and static in nature leading to it only capturing a one time snapshot of the process being investigated along with relying on experience and expertise of the individuals undertaking the mapping which over time may change. Advances in this area have devised a new approach of Dynamic Value Stream Mapping (DVSM) which uses a sensor based approach to gain real time mapping of process performance.</a:t>
            </a:r>
          </a:p>
        </p:txBody>
      </p:sp>
    </p:spTree>
    <p:extLst>
      <p:ext uri="{BB962C8B-B14F-4D97-AF65-F5344CB8AC3E}">
        <p14:creationId xmlns:p14="http://schemas.microsoft.com/office/powerpoint/2010/main" val="13145108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4" name="Group 10">
            <a:extLst>
              <a:ext uri="{FF2B5EF4-FFF2-40B4-BE49-F238E27FC236}">
                <a16:creationId xmlns:a16="http://schemas.microsoft.com/office/drawing/2014/main" id="{353BC003-D6B7-4BF0-937D-4A015F6DEB1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9027"/>
            <a:ext cx="12192000" cy="6867027"/>
            <a:chOff x="0" y="-2373"/>
            <a:chExt cx="12192000" cy="6867027"/>
          </a:xfrm>
        </p:grpSpPr>
        <p:sp>
          <p:nvSpPr>
            <p:cNvPr id="12" name="Rectangle 11">
              <a:extLst>
                <a:ext uri="{FF2B5EF4-FFF2-40B4-BE49-F238E27FC236}">
                  <a16:creationId xmlns:a16="http://schemas.microsoft.com/office/drawing/2014/main" id="{4903268C-2C5A-4507-9244-86102327B7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a:extLst>
                <a:ext uri="{FF2B5EF4-FFF2-40B4-BE49-F238E27FC236}">
                  <a16:creationId xmlns:a16="http://schemas.microsoft.com/office/drawing/2014/main" id="{539F7113-C588-46FB-ADDE-55CEC59814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B6481A55-E6DE-4B8B-9847-0230D12F7E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a:extLst>
                <a:ext uri="{FF2B5EF4-FFF2-40B4-BE49-F238E27FC236}">
                  <a16:creationId xmlns:a16="http://schemas.microsoft.com/office/drawing/2014/main" id="{052FD8DB-2F6F-462A-9BF4-1E26C93321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a:extLst>
                <a:ext uri="{FF2B5EF4-FFF2-40B4-BE49-F238E27FC236}">
                  <a16:creationId xmlns:a16="http://schemas.microsoft.com/office/drawing/2014/main" id="{BE52543D-8290-40DE-990A-27CC1992A3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a:extLst>
                <a:ext uri="{FF2B5EF4-FFF2-40B4-BE49-F238E27FC236}">
                  <a16:creationId xmlns:a16="http://schemas.microsoft.com/office/drawing/2014/main" id="{8ECC693B-FBF3-45DD-849C-AC1B1B2905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5" name="Rectangle 17">
              <a:extLst>
                <a:ext uri="{FF2B5EF4-FFF2-40B4-BE49-F238E27FC236}">
                  <a16:creationId xmlns:a16="http://schemas.microsoft.com/office/drawing/2014/main" id="{56515BC8-A1CA-4EB4-81D8-6A891458F7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94608" y="402165"/>
              <a:ext cx="6574058"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9" name="Freeform 5">
              <a:extLst>
                <a:ext uri="{FF2B5EF4-FFF2-40B4-BE49-F238E27FC236}">
                  <a16:creationId xmlns:a16="http://schemas.microsoft.com/office/drawing/2014/main" id="{ED9E2ADE-2C74-4E7D-8701-6AE23ABD4D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36" name="Freeform 5">
              <a:extLst>
                <a:ext uri="{FF2B5EF4-FFF2-40B4-BE49-F238E27FC236}">
                  <a16:creationId xmlns:a16="http://schemas.microsoft.com/office/drawing/2014/main" id="{B7EBD6DC-7188-4268-9886-6535F41A67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1" name="Freeform 5">
              <a:extLst>
                <a:ext uri="{FF2B5EF4-FFF2-40B4-BE49-F238E27FC236}">
                  <a16:creationId xmlns:a16="http://schemas.microsoft.com/office/drawing/2014/main" id="{493CCA32-0C37-4525-8FFC-D62C5EEFBE6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AE0DE329-8EA0-4DC9-95E8-A88272B12617}"/>
              </a:ext>
            </a:extLst>
          </p:cNvPr>
          <p:cNvSpPr>
            <a:spLocks noGrp="1"/>
          </p:cNvSpPr>
          <p:nvPr>
            <p:ph type="title"/>
          </p:nvPr>
        </p:nvSpPr>
        <p:spPr>
          <a:xfrm>
            <a:off x="763588" y="973668"/>
            <a:ext cx="3996307" cy="918024"/>
          </a:xfrm>
        </p:spPr>
        <p:txBody>
          <a:bodyPr>
            <a:normAutofit/>
          </a:bodyPr>
          <a:lstStyle/>
          <a:p>
            <a:pPr>
              <a:lnSpc>
                <a:spcPct val="90000"/>
              </a:lnSpc>
            </a:pPr>
            <a:r>
              <a:rPr lang="en-GB" sz="2000" dirty="0"/>
              <a:t>Method used in Lean to identify waste</a:t>
            </a:r>
            <a:endParaRPr lang="en-US" sz="2000" dirty="0"/>
          </a:p>
        </p:txBody>
      </p:sp>
      <p:sp>
        <p:nvSpPr>
          <p:cNvPr id="37" name="Content Placeholder 7">
            <a:extLst>
              <a:ext uri="{FF2B5EF4-FFF2-40B4-BE49-F238E27FC236}">
                <a16:creationId xmlns:a16="http://schemas.microsoft.com/office/drawing/2014/main" id="{2846210E-F8F5-4776-AC8A-940FECE4798D}"/>
              </a:ext>
            </a:extLst>
          </p:cNvPr>
          <p:cNvSpPr>
            <a:spLocks noGrp="1"/>
          </p:cNvSpPr>
          <p:nvPr>
            <p:ph idx="1"/>
          </p:nvPr>
        </p:nvSpPr>
        <p:spPr>
          <a:xfrm>
            <a:off x="568895" y="1909425"/>
            <a:ext cx="4191000" cy="4110375"/>
          </a:xfrm>
        </p:spPr>
        <p:txBody>
          <a:bodyPr>
            <a:normAutofit/>
          </a:bodyPr>
          <a:lstStyle/>
          <a:p>
            <a:r>
              <a:rPr lang="en-GB" dirty="0">
                <a:solidFill>
                  <a:schemeClr val="bg1"/>
                </a:solidFill>
              </a:rPr>
              <a:t>An initial VSM has been conducted of the process in question from when a finished SKU leaves the packing line up to and including the point where it is shipped from site to a customer. The VSM highlights a total of 64 steps and 15 information exchanges by paper with 35 of these steps considered as Non-Value Adding in terms of lean described by Womack and Jones as </a:t>
            </a:r>
            <a:r>
              <a:rPr lang="en-GB" sz="1200" dirty="0">
                <a:solidFill>
                  <a:schemeClr val="bg1"/>
                </a:solidFill>
              </a:rPr>
              <a:t>‘’those actions which don’t create value as perceived by the customer’’ (Lean Thinking 1998).</a:t>
            </a:r>
            <a:endParaRPr lang="en-US" sz="1200" dirty="0">
              <a:solidFill>
                <a:schemeClr val="bg1"/>
              </a:solidFill>
            </a:endParaRPr>
          </a:p>
        </p:txBody>
      </p:sp>
      <p:pic>
        <p:nvPicPr>
          <p:cNvPr id="4" name="Content Placeholder 3">
            <a:extLst>
              <a:ext uri="{FF2B5EF4-FFF2-40B4-BE49-F238E27FC236}">
                <a16:creationId xmlns:a16="http://schemas.microsoft.com/office/drawing/2014/main" id="{C4B82097-DE80-4791-8692-03D74C48C158}"/>
              </a:ext>
            </a:extLst>
          </p:cNvPr>
          <p:cNvPicPr>
            <a:picLocks noChangeAspect="1"/>
          </p:cNvPicPr>
          <p:nvPr/>
        </p:nvPicPr>
        <p:blipFill>
          <a:blip r:embed="rId3"/>
          <a:stretch>
            <a:fillRect/>
          </a:stretch>
        </p:blipFill>
        <p:spPr>
          <a:xfrm>
            <a:off x="6232472" y="638175"/>
            <a:ext cx="4302178" cy="5811006"/>
          </a:xfrm>
          <a:prstGeom prst="rect">
            <a:avLst/>
          </a:prstGeom>
        </p:spPr>
      </p:pic>
      <p:sp>
        <p:nvSpPr>
          <p:cNvPr id="23" name="Rectangle 22">
            <a:extLst>
              <a:ext uri="{FF2B5EF4-FFF2-40B4-BE49-F238E27FC236}">
                <a16:creationId xmlns:a16="http://schemas.microsoft.com/office/drawing/2014/main" id="{5014FF2D-4863-43AA-82A7-958E9F7439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9812547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CB41C-6DBA-4A0F-B42B-BFAB5F0BE538}"/>
              </a:ext>
            </a:extLst>
          </p:cNvPr>
          <p:cNvSpPr>
            <a:spLocks noGrp="1"/>
          </p:cNvSpPr>
          <p:nvPr>
            <p:ph type="title"/>
          </p:nvPr>
        </p:nvSpPr>
        <p:spPr>
          <a:xfrm>
            <a:off x="1154953" y="973668"/>
            <a:ext cx="9833750" cy="706964"/>
          </a:xfrm>
        </p:spPr>
        <p:txBody>
          <a:bodyPr/>
          <a:lstStyle/>
          <a:p>
            <a:pPr algn="ctr"/>
            <a:r>
              <a:rPr lang="en-GB" dirty="0"/>
              <a:t>Analysing the identified wastes </a:t>
            </a:r>
            <a:endParaRPr lang="en-US" dirty="0"/>
          </a:p>
        </p:txBody>
      </p:sp>
      <p:sp>
        <p:nvSpPr>
          <p:cNvPr id="3" name="Content Placeholder 2">
            <a:extLst>
              <a:ext uri="{FF2B5EF4-FFF2-40B4-BE49-F238E27FC236}">
                <a16:creationId xmlns:a16="http://schemas.microsoft.com/office/drawing/2014/main" id="{58FE0146-DB4F-4833-A68D-45BE87A98280}"/>
              </a:ext>
            </a:extLst>
          </p:cNvPr>
          <p:cNvSpPr>
            <a:spLocks noGrp="1"/>
          </p:cNvSpPr>
          <p:nvPr>
            <p:ph idx="1"/>
          </p:nvPr>
        </p:nvSpPr>
        <p:spPr>
          <a:xfrm>
            <a:off x="1154955" y="2242268"/>
            <a:ext cx="9833748" cy="3777532"/>
          </a:xfrm>
        </p:spPr>
        <p:txBody>
          <a:bodyPr/>
          <a:lstStyle/>
          <a:p>
            <a:r>
              <a:rPr lang="en-GB" dirty="0"/>
              <a:t>Prior to analysing the VSM it is important that the detail of the operations within the process is well understood and broken down into sections which can be undertaken following a methodological approach wider than just VSM if the process is more complex utilising both Unified Modelling Language (UML) and the </a:t>
            </a:r>
            <a:r>
              <a:rPr lang="en-GB" dirty="0" err="1"/>
              <a:t>Genba</a:t>
            </a:r>
            <a:r>
              <a:rPr lang="en-GB" dirty="0"/>
              <a:t> </a:t>
            </a:r>
            <a:r>
              <a:rPr lang="en-GB" dirty="0" err="1"/>
              <a:t>Shikumi</a:t>
            </a:r>
            <a:r>
              <a:rPr lang="en-GB" dirty="0"/>
              <a:t> philosophy approach as has been discussed in a case study by </a:t>
            </a:r>
            <a:r>
              <a:rPr lang="en-GB" dirty="0" err="1"/>
              <a:t>Mariagrazia</a:t>
            </a:r>
            <a:r>
              <a:rPr lang="en-GB" dirty="0"/>
              <a:t> </a:t>
            </a:r>
            <a:r>
              <a:rPr lang="en-GB" dirty="0" err="1"/>
              <a:t>Dotoli</a:t>
            </a:r>
            <a:r>
              <a:rPr lang="en-GB" dirty="0"/>
              <a:t> et al with the suggested approach depicted below. </a:t>
            </a:r>
          </a:p>
          <a:p>
            <a:endParaRPr lang="en-GB" dirty="0"/>
          </a:p>
          <a:p>
            <a:pPr marL="0" indent="0">
              <a:buNone/>
            </a:pPr>
            <a:endParaRPr lang="en-US" dirty="0"/>
          </a:p>
          <a:p>
            <a:pPr marL="0" indent="0">
              <a:buNone/>
            </a:pPr>
            <a:r>
              <a:rPr lang="en-GB" dirty="0"/>
              <a:t>      </a:t>
            </a:r>
            <a:r>
              <a:rPr lang="en-GB" sz="1200" dirty="0"/>
              <a:t>(</a:t>
            </a:r>
            <a:r>
              <a:rPr lang="en-GB" sz="1200" dirty="0" err="1"/>
              <a:t>Dotoli</a:t>
            </a:r>
            <a:r>
              <a:rPr lang="en-GB" sz="1200" dirty="0"/>
              <a:t>, M. et al)</a:t>
            </a:r>
          </a:p>
          <a:p>
            <a:r>
              <a:rPr lang="en-GB" dirty="0"/>
              <a:t>The wastes most commonly associated with the process in question were identified as follows; Waiting, Over-processing, Motion and Human Resources.</a:t>
            </a:r>
          </a:p>
          <a:p>
            <a:endParaRPr lang="en-US" dirty="0"/>
          </a:p>
          <a:p>
            <a:pPr marL="0" indent="0">
              <a:buNone/>
            </a:pPr>
            <a:endParaRPr lang="en-US" dirty="0"/>
          </a:p>
        </p:txBody>
      </p:sp>
      <p:pic>
        <p:nvPicPr>
          <p:cNvPr id="5" name="Picture 4">
            <a:extLst>
              <a:ext uri="{FF2B5EF4-FFF2-40B4-BE49-F238E27FC236}">
                <a16:creationId xmlns:a16="http://schemas.microsoft.com/office/drawing/2014/main" id="{36E9148C-BB33-4C68-9124-DEEA816C0F52}"/>
              </a:ext>
            </a:extLst>
          </p:cNvPr>
          <p:cNvPicPr>
            <a:picLocks noChangeAspect="1"/>
          </p:cNvPicPr>
          <p:nvPr/>
        </p:nvPicPr>
        <p:blipFill>
          <a:blip r:embed="rId2"/>
          <a:stretch>
            <a:fillRect/>
          </a:stretch>
        </p:blipFill>
        <p:spPr>
          <a:xfrm>
            <a:off x="1652588" y="3993093"/>
            <a:ext cx="8886824" cy="864657"/>
          </a:xfrm>
          <a:prstGeom prst="rect">
            <a:avLst/>
          </a:prstGeom>
        </p:spPr>
      </p:pic>
    </p:spTree>
    <p:extLst>
      <p:ext uri="{BB962C8B-B14F-4D97-AF65-F5344CB8AC3E}">
        <p14:creationId xmlns:p14="http://schemas.microsoft.com/office/powerpoint/2010/main" val="1802092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AB3775-3335-4338-AA65-1F985F34528F}"/>
              </a:ext>
            </a:extLst>
          </p:cNvPr>
          <p:cNvSpPr>
            <a:spLocks noGrp="1"/>
          </p:cNvSpPr>
          <p:nvPr>
            <p:ph type="title"/>
          </p:nvPr>
        </p:nvSpPr>
        <p:spPr>
          <a:xfrm>
            <a:off x="1154953" y="973668"/>
            <a:ext cx="9808321" cy="706964"/>
          </a:xfrm>
        </p:spPr>
        <p:txBody>
          <a:bodyPr/>
          <a:lstStyle/>
          <a:p>
            <a:pPr algn="ctr"/>
            <a:r>
              <a:rPr lang="en-GB" dirty="0"/>
              <a:t>Analysing the identified wastes</a:t>
            </a:r>
            <a:endParaRPr lang="en-US" dirty="0"/>
          </a:p>
        </p:txBody>
      </p:sp>
      <p:sp>
        <p:nvSpPr>
          <p:cNvPr id="3" name="Content Placeholder 2">
            <a:extLst>
              <a:ext uri="{FF2B5EF4-FFF2-40B4-BE49-F238E27FC236}">
                <a16:creationId xmlns:a16="http://schemas.microsoft.com/office/drawing/2014/main" id="{6CDF4A32-DB6F-4D9C-9121-0CE4D739DCF4}"/>
              </a:ext>
            </a:extLst>
          </p:cNvPr>
          <p:cNvSpPr>
            <a:spLocks noGrp="1"/>
          </p:cNvSpPr>
          <p:nvPr>
            <p:ph idx="1"/>
          </p:nvPr>
        </p:nvSpPr>
        <p:spPr>
          <a:xfrm>
            <a:off x="1154954" y="2209800"/>
            <a:ext cx="9808321" cy="3810000"/>
          </a:xfrm>
        </p:spPr>
        <p:txBody>
          <a:bodyPr/>
          <a:lstStyle/>
          <a:p>
            <a:r>
              <a:rPr lang="en-GB" dirty="0"/>
              <a:t>Waiting – The main issue identified here was one department waiting for another.</a:t>
            </a:r>
          </a:p>
          <a:p>
            <a:r>
              <a:rPr lang="en-US" dirty="0"/>
              <a:t>Over-processing – The main issue identified here was taking too many steps to get information into the ERP system with paper information being generated and passed on several times and inputted into different systems prior to the final entry into the ERP system (errors being generated) which was done so retrospectively meaning that the ERP system is not a ‘live’ environment.</a:t>
            </a:r>
          </a:p>
          <a:p>
            <a:r>
              <a:rPr lang="en-US" dirty="0"/>
              <a:t>Motion – The main issue identified was people moving from one area to another to either get paper-based information or to find goods within the Warehouse.</a:t>
            </a:r>
          </a:p>
          <a:p>
            <a:r>
              <a:rPr lang="en-US" dirty="0"/>
              <a:t>Human Resources – The main issue identified here was that the resources available are being severely under utilized leading to boredom which in turn creates the potential for errors. </a:t>
            </a:r>
          </a:p>
        </p:txBody>
      </p:sp>
    </p:spTree>
    <p:extLst>
      <p:ext uri="{BB962C8B-B14F-4D97-AF65-F5344CB8AC3E}">
        <p14:creationId xmlns:p14="http://schemas.microsoft.com/office/powerpoint/2010/main" val="6089947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7CFF6C-D448-40E2-A8BE-32493D4B5295}"/>
              </a:ext>
            </a:extLst>
          </p:cNvPr>
          <p:cNvSpPr>
            <a:spLocks noGrp="1"/>
          </p:cNvSpPr>
          <p:nvPr>
            <p:ph type="title"/>
          </p:nvPr>
        </p:nvSpPr>
        <p:spPr>
          <a:xfrm>
            <a:off x="1154953" y="904875"/>
            <a:ext cx="9951196" cy="1114425"/>
          </a:xfrm>
        </p:spPr>
        <p:txBody>
          <a:bodyPr/>
          <a:lstStyle/>
          <a:p>
            <a:pPr algn="ctr"/>
            <a:r>
              <a:rPr lang="en-GB" dirty="0"/>
              <a:t>Considerations of how best to eliminate the identified wastes using technology</a:t>
            </a:r>
            <a:endParaRPr lang="en-US" dirty="0"/>
          </a:p>
        </p:txBody>
      </p:sp>
      <p:sp>
        <p:nvSpPr>
          <p:cNvPr id="3" name="Content Placeholder 2">
            <a:extLst>
              <a:ext uri="{FF2B5EF4-FFF2-40B4-BE49-F238E27FC236}">
                <a16:creationId xmlns:a16="http://schemas.microsoft.com/office/drawing/2014/main" id="{30890B74-C6F7-4509-8ADB-C18541E71994}"/>
              </a:ext>
            </a:extLst>
          </p:cNvPr>
          <p:cNvSpPr>
            <a:spLocks noGrp="1"/>
          </p:cNvSpPr>
          <p:nvPr>
            <p:ph idx="1"/>
          </p:nvPr>
        </p:nvSpPr>
        <p:spPr>
          <a:xfrm>
            <a:off x="1154954" y="2295525"/>
            <a:ext cx="9951196" cy="3724275"/>
          </a:xfrm>
        </p:spPr>
        <p:txBody>
          <a:bodyPr>
            <a:normAutofit/>
          </a:bodyPr>
          <a:lstStyle/>
          <a:p>
            <a:pPr marL="0" indent="0">
              <a:buNone/>
            </a:pPr>
            <a:r>
              <a:rPr lang="en-GB" sz="2400" b="1" u="sng" dirty="0"/>
              <a:t>Warehouse Management System</a:t>
            </a:r>
          </a:p>
          <a:p>
            <a:endParaRPr lang="en-GB" dirty="0"/>
          </a:p>
          <a:p>
            <a:r>
              <a:rPr lang="en-GB" dirty="0"/>
              <a:t>Currently a Warehouse Management System (WMS) exists within the ERP system but is not extensively used based mainly on the required data currently being captured on paper by the Warehouse Operatives and then later entered into the ERP system by administrative personnel, this approach can lead to many errors with Jerry Rudd stating that </a:t>
            </a:r>
            <a:r>
              <a:rPr lang="en-GB" sz="1200" dirty="0"/>
              <a:t>’’WMS can make major contributions to reducing errors and improving productivity’’ (Jerry Rudd 2019). </a:t>
            </a:r>
            <a:r>
              <a:rPr lang="en-GB" dirty="0"/>
              <a:t>In order to further enhance the use of the ERP and WMS then automated data collection should be employed with consideration being paid to both Bar-Coding and Radio Frequency </a:t>
            </a:r>
            <a:r>
              <a:rPr lang="en-GB" dirty="0" err="1"/>
              <a:t>IDentification</a:t>
            </a:r>
            <a:r>
              <a:rPr lang="en-GB" dirty="0"/>
              <a:t> (RFID) as these are recognised as being the most suitable technologies.</a:t>
            </a:r>
          </a:p>
        </p:txBody>
      </p:sp>
    </p:spTree>
    <p:extLst>
      <p:ext uri="{BB962C8B-B14F-4D97-AF65-F5344CB8AC3E}">
        <p14:creationId xmlns:p14="http://schemas.microsoft.com/office/powerpoint/2010/main" val="35561974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06A98-7775-4FCF-A7BC-8890294C1670}"/>
              </a:ext>
            </a:extLst>
          </p:cNvPr>
          <p:cNvSpPr>
            <a:spLocks noGrp="1"/>
          </p:cNvSpPr>
          <p:nvPr>
            <p:ph type="title"/>
          </p:nvPr>
        </p:nvSpPr>
        <p:spPr>
          <a:xfrm>
            <a:off x="1154953" y="838200"/>
            <a:ext cx="9970247" cy="1047750"/>
          </a:xfrm>
        </p:spPr>
        <p:txBody>
          <a:bodyPr/>
          <a:lstStyle/>
          <a:p>
            <a:pPr algn="ctr"/>
            <a:r>
              <a:rPr lang="en-GB" dirty="0"/>
              <a:t>Considerations of how best to eliminate the identified wastes using technology</a:t>
            </a:r>
            <a:endParaRPr lang="en-US" dirty="0"/>
          </a:p>
        </p:txBody>
      </p:sp>
      <p:sp>
        <p:nvSpPr>
          <p:cNvPr id="3" name="Content Placeholder 2">
            <a:extLst>
              <a:ext uri="{FF2B5EF4-FFF2-40B4-BE49-F238E27FC236}">
                <a16:creationId xmlns:a16="http://schemas.microsoft.com/office/drawing/2014/main" id="{CF4B1F94-0EF0-43AE-981B-4C80F081CA1D}"/>
              </a:ext>
            </a:extLst>
          </p:cNvPr>
          <p:cNvSpPr>
            <a:spLocks noGrp="1"/>
          </p:cNvSpPr>
          <p:nvPr>
            <p:ph idx="1"/>
          </p:nvPr>
        </p:nvSpPr>
        <p:spPr>
          <a:xfrm>
            <a:off x="1154955" y="2238375"/>
            <a:ext cx="10036920" cy="3781425"/>
          </a:xfrm>
        </p:spPr>
        <p:txBody>
          <a:bodyPr>
            <a:normAutofit fontScale="92500" lnSpcReduction="20000"/>
          </a:bodyPr>
          <a:lstStyle/>
          <a:p>
            <a:pPr marL="0" indent="0">
              <a:buNone/>
            </a:pPr>
            <a:r>
              <a:rPr lang="en-GB" sz="2400" b="1" u="sng" dirty="0"/>
              <a:t>RFID v’s Bar-Code</a:t>
            </a:r>
          </a:p>
          <a:p>
            <a:r>
              <a:rPr lang="en-US" dirty="0"/>
              <a:t>Whilst it is accepted that both RFID and Bar-Coding technologies have wide and varied applications within the servicing and manufacturing sectors both have their own advantages and disadvantages with cost to install and maintain being high on the agenda with B. Braun Christiansen being quoted in a recent paper by Rick Barlow </a:t>
            </a:r>
            <a:r>
              <a:rPr lang="en-US" sz="1200" dirty="0">
                <a:solidFill>
                  <a:srgbClr val="555555"/>
                </a:solidFill>
                <a:latin typeface="Century Gothic" panose="020B0502020202020204" pitchFamily="34" charset="0"/>
              </a:rPr>
              <a:t>’’Both RFID tags and bar codes are effective in tracking bulk items in the store room or warehouse," he indicated. "Although, bar coding is much more popular today, since it is more practical and cost effective to implement in the storeroom, especially with bulk items that only require 'one at a time.' Scanning RFID tags, readers and tracking software tend to be more cost prohibitive in the store room, and require an ROI to justify implementation."</a:t>
            </a:r>
          </a:p>
          <a:p>
            <a:pPr algn="l"/>
            <a:r>
              <a:rPr lang="en-US" dirty="0"/>
              <a:t>Another significant difference between RFID and Bar-Code technologies is with RFID the tracing of product can be undertaken remotely whereas with Bar-Code line of sight is required with the advantage here leaning towards RFID with this being deemed by John Mangan and Chandra </a:t>
            </a:r>
            <a:r>
              <a:rPr lang="en-US" dirty="0" err="1"/>
              <a:t>Lalwani</a:t>
            </a:r>
            <a:r>
              <a:rPr lang="en-US" dirty="0"/>
              <a:t> as </a:t>
            </a:r>
            <a:r>
              <a:rPr lang="en-US" sz="1300" dirty="0"/>
              <a:t>‘’set to transform people and processes within supply chains’’. </a:t>
            </a:r>
          </a:p>
          <a:p>
            <a:pPr algn="l"/>
            <a:r>
              <a:rPr lang="en-US" dirty="0"/>
              <a:t>Based on the research undertaken along with the understanding of the production warehouse, the types and quantities </a:t>
            </a:r>
            <a:r>
              <a:rPr lang="en-US"/>
              <a:t>of products </a:t>
            </a:r>
            <a:r>
              <a:rPr lang="en-US" dirty="0"/>
              <a:t>stored within it the technology being considered to achieve the required improvements will be Bar-Code.</a:t>
            </a:r>
            <a:br>
              <a:rPr lang="en-US" sz="1300" dirty="0"/>
            </a:br>
            <a:endParaRPr lang="en-US" sz="1300" dirty="0"/>
          </a:p>
        </p:txBody>
      </p:sp>
    </p:spTree>
    <p:extLst>
      <p:ext uri="{BB962C8B-B14F-4D97-AF65-F5344CB8AC3E}">
        <p14:creationId xmlns:p14="http://schemas.microsoft.com/office/powerpoint/2010/main" val="20360770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06E96C53-1010-48EB-8728-70CB58236E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3" name="Rectangle 12">
              <a:extLst>
                <a:ext uri="{FF2B5EF4-FFF2-40B4-BE49-F238E27FC236}">
                  <a16:creationId xmlns:a16="http://schemas.microsoft.com/office/drawing/2014/main" id="{5EE899E0-D27A-454B-8E91-14A292422D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a:extLst>
                <a:ext uri="{FF2B5EF4-FFF2-40B4-BE49-F238E27FC236}">
                  <a16:creationId xmlns:a16="http://schemas.microsoft.com/office/drawing/2014/main" id="{4EDF8A7C-C5E2-42D4-884A-EC7DE68E7D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a:extLst>
                <a:ext uri="{FF2B5EF4-FFF2-40B4-BE49-F238E27FC236}">
                  <a16:creationId xmlns:a16="http://schemas.microsoft.com/office/drawing/2014/main" id="{80ADD528-121C-4D05-B77B-54B31D7BAB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E7CF2869-5CDD-4AD2-8AC0-4AE179D39F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a:extLst>
                <a:ext uri="{FF2B5EF4-FFF2-40B4-BE49-F238E27FC236}">
                  <a16:creationId xmlns:a16="http://schemas.microsoft.com/office/drawing/2014/main" id="{0FD2D0A6-D3D4-4573-AD6B-2B5DBFF0C1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8" name="Freeform 5">
              <a:extLst>
                <a:ext uri="{FF2B5EF4-FFF2-40B4-BE49-F238E27FC236}">
                  <a16:creationId xmlns:a16="http://schemas.microsoft.com/office/drawing/2014/main" id="{39749B2A-2C8D-45C7-A857-30307A0899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9" name="Freeform 5">
              <a:extLst>
                <a:ext uri="{FF2B5EF4-FFF2-40B4-BE49-F238E27FC236}">
                  <a16:creationId xmlns:a16="http://schemas.microsoft.com/office/drawing/2014/main" id="{FEC28B8C-B40C-4618-823B-C6D730FE849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A8BB5EA1-47A4-4255-ACAE-B047F03EFBFD}"/>
              </a:ext>
            </a:extLst>
          </p:cNvPr>
          <p:cNvSpPr>
            <a:spLocks noGrp="1"/>
          </p:cNvSpPr>
          <p:nvPr>
            <p:ph type="title"/>
          </p:nvPr>
        </p:nvSpPr>
        <p:spPr>
          <a:xfrm>
            <a:off x="639098" y="629265"/>
            <a:ext cx="5132438" cy="1622322"/>
          </a:xfrm>
        </p:spPr>
        <p:txBody>
          <a:bodyPr>
            <a:normAutofit/>
          </a:bodyPr>
          <a:lstStyle/>
          <a:p>
            <a:pPr>
              <a:lnSpc>
                <a:spcPct val="90000"/>
              </a:lnSpc>
            </a:pPr>
            <a:r>
              <a:rPr lang="en-GB" sz="2800"/>
              <a:t>Feasibility of integrating the identified technology into the legacy ERP system</a:t>
            </a:r>
            <a:endParaRPr lang="en-US" sz="2800"/>
          </a:p>
        </p:txBody>
      </p:sp>
      <p:sp>
        <p:nvSpPr>
          <p:cNvPr id="9" name="Content Placeholder 8">
            <a:extLst>
              <a:ext uri="{FF2B5EF4-FFF2-40B4-BE49-F238E27FC236}">
                <a16:creationId xmlns:a16="http://schemas.microsoft.com/office/drawing/2014/main" id="{B04E8DB2-72BB-4D62-859D-AE7D9A3B5E85}"/>
              </a:ext>
            </a:extLst>
          </p:cNvPr>
          <p:cNvSpPr>
            <a:spLocks noGrp="1"/>
          </p:cNvSpPr>
          <p:nvPr>
            <p:ph idx="1"/>
          </p:nvPr>
        </p:nvSpPr>
        <p:spPr>
          <a:xfrm>
            <a:off x="639098" y="2418735"/>
            <a:ext cx="5132439" cy="3811742"/>
          </a:xfrm>
        </p:spPr>
        <p:txBody>
          <a:bodyPr anchor="ctr">
            <a:normAutofit/>
          </a:bodyPr>
          <a:lstStyle/>
          <a:p>
            <a:r>
              <a:rPr lang="en-GB" dirty="0">
                <a:solidFill>
                  <a:schemeClr val="bg1"/>
                </a:solidFill>
              </a:rPr>
              <a:t>It has been determined that it is feasible to integrate additional mobile technology to the existing ERP system.</a:t>
            </a:r>
          </a:p>
          <a:p>
            <a:r>
              <a:rPr lang="en-GB" dirty="0">
                <a:solidFill>
                  <a:schemeClr val="bg1"/>
                </a:solidFill>
              </a:rPr>
              <a:t>The figure opposite depicts the </a:t>
            </a:r>
            <a:r>
              <a:rPr lang="en-GB" dirty="0" err="1">
                <a:solidFill>
                  <a:schemeClr val="bg1"/>
                </a:solidFill>
              </a:rPr>
              <a:t>TranCollector</a:t>
            </a:r>
            <a:r>
              <a:rPr lang="en-GB" dirty="0">
                <a:solidFill>
                  <a:schemeClr val="bg1"/>
                </a:solidFill>
              </a:rPr>
              <a:t> requirements to integrate the Bar-Coding system mobile devices to the legacy ERP system.</a:t>
            </a:r>
          </a:p>
          <a:p>
            <a:r>
              <a:rPr lang="en-GB" dirty="0">
                <a:solidFill>
                  <a:schemeClr val="bg1"/>
                </a:solidFill>
              </a:rPr>
              <a:t>The figure was downloaded from </a:t>
            </a:r>
            <a:r>
              <a:rPr lang="en-GB" dirty="0">
                <a:solidFill>
                  <a:schemeClr val="bg1"/>
                </a:solidFill>
                <a:hlinkClick r:id="rId3"/>
              </a:rPr>
              <a:t>www.oracle.com</a:t>
            </a:r>
            <a:r>
              <a:rPr lang="en-GB" dirty="0">
                <a:solidFill>
                  <a:schemeClr val="bg1"/>
                </a:solidFill>
              </a:rPr>
              <a:t> Integration with Oracle E-Business Suite.</a:t>
            </a:r>
            <a:endParaRPr lang="en-US" dirty="0">
              <a:solidFill>
                <a:schemeClr val="bg1"/>
              </a:solidFill>
            </a:endParaRPr>
          </a:p>
        </p:txBody>
      </p:sp>
      <p:pic>
        <p:nvPicPr>
          <p:cNvPr id="5" name="Content Placeholder 4">
            <a:extLst>
              <a:ext uri="{FF2B5EF4-FFF2-40B4-BE49-F238E27FC236}">
                <a16:creationId xmlns:a16="http://schemas.microsoft.com/office/drawing/2014/main" id="{D1A51062-7613-45F1-8C2C-A27F3D513E16}"/>
              </a:ext>
            </a:extLst>
          </p:cNvPr>
          <p:cNvPicPr>
            <a:picLocks noChangeAspect="1"/>
          </p:cNvPicPr>
          <p:nvPr/>
        </p:nvPicPr>
        <p:blipFill rotWithShape="1">
          <a:blip r:embed="rId4"/>
          <a:srcRect r="9208" b="-3"/>
          <a:stretch/>
        </p:blipFill>
        <p:spPr>
          <a:xfrm>
            <a:off x="6700827" y="645106"/>
            <a:ext cx="4842716" cy="5585369"/>
          </a:xfrm>
          <a:prstGeom prst="rect">
            <a:avLst/>
          </a:prstGeom>
        </p:spPr>
      </p:pic>
      <p:sp>
        <p:nvSpPr>
          <p:cNvPr id="21" name="Rectangle 20">
            <a:extLst>
              <a:ext uri="{FF2B5EF4-FFF2-40B4-BE49-F238E27FC236}">
                <a16:creationId xmlns:a16="http://schemas.microsoft.com/office/drawing/2014/main" id="{10CC18C0-9A66-45AE-B534-B8D29AFEA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8036532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CE7F94-5D39-4384-8224-58B003A940E6}"/>
              </a:ext>
            </a:extLst>
          </p:cNvPr>
          <p:cNvSpPr>
            <a:spLocks noGrp="1"/>
          </p:cNvSpPr>
          <p:nvPr>
            <p:ph type="title"/>
          </p:nvPr>
        </p:nvSpPr>
        <p:spPr>
          <a:xfrm>
            <a:off x="1154953" y="973668"/>
            <a:ext cx="9722431" cy="706964"/>
          </a:xfrm>
        </p:spPr>
        <p:txBody>
          <a:bodyPr/>
          <a:lstStyle/>
          <a:p>
            <a:pPr algn="ctr"/>
            <a:r>
              <a:rPr lang="en-GB" dirty="0"/>
              <a:t>Project Timeline</a:t>
            </a:r>
            <a:endParaRPr lang="en-US" dirty="0"/>
          </a:p>
        </p:txBody>
      </p:sp>
      <p:pic>
        <p:nvPicPr>
          <p:cNvPr id="4" name="Content Placeholder 3">
            <a:extLst>
              <a:ext uri="{FF2B5EF4-FFF2-40B4-BE49-F238E27FC236}">
                <a16:creationId xmlns:a16="http://schemas.microsoft.com/office/drawing/2014/main" id="{C72F3B3B-B820-486E-87D4-FF79BDA69DDC}"/>
              </a:ext>
            </a:extLst>
          </p:cNvPr>
          <p:cNvPicPr>
            <a:picLocks noGrp="1" noChangeAspect="1"/>
          </p:cNvPicPr>
          <p:nvPr>
            <p:ph idx="1"/>
          </p:nvPr>
        </p:nvPicPr>
        <p:blipFill>
          <a:blip r:embed="rId2"/>
          <a:stretch>
            <a:fillRect/>
          </a:stretch>
        </p:blipFill>
        <p:spPr>
          <a:xfrm>
            <a:off x="1154953" y="2671638"/>
            <a:ext cx="10090318" cy="3729161"/>
          </a:xfrm>
          <a:prstGeom prst="rect">
            <a:avLst/>
          </a:prstGeom>
        </p:spPr>
      </p:pic>
    </p:spTree>
    <p:extLst>
      <p:ext uri="{BB962C8B-B14F-4D97-AF65-F5344CB8AC3E}">
        <p14:creationId xmlns:p14="http://schemas.microsoft.com/office/powerpoint/2010/main" val="20113504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570F7-6CB5-4D30-8210-B67C5C5BF728}"/>
              </a:ext>
            </a:extLst>
          </p:cNvPr>
          <p:cNvSpPr>
            <a:spLocks noGrp="1"/>
          </p:cNvSpPr>
          <p:nvPr>
            <p:ph type="title"/>
          </p:nvPr>
        </p:nvSpPr>
        <p:spPr/>
        <p:txBody>
          <a:bodyPr/>
          <a:lstStyle/>
          <a:p>
            <a:pPr algn="ctr"/>
            <a:r>
              <a:rPr lang="en-GB" dirty="0"/>
              <a:t>Thank You – Any Questions</a:t>
            </a:r>
            <a:endParaRPr lang="en-US" dirty="0"/>
          </a:p>
        </p:txBody>
      </p:sp>
      <p:sp>
        <p:nvSpPr>
          <p:cNvPr id="3" name="Content Placeholder 2">
            <a:extLst>
              <a:ext uri="{FF2B5EF4-FFF2-40B4-BE49-F238E27FC236}">
                <a16:creationId xmlns:a16="http://schemas.microsoft.com/office/drawing/2014/main" id="{CC8A7494-F17C-4C40-9659-54245C49270C}"/>
              </a:ext>
            </a:extLst>
          </p:cNvPr>
          <p:cNvSpPr>
            <a:spLocks noGrp="1"/>
          </p:cNvSpPr>
          <p:nvPr>
            <p:ph idx="1"/>
          </p:nvPr>
        </p:nvSpPr>
        <p:spPr/>
        <p:txBody>
          <a:bodyPr/>
          <a:lstStyle/>
          <a:p>
            <a:r>
              <a:rPr lang="en-GB" dirty="0"/>
              <a:t>References</a:t>
            </a:r>
          </a:p>
          <a:p>
            <a:r>
              <a:rPr lang="en-GB" sz="1000" dirty="0"/>
              <a:t>Balaji, V. </a:t>
            </a:r>
            <a:r>
              <a:rPr lang="en-GB" sz="1000" dirty="0" err="1"/>
              <a:t>Venkumar</a:t>
            </a:r>
            <a:r>
              <a:rPr lang="en-GB" sz="1000" dirty="0"/>
              <a:t>, P. </a:t>
            </a:r>
            <a:r>
              <a:rPr lang="en-GB" sz="1000" dirty="0" err="1"/>
              <a:t>Sabitha</a:t>
            </a:r>
            <a:r>
              <a:rPr lang="en-GB" sz="1000" dirty="0"/>
              <a:t>, MS. </a:t>
            </a:r>
            <a:r>
              <a:rPr lang="en-GB" sz="1000" dirty="0" err="1"/>
              <a:t>Amuthaguka</a:t>
            </a:r>
            <a:r>
              <a:rPr lang="en-GB" sz="1000" dirty="0"/>
              <a:t>, D. DVSMS dynamic value stream mapping solution by applying </a:t>
            </a:r>
            <a:r>
              <a:rPr lang="en-GB" sz="1000" dirty="0" err="1"/>
              <a:t>IIoT</a:t>
            </a:r>
            <a:r>
              <a:rPr lang="en-GB" sz="1000" dirty="0"/>
              <a:t>. Springer Nature, Sadhana (2020), Vol.45(1),p 1-14.</a:t>
            </a:r>
          </a:p>
          <a:p>
            <a:r>
              <a:rPr lang="en-GB" sz="1000" dirty="0"/>
              <a:t>Barlow, Rick Dana. Bar Coding vs RFID – Win, Lose or Draw. Healthcare Purchasing News, Nashville (2020) Vol.44, </a:t>
            </a:r>
            <a:r>
              <a:rPr lang="en-GB" sz="1000" dirty="0" err="1"/>
              <a:t>Iss</a:t>
            </a:r>
            <a:r>
              <a:rPr lang="en-GB" sz="1000" dirty="0"/>
              <a:t>. 3 p 14-16, 18-20.</a:t>
            </a:r>
          </a:p>
          <a:p>
            <a:r>
              <a:rPr lang="en-GB" sz="1000" dirty="0"/>
              <a:t>Bicheno, John. </a:t>
            </a:r>
            <a:r>
              <a:rPr lang="en-GB" sz="1000" dirty="0" err="1"/>
              <a:t>Holweg</a:t>
            </a:r>
            <a:r>
              <a:rPr lang="en-GB" sz="1000" dirty="0"/>
              <a:t>, Matthias. The Lean Toolbox – a handbook for lean transformation, 5</a:t>
            </a:r>
            <a:r>
              <a:rPr lang="en-GB" sz="1000" baseline="30000" dirty="0"/>
              <a:t>th</a:t>
            </a:r>
            <a:r>
              <a:rPr lang="en-GB" sz="1000" dirty="0"/>
              <a:t> edition, 2016. PICSIE Books</a:t>
            </a:r>
          </a:p>
          <a:p>
            <a:r>
              <a:rPr lang="en-GB" sz="1000" dirty="0" err="1"/>
              <a:t>Dotoli</a:t>
            </a:r>
            <a:r>
              <a:rPr lang="en-GB" sz="1000" dirty="0"/>
              <a:t>, M. </a:t>
            </a:r>
            <a:r>
              <a:rPr lang="en-GB" sz="1000" dirty="0" err="1"/>
              <a:t>Epicoco</a:t>
            </a:r>
            <a:r>
              <a:rPr lang="en-GB" sz="1000" dirty="0"/>
              <a:t>, N. </a:t>
            </a:r>
            <a:r>
              <a:rPr lang="en-GB" sz="1000" dirty="0" err="1"/>
              <a:t>Falagario</a:t>
            </a:r>
            <a:r>
              <a:rPr lang="en-GB" sz="1000" dirty="0"/>
              <a:t>, M. Costantino, N. </a:t>
            </a:r>
            <a:r>
              <a:rPr lang="en-GB" sz="1000" dirty="0" err="1"/>
              <a:t>Turchiano</a:t>
            </a:r>
            <a:r>
              <a:rPr lang="en-GB" sz="1000" dirty="0"/>
              <a:t>, B. An integrated approach for warehouse analysis and optimisation (A case study). Computers in Industry (2015) Vol.70, p 56-69.</a:t>
            </a:r>
          </a:p>
          <a:p>
            <a:r>
              <a:rPr lang="en-US" sz="1000" dirty="0"/>
              <a:t>Liker, Jeffrey K. The Toyota Way -14 Management Principles from the Worlds Greatest Manufacturer, 2004. McGraw-Hill</a:t>
            </a:r>
          </a:p>
          <a:p>
            <a:r>
              <a:rPr lang="en-US" sz="1000" dirty="0"/>
              <a:t>Mangan, J. </a:t>
            </a:r>
            <a:r>
              <a:rPr lang="en-US" sz="1000" dirty="0" err="1"/>
              <a:t>Lalwani</a:t>
            </a:r>
            <a:r>
              <a:rPr lang="en-US" sz="1000" dirty="0"/>
              <a:t>, C. Global Logistics and Supply Chain Management, 3</a:t>
            </a:r>
            <a:r>
              <a:rPr lang="en-US" sz="1000" baseline="30000" dirty="0"/>
              <a:t>rd</a:t>
            </a:r>
            <a:r>
              <a:rPr lang="en-US" sz="1000" dirty="0"/>
              <a:t> Edition, 2016. John Wiley &amp; Sons Ltd.</a:t>
            </a:r>
          </a:p>
          <a:p>
            <a:r>
              <a:rPr lang="en-US" sz="1000" dirty="0"/>
              <a:t>Rudd, Jerry. A Practical Guide to Logistics – An introduction to Transport, Warehousing, Trade and Distribution, 2019. Kogan Page Limited.</a:t>
            </a:r>
          </a:p>
          <a:p>
            <a:r>
              <a:rPr lang="en-US" sz="1000" dirty="0"/>
              <a:t>Womack, James P. Jones, Daniel T (1998), Lean Thinking. Simon &amp; Schuster</a:t>
            </a:r>
          </a:p>
          <a:p>
            <a:r>
              <a:rPr lang="en-US" sz="1000" dirty="0">
                <a:hlinkClick r:id="rId2"/>
              </a:rPr>
              <a:t>www.oracle.com</a:t>
            </a:r>
            <a:r>
              <a:rPr lang="en-US" sz="1000" dirty="0"/>
              <a:t> Integration with Oracle E-Business Suite. Accessed 17/02/2021.</a:t>
            </a:r>
          </a:p>
          <a:p>
            <a:endParaRPr lang="en-US" sz="1000" dirty="0"/>
          </a:p>
        </p:txBody>
      </p:sp>
    </p:spTree>
    <p:extLst>
      <p:ext uri="{BB962C8B-B14F-4D97-AF65-F5344CB8AC3E}">
        <p14:creationId xmlns:p14="http://schemas.microsoft.com/office/powerpoint/2010/main" val="69955944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A3AB87EF-B655-4FFF-8D05-F333AD7F2789}"/>
    </a:ext>
  </a:extLst>
</a:theme>
</file>

<file path=docProps/app.xml><?xml version="1.0" encoding="utf-8"?>
<Properties xmlns="http://schemas.openxmlformats.org/officeDocument/2006/extended-properties" xmlns:vt="http://schemas.openxmlformats.org/officeDocument/2006/docPropsVTypes">
  <Template>TM02900722[[fn=Ion Boardroom]]</Template>
  <TotalTime>918</TotalTime>
  <Words>1538</Words>
  <Application>Microsoft Office PowerPoint</Application>
  <PresentationFormat>Widescreen</PresentationFormat>
  <Paragraphs>52</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Century Gothic</vt:lpstr>
      <vt:lpstr>Wingdings 3</vt:lpstr>
      <vt:lpstr>Ion Boardroom</vt:lpstr>
      <vt:lpstr>         Research Proposal Presentation  Consider if a dated production warehouse can become more efficient by understanding current inefficiencies and adding technology to rectify these.   Is it feasible to integrate the determined technology to a legacy Enterprise Resource Planning system?     </vt:lpstr>
      <vt:lpstr>Research Proposal Introduction</vt:lpstr>
      <vt:lpstr>Method used in Lean to identify waste</vt:lpstr>
      <vt:lpstr>Method used in Lean to identify waste</vt:lpstr>
      <vt:lpstr>Analysing the identified wastes </vt:lpstr>
      <vt:lpstr>Analysing the identified wastes</vt:lpstr>
      <vt:lpstr>Considerations of how best to eliminate the identified wastes using technology</vt:lpstr>
      <vt:lpstr>Considerations of how best to eliminate the identified wastes using technology</vt:lpstr>
      <vt:lpstr>Feasibility of integrating the identified technology into the legacy ERP system</vt:lpstr>
      <vt:lpstr>Project Timeline</vt:lpstr>
      <vt:lpstr>Thank You – 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Proposal Presentation             </dc:title>
  <dc:creator>Shawn Richards</dc:creator>
  <cp:lastModifiedBy>Shawn Richards</cp:lastModifiedBy>
  <cp:revision>2</cp:revision>
  <dcterms:created xsi:type="dcterms:W3CDTF">2021-02-16T09:58:53Z</dcterms:created>
  <dcterms:modified xsi:type="dcterms:W3CDTF">2021-02-20T14:11:10Z</dcterms:modified>
</cp:coreProperties>
</file>