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7"/>
  </p:notesMasterIdLst>
  <p:sldIdLst>
    <p:sldId id="268" r:id="rId2"/>
    <p:sldId id="269" r:id="rId3"/>
    <p:sldId id="271" r:id="rId4"/>
    <p:sldId id="284" r:id="rId5"/>
    <p:sldId id="285" r:id="rId6"/>
    <p:sldId id="287" r:id="rId7"/>
    <p:sldId id="290" r:id="rId8"/>
    <p:sldId id="286" r:id="rId9"/>
    <p:sldId id="292" r:id="rId10"/>
    <p:sldId id="288" r:id="rId11"/>
    <p:sldId id="293" r:id="rId12"/>
    <p:sldId id="294" r:id="rId13"/>
    <p:sldId id="295" r:id="rId14"/>
    <p:sldId id="296" r:id="rId15"/>
    <p:sldId id="29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999"/>
    <a:srgbClr val="FFDFD6"/>
    <a:srgbClr val="272B2F"/>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787A8-DB25-4578-B525-7B1E8BF2F4E2}" v="3" dt="2024-03-31T13:01:42.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69" autoAdjust="0"/>
  </p:normalViewPr>
  <p:slideViewPr>
    <p:cSldViewPr snapToGrid="0">
      <p:cViewPr varScale="1">
        <p:scale>
          <a:sx n="77" d="100"/>
          <a:sy n="77"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98B7-7161-451C-9D7C-759DE65B178A}" type="datetimeFigureOut">
              <a:rPr lang="en-US" smtClean="0"/>
              <a:t>3/31/2024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DE3D5-5740-4488-AAE9-BC6DC1B96123}" type="slidenum">
              <a:rPr lang="en-US" smtClean="0"/>
              <a:t>‹#›</a:t>
            </a:fld>
            <a:endParaRPr lang="en-US"/>
          </a:p>
        </p:txBody>
      </p:sp>
    </p:spTree>
    <p:extLst>
      <p:ext uri="{BB962C8B-B14F-4D97-AF65-F5344CB8AC3E}">
        <p14:creationId xmlns:p14="http://schemas.microsoft.com/office/powerpoint/2010/main" val="382879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a:t>
            </a:fld>
            <a:endParaRPr lang="en-US"/>
          </a:p>
        </p:txBody>
      </p:sp>
    </p:spTree>
    <p:extLst>
      <p:ext uri="{BB962C8B-B14F-4D97-AF65-F5344CB8AC3E}">
        <p14:creationId xmlns:p14="http://schemas.microsoft.com/office/powerpoint/2010/main" val="3921122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is a well-known British multinational company, that covers a broad range of industries like consumer goods, food and personal care products (Jones, 2005). Having an international presence and a policy of sustainability set Unilever among the board in the field. The main objective of this presentation is to look into the cultural differences between the UK and Germany, which will aid Unilever in its expansion.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algn="ct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2</a:t>
            </a:fld>
            <a:endParaRPr lang="en-US"/>
          </a:p>
        </p:txBody>
      </p:sp>
    </p:spTree>
    <p:extLst>
      <p:ext uri="{BB962C8B-B14F-4D97-AF65-F5344CB8AC3E}">
        <p14:creationId xmlns:p14="http://schemas.microsoft.com/office/powerpoint/2010/main" val="313563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Unilever PLC is a United Kingdom-based big multinational company. </a:t>
            </a:r>
            <a:r>
              <a:rPr lang="en-GB" sz="1800" dirty="0">
                <a:effectLst/>
                <a:latin typeface="Times New Roman" panose="02020603050405020304" pitchFamily="18" charset="0"/>
                <a:ea typeface="Calibri" panose="020F0502020204030204" pitchFamily="34" charset="0"/>
                <a:cs typeface="Vrinda" panose="020B0502040204020203" pitchFamily="34" charset="0"/>
              </a:rPr>
              <a:t>The company started its operations with sunlight soap in the 1880s (Unilever, 2024). It's expanded to 190 countries worldwide. Over 3 billion people are using Unilever’s products every day. Unilever is one of the biggest multinational companies in the world with over 400 brands and a workforce of nearly 130000 employees globally (Unilever, 2024).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173DE3D5-5740-4488-AAE9-BC6DC1B96123}" type="slidenum">
              <a:rPr lang="en-US" smtClean="0"/>
              <a:t>3</a:t>
            </a:fld>
            <a:endParaRPr lang="en-US"/>
          </a:p>
        </p:txBody>
      </p:sp>
    </p:spTree>
    <p:extLst>
      <p:ext uri="{BB962C8B-B14F-4D97-AF65-F5344CB8AC3E}">
        <p14:creationId xmlns:p14="http://schemas.microsoft.com/office/powerpoint/2010/main" val="1661178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Countries:</a:t>
            </a:r>
            <a:r>
              <a:rPr lang="en-GB" sz="1800" dirty="0">
                <a:effectLst/>
                <a:latin typeface="Times New Roman" panose="02020603050405020304" pitchFamily="18" charset="0"/>
                <a:ea typeface="Calibri" panose="020F0502020204030204" pitchFamily="34" charset="0"/>
                <a:cs typeface="Vrinda" panose="020B0502040204020203" pitchFamily="34" charset="0"/>
              </a:rPr>
              <a:t> England, Wales, Scotland, and Northern Ireland</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Capital:</a:t>
            </a:r>
            <a:r>
              <a:rPr lang="en-GB" sz="1800" dirty="0">
                <a:effectLst/>
                <a:latin typeface="Times New Roman" panose="02020603050405020304" pitchFamily="18" charset="0"/>
                <a:ea typeface="Calibri" panose="020F0502020204030204" pitchFamily="34" charset="0"/>
                <a:cs typeface="Vrinda" panose="020B0502040204020203" pitchFamily="34" charset="0"/>
              </a:rPr>
              <a:t> London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Area:</a:t>
            </a:r>
            <a:r>
              <a:rPr lang="en-GB" sz="1800" dirty="0">
                <a:effectLst/>
                <a:latin typeface="Times New Roman" panose="02020603050405020304" pitchFamily="18" charset="0"/>
                <a:ea typeface="Calibri" panose="020F0502020204030204" pitchFamily="34" charset="0"/>
                <a:cs typeface="Vrinda" panose="020B0502040204020203" pitchFamily="34" charset="0"/>
              </a:rPr>
              <a:t> 242,945 sq. km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Population:</a:t>
            </a:r>
            <a:r>
              <a:rPr lang="en-GB" sz="1800" dirty="0">
                <a:effectLst/>
                <a:latin typeface="Times New Roman" panose="02020603050405020304" pitchFamily="18" charset="0"/>
                <a:ea typeface="Calibri" panose="020F0502020204030204" pitchFamily="34" charset="0"/>
                <a:cs typeface="Vrinda" panose="020B0502040204020203" pitchFamily="34" charset="0"/>
              </a:rPr>
              <a:t> 68.2 million (Smith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Languages:</a:t>
            </a:r>
            <a:r>
              <a:rPr lang="en-GB" sz="1800" dirty="0">
                <a:effectLst/>
                <a:latin typeface="Times New Roman" panose="02020603050405020304" pitchFamily="18" charset="0"/>
                <a:ea typeface="Calibri" panose="020F0502020204030204" pitchFamily="34" charset="0"/>
                <a:cs typeface="Vrinda" panose="020B0502040204020203" pitchFamily="34" charset="0"/>
              </a:rPr>
              <a:t> English, Scots, Ulster Scots, Scottish Gaelic, Irish, Welsh, Cornish (BBC News, 2012)</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4</a:t>
            </a:fld>
            <a:endParaRPr lang="en-US"/>
          </a:p>
        </p:txBody>
      </p:sp>
    </p:spTree>
    <p:extLst>
      <p:ext uri="{BB962C8B-B14F-4D97-AF65-F5344CB8AC3E}">
        <p14:creationId xmlns:p14="http://schemas.microsoft.com/office/powerpoint/2010/main" val="2285869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Capital: </a:t>
            </a:r>
            <a:r>
              <a:rPr lang="en-US" sz="1800" dirty="0">
                <a:effectLst/>
                <a:latin typeface="Times New Roman" panose="02020603050405020304" pitchFamily="18" charset="0"/>
                <a:ea typeface="Calibri" panose="020F0502020204030204" pitchFamily="34" charset="0"/>
                <a:cs typeface="Vrinda" panose="020B0502040204020203" pitchFamily="34" charset="0"/>
              </a:rPr>
              <a:t>Berlin</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Area:</a:t>
            </a:r>
            <a:r>
              <a:rPr lang="en-US" sz="1800" dirty="0">
                <a:effectLst/>
                <a:latin typeface="Times New Roman" panose="02020603050405020304" pitchFamily="18" charset="0"/>
                <a:ea typeface="Calibri" panose="020F0502020204030204" pitchFamily="34" charset="0"/>
                <a:cs typeface="Vrinda" panose="020B0502040204020203" pitchFamily="34" charset="0"/>
              </a:rPr>
              <a:t> 357,022 sq km</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Population:</a:t>
            </a:r>
            <a:r>
              <a:rPr lang="en-US" sz="1800" dirty="0">
                <a:effectLst/>
                <a:latin typeface="Times New Roman" panose="02020603050405020304" pitchFamily="18" charset="0"/>
                <a:ea typeface="Calibri" panose="020F0502020204030204" pitchFamily="34" charset="0"/>
                <a:cs typeface="Vrinda" panose="020B0502040204020203" pitchFamily="34" charset="0"/>
              </a:rPr>
              <a:t> 83.6 million</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Language:</a:t>
            </a:r>
            <a:r>
              <a:rPr lang="en-US" sz="1800" dirty="0">
                <a:effectLst/>
                <a:latin typeface="Times New Roman" panose="02020603050405020304" pitchFamily="18" charset="0"/>
                <a:ea typeface="Calibri" panose="020F0502020204030204" pitchFamily="34" charset="0"/>
                <a:cs typeface="Vrinda" panose="020B0502040204020203" pitchFamily="34" charset="0"/>
              </a:rPr>
              <a:t> German</a:t>
            </a: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Vrinda" panose="020B0502040204020203" pitchFamily="34" charset="0"/>
              </a:rPr>
              <a:t>Germany is located in North Central Europe (Heather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 It is one of the key markets for Unilever’s growth. The country is historically well-known for its precision, efficiency, and dedication (Heather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 These national attributes are vital for Unilever’s management office in the country and its organisational goals in the EU.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5</a:t>
            </a:fld>
            <a:endParaRPr lang="en-US"/>
          </a:p>
        </p:txBody>
      </p:sp>
    </p:spTree>
    <p:extLst>
      <p:ext uri="{BB962C8B-B14F-4D97-AF65-F5344CB8AC3E}">
        <p14:creationId xmlns:p14="http://schemas.microsoft.com/office/powerpoint/2010/main" val="3096231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Language and Communication: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the United Kingdom (UK) and Germany (Germany) share a lot in terms of culture, they differ in their languages, with English being the first language in the UK and German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Ethnic Makeup and Social Structures: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ethnic structure of the UK and Germany is made up of numerous groups with different compositions. Although Britain has a multicultural society comprising various ethnic minorities (Smith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Germany is relatively more homogenous, with a predominantly ethnic German population (Heather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Religious Values and Social Norms: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Christianity remains the main religion in both the UK and Germany, the composition of the religious landscape in the two countries differs substantially, with the UK having a higher percentage of Protestants and the UK having more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6</a:t>
            </a:fld>
            <a:endParaRPr lang="en-US"/>
          </a:p>
        </p:txBody>
      </p:sp>
    </p:spTree>
    <p:extLst>
      <p:ext uri="{BB962C8B-B14F-4D97-AF65-F5344CB8AC3E}">
        <p14:creationId xmlns:p14="http://schemas.microsoft.com/office/powerpoint/2010/main" val="1212165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Language and Communication: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the United Kingdom (UK) and Germany (Germany) share a lot in terms of culture, they differ in their languages, with English being the first language in the UK and German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Ethnic Makeup and Social Structures: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ethnic structure of the UK and Germany is made up of numerous groups with different compositions. Although Britain has a multicultural society comprising various ethnic minorities (Smith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Germany is relatively more homogenous, with a predominantly ethnic German population (Heather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Religious Values and Social Norms: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Christianity remains the main religion in both the UK and Germany, the composition of the religious landscape in the two countries differs substantially, with the UK having a higher percentage of Protestants and the UK having more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7</a:t>
            </a:fld>
            <a:endParaRPr lang="en-US"/>
          </a:p>
        </p:txBody>
      </p:sp>
    </p:spTree>
    <p:extLst>
      <p:ext uri="{BB962C8B-B14F-4D97-AF65-F5344CB8AC3E}">
        <p14:creationId xmlns:p14="http://schemas.microsoft.com/office/powerpoint/2010/main" val="2990642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UK, there is a growing trend of "quiet quitting" where employees do the minimum required work without going above and beyond (Hill, 2022). Many younger workers have an attitude of "minimum wage, minimum effort" even if paid well above minimum wage. Workers are less inclined to be loyal to their employers (Hill, 2022). There has been a significant increase in working from home during the pandemic (Casey, 2021). Employees see work-life balance as the greatest benefit of working from home. 24% of businesses intend to use increased homeworking going forward (Casey, 2021). The majority of employees currently want a "hybrid" model combining home and office work in the future.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8</a:t>
            </a:fld>
            <a:endParaRPr lang="en-US"/>
          </a:p>
        </p:txBody>
      </p:sp>
    </p:spTree>
    <p:extLst>
      <p:ext uri="{BB962C8B-B14F-4D97-AF65-F5344CB8AC3E}">
        <p14:creationId xmlns:p14="http://schemas.microsoft.com/office/powerpoint/2010/main" val="4157653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 the other hand, as reported by the IMF Germans have high productivity levels, very low unemployment of just 4.1%, and strong employment growth (Pearson, 2017). However, they embrace a healthy work-life balance. German workplaces have language and concepts like "bridge days" taken around holidays and expressions like "First work, then pleasure!" (Pearson, 2017). Moreover, Germans take a pragmatic, health-focused attitude with twice as many sick days per year compared to UK workers.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9</a:t>
            </a:fld>
            <a:endParaRPr lang="en-US"/>
          </a:p>
        </p:txBody>
      </p:sp>
    </p:spTree>
    <p:extLst>
      <p:ext uri="{BB962C8B-B14F-4D97-AF65-F5344CB8AC3E}">
        <p14:creationId xmlns:p14="http://schemas.microsoft.com/office/powerpoint/2010/main" val="3521423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cultural dimensions theory proposed by Hofstede covers a range of cultural variables including individualism-collectivism, power distance and uncertainty avoidance, which are present in both the UK and German cultures.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UK scores higher on individualism (89 vs 67). It indicates a more individualistic society where personal achievements and rights are prioritised over collective goals (Coldwell and Fried, 2012). In contrast, Germans have a higher score on uncertainty avoidance (65 vs 35). It reflects a greater need for rules, structure, and aversion to ambiguity compared to the more flexible British. Both countries have moderate to high scores on masculinity (UK 66, Germany 66) suggesting they value success, earnings, and competition in the workplace culture. Their power distance scores are also relatively close (UK 35, Germany 35-41) indicating more egalitarian relationships between superiors and subordinates (Catania, 2014). Overall, while the UK leans more towards individualism and lower uncertainty avoidance, Germany exhibits a higher collectivistic tendency balanced with a stronger need for certainty, rules, and avoiding unstructured situations. These cultural value differences can facilitate smoother cross-cultural communication during Unilever’s expansion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10</a:t>
            </a:fld>
            <a:endParaRPr lang="en-US"/>
          </a:p>
        </p:txBody>
      </p:sp>
    </p:spTree>
    <p:extLst>
      <p:ext uri="{BB962C8B-B14F-4D97-AF65-F5344CB8AC3E}">
        <p14:creationId xmlns:p14="http://schemas.microsoft.com/office/powerpoint/2010/main" val="2318972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Symbol" panose="05050102010706020507" pitchFamily="18" charset="2"/>
              <a:buNone/>
            </a:pPr>
            <a:r>
              <a:rPr lang="en-GB" sz="1800" dirty="0">
                <a:effectLst/>
                <a:latin typeface="Times New Roman" panose="02020603050405020304" pitchFamily="18" charset="0"/>
                <a:ea typeface="Calibri" panose="020F0502020204030204" pitchFamily="34" charset="0"/>
                <a:cs typeface="Vrinda" panose="020B0502040204020203" pitchFamily="34" charset="0"/>
              </a:rPr>
              <a:t>Based on the cultural difference analysis, some recommendations for Unilever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company can embrace structured processes and clear rules/regulations in the German workplace as Germans have a higher uncertainty avoidance culture compared to the UK.</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needs to provide detailed guidelines, and protocols and minimise ambiguity.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organisational local culture must respect hierarchy and foster a collaborative environment that allows employee involvement in decision-making.</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must recognise and accommodate Germany's collectivistic cultural tendencies through teamwork, group cohesion and focus on collective goals and achievements.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company can develop cross-cultural training programs to help UK employees understand and adapt to the more rigid German communication styles.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11</a:t>
            </a:fld>
            <a:endParaRPr lang="en-US"/>
          </a:p>
        </p:txBody>
      </p:sp>
    </p:spTree>
    <p:extLst>
      <p:ext uri="{BB962C8B-B14F-4D97-AF65-F5344CB8AC3E}">
        <p14:creationId xmlns:p14="http://schemas.microsoft.com/office/powerpoint/2010/main" val="2129504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must offer adequate vacation time, sick leave and "bridge days" around holidays to align with the German priority for work-life balance.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needs to implement robust healthcare/wellness programs due to German workers’ pragmatic health-focused attitude.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Unilever’s traditional UK high-performance standards and tendency to avoid a "hustle culture" could align with German norms in work-life balance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can task German teams with process optimisation and long-term strategic projects to leverage their strengths in efficiency, precision and future-oriented planning.</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12</a:t>
            </a:fld>
            <a:endParaRPr lang="en-US"/>
          </a:p>
        </p:txBody>
      </p:sp>
    </p:spTree>
    <p:extLst>
      <p:ext uri="{BB962C8B-B14F-4D97-AF65-F5344CB8AC3E}">
        <p14:creationId xmlns:p14="http://schemas.microsoft.com/office/powerpoint/2010/main" val="1465514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3/31/2024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3/31/2024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3/31/2024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3/31/2024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3/31/2024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3/31/2024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3/31/2024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3/31/2024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3/31/2024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3/31/2024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1901952"/>
            <a:ext cx="5925607" cy="2143273"/>
          </a:xfrm>
        </p:spPr>
        <p:txBody>
          <a:bodyPr>
            <a:normAutofit/>
          </a:bodyPr>
          <a:lstStyle/>
          <a:p>
            <a:r>
              <a:rPr lang="en-US" sz="4400" dirty="0">
                <a:latin typeface="Times New Roman" panose="02020603050405020304" pitchFamily="18" charset="0"/>
                <a:cs typeface="Times New Roman" panose="02020603050405020304" pitchFamily="18" charset="0"/>
              </a:rPr>
              <a:t>Unilever’s Expansion in Germany</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045226"/>
            <a:ext cx="6269347" cy="2383005"/>
          </a:xfrm>
        </p:spPr>
        <p:txBody>
          <a:bodyPr>
            <a:noAutofit/>
          </a:bodyPr>
          <a:lstStyle/>
          <a:p>
            <a:r>
              <a:rPr lang="en-US" sz="1800" dirty="0">
                <a:solidFill>
                  <a:schemeClr val="tx1">
                    <a:lumMod val="85000"/>
                    <a:lumOff val="15000"/>
                  </a:schemeClr>
                </a:solidFill>
              </a:rPr>
              <a:t> INTERNATIONAL BUSINESS COMMUNICATIONS</a:t>
            </a:r>
          </a:p>
          <a:p>
            <a:r>
              <a:rPr lang="en-US" sz="1800" dirty="0">
                <a:solidFill>
                  <a:schemeClr val="tx1">
                    <a:lumMod val="85000"/>
                    <a:lumOff val="15000"/>
                  </a:schemeClr>
                </a:solidFill>
              </a:rPr>
              <a:t>Lecturer: Zainab Atta</a:t>
            </a:r>
          </a:p>
          <a:p>
            <a:r>
              <a:rPr lang="en-US" sz="1800" dirty="0">
                <a:solidFill>
                  <a:schemeClr val="tx1">
                    <a:lumMod val="85000"/>
                    <a:lumOff val="15000"/>
                  </a:schemeClr>
                </a:solidFill>
              </a:rPr>
              <a:t>Module CODE: LCBB6001</a:t>
            </a:r>
          </a:p>
          <a:p>
            <a:r>
              <a:rPr lang="en-US" sz="1800" dirty="0">
                <a:solidFill>
                  <a:schemeClr val="tx1">
                    <a:lumMod val="85000"/>
                    <a:lumOff val="15000"/>
                  </a:schemeClr>
                </a:solidFill>
              </a:rPr>
              <a:t>Student: Valentina Stefanovska</a:t>
            </a:r>
          </a:p>
          <a:p>
            <a:r>
              <a:rPr lang="en-US" sz="1800" dirty="0">
                <a:solidFill>
                  <a:schemeClr val="tx1">
                    <a:lumMod val="85000"/>
                    <a:lumOff val="15000"/>
                  </a:schemeClr>
                </a:solidFill>
              </a:rPr>
              <a:t>Student ID: 2123930</a:t>
            </a: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290" name="Picture 2" descr="Unilever discloses fragrance ingredients online in Europe">
            <a:extLst>
              <a:ext uri="{FF2B5EF4-FFF2-40B4-BE49-F238E27FC236}">
                <a16:creationId xmlns:a16="http://schemas.microsoft.com/office/drawing/2014/main" id="{4E56C1A8-2502-47B8-BE80-FD4843A3DA7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6797888" y="2"/>
            <a:ext cx="5394112" cy="68579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close-up of a sign&#10;&#10;Description automatically generated">
            <a:extLst>
              <a:ext uri="{FF2B5EF4-FFF2-40B4-BE49-F238E27FC236}">
                <a16:creationId xmlns:a16="http://schemas.microsoft.com/office/drawing/2014/main" id="{93F47B7D-5B7F-DB6A-FEBB-221E0303B4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686" y="94044"/>
            <a:ext cx="6324600" cy="1713865"/>
          </a:xfrm>
          <a:prstGeom prst="rect">
            <a:avLst/>
          </a:prstGeom>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9A9FF03-48A6-42C4-ABBB-7C681A79F7FD}"/>
              </a:ext>
            </a:extLst>
          </p:cNvPr>
          <p:cNvSpPr>
            <a:spLocks noGrp="1"/>
          </p:cNvSpPr>
          <p:nvPr>
            <p:ph type="title"/>
          </p:nvPr>
        </p:nvSpPr>
        <p:spPr>
          <a:xfrm>
            <a:off x="567267" y="1522331"/>
            <a:ext cx="3448259" cy="66606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Introduction</a:t>
            </a:r>
          </a:p>
        </p:txBody>
      </p:sp>
      <p:cxnSp>
        <p:nvCxnSpPr>
          <p:cNvPr id="1033" name="Straight Connector 10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224985-C391-414C-BC9D-8387EA147514}"/>
              </a:ext>
            </a:extLst>
          </p:cNvPr>
          <p:cNvSpPr>
            <a:spLocks noGrp="1"/>
          </p:cNvSpPr>
          <p:nvPr>
            <p:ph idx="1"/>
          </p:nvPr>
        </p:nvSpPr>
        <p:spPr>
          <a:xfrm>
            <a:off x="420624" y="2518792"/>
            <a:ext cx="4590288" cy="3342747"/>
          </a:xfrm>
        </p:spPr>
        <p:txBody>
          <a:bodyPr>
            <a:normAutofit lnSpcReduction="10000"/>
          </a:bodyPr>
          <a:lstStyle/>
          <a:p>
            <a:pPr marL="285750" lvl="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Unilever, a British multinational company, spans consumer goods, food, and personal care products (Iglesias et al., 2023).</a:t>
            </a:r>
          </a:p>
          <a:p>
            <a:pPr marL="285750" lvl="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Cultural differences between the UK and Germany are vital for Unilever's expansion strategy.</a:t>
            </a:r>
          </a:p>
          <a:p>
            <a:pPr marL="28575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Understanding language, social structures, religious values, and business attitudes is crucial for success in the German market.</a:t>
            </a:r>
          </a:p>
          <a:p>
            <a:pPr algn="just">
              <a:lnSpc>
                <a:spcPct val="150000"/>
              </a:lnSpc>
            </a:pPr>
            <a:endParaRPr lang="en-US" sz="1600" dirty="0">
              <a:solidFill>
                <a:srgbClr val="FFFFFF"/>
              </a:solidFill>
              <a:latin typeface="Times New Roman" panose="02020603050405020304" pitchFamily="18" charset="0"/>
              <a:cs typeface="Times New Roman" pitchFamily="18" charset="0"/>
            </a:endParaRPr>
          </a:p>
        </p:txBody>
      </p:sp>
      <p:pic>
        <p:nvPicPr>
          <p:cNvPr id="1026" name="Picture 2" descr="Unilever, City Group, 42 others sued for abnormal price hike of products">
            <a:extLst>
              <a:ext uri="{FF2B5EF4-FFF2-40B4-BE49-F238E27FC236}">
                <a16:creationId xmlns:a16="http://schemas.microsoft.com/office/drawing/2014/main" id="{40AB3EB8-71E0-6C35-4060-97C26B261C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202936" y="10"/>
            <a:ext cx="698906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2250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A4538-3958-48EB-9957-68242AFE6B83}"/>
              </a:ext>
            </a:extLst>
          </p:cNvPr>
          <p:cNvSpPr>
            <a:spLocks noGrp="1"/>
          </p:cNvSpPr>
          <p:nvPr>
            <p:ph type="title"/>
          </p:nvPr>
        </p:nvSpPr>
        <p:spPr>
          <a:xfrm>
            <a:off x="5172074" y="286603"/>
            <a:ext cx="5983605" cy="1450757"/>
          </a:xfrm>
        </p:spPr>
        <p:txBody>
          <a:bodyPr>
            <a:normAutofit/>
          </a:bodyPr>
          <a:lstStyle/>
          <a:p>
            <a:r>
              <a:rPr lang="en-US" dirty="0">
                <a:latin typeface="Times New Roman" panose="02020603050405020304" pitchFamily="18" charset="0"/>
                <a:cs typeface="Times New Roman" panose="02020603050405020304" pitchFamily="18" charset="0"/>
              </a:rPr>
              <a:t>Unilever PLC.</a:t>
            </a:r>
          </a:p>
        </p:txBody>
      </p:sp>
      <p:pic>
        <p:nvPicPr>
          <p:cNvPr id="4" name="Picture 2" descr="Unilever logo by Miles Newlyn on Dribbble">
            <a:extLst>
              <a:ext uri="{FF2B5EF4-FFF2-40B4-BE49-F238E27FC236}">
                <a16:creationId xmlns:a16="http://schemas.microsoft.com/office/drawing/2014/main" id="{F91EFBFA-1B8E-4C2C-3D0A-FFB2F8AB81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BDAFDA-4739-4A28-98DE-D84EC4639F3E}"/>
              </a:ext>
            </a:extLst>
          </p:cNvPr>
          <p:cNvSpPr>
            <a:spLocks noGrp="1"/>
          </p:cNvSpPr>
          <p:nvPr>
            <p:ph idx="1"/>
          </p:nvPr>
        </p:nvSpPr>
        <p:spPr>
          <a:xfrm>
            <a:off x="5172074" y="2108201"/>
            <a:ext cx="6670156" cy="2831947"/>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Unilever PLC is an UK-based MNC (</a:t>
            </a:r>
            <a:r>
              <a:rPr lang="en-GB" sz="2000" dirty="0" err="1">
                <a:effectLst/>
                <a:latin typeface="Times New Roman" panose="02020603050405020304" pitchFamily="18" charset="0"/>
                <a:ea typeface="Calibri" panose="020F0502020204030204" pitchFamily="34" charset="0"/>
                <a:cs typeface="Vrinda" panose="020B0502040204020203" pitchFamily="34" charset="0"/>
              </a:rPr>
              <a:t>Alfoldi</a:t>
            </a:r>
            <a:r>
              <a:rPr lang="en-GB" sz="2000" dirty="0">
                <a:effectLst/>
                <a:latin typeface="Times New Roman" panose="02020603050405020304" pitchFamily="18" charset="0"/>
                <a:ea typeface="Calibri" panose="020F0502020204030204" pitchFamily="34" charset="0"/>
                <a:cs typeface="Vrinda" panose="020B0502040204020203" pitchFamily="34" charset="0"/>
              </a:rPr>
              <a:t> et al., 2012).</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Started operations in the 1880s with Sunlight Soap (Unilever, 2024).</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Operational expansion in 190 countries worldwide.</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Nearly 3.5 Billion daily customer, 400+ brands, almost 130 thousands employees globally (Unilever, 2024).</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79086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4105" name="Straight Connector 410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07" name="Rectangle 410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4098" name="Picture 2" descr="map of the United Kingdom">
            <a:extLst>
              <a:ext uri="{FF2B5EF4-FFF2-40B4-BE49-F238E27FC236}">
                <a16:creationId xmlns:a16="http://schemas.microsoft.com/office/drawing/2014/main" id="{6AE202D3-2F84-C8AA-8325-C8EB941368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12186295"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8599"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11" name="Straight Connector 4110">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3792"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866D83-E576-EE33-7DD1-0408ED86B4F2}"/>
              </a:ext>
            </a:extLst>
          </p:cNvPr>
          <p:cNvSpPr txBox="1"/>
          <p:nvPr/>
        </p:nvSpPr>
        <p:spPr>
          <a:xfrm>
            <a:off x="7956885" y="1263807"/>
            <a:ext cx="3495556" cy="4011197"/>
          </a:xfrm>
          <a:prstGeom prst="rect">
            <a:avLst/>
          </a:prstGeom>
          <a:solidFill>
            <a:srgbClr val="272B2F"/>
          </a:solidFill>
        </p:spPr>
        <p:txBody>
          <a:bodyPr vert="horz" lIns="0" tIns="45720" rIns="0" bIns="45720" rtlCol="0">
            <a:normAutofit fontScale="92500" lnSpcReduction="20000"/>
          </a:bodyPr>
          <a:lstStyle/>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Countries:</a:t>
            </a:r>
            <a:r>
              <a:rPr lang="en-US" sz="1600" dirty="0">
                <a:solidFill>
                  <a:srgbClr val="FFFFFF"/>
                </a:solidFill>
                <a:effectLst/>
                <a:latin typeface="Times New Roman" panose="02020603050405020304" pitchFamily="18" charset="0"/>
                <a:cs typeface="Times New Roman" panose="02020603050405020304" pitchFamily="18" charset="0"/>
              </a:rPr>
              <a:t> England, Wales, Scotland, and Northern Ireland</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Capital:</a:t>
            </a:r>
            <a:r>
              <a:rPr lang="en-US" sz="1600" dirty="0">
                <a:solidFill>
                  <a:srgbClr val="FFFFFF"/>
                </a:solidFill>
                <a:effectLst/>
                <a:latin typeface="Times New Roman" panose="02020603050405020304" pitchFamily="18" charset="0"/>
                <a:cs typeface="Times New Roman" panose="02020603050405020304" pitchFamily="18" charset="0"/>
              </a:rPr>
              <a:t> London</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Area:</a:t>
            </a:r>
            <a:r>
              <a:rPr lang="en-US" sz="1600" dirty="0">
                <a:solidFill>
                  <a:srgbClr val="FFFFFF"/>
                </a:solidFill>
                <a:effectLst/>
                <a:latin typeface="Times New Roman" panose="02020603050405020304" pitchFamily="18" charset="0"/>
                <a:cs typeface="Times New Roman" panose="02020603050405020304" pitchFamily="18" charset="0"/>
              </a:rPr>
              <a:t> 242,945 sq. km</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Population:</a:t>
            </a:r>
            <a:r>
              <a:rPr lang="en-US" sz="1600" dirty="0">
                <a:solidFill>
                  <a:srgbClr val="FFFFFF"/>
                </a:solidFill>
                <a:effectLst/>
                <a:latin typeface="Times New Roman" panose="02020603050405020304" pitchFamily="18" charset="0"/>
                <a:cs typeface="Times New Roman" panose="02020603050405020304" pitchFamily="18" charset="0"/>
              </a:rPr>
              <a:t> 68.2 million (Smith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latin typeface="Times New Roman" panose="02020603050405020304" pitchFamily="18" charset="0"/>
                <a:cs typeface="Times New Roman" panose="02020603050405020304" pitchFamily="18" charset="0"/>
              </a:rPr>
              <a:t>Currency:</a:t>
            </a:r>
            <a:r>
              <a:rPr lang="en-US" sz="1600" dirty="0">
                <a:solidFill>
                  <a:srgbClr val="FFFFFF"/>
                </a:solidFill>
                <a:latin typeface="Times New Roman" panose="02020603050405020304" pitchFamily="18" charset="0"/>
                <a:cs typeface="Times New Roman" panose="02020603050405020304" pitchFamily="18" charset="0"/>
              </a:rPr>
              <a:t> GBP</a:t>
            </a:r>
            <a:endParaRPr lang="en-US" sz="1600" b="1" dirty="0">
              <a:solidFill>
                <a:srgbClr val="FFFFFF"/>
              </a:solidFill>
              <a:effectLst/>
              <a:latin typeface="Times New Roman" panose="02020603050405020304" pitchFamily="18" charset="0"/>
              <a:cs typeface="Times New Roman" panose="02020603050405020304" pitchFamily="18" charset="0"/>
            </a:endParaRP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Languages:</a:t>
            </a:r>
            <a:r>
              <a:rPr lang="en-US" sz="1600" dirty="0">
                <a:solidFill>
                  <a:srgbClr val="FFFFFF"/>
                </a:solidFill>
                <a:effectLst/>
                <a:latin typeface="Times New Roman" panose="02020603050405020304" pitchFamily="18" charset="0"/>
                <a:cs typeface="Times New Roman" panose="02020603050405020304" pitchFamily="18" charset="0"/>
              </a:rPr>
              <a:t> English, Scots, Ulster Scots, Scottish Gaelic, Irish, Welsh, Cornish (BBC News, 2012)</a:t>
            </a:r>
          </a:p>
        </p:txBody>
      </p:sp>
      <p:sp>
        <p:nvSpPr>
          <p:cNvPr id="4113" name="!!footer rectangle">
            <a:extLst>
              <a:ext uri="{FF2B5EF4-FFF2-40B4-BE49-F238E27FC236}">
                <a16:creationId xmlns:a16="http://schemas.microsoft.com/office/drawing/2014/main" id="{7363FFA6-C551-4935-A474-8B2482E55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84931368-A2E1-60FA-40B0-D92A7E15DC5D}"/>
              </a:ext>
            </a:extLst>
          </p:cNvPr>
          <p:cNvSpPr txBox="1"/>
          <p:nvPr/>
        </p:nvSpPr>
        <p:spPr>
          <a:xfrm>
            <a:off x="1780673" y="122093"/>
            <a:ext cx="4748464" cy="461665"/>
          </a:xfrm>
          <a:prstGeom prst="rect">
            <a:avLst/>
          </a:prstGeom>
          <a:solidFill>
            <a:srgbClr val="272B2F"/>
          </a:solid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Country Profile: United Kingdom</a:t>
            </a:r>
          </a:p>
        </p:txBody>
      </p:sp>
    </p:spTree>
    <p:extLst>
      <p:ext uri="{BB962C8B-B14F-4D97-AF65-F5344CB8AC3E}">
        <p14:creationId xmlns:p14="http://schemas.microsoft.com/office/powerpoint/2010/main" val="35290154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5129" name="Straight Connector 512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31" name="Rectangle 51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5133" name="Straight Connector 51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5A6F421-2FB3-61F1-7240-0DD571E07B92}"/>
              </a:ext>
            </a:extLst>
          </p:cNvPr>
          <p:cNvSpPr txBox="1"/>
          <p:nvPr/>
        </p:nvSpPr>
        <p:spPr>
          <a:xfrm>
            <a:off x="402835" y="1034449"/>
            <a:ext cx="3976660" cy="4564246"/>
          </a:xfrm>
          <a:prstGeom prst="rect">
            <a:avLst/>
          </a:prstGeom>
          <a:solidFill>
            <a:srgbClr val="262626"/>
          </a:solidFill>
        </p:spPr>
        <p:txBody>
          <a:bodyPr vert="horz" lIns="0" tIns="45720" rIns="0" bIns="45720" rtlCol="0">
            <a:normAutofit/>
          </a:bodyPr>
          <a:lstStyle/>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Capital: </a:t>
            </a:r>
            <a:r>
              <a:rPr lang="en-US" sz="1600" dirty="0">
                <a:solidFill>
                  <a:srgbClr val="FFFFFF"/>
                </a:solidFill>
                <a:effectLst/>
                <a:latin typeface="Times New Roman" panose="02020603050405020304" pitchFamily="18" charset="0"/>
                <a:cs typeface="Times New Roman" panose="02020603050405020304" pitchFamily="18" charset="0"/>
              </a:rPr>
              <a:t>Berlin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Area:</a:t>
            </a:r>
            <a:r>
              <a:rPr lang="en-US" sz="1600" dirty="0">
                <a:solidFill>
                  <a:srgbClr val="FFFFFF"/>
                </a:solidFill>
                <a:effectLst/>
                <a:latin typeface="Times New Roman" panose="02020603050405020304" pitchFamily="18" charset="0"/>
                <a:cs typeface="Times New Roman" panose="02020603050405020304" pitchFamily="18" charset="0"/>
              </a:rPr>
              <a:t> 357,022 sq km</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Population:</a:t>
            </a:r>
            <a:r>
              <a:rPr lang="en-US" sz="1600" dirty="0">
                <a:solidFill>
                  <a:srgbClr val="FFFFFF"/>
                </a:solidFill>
                <a:effectLst/>
                <a:latin typeface="Times New Roman" panose="02020603050405020304" pitchFamily="18" charset="0"/>
                <a:cs typeface="Times New Roman" panose="02020603050405020304" pitchFamily="18" charset="0"/>
              </a:rPr>
              <a:t> 86.3 million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Language:</a:t>
            </a:r>
            <a:r>
              <a:rPr lang="en-US" sz="1600" dirty="0">
                <a:solidFill>
                  <a:srgbClr val="FFFFFF"/>
                </a:solidFill>
                <a:effectLst/>
                <a:latin typeface="Times New Roman" panose="02020603050405020304" pitchFamily="18" charset="0"/>
                <a:cs typeface="Times New Roman" panose="02020603050405020304" pitchFamily="18" charset="0"/>
              </a:rPr>
              <a:t> German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latin typeface="Times New Roman" panose="02020603050405020304" pitchFamily="18" charset="0"/>
                <a:cs typeface="Times New Roman" panose="02020603050405020304" pitchFamily="18" charset="0"/>
              </a:rPr>
              <a:t>Currency: </a:t>
            </a:r>
            <a:r>
              <a:rPr lang="en-US" sz="1600" dirty="0">
                <a:solidFill>
                  <a:srgbClr val="FFFFFF"/>
                </a:solidFill>
                <a:latin typeface="Times New Roman" panose="02020603050405020304" pitchFamily="18" charset="0"/>
                <a:cs typeface="Times New Roman" panose="02020603050405020304" pitchFamily="18" charset="0"/>
              </a:rPr>
              <a:t>Euro</a:t>
            </a:r>
            <a:endParaRPr lang="en-US" sz="1600" dirty="0">
              <a:solidFill>
                <a:srgbClr val="FFFFFF"/>
              </a:solidFill>
              <a:effectLst/>
              <a:latin typeface="Times New Roman" panose="02020603050405020304" pitchFamily="18" charset="0"/>
              <a:cs typeface="Times New Roman" panose="02020603050405020304" pitchFamily="18" charset="0"/>
            </a:endParaRP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dirty="0">
                <a:solidFill>
                  <a:srgbClr val="FFFFFF"/>
                </a:solidFill>
                <a:effectLst/>
                <a:latin typeface="Times New Roman" panose="02020603050405020304" pitchFamily="18" charset="0"/>
                <a:cs typeface="Times New Roman" panose="02020603050405020304" pitchFamily="18" charset="0"/>
              </a:rPr>
              <a:t>Located in North Central Europe (Heather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dirty="0">
                <a:solidFill>
                  <a:srgbClr val="FFFFFF"/>
                </a:solidFill>
                <a:effectLst/>
                <a:latin typeface="Times New Roman" panose="02020603050405020304" pitchFamily="18" charset="0"/>
                <a:cs typeface="Times New Roman" panose="02020603050405020304" pitchFamily="18" charset="0"/>
              </a:rPr>
              <a:t>Well-known for its precision, efficiency, and dedication (Heather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p:txBody>
      </p:sp>
      <p:pic>
        <p:nvPicPr>
          <p:cNvPr id="5122" name="Picture 2" descr="Map of Germany">
            <a:extLst>
              <a:ext uri="{FF2B5EF4-FFF2-40B4-BE49-F238E27FC236}">
                <a16:creationId xmlns:a16="http://schemas.microsoft.com/office/drawing/2014/main" id="{751D3707-E775-F9A7-047C-7C7638DD5A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B615D9-E2AE-6D5D-6E32-736C07ECD283}"/>
              </a:ext>
            </a:extLst>
          </p:cNvPr>
          <p:cNvSpPr txBox="1"/>
          <p:nvPr/>
        </p:nvSpPr>
        <p:spPr>
          <a:xfrm>
            <a:off x="312999" y="286392"/>
            <a:ext cx="4748464"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Country Profile: Germany</a:t>
            </a:r>
          </a:p>
        </p:txBody>
      </p:sp>
    </p:spTree>
    <p:extLst>
      <p:ext uri="{BB962C8B-B14F-4D97-AF65-F5344CB8AC3E}">
        <p14:creationId xmlns:p14="http://schemas.microsoft.com/office/powerpoint/2010/main" val="24888686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307777"/>
          </a:xfrm>
          <a:prstGeom prst="rect">
            <a:avLst/>
          </a:prstGeom>
          <a:noFill/>
        </p:spPr>
        <p:txBody>
          <a:bodyPr wrap="square">
            <a:spAutoFit/>
          </a:bodyPr>
          <a:lstStyle/>
          <a:p>
            <a:r>
              <a:rPr lang="en-GB" sz="1400" dirty="0">
                <a:effectLst/>
                <a:latin typeface="Times New Roman" panose="02020603050405020304" pitchFamily="18" charset="0"/>
                <a:ea typeface="Calibri" panose="020F0502020204030204" pitchFamily="34" charset="0"/>
              </a:rPr>
              <a:t>(Heather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 (Smith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a:t>
            </a:r>
            <a:endParaRPr lang="en-US" sz="1400" dirty="0"/>
          </a:p>
        </p:txBody>
      </p:sp>
      <p:pic>
        <p:nvPicPr>
          <p:cNvPr id="2" name="Picture 2" descr="Flag of the United Kingdom - Wikipedia">
            <a:extLst>
              <a:ext uri="{FF2B5EF4-FFF2-40B4-BE49-F238E27FC236}">
                <a16:creationId xmlns:a16="http://schemas.microsoft.com/office/drawing/2014/main" id="{00616CFA-B3FF-E0A3-4D84-BFD5D5081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936" y="4299584"/>
            <a:ext cx="3028950" cy="15144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D2332DC-AAED-29FD-D4FC-A2B42D3C7035}"/>
              </a:ext>
            </a:extLst>
          </p:cNvPr>
          <p:cNvSpPr txBox="1"/>
          <p:nvPr/>
        </p:nvSpPr>
        <p:spPr>
          <a:xfrm>
            <a:off x="4528110" y="1330220"/>
            <a:ext cx="6768539"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dirty="0">
                <a:effectLst/>
                <a:latin typeface="Times New Roman" panose="02020603050405020304" pitchFamily="18" charset="0"/>
                <a:ea typeface="Calibri" panose="020F0502020204030204" pitchFamily="34" charset="0"/>
                <a:cs typeface="Vrinda" panose="020B0502040204020203" pitchFamily="34" charset="0"/>
              </a:rPr>
              <a:t>Primarily English.</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GB" sz="1800" dirty="0">
                <a:effectLst/>
                <a:latin typeface="Times New Roman" panose="02020603050405020304" pitchFamily="18" charset="0"/>
                <a:ea typeface="Calibri" panose="020F0502020204030204" pitchFamily="34" charset="0"/>
                <a:cs typeface="Vrinda" panose="020B0502040204020203" pitchFamily="34" charset="0"/>
              </a:rPr>
              <a:t>Multicultural society comprising various ethnic minorities</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800" dirty="0">
                <a:effectLst/>
                <a:latin typeface="Times New Roman" panose="02020603050405020304" pitchFamily="18" charset="0"/>
                <a:ea typeface="Calibri" panose="020F0502020204030204" pitchFamily="34" charset="0"/>
                <a:cs typeface="Vrinda" panose="020B0502040204020203" pitchFamily="34" charset="0"/>
              </a:rPr>
              <a:t> The main religion is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Christianity with a higher percentage of Protestants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899361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307777"/>
          </a:xfrm>
          <a:prstGeom prst="rect">
            <a:avLst/>
          </a:prstGeom>
          <a:noFill/>
        </p:spPr>
        <p:txBody>
          <a:bodyPr wrap="square">
            <a:spAutoFit/>
          </a:bodyPr>
          <a:lstStyle/>
          <a:p>
            <a:r>
              <a:rPr lang="en-GB" sz="1400" dirty="0">
                <a:effectLst/>
                <a:latin typeface="Times New Roman" panose="02020603050405020304" pitchFamily="18" charset="0"/>
                <a:ea typeface="Calibri" panose="020F0502020204030204" pitchFamily="34" charset="0"/>
              </a:rPr>
              <a:t>(Heather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 (Smith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a:t>
            </a:r>
            <a:endParaRPr lang="en-US" sz="1400" dirty="0"/>
          </a:p>
        </p:txBody>
      </p:sp>
      <p:sp>
        <p:nvSpPr>
          <p:cNvPr id="5" name="TextBox 4">
            <a:extLst>
              <a:ext uri="{FF2B5EF4-FFF2-40B4-BE49-F238E27FC236}">
                <a16:creationId xmlns:a16="http://schemas.microsoft.com/office/drawing/2014/main" id="{2D2332DC-AAED-29FD-D4FC-A2B42D3C7035}"/>
              </a:ext>
            </a:extLst>
          </p:cNvPr>
          <p:cNvSpPr txBox="1"/>
          <p:nvPr/>
        </p:nvSpPr>
        <p:spPr>
          <a:xfrm>
            <a:off x="4528110" y="1330220"/>
            <a:ext cx="6768539"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German</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Predominantly ethnic German population</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 </a:t>
            </a:r>
            <a:r>
              <a:rPr lang="en-GB" sz="1800" kern="1200" dirty="0">
                <a:solidFill>
                  <a:srgbClr val="000000"/>
                </a:solidFill>
                <a:effectLst/>
                <a:latin typeface="Times New Roman" panose="02020603050405020304" pitchFamily="18" charset="0"/>
                <a:ea typeface="Calibri" panose="020F0502020204030204" pitchFamily="34" charset="0"/>
              </a:rPr>
              <a:t>Christianity with a higher percentage of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0242" name="Picture 2" descr="Flag of Germany - Wikipedia">
            <a:extLst>
              <a:ext uri="{FF2B5EF4-FFF2-40B4-BE49-F238E27FC236}">
                <a16:creationId xmlns:a16="http://schemas.microsoft.com/office/drawing/2014/main" id="{61563C3D-F6FE-CEC5-C756-2C45F83538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86" y="4283606"/>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509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261610"/>
          </a:xfrm>
          <a:prstGeom prst="rect">
            <a:avLst/>
          </a:prstGeom>
          <a:noFill/>
        </p:spPr>
        <p:txBody>
          <a:bodyPr wrap="square">
            <a:spAutoFit/>
          </a:bodyPr>
          <a:lstStyle/>
          <a:p>
            <a:r>
              <a:rPr lang="en-US" sz="1100" b="0" i="0" dirty="0">
                <a:solidFill>
                  <a:srgbClr val="000000"/>
                </a:solidFill>
                <a:effectLst/>
                <a:latin typeface="Times New Roman" panose="02020603050405020304" pitchFamily="18" charset="0"/>
                <a:cs typeface="Times New Roman" panose="02020603050405020304" pitchFamily="18" charset="0"/>
              </a:rPr>
              <a:t>(Casey, 2021), (Hill, 2022) (Pearson, 2017)</a:t>
            </a:r>
            <a:endParaRPr lang="en-US" sz="11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4359493" y="658738"/>
            <a:ext cx="7089558" cy="4197559"/>
          </a:xfrm>
          <a:prstGeom prst="rect">
            <a:avLst/>
          </a:prstGeom>
          <a:noFill/>
        </p:spPr>
        <p:txBody>
          <a:bodyPr wrap="square">
            <a:spAutoFit/>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Business and Work Related Attitudes:</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Quiet quitting trend</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Minimum effort attitude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Declining loyalty to employers</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Significant Work From Home increase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Work From Home benefit: Work-life balance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24% of businesses want more WFH</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Employees want hybrid work model</a:t>
            </a:r>
          </a:p>
          <a:p>
            <a:pPr marL="285750" marR="0" indent="-285750" algn="just">
              <a:lnSpc>
                <a:spcPct val="15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3" name="Picture 2" descr="Flag of the United Kingdom - Wikipedia">
            <a:extLst>
              <a:ext uri="{FF2B5EF4-FFF2-40B4-BE49-F238E27FC236}">
                <a16:creationId xmlns:a16="http://schemas.microsoft.com/office/drawing/2014/main" id="{4628745C-E974-AA8D-D57F-D87F3E8019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89" y="4652962"/>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998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261610"/>
          </a:xfrm>
          <a:prstGeom prst="rect">
            <a:avLst/>
          </a:prstGeom>
          <a:noFill/>
        </p:spPr>
        <p:txBody>
          <a:bodyPr wrap="square">
            <a:spAutoFit/>
          </a:bodyPr>
          <a:lstStyle/>
          <a:p>
            <a:r>
              <a:rPr lang="en-US" sz="1100" b="0" i="0" dirty="0">
                <a:solidFill>
                  <a:srgbClr val="000000"/>
                </a:solidFill>
                <a:effectLst/>
                <a:latin typeface="Times New Roman" panose="02020603050405020304" pitchFamily="18" charset="0"/>
                <a:cs typeface="Times New Roman" panose="02020603050405020304" pitchFamily="18" charset="0"/>
              </a:rPr>
              <a:t>(Casey, 2021), (Hill, 2022) (Pearson, 2017)</a:t>
            </a:r>
            <a:endParaRPr lang="en-US" sz="11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4359493" y="658738"/>
            <a:ext cx="7089558" cy="3782061"/>
          </a:xfrm>
          <a:prstGeom prst="rect">
            <a:avLst/>
          </a:prstGeom>
          <a:noFill/>
        </p:spPr>
        <p:txBody>
          <a:bodyPr wrap="square">
            <a:spAutoFit/>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Business and Work Related Attitudes:</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High productivity levels and very low unemployment rate (4.1%)</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Strong employment growth and fiscal position, as reported by the IMF</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Embrace "work-life balance" despite the famous German work ethic.</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Concepts like "bridge days" taken around holidays</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Expressions like "First work, then pleasure!" </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rPr>
              <a:t>Workers take twice as many sick days per year compared to UK workers.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1266" name="Picture 2" descr="Flag of Germany - Wikipedia">
            <a:extLst>
              <a:ext uri="{FF2B5EF4-FFF2-40B4-BE49-F238E27FC236}">
                <a16:creationId xmlns:a16="http://schemas.microsoft.com/office/drawing/2014/main" id="{B1FC622A-1496-A359-F654-11A944033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86" y="4185284"/>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7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ofstede's Cultural Dimensions - Six Dimensions of Culture | Marketing91">
            <a:extLst>
              <a:ext uri="{FF2B5EF4-FFF2-40B4-BE49-F238E27FC236}">
                <a16:creationId xmlns:a16="http://schemas.microsoft.com/office/drawing/2014/main" id="{E7F7FA7F-C9EF-FB69-7CB8-5FA8083621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0"/>
            <a:ext cx="4953000"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E4E0B8E9-CA4A-183E-D011-6E8D26BDD1FD}"/>
              </a:ext>
            </a:extLst>
          </p:cNvPr>
          <p:cNvGraphicFramePr>
            <a:graphicFrameLocks noGrp="1"/>
          </p:cNvGraphicFramePr>
          <p:nvPr>
            <p:extLst>
              <p:ext uri="{D42A27DB-BD31-4B8C-83A1-F6EECF244321}">
                <p14:modId xmlns:p14="http://schemas.microsoft.com/office/powerpoint/2010/main" val="2339891134"/>
              </p:ext>
            </p:extLst>
          </p:nvPr>
        </p:nvGraphicFramePr>
        <p:xfrm>
          <a:off x="5313220" y="506896"/>
          <a:ext cx="6554930" cy="4780720"/>
        </p:xfrm>
        <a:graphic>
          <a:graphicData uri="http://schemas.openxmlformats.org/drawingml/2006/table">
            <a:tbl>
              <a:tblPr firstRow="1" firstCol="1" bandRow="1"/>
              <a:tblGrid>
                <a:gridCol w="3277465">
                  <a:extLst>
                    <a:ext uri="{9D8B030D-6E8A-4147-A177-3AD203B41FA5}">
                      <a16:colId xmlns:a16="http://schemas.microsoft.com/office/drawing/2014/main" val="2481367055"/>
                    </a:ext>
                  </a:extLst>
                </a:gridCol>
                <a:gridCol w="3277465">
                  <a:extLst>
                    <a:ext uri="{9D8B030D-6E8A-4147-A177-3AD203B41FA5}">
                      <a16:colId xmlns:a16="http://schemas.microsoft.com/office/drawing/2014/main" val="4059625285"/>
                    </a:ext>
                  </a:extLst>
                </a:gridCol>
              </a:tblGrid>
              <a:tr h="480363">
                <a:tc>
                  <a:txBody>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UK</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Germany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96181914"/>
                  </a:ext>
                </a:extLst>
              </a:tr>
              <a:tr h="4300357">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individualism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Personal achievements and rights are prioritised over collective goals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 egalitarian relationships in workplaces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uncertainty avoidance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greater need for rules, structure and risk avoidance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to high masculinity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Egalitarian relationships in workplaces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179661"/>
                  </a:ext>
                </a:extLst>
              </a:tr>
            </a:tbl>
          </a:graphicData>
        </a:graphic>
      </p:graphicFrame>
      <p:sp>
        <p:nvSpPr>
          <p:cNvPr id="10" name="TextBox 9">
            <a:extLst>
              <a:ext uri="{FF2B5EF4-FFF2-40B4-BE49-F238E27FC236}">
                <a16:creationId xmlns:a16="http://schemas.microsoft.com/office/drawing/2014/main" id="{07B83252-3E0F-70AB-05BF-8CE1FCEC24B8}"/>
              </a:ext>
            </a:extLst>
          </p:cNvPr>
          <p:cNvSpPr txBox="1"/>
          <p:nvPr/>
        </p:nvSpPr>
        <p:spPr>
          <a:xfrm>
            <a:off x="5313220" y="5854184"/>
            <a:ext cx="6096000" cy="276999"/>
          </a:xfrm>
          <a:prstGeom prst="rect">
            <a:avLst/>
          </a:prstGeom>
          <a:noFill/>
        </p:spPr>
        <p:txBody>
          <a:bodyPr wrap="square">
            <a:spAutoFit/>
          </a:bodyPr>
          <a:lstStyle/>
          <a:p>
            <a:r>
              <a:rPr lang="en-US" sz="1200" b="0" i="0" dirty="0">
                <a:solidFill>
                  <a:srgbClr val="000000"/>
                </a:solidFill>
                <a:effectLst/>
                <a:latin typeface="Times New Roman" panose="02020603050405020304" pitchFamily="18" charset="0"/>
                <a:cs typeface="Times New Roman" panose="02020603050405020304" pitchFamily="18" charset="0"/>
              </a:rPr>
              <a:t>(Catania, 2014) (Coldwell and Fried, 2012)</a:t>
            </a:r>
            <a:endParaRPr lang="en-US" sz="12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6A0134FC-11B7-71A6-A995-9F10A28CAF9D}"/>
              </a:ext>
            </a:extLst>
          </p:cNvPr>
          <p:cNvSpPr txBox="1"/>
          <p:nvPr/>
        </p:nvSpPr>
        <p:spPr>
          <a:xfrm>
            <a:off x="561975" y="1750993"/>
            <a:ext cx="3829050" cy="769441"/>
          </a:xfrm>
          <a:prstGeom prst="rect">
            <a:avLst/>
          </a:prstGeom>
          <a:noFill/>
        </p:spPr>
        <p:txBody>
          <a:bodyPr wrap="square" rtlCol="0">
            <a:spAutoFit/>
          </a:bodyPr>
          <a:lstStyle/>
          <a:p>
            <a:pPr algn="ctr"/>
            <a:r>
              <a:rPr lang="en-US" sz="4400" b="1" dirty="0">
                <a:solidFill>
                  <a:schemeClr val="bg1"/>
                </a:solidFill>
                <a:latin typeface="Calibri" panose="020F0502020204030204" pitchFamily="34" charset="0"/>
                <a:ea typeface="Calibri" panose="020F0502020204030204" pitchFamily="34" charset="0"/>
                <a:cs typeface="Calibri" panose="020F0502020204030204" pitchFamily="34" charset="0"/>
              </a:rPr>
              <a:t>UK vs Germany</a:t>
            </a:r>
          </a:p>
        </p:txBody>
      </p:sp>
      <p:pic>
        <p:nvPicPr>
          <p:cNvPr id="7174" name="Picture 6">
            <a:extLst>
              <a:ext uri="{FF2B5EF4-FFF2-40B4-BE49-F238E27FC236}">
                <a16:creationId xmlns:a16="http://schemas.microsoft.com/office/drawing/2014/main" id="{10F8ED91-40D3-2151-38D3-872ED341A7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 y="5096946"/>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35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DFD6"/>
        </a:solidFill>
        <a:effectLst/>
      </p:bgPr>
    </p:bg>
    <p:spTree>
      <p:nvGrpSpPr>
        <p:cNvPr id="1" name=""/>
        <p:cNvGrpSpPr/>
        <p:nvPr/>
      </p:nvGrpSpPr>
      <p:grpSpPr>
        <a:xfrm>
          <a:off x="0" y="0"/>
          <a:ext cx="0" cy="0"/>
          <a:chOff x="0" y="0"/>
          <a:chExt cx="0" cy="0"/>
        </a:xfrm>
      </p:grpSpPr>
      <p:pic>
        <p:nvPicPr>
          <p:cNvPr id="12290" name="Picture 2" descr="How to Present Your Findings and Recommendations as a Consultant">
            <a:extLst>
              <a:ext uri="{FF2B5EF4-FFF2-40B4-BE49-F238E27FC236}">
                <a16:creationId xmlns:a16="http://schemas.microsoft.com/office/drawing/2014/main" id="{BE517288-5A04-DF3B-96A3-84D89E844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3216" y="1"/>
            <a:ext cx="4639733" cy="26098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FAD156-47A8-5625-CA78-1A7E068AE63F}"/>
              </a:ext>
            </a:extLst>
          </p:cNvPr>
          <p:cNvSpPr txBox="1"/>
          <p:nvPr/>
        </p:nvSpPr>
        <p:spPr>
          <a:xfrm>
            <a:off x="438151" y="1011270"/>
            <a:ext cx="5810250" cy="923330"/>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438151" y="2474653"/>
            <a:ext cx="11277599" cy="2264081"/>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company can embrace structured processes and clear rules/regulations in the German workplace as Germans have a higher uncertainty avoidance culture compared to the UK.</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Unilever must recognise and accommodate Germany's collectivistic cultural tendencies through teamwork, group cohesion and focus on collective goals and achievements.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company can develop cross-cultural training programs to help UK employees understand and adapt to the more rigid German communication styles.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126954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DFD6"/>
        </a:solidFill>
        <a:effectLst/>
      </p:bgPr>
    </p:bg>
    <p:spTree>
      <p:nvGrpSpPr>
        <p:cNvPr id="1" name=""/>
        <p:cNvGrpSpPr/>
        <p:nvPr/>
      </p:nvGrpSpPr>
      <p:grpSpPr>
        <a:xfrm>
          <a:off x="0" y="0"/>
          <a:ext cx="0" cy="0"/>
          <a:chOff x="0" y="0"/>
          <a:chExt cx="0" cy="0"/>
        </a:xfrm>
      </p:grpSpPr>
      <p:pic>
        <p:nvPicPr>
          <p:cNvPr id="12290" name="Picture 2" descr="How to Present Your Findings and Recommendations as a Consultant">
            <a:extLst>
              <a:ext uri="{FF2B5EF4-FFF2-40B4-BE49-F238E27FC236}">
                <a16:creationId xmlns:a16="http://schemas.microsoft.com/office/drawing/2014/main" id="{BE517288-5A04-DF3B-96A3-84D89E844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3216" y="1"/>
            <a:ext cx="4639733" cy="26098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FAD156-47A8-5625-CA78-1A7E068AE63F}"/>
              </a:ext>
            </a:extLst>
          </p:cNvPr>
          <p:cNvSpPr txBox="1"/>
          <p:nvPr/>
        </p:nvSpPr>
        <p:spPr>
          <a:xfrm>
            <a:off x="438151" y="1011270"/>
            <a:ext cx="5810250" cy="923330"/>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438151" y="2474653"/>
            <a:ext cx="11277599" cy="1894749"/>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Unilever must offer adequate vacation time, sick leave and "bridge days" around holidays to align with the German priority for work-life balance.</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needs to implement robust healthcare/wellness programs due to German workers’ pragmatic health-focused </a:t>
            </a:r>
            <a:r>
              <a:rPr lang="en-US" sz="1600">
                <a:effectLst/>
                <a:latin typeface="Times New Roman" panose="02020603050405020304" pitchFamily="18" charset="0"/>
                <a:ea typeface="Calibri" panose="020F0502020204030204" pitchFamily="34" charset="0"/>
                <a:cs typeface="Times New Roman" panose="02020603050405020304" pitchFamily="18" charset="0"/>
              </a:rPr>
              <a:t>attitude.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Unilever can task German teams with process optimisation and long-term strategic projects to leverage their strengths in efficiency, precision and future-oriented planning.</a:t>
            </a:r>
          </a:p>
        </p:txBody>
      </p:sp>
    </p:spTree>
    <p:extLst>
      <p:ext uri="{BB962C8B-B14F-4D97-AF65-F5344CB8AC3E}">
        <p14:creationId xmlns:p14="http://schemas.microsoft.com/office/powerpoint/2010/main" val="3520204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99"/>
        </a:solidFill>
        <a:effectLst/>
      </p:bgPr>
    </p:bg>
    <p:spTree>
      <p:nvGrpSpPr>
        <p:cNvPr id="1" name=""/>
        <p:cNvGrpSpPr/>
        <p:nvPr/>
      </p:nvGrpSpPr>
      <p:grpSpPr>
        <a:xfrm>
          <a:off x="0" y="0"/>
          <a:ext cx="0" cy="0"/>
          <a:chOff x="0" y="0"/>
          <a:chExt cx="0" cy="0"/>
        </a:xfrm>
      </p:grpSpPr>
      <p:pic>
        <p:nvPicPr>
          <p:cNvPr id="13314" name="Picture 2" descr="What is the meaning of the word CONCLUSION? - YouTube">
            <a:extLst>
              <a:ext uri="{FF2B5EF4-FFF2-40B4-BE49-F238E27FC236}">
                <a16:creationId xmlns:a16="http://schemas.microsoft.com/office/drawing/2014/main" id="{DB06675D-D8FF-4AE7-68F3-A717A3BB77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38133" cy="2552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C5B6AC-31FF-0190-CF1E-BF3C3A845D63}"/>
              </a:ext>
            </a:extLst>
          </p:cNvPr>
          <p:cNvSpPr txBox="1"/>
          <p:nvPr/>
        </p:nvSpPr>
        <p:spPr>
          <a:xfrm>
            <a:off x="1066800" y="2041220"/>
            <a:ext cx="9696450" cy="2264081"/>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Cultural differences encompass language, communication style, social structures, religious values, and business attitudes.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Understanding these differences is vital for Unilever's management office establishment in Germany.</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Cultural sensitivity fosters communication, trust, and teamwork among diverse employees.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Initiatives like cross-cultural training, adaptive leadership, and overall organisational adaptability enhance inclusivity and improve business performance.</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680900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Maureen Corrigan's Best Books Of 2015: Short(ish) Books That Pack A Big  Punch : NPR">
            <a:extLst>
              <a:ext uri="{FF2B5EF4-FFF2-40B4-BE49-F238E27FC236}">
                <a16:creationId xmlns:a16="http://schemas.microsoft.com/office/drawing/2014/main" id="{853F9051-F156-9969-6257-D156F28A44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0"/>
            <a:ext cx="2971800" cy="6400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FB754F-F2CB-224F-AEA1-1D537D94B481}"/>
              </a:ext>
            </a:extLst>
          </p:cNvPr>
          <p:cNvSpPr txBox="1"/>
          <p:nvPr/>
        </p:nvSpPr>
        <p:spPr>
          <a:xfrm>
            <a:off x="3190009" y="214775"/>
            <a:ext cx="8458200" cy="5971250"/>
          </a:xfrm>
          <a:prstGeom prst="rect">
            <a:avLst/>
          </a:prstGeom>
          <a:noFill/>
        </p:spPr>
        <p:txBody>
          <a:bodyPr wrap="square">
            <a:spAutoFit/>
          </a:bodyPr>
          <a:lstStyle/>
          <a:p>
            <a:pPr marR="0" lvl="0" algn="just">
              <a:lnSpc>
                <a:spcPct val="150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Vrinda" panose="020B0502040204020203" pitchFamily="34" charset="0"/>
              </a:rPr>
              <a:t>References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BBC News (2012) ‘United Kingdom country profile’,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10 May. Available at: https://www.bbc.com/news/world-europe-18023389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BBC News (2013) ‘Germany country profile’,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13 March. Available at: https://www.bbc.com/news/world-europe-17299607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Casey, A. (2021)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Business and individual attitudes towards the future of homeworking, UK - Office for National Statistics</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Gov.uk</a:t>
            </a:r>
            <a:r>
              <a:rPr lang="en-US" sz="1100" dirty="0">
                <a:effectLst/>
                <a:latin typeface="Times New Roman" panose="02020603050405020304" pitchFamily="18" charset="0"/>
                <a:ea typeface="Calibri" panose="020F0502020204030204" pitchFamily="34" charset="0"/>
                <a:cs typeface="Vrinda" panose="020B0502040204020203" pitchFamily="34" charset="0"/>
              </a:rPr>
              <a:t>. Office for National Statistics. Available at: https://www.ons.gov.uk/employmentandlabourmarket/peopleinwork/employmentandemployeetypes/articles/businessandindividualattitudestowardsthefutureofhomeworkinguk/apriltomay2021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Catania, G. (2014) ‘The unintended consequences of motivational techniques: Goal setting and unethical behavior in the Maltese financial services industry’, </a:t>
            </a:r>
            <a:r>
              <a:rPr lang="en-US" sz="1100" i="1" dirty="0">
                <a:effectLst/>
                <a:latin typeface="Times New Roman" panose="02020603050405020304" pitchFamily="18" charset="0"/>
                <a:ea typeface="Calibri" panose="020F0502020204030204" pitchFamily="34" charset="0"/>
                <a:cs typeface="Vrinda" panose="020B0502040204020203" pitchFamily="34" charset="0"/>
              </a:rPr>
              <a:t>Procedia, social and behavioral sciences</a:t>
            </a:r>
            <a:r>
              <a:rPr lang="en-US" sz="1100" dirty="0">
                <a:effectLst/>
                <a:latin typeface="Times New Roman" panose="02020603050405020304" pitchFamily="18" charset="0"/>
                <a:ea typeface="Calibri" panose="020F0502020204030204" pitchFamily="34" charset="0"/>
                <a:cs typeface="Vrinda" panose="020B0502040204020203" pitchFamily="34" charset="0"/>
              </a:rPr>
              <a:t>, 109, pp. 1375–1385. doi: 10.1016/j.sbspro.2013.12.640.</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Coldwell, D. A. L. and Fried, A. (2012) ‘Learning organizations without borders? A cross-cultural study of university HR practitioners’ perceptions of the salience of Senge’s five disciplines in effective work outcomes’, </a:t>
            </a:r>
            <a:r>
              <a:rPr lang="en-US" sz="1100" i="1" dirty="0">
                <a:effectLst/>
                <a:latin typeface="Times New Roman" panose="02020603050405020304" pitchFamily="18" charset="0"/>
                <a:ea typeface="Calibri" panose="020F0502020204030204" pitchFamily="34" charset="0"/>
                <a:cs typeface="Vrinda" panose="020B0502040204020203" pitchFamily="34" charset="0"/>
              </a:rPr>
              <a:t>International journal of cross cultural management</a:t>
            </a:r>
            <a:r>
              <a:rPr lang="en-US" sz="1100" dirty="0">
                <a:effectLst/>
                <a:latin typeface="Times New Roman" panose="02020603050405020304" pitchFamily="18" charset="0"/>
                <a:ea typeface="Calibri" panose="020F0502020204030204" pitchFamily="34" charset="0"/>
                <a:cs typeface="Vrinda" panose="020B0502040204020203" pitchFamily="34" charset="0"/>
              </a:rPr>
              <a:t>, 12(1), pp. 101–114. doi: 10.1177/1470595811413107.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Heather, P. J.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et al.</a:t>
            </a:r>
            <a:r>
              <a:rPr lang="en-US" sz="1100" dirty="0">
                <a:effectLst/>
                <a:latin typeface="Times New Roman" panose="02020603050405020304" pitchFamily="18" charset="0"/>
                <a:ea typeface="Calibri" panose="020F0502020204030204" pitchFamily="34" charset="0"/>
                <a:cs typeface="Vrinda" panose="020B0502040204020203" pitchFamily="34" charset="0"/>
              </a:rPr>
              <a:t> (2024) </a:t>
            </a:r>
            <a:r>
              <a:rPr lang="en-US" sz="1100" i="1" dirty="0">
                <a:effectLst/>
                <a:latin typeface="Times New Roman" panose="02020603050405020304" pitchFamily="18" charset="0"/>
                <a:ea typeface="Calibri" panose="020F0502020204030204" pitchFamily="34" charset="0"/>
                <a:cs typeface="Vrinda" panose="020B0502040204020203" pitchFamily="34" charset="0"/>
              </a:rPr>
              <a:t>Germany</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Encyclopedia Britannica</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https://www.britannica.com/place/Germany (Accessed: 10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Hill, V. (2022) </a:t>
            </a:r>
            <a:r>
              <a:rPr lang="en-US" sz="1100" i="1" dirty="0">
                <a:effectLst/>
                <a:latin typeface="Times New Roman" panose="02020603050405020304" pitchFamily="18" charset="0"/>
                <a:ea typeface="Calibri" panose="020F0502020204030204" pitchFamily="34" charset="0"/>
                <a:cs typeface="Vrinda" panose="020B0502040204020203" pitchFamily="34" charset="0"/>
              </a:rPr>
              <a:t>The UK’s attitude to work</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Master Investor</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https://masterinvestor.co.uk/economics/the-uks-attitude-to-work/ (Accessed: 11 March 2024).</a:t>
            </a: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latin typeface="Times New Roman" panose="02020603050405020304" pitchFamily="18" charset="0"/>
                <a:ea typeface="Calibri" panose="020F0502020204030204" pitchFamily="34" charset="0"/>
                <a:cs typeface="Vrinda" panose="020B0502040204020203" pitchFamily="34" charset="0"/>
              </a:rPr>
              <a:t>Jones, G. (2005) Renewing Unilever: Transformation and Tradition. Oxford University Press.</a:t>
            </a:r>
            <a:endParaRPr lang="en-US" sz="1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Pearson, J. (2017) ‘What the German language reveals about attitudes to work’,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23 October. Available at: https://www.bbc.com/worklife/article/20171022-what-the-german-language-reveals-about-attitudes-to-work (Accessed: 11 March 2024).</a:t>
            </a:r>
          </a:p>
          <a:p>
            <a:pPr marL="342900" marR="0" lvl="0" indent="-342900" algn="just">
              <a:lnSpc>
                <a:spcPct val="150000"/>
              </a:lnSpc>
              <a:spcBef>
                <a:spcPts val="0"/>
              </a:spcBef>
              <a:spcAft>
                <a:spcPts val="100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Smith, L. B.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et al.</a:t>
            </a:r>
            <a:r>
              <a:rPr lang="en-US" sz="1100" dirty="0">
                <a:effectLst/>
                <a:latin typeface="Times New Roman" panose="02020603050405020304" pitchFamily="18" charset="0"/>
                <a:ea typeface="Calibri" panose="020F0502020204030204" pitchFamily="34" charset="0"/>
                <a:cs typeface="Vrinda" panose="020B0502040204020203" pitchFamily="34" charset="0"/>
              </a:rPr>
              <a:t> (2024) </a:t>
            </a:r>
            <a:r>
              <a:rPr lang="en-US" sz="1100" i="1" dirty="0">
                <a:effectLst/>
                <a:latin typeface="Times New Roman" panose="02020603050405020304" pitchFamily="18" charset="0"/>
                <a:ea typeface="Calibri" panose="020F0502020204030204" pitchFamily="34" charset="0"/>
                <a:cs typeface="Vrinda" panose="020B0502040204020203" pitchFamily="34" charset="0"/>
              </a:rPr>
              <a:t>United Kingdom</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Encyclopedia Britannica</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https://www.britannica.com/place/United-Kingdom (Accessed: 11 March 2024).</a:t>
            </a:r>
          </a:p>
        </p:txBody>
      </p:sp>
    </p:spTree>
    <p:extLst>
      <p:ext uri="{BB962C8B-B14F-4D97-AF65-F5344CB8AC3E}">
        <p14:creationId xmlns:p14="http://schemas.microsoft.com/office/powerpoint/2010/main" val="4085262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ank you&#10;">
            <a:extLst>
              <a:ext uri="{FF2B5EF4-FFF2-40B4-BE49-F238E27FC236}">
                <a16:creationId xmlns:a16="http://schemas.microsoft.com/office/drawing/2014/main" id="{CBB0C439-FF07-6E1C-3D38-16F18B675AAD}"/>
              </a:ext>
            </a:extLst>
          </p:cNvPr>
          <p:cNvPicPr>
            <a:picLocks noChangeAspect="1"/>
          </p:cNvPicPr>
          <p:nvPr/>
        </p:nvPicPr>
        <p:blipFill>
          <a:blip r:embed="rId2"/>
          <a:stretch>
            <a:fillRect/>
          </a:stretch>
        </p:blipFill>
        <p:spPr>
          <a:xfrm>
            <a:off x="951244" y="0"/>
            <a:ext cx="10289512" cy="6858000"/>
          </a:xfrm>
          <a:prstGeom prst="rect">
            <a:avLst/>
          </a:prstGeom>
        </p:spPr>
      </p:pic>
      <p:sp>
        <p:nvSpPr>
          <p:cNvPr id="4" name="TextBox 3">
            <a:extLst>
              <a:ext uri="{FF2B5EF4-FFF2-40B4-BE49-F238E27FC236}">
                <a16:creationId xmlns:a16="http://schemas.microsoft.com/office/drawing/2014/main" id="{49BD60A5-8210-38D7-782D-912DA0304295}"/>
              </a:ext>
            </a:extLst>
          </p:cNvPr>
          <p:cNvSpPr txBox="1"/>
          <p:nvPr/>
        </p:nvSpPr>
        <p:spPr>
          <a:xfrm>
            <a:off x="3309730" y="318052"/>
            <a:ext cx="6768547" cy="3046988"/>
          </a:xfrm>
          <a:prstGeom prst="rect">
            <a:avLst/>
          </a:prstGeom>
          <a:noFill/>
        </p:spPr>
        <p:txBody>
          <a:bodyPr wrap="square" rtlCol="0">
            <a:spAutoFit/>
          </a:bodyPr>
          <a:lstStyle/>
          <a:p>
            <a:r>
              <a:rPr lang="en-GB" sz="9600" dirty="0">
                <a:latin typeface="Arial Black" panose="020B0A04020102020204" pitchFamily="34" charset="0"/>
              </a:rPr>
              <a:t>                                       </a:t>
            </a:r>
            <a:r>
              <a:rPr lang="en-GB" sz="6000" b="1" dirty="0">
                <a:latin typeface="Amasis MT Pro Black" panose="02040A04050005020304" pitchFamily="18" charset="0"/>
              </a:rPr>
              <a:t>THANK YOU</a:t>
            </a:r>
            <a:r>
              <a:rPr lang="en-GB" sz="9600" dirty="0">
                <a:latin typeface="Arial Black" panose="020B0A04020102020204" pitchFamily="34" charset="0"/>
              </a:rPr>
              <a:t>  </a:t>
            </a:r>
            <a:endParaRPr lang="en-GB" dirty="0"/>
          </a:p>
        </p:txBody>
      </p:sp>
    </p:spTree>
    <p:extLst>
      <p:ext uri="{BB962C8B-B14F-4D97-AF65-F5344CB8AC3E}">
        <p14:creationId xmlns:p14="http://schemas.microsoft.com/office/powerpoint/2010/main" val="165938460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docProps/app.xml><?xml version="1.0" encoding="utf-8"?>
<Properties xmlns="http://schemas.openxmlformats.org/officeDocument/2006/extended-properties" xmlns:vt="http://schemas.openxmlformats.org/officeDocument/2006/docPropsVTypes">
  <Template>{BE2A8E08-12F4-4043-B70F-2402B10C0276}tf33845126_win32</Template>
  <TotalTime>0</TotalTime>
  <Words>2449</Words>
  <Application>Microsoft Office PowerPoint</Application>
  <PresentationFormat>Widescreen</PresentationFormat>
  <Paragraphs>151</Paragraphs>
  <Slides>15</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Amasis MT Pro Black</vt:lpstr>
      <vt:lpstr>Arial</vt:lpstr>
      <vt:lpstr>Arial Black</vt:lpstr>
      <vt:lpstr>Bookman Old Style</vt:lpstr>
      <vt:lpstr>Calibri</vt:lpstr>
      <vt:lpstr>Franklin Gothic Book</vt:lpstr>
      <vt:lpstr>Symbol</vt:lpstr>
      <vt:lpstr>Times New Roman</vt:lpstr>
      <vt:lpstr>1_RetrospectVTI</vt:lpstr>
      <vt:lpstr>Unilever’s Expansion in Germany</vt:lpstr>
      <vt:lpstr>Introduction</vt:lpstr>
      <vt:lpstr>Unilever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2024-03-11T15:30:34Z</dcterms:created>
  <dcterms:modified xsi:type="dcterms:W3CDTF">2024-03-31T13:18:31Z</dcterms:modified>
</cp:coreProperties>
</file>