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Lst>
  <p:sldSz cx="6858000" cy="12192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42" d="100"/>
          <a:sy n="42" d="100"/>
        </p:scale>
        <p:origin x="179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DD9E05-F4CB-46B5-868D-28642D023612}" type="doc">
      <dgm:prSet loTypeId="urn:microsoft.com/office/officeart/2005/8/layout/vList2" loCatId="list" qsTypeId="urn:microsoft.com/office/officeart/2005/8/quickstyle/simple1" qsCatId="simple" csTypeId="urn:microsoft.com/office/officeart/2005/8/colors/accent2_1" csCatId="accent2"/>
      <dgm:spPr/>
      <dgm:t>
        <a:bodyPr/>
        <a:lstStyle/>
        <a:p>
          <a:endParaRPr lang="en-US"/>
        </a:p>
      </dgm:t>
    </dgm:pt>
    <dgm:pt modelId="{AC718A9D-4F8F-4F48-8DDC-5AD8156EB67E}">
      <dgm:prSet/>
      <dgm:spPr/>
      <dgm:t>
        <a:bodyPr/>
        <a:lstStyle/>
        <a:p>
          <a:pPr algn="ctr" rtl="0"/>
          <a:r>
            <a:rPr lang="en-US" dirty="0" smtClean="0"/>
            <a:t>Hotel Trinity Menu</a:t>
          </a:r>
          <a:endParaRPr lang="en-US" dirty="0"/>
        </a:p>
      </dgm:t>
    </dgm:pt>
    <dgm:pt modelId="{7BDE91C5-FEC3-401B-BC12-88EACF779A55}" type="parTrans" cxnId="{A7AFB052-F2DB-4F44-BD54-A7442B4E899A}">
      <dgm:prSet/>
      <dgm:spPr/>
      <dgm:t>
        <a:bodyPr/>
        <a:lstStyle/>
        <a:p>
          <a:endParaRPr lang="en-US"/>
        </a:p>
      </dgm:t>
    </dgm:pt>
    <dgm:pt modelId="{C3EDF69B-084B-4A71-BD5A-C6510C7A7C0B}" type="sibTrans" cxnId="{A7AFB052-F2DB-4F44-BD54-A7442B4E899A}">
      <dgm:prSet/>
      <dgm:spPr/>
      <dgm:t>
        <a:bodyPr/>
        <a:lstStyle/>
        <a:p>
          <a:endParaRPr lang="en-US"/>
        </a:p>
      </dgm:t>
    </dgm:pt>
    <dgm:pt modelId="{CE88B0B9-A3DC-4833-850E-580CE8D0FC48}" type="pres">
      <dgm:prSet presAssocID="{18DD9E05-F4CB-46B5-868D-28642D023612}" presName="linear" presStyleCnt="0">
        <dgm:presLayoutVars>
          <dgm:animLvl val="lvl"/>
          <dgm:resizeHandles val="exact"/>
        </dgm:presLayoutVars>
      </dgm:prSet>
      <dgm:spPr/>
    </dgm:pt>
    <dgm:pt modelId="{6618DC3C-4A6F-40FA-BA9A-CDD2AD7D49C1}" type="pres">
      <dgm:prSet presAssocID="{AC718A9D-4F8F-4F48-8DDC-5AD8156EB67E}" presName="parentText" presStyleLbl="node1" presStyleIdx="0" presStyleCnt="1">
        <dgm:presLayoutVars>
          <dgm:chMax val="0"/>
          <dgm:bulletEnabled val="1"/>
        </dgm:presLayoutVars>
      </dgm:prSet>
      <dgm:spPr/>
    </dgm:pt>
  </dgm:ptLst>
  <dgm:cxnLst>
    <dgm:cxn modelId="{35B6967C-BF31-4C65-8A6D-D08E95BD0A0B}" type="presOf" srcId="{18DD9E05-F4CB-46B5-868D-28642D023612}" destId="{CE88B0B9-A3DC-4833-850E-580CE8D0FC48}" srcOrd="0" destOrd="0" presId="urn:microsoft.com/office/officeart/2005/8/layout/vList2"/>
    <dgm:cxn modelId="{A7AFB052-F2DB-4F44-BD54-A7442B4E899A}" srcId="{18DD9E05-F4CB-46B5-868D-28642D023612}" destId="{AC718A9D-4F8F-4F48-8DDC-5AD8156EB67E}" srcOrd="0" destOrd="0" parTransId="{7BDE91C5-FEC3-401B-BC12-88EACF779A55}" sibTransId="{C3EDF69B-084B-4A71-BD5A-C6510C7A7C0B}"/>
    <dgm:cxn modelId="{7C7756E6-B643-47D4-B5CC-410268533BD7}" type="presOf" srcId="{AC718A9D-4F8F-4F48-8DDC-5AD8156EB67E}" destId="{6618DC3C-4A6F-40FA-BA9A-CDD2AD7D49C1}" srcOrd="0" destOrd="0" presId="urn:microsoft.com/office/officeart/2005/8/layout/vList2"/>
    <dgm:cxn modelId="{CBE24953-BFBD-43C4-88EB-3887E8FA27CA}" type="presParOf" srcId="{CE88B0B9-A3DC-4833-850E-580CE8D0FC48}" destId="{6618DC3C-4A6F-40FA-BA9A-CDD2AD7D49C1}"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18DC3C-4A6F-40FA-BA9A-CDD2AD7D49C1}">
      <dsp:nvSpPr>
        <dsp:cNvPr id="0" name=""/>
        <dsp:cNvSpPr/>
      </dsp:nvSpPr>
      <dsp:spPr>
        <a:xfrm>
          <a:off x="0" y="4859"/>
          <a:ext cx="4411980" cy="767520"/>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rtl="0">
            <a:lnSpc>
              <a:spcPct val="90000"/>
            </a:lnSpc>
            <a:spcBef>
              <a:spcPct val="0"/>
            </a:spcBef>
            <a:spcAft>
              <a:spcPct val="35000"/>
            </a:spcAft>
          </a:pPr>
          <a:r>
            <a:rPr lang="en-US" sz="3200" kern="1200" dirty="0" smtClean="0"/>
            <a:t>Hotel Trinity Menu</a:t>
          </a:r>
          <a:endParaRPr lang="en-US" sz="3200" kern="1200" dirty="0"/>
        </a:p>
      </dsp:txBody>
      <dsp:txXfrm>
        <a:off x="37467" y="42326"/>
        <a:ext cx="4337046" cy="69258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995312"/>
            <a:ext cx="5829300" cy="4244622"/>
          </a:xfrm>
        </p:spPr>
        <p:txBody>
          <a:bodyPr anchor="b"/>
          <a:lstStyle>
            <a:lvl1pPr algn="ctr">
              <a:defRPr sz="4500"/>
            </a:lvl1pPr>
          </a:lstStyle>
          <a:p>
            <a:r>
              <a:rPr lang="en-US" smtClean="0"/>
              <a:t>Click to edit Master title style</a:t>
            </a:r>
            <a:endParaRPr lang="en-US" dirty="0"/>
          </a:p>
        </p:txBody>
      </p:sp>
      <p:sp>
        <p:nvSpPr>
          <p:cNvPr id="3" name="Subtitle 2"/>
          <p:cNvSpPr>
            <a:spLocks noGrp="1"/>
          </p:cNvSpPr>
          <p:nvPr>
            <p:ph type="subTitle" idx="1"/>
          </p:nvPr>
        </p:nvSpPr>
        <p:spPr>
          <a:xfrm>
            <a:off x="857250" y="6403623"/>
            <a:ext cx="5143500" cy="2943577"/>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8B23FC5-BD6B-49AF-B5E0-CD2743BDBDE9}" type="datetimeFigureOut">
              <a:rPr lang="en-US" smtClean="0"/>
              <a:t>2/25/2023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06A1CD-7667-4B03-96D6-F9D6A2E78D46}" type="slidenum">
              <a:rPr lang="en-US" smtClean="0"/>
              <a:t>‹#›</a:t>
            </a:fld>
            <a:endParaRPr lang="en-US"/>
          </a:p>
        </p:txBody>
      </p:sp>
    </p:spTree>
    <p:extLst>
      <p:ext uri="{BB962C8B-B14F-4D97-AF65-F5344CB8AC3E}">
        <p14:creationId xmlns:p14="http://schemas.microsoft.com/office/powerpoint/2010/main" val="18575523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8B23FC5-BD6B-49AF-B5E0-CD2743BDBDE9}" type="datetimeFigureOut">
              <a:rPr lang="en-US" smtClean="0"/>
              <a:t>2/25/2023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06A1CD-7667-4B03-96D6-F9D6A2E78D46}" type="slidenum">
              <a:rPr lang="en-US" smtClean="0"/>
              <a:t>‹#›</a:t>
            </a:fld>
            <a:endParaRPr lang="en-US"/>
          </a:p>
        </p:txBody>
      </p:sp>
    </p:spTree>
    <p:extLst>
      <p:ext uri="{BB962C8B-B14F-4D97-AF65-F5344CB8AC3E}">
        <p14:creationId xmlns:p14="http://schemas.microsoft.com/office/powerpoint/2010/main" val="5360698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3039537"/>
            <a:ext cx="5915025" cy="5071532"/>
          </a:xfrm>
        </p:spPr>
        <p:txBody>
          <a:bodyPr anchor="b"/>
          <a:lstStyle>
            <a:lvl1pPr>
              <a:defRPr sz="4500"/>
            </a:lvl1pPr>
          </a:lstStyle>
          <a:p>
            <a:r>
              <a:rPr lang="en-US" smtClean="0"/>
              <a:t>Click to edit Master title style</a:t>
            </a:r>
            <a:endParaRPr lang="en-US" dirty="0"/>
          </a:p>
        </p:txBody>
      </p:sp>
      <p:sp>
        <p:nvSpPr>
          <p:cNvPr id="3" name="Text Placeholder 2"/>
          <p:cNvSpPr>
            <a:spLocks noGrp="1"/>
          </p:cNvSpPr>
          <p:nvPr>
            <p:ph type="body" idx="1"/>
          </p:nvPr>
        </p:nvSpPr>
        <p:spPr>
          <a:xfrm>
            <a:off x="467916" y="8159048"/>
            <a:ext cx="5915025" cy="2666999"/>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8B23FC5-BD6B-49AF-B5E0-CD2743BDBDE9}" type="datetimeFigureOut">
              <a:rPr lang="en-US" smtClean="0"/>
              <a:t>2/25/2023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06A1CD-7667-4B03-96D6-F9D6A2E78D46}" type="slidenum">
              <a:rPr lang="en-US" smtClean="0"/>
              <a:t>‹#›</a:t>
            </a:fld>
            <a:endParaRPr lang="en-US"/>
          </a:p>
        </p:txBody>
      </p:sp>
    </p:spTree>
    <p:extLst>
      <p:ext uri="{BB962C8B-B14F-4D97-AF65-F5344CB8AC3E}">
        <p14:creationId xmlns:p14="http://schemas.microsoft.com/office/powerpoint/2010/main" val="6566962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471488" y="3245556"/>
            <a:ext cx="2914650" cy="77357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471863" y="3245556"/>
            <a:ext cx="2914650" cy="77357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8B23FC5-BD6B-49AF-B5E0-CD2743BDBDE9}" type="datetimeFigureOut">
              <a:rPr lang="en-US" smtClean="0"/>
              <a:t>2/25/2023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006A1CD-7667-4B03-96D6-F9D6A2E78D46}" type="slidenum">
              <a:rPr lang="en-US" smtClean="0"/>
              <a:t>‹#›</a:t>
            </a:fld>
            <a:endParaRPr lang="en-US"/>
          </a:p>
        </p:txBody>
      </p:sp>
    </p:spTree>
    <p:extLst>
      <p:ext uri="{BB962C8B-B14F-4D97-AF65-F5344CB8AC3E}">
        <p14:creationId xmlns:p14="http://schemas.microsoft.com/office/powerpoint/2010/main" val="18253451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649114"/>
            <a:ext cx="5915025" cy="2356556"/>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472381" y="2988734"/>
            <a:ext cx="2901255"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472381" y="4453467"/>
            <a:ext cx="2901255" cy="65503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471863" y="2988734"/>
            <a:ext cx="2915543"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3471863" y="4453467"/>
            <a:ext cx="2915543" cy="65503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8B23FC5-BD6B-49AF-B5E0-CD2743BDBDE9}" type="datetimeFigureOut">
              <a:rPr lang="en-US" smtClean="0"/>
              <a:t>2/25/2023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006A1CD-7667-4B03-96D6-F9D6A2E78D46}" type="slidenum">
              <a:rPr lang="en-US" smtClean="0"/>
              <a:t>‹#›</a:t>
            </a:fld>
            <a:endParaRPr lang="en-US"/>
          </a:p>
        </p:txBody>
      </p:sp>
    </p:spTree>
    <p:extLst>
      <p:ext uri="{BB962C8B-B14F-4D97-AF65-F5344CB8AC3E}">
        <p14:creationId xmlns:p14="http://schemas.microsoft.com/office/powerpoint/2010/main" val="39428338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8B23FC5-BD6B-49AF-B5E0-CD2743BDBDE9}" type="datetimeFigureOut">
              <a:rPr lang="en-US" smtClean="0"/>
              <a:t>2/25/2023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006A1CD-7667-4B03-96D6-F9D6A2E78D46}" type="slidenum">
              <a:rPr lang="en-US" smtClean="0"/>
              <a:t>‹#›</a:t>
            </a:fld>
            <a:endParaRPr lang="en-US"/>
          </a:p>
        </p:txBody>
      </p:sp>
    </p:spTree>
    <p:extLst>
      <p:ext uri="{BB962C8B-B14F-4D97-AF65-F5344CB8AC3E}">
        <p14:creationId xmlns:p14="http://schemas.microsoft.com/office/powerpoint/2010/main" val="15482645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B23FC5-BD6B-49AF-B5E0-CD2743BDBDE9}" type="datetimeFigureOut">
              <a:rPr lang="en-US" smtClean="0"/>
              <a:t>2/25/2023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006A1CD-7667-4B03-96D6-F9D6A2E78D46}" type="slidenum">
              <a:rPr lang="en-US" smtClean="0"/>
              <a:t>‹#›</a:t>
            </a:fld>
            <a:endParaRPr lang="en-US"/>
          </a:p>
        </p:txBody>
      </p:sp>
    </p:spTree>
    <p:extLst>
      <p:ext uri="{BB962C8B-B14F-4D97-AF65-F5344CB8AC3E}">
        <p14:creationId xmlns:p14="http://schemas.microsoft.com/office/powerpoint/2010/main" val="17340120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smtClean="0"/>
              <a:t>Click to edit Master title style</a:t>
            </a:r>
            <a:endParaRPr lang="en-US" dirty="0"/>
          </a:p>
        </p:txBody>
      </p:sp>
      <p:sp>
        <p:nvSpPr>
          <p:cNvPr id="3" name="Content Placeholder 2"/>
          <p:cNvSpPr>
            <a:spLocks noGrp="1"/>
          </p:cNvSpPr>
          <p:nvPr>
            <p:ph idx="1"/>
          </p:nvPr>
        </p:nvSpPr>
        <p:spPr>
          <a:xfrm>
            <a:off x="2915543" y="1755425"/>
            <a:ext cx="3471863" cy="8664222"/>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8B23FC5-BD6B-49AF-B5E0-CD2743BDBDE9}" type="datetimeFigureOut">
              <a:rPr lang="en-US" smtClean="0"/>
              <a:t>2/25/2023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006A1CD-7667-4B03-96D6-F9D6A2E78D46}" type="slidenum">
              <a:rPr lang="en-US" smtClean="0"/>
              <a:t>‹#›</a:t>
            </a:fld>
            <a:endParaRPr lang="en-US"/>
          </a:p>
        </p:txBody>
      </p:sp>
    </p:spTree>
    <p:extLst>
      <p:ext uri="{BB962C8B-B14F-4D97-AF65-F5344CB8AC3E}">
        <p14:creationId xmlns:p14="http://schemas.microsoft.com/office/powerpoint/2010/main" val="3661620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915543" y="1755425"/>
            <a:ext cx="3471863" cy="8664222"/>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8B23FC5-BD6B-49AF-B5E0-CD2743BDBDE9}" type="datetimeFigureOut">
              <a:rPr lang="en-US" smtClean="0"/>
              <a:t>2/25/2023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006A1CD-7667-4B03-96D6-F9D6A2E78D46}" type="slidenum">
              <a:rPr lang="en-US" smtClean="0"/>
              <a:t>‹#›</a:t>
            </a:fld>
            <a:endParaRPr lang="en-US"/>
          </a:p>
        </p:txBody>
      </p:sp>
    </p:spTree>
    <p:extLst>
      <p:ext uri="{BB962C8B-B14F-4D97-AF65-F5344CB8AC3E}">
        <p14:creationId xmlns:p14="http://schemas.microsoft.com/office/powerpoint/2010/main" val="4463516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8B23FC5-BD6B-49AF-B5E0-CD2743BDBDE9}" type="datetimeFigureOut">
              <a:rPr lang="en-US" smtClean="0"/>
              <a:t>2/25/2023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06A1CD-7667-4B03-96D6-F9D6A2E78D46}" type="slidenum">
              <a:rPr lang="en-US" smtClean="0"/>
              <a:t>‹#›</a:t>
            </a:fld>
            <a:endParaRPr lang="en-US"/>
          </a:p>
        </p:txBody>
      </p:sp>
    </p:spTree>
    <p:extLst>
      <p:ext uri="{BB962C8B-B14F-4D97-AF65-F5344CB8AC3E}">
        <p14:creationId xmlns:p14="http://schemas.microsoft.com/office/powerpoint/2010/main" val="8654758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649111"/>
            <a:ext cx="1478756" cy="10332156"/>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71488" y="649111"/>
            <a:ext cx="4350544" cy="10332156"/>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8B23FC5-BD6B-49AF-B5E0-CD2743BDBDE9}" type="datetimeFigureOut">
              <a:rPr lang="en-US" smtClean="0"/>
              <a:t>2/25/2023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006A1CD-7667-4B03-96D6-F9D6A2E78D46}" type="slidenum">
              <a:rPr lang="en-US" smtClean="0"/>
              <a:t>‹#›</a:t>
            </a:fld>
            <a:endParaRPr lang="en-US"/>
          </a:p>
        </p:txBody>
      </p:sp>
    </p:spTree>
    <p:extLst>
      <p:ext uri="{BB962C8B-B14F-4D97-AF65-F5344CB8AC3E}">
        <p14:creationId xmlns:p14="http://schemas.microsoft.com/office/powerpoint/2010/main" val="18096563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649114"/>
            <a:ext cx="5915025" cy="235655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71488" y="11300181"/>
            <a:ext cx="1543050" cy="649111"/>
          </a:xfrm>
          <a:prstGeom prst="rect">
            <a:avLst/>
          </a:prstGeom>
        </p:spPr>
        <p:txBody>
          <a:bodyPr vert="horz" lIns="91440" tIns="45720" rIns="91440" bIns="45720" rtlCol="0" anchor="ctr"/>
          <a:lstStyle>
            <a:lvl1pPr algn="l">
              <a:defRPr sz="900">
                <a:solidFill>
                  <a:schemeClr val="tx1">
                    <a:tint val="75000"/>
                  </a:schemeClr>
                </a:solidFill>
              </a:defRPr>
            </a:lvl1pPr>
          </a:lstStyle>
          <a:p>
            <a:fld id="{58B23FC5-BD6B-49AF-B5E0-CD2743BDBDE9}" type="datetimeFigureOut">
              <a:rPr lang="en-US" smtClean="0"/>
              <a:t>2/25/2023</a:t>
            </a:fld>
            <a:endParaRPr lang="en-US"/>
          </a:p>
        </p:txBody>
      </p:sp>
      <p:sp>
        <p:nvSpPr>
          <p:cNvPr id="5" name="Footer Placeholder 4"/>
          <p:cNvSpPr>
            <a:spLocks noGrp="1"/>
          </p:cNvSpPr>
          <p:nvPr>
            <p:ph type="ftr" sz="quarter" idx="3"/>
          </p:nvPr>
        </p:nvSpPr>
        <p:spPr>
          <a:xfrm>
            <a:off x="2271713" y="11300181"/>
            <a:ext cx="2314575" cy="649111"/>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43463" y="11300181"/>
            <a:ext cx="1543050" cy="649111"/>
          </a:xfrm>
          <a:prstGeom prst="rect">
            <a:avLst/>
          </a:prstGeom>
        </p:spPr>
        <p:txBody>
          <a:bodyPr vert="horz" lIns="91440" tIns="45720" rIns="91440" bIns="45720" rtlCol="0" anchor="ctr"/>
          <a:lstStyle>
            <a:lvl1pPr algn="r">
              <a:defRPr sz="900">
                <a:solidFill>
                  <a:schemeClr val="tx1">
                    <a:tint val="75000"/>
                  </a:schemeClr>
                </a:solidFill>
              </a:defRPr>
            </a:lvl1pPr>
          </a:lstStyle>
          <a:p>
            <a:fld id="{0006A1CD-7667-4B03-96D6-F9D6A2E78D46}" type="slidenum">
              <a:rPr lang="en-US" smtClean="0"/>
              <a:t>‹#›</a:t>
            </a:fld>
            <a:endParaRPr lang="en-US"/>
          </a:p>
        </p:txBody>
      </p:sp>
    </p:spTree>
    <p:extLst>
      <p:ext uri="{BB962C8B-B14F-4D97-AF65-F5344CB8AC3E}">
        <p14:creationId xmlns:p14="http://schemas.microsoft.com/office/powerpoint/2010/main" val="32552870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2434437632"/>
              </p:ext>
            </p:extLst>
          </p:nvPr>
        </p:nvGraphicFramePr>
        <p:xfrm>
          <a:off x="471488" y="588645"/>
          <a:ext cx="4411980" cy="7772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Content Placeholder 2"/>
          <p:cNvSpPr>
            <a:spLocks noGrp="1"/>
          </p:cNvSpPr>
          <p:nvPr>
            <p:ph idx="1"/>
          </p:nvPr>
        </p:nvSpPr>
        <p:spPr>
          <a:xfrm>
            <a:off x="471488" y="1691640"/>
            <a:ext cx="5915025" cy="9289628"/>
          </a:xfrm>
        </p:spPr>
        <p:txBody>
          <a:bodyPr numCol="2">
            <a:normAutofit fontScale="55000" lnSpcReduction="20000"/>
          </a:bodyPr>
          <a:lstStyle/>
          <a:p>
            <a:r>
              <a:rPr lang="en-US" dirty="0"/>
              <a:t>Starter:</a:t>
            </a:r>
          </a:p>
          <a:p>
            <a:pPr lvl="0"/>
            <a:r>
              <a:rPr lang="en-US" dirty="0"/>
              <a:t>Creamy Roasted Parsnip Soup served with crusty bread</a:t>
            </a:r>
          </a:p>
          <a:p>
            <a:pPr lvl="0"/>
            <a:r>
              <a:rPr lang="en-US" dirty="0"/>
              <a:t>Smoked Salmon with a dill and horseradish cream, served with mixed leaves</a:t>
            </a:r>
          </a:p>
          <a:p>
            <a:r>
              <a:rPr lang="en-US" dirty="0"/>
              <a:t>Main Course:</a:t>
            </a:r>
          </a:p>
          <a:p>
            <a:pPr lvl="0"/>
            <a:r>
              <a:rPr lang="en-US" dirty="0"/>
              <a:t>Traditional Roast Turkey with sage and onion stuffing, pigs in blankets, roast potatoes, </a:t>
            </a:r>
            <a:r>
              <a:rPr lang="en-US" dirty="0" err="1"/>
              <a:t>Brussel</a:t>
            </a:r>
            <a:r>
              <a:rPr lang="en-US" dirty="0"/>
              <a:t> sprouts, carrots, and gravy</a:t>
            </a:r>
          </a:p>
          <a:p>
            <a:pPr lvl="0"/>
            <a:r>
              <a:rPr lang="en-US" dirty="0"/>
              <a:t>Slow Cooked Beef in Red Wine with roasted root vegetables, creamy mashed potatoes, and a rich red wine sauce</a:t>
            </a:r>
          </a:p>
          <a:p>
            <a:pPr lvl="0"/>
            <a:r>
              <a:rPr lang="en-US" dirty="0"/>
              <a:t>Pan-fried Sea Bass served with crushed new potatoes, roasted vine tomatoes, and a lemon butter sauce</a:t>
            </a:r>
          </a:p>
          <a:p>
            <a:pPr lvl="0"/>
            <a:r>
              <a:rPr lang="en-US" dirty="0"/>
              <a:t>Festive Nut Roast with herb stuffing, roast potatoes, </a:t>
            </a:r>
            <a:r>
              <a:rPr lang="en-US" dirty="0" err="1"/>
              <a:t>Brussel</a:t>
            </a:r>
            <a:r>
              <a:rPr lang="en-US" dirty="0"/>
              <a:t> sprouts, carrots, and gravy (Vegetarian Option)</a:t>
            </a:r>
          </a:p>
          <a:p>
            <a:r>
              <a:rPr lang="en-US" dirty="0"/>
              <a:t>Dessert:</a:t>
            </a:r>
          </a:p>
          <a:p>
            <a:pPr lvl="0"/>
            <a:r>
              <a:rPr lang="en-US" dirty="0"/>
              <a:t>Christmas Pudding with brandy sauce and a dollop of whipped cream</a:t>
            </a:r>
          </a:p>
          <a:p>
            <a:pPr lvl="0"/>
            <a:r>
              <a:rPr lang="en-US" dirty="0"/>
              <a:t>Chocolate Yule Log with a mixed berry compote and vanilla ice cream</a:t>
            </a:r>
          </a:p>
          <a:p>
            <a:pPr lvl="0"/>
            <a:r>
              <a:rPr lang="en-US" dirty="0"/>
              <a:t>Homemade Mince Pies served with fresh cream</a:t>
            </a:r>
          </a:p>
          <a:p>
            <a:r>
              <a:rPr lang="en-US" dirty="0"/>
              <a:t>Drinks:</a:t>
            </a:r>
          </a:p>
          <a:p>
            <a:pPr lvl="0"/>
            <a:r>
              <a:rPr lang="en-US" dirty="0"/>
              <a:t>A glass of mulled wine on arrival</a:t>
            </a:r>
          </a:p>
          <a:p>
            <a:pPr lvl="0"/>
            <a:r>
              <a:rPr lang="en-US" dirty="0"/>
              <a:t>A bottle of house wine per table of four people</a:t>
            </a:r>
          </a:p>
          <a:p>
            <a:pPr lvl="0"/>
            <a:r>
              <a:rPr lang="en-US" dirty="0"/>
              <a:t>Tea or coffee to finish</a:t>
            </a:r>
          </a:p>
          <a:p>
            <a:r>
              <a:rPr lang="en-US" dirty="0"/>
              <a:t>Price per person: £45</a:t>
            </a:r>
          </a:p>
          <a:p>
            <a:r>
              <a:rPr lang="en-US" dirty="0"/>
              <a:t> </a:t>
            </a:r>
          </a:p>
          <a:p>
            <a:r>
              <a:rPr lang="en-US" b="1" dirty="0"/>
              <a:t>Drinks Packages on The Menu.</a:t>
            </a:r>
            <a:endParaRPr lang="en-US" dirty="0"/>
          </a:p>
          <a:p>
            <a:r>
              <a:rPr lang="en-US" dirty="0"/>
              <a:t>Certainly, here are some drink packages that Hotel Trinity can offer with the fixed price Christmas menu:</a:t>
            </a:r>
          </a:p>
          <a:p>
            <a:r>
              <a:rPr lang="en-US" b="1" dirty="0"/>
              <a:t>Package 1: House Drinks Package</a:t>
            </a:r>
            <a:endParaRPr lang="en-US" dirty="0"/>
          </a:p>
          <a:p>
            <a:pPr lvl="0"/>
            <a:r>
              <a:rPr lang="en-US" dirty="0"/>
              <a:t>A glass of mulled wine on arrival</a:t>
            </a:r>
          </a:p>
          <a:p>
            <a:pPr lvl="0"/>
            <a:r>
              <a:rPr lang="en-US" dirty="0"/>
              <a:t>A bottle of house wine per table of four people</a:t>
            </a:r>
          </a:p>
          <a:p>
            <a:pPr lvl="0"/>
            <a:r>
              <a:rPr lang="en-US" dirty="0"/>
              <a:t>Tea or coffee to finish</a:t>
            </a:r>
          </a:p>
          <a:p>
            <a:r>
              <a:rPr lang="en-US" dirty="0"/>
              <a:t>Price per person: £15</a:t>
            </a:r>
          </a:p>
          <a:p>
            <a:r>
              <a:rPr lang="en-US" dirty="0"/>
              <a:t> </a:t>
            </a:r>
          </a:p>
          <a:p>
            <a:r>
              <a:rPr lang="en-US" b="1" dirty="0"/>
              <a:t>Package 2: Premium Drinks Package</a:t>
            </a:r>
            <a:endParaRPr lang="en-US" dirty="0"/>
          </a:p>
          <a:p>
            <a:pPr lvl="0"/>
            <a:r>
              <a:rPr lang="en-US" dirty="0"/>
              <a:t>A glass of Champagne on arrival</a:t>
            </a:r>
          </a:p>
          <a:p>
            <a:pPr lvl="0"/>
            <a:r>
              <a:rPr lang="en-US" dirty="0"/>
              <a:t>A bottle of premium wine per table of four people</a:t>
            </a:r>
          </a:p>
          <a:p>
            <a:pPr lvl="0"/>
            <a:r>
              <a:rPr lang="en-US" dirty="0"/>
              <a:t>A choice of liqueur to finish</a:t>
            </a:r>
          </a:p>
          <a:p>
            <a:r>
              <a:rPr lang="en-US" dirty="0"/>
              <a:t>Price per person: £35</a:t>
            </a:r>
          </a:p>
          <a:p>
            <a:r>
              <a:rPr lang="en-US" b="1" dirty="0"/>
              <a:t>Package 3: Beer and Soft Drinks Package</a:t>
            </a:r>
            <a:endParaRPr lang="en-US" dirty="0"/>
          </a:p>
          <a:p>
            <a:pPr lvl="0"/>
            <a:r>
              <a:rPr lang="en-US" dirty="0"/>
              <a:t>A pint of beer or cider on arrival</a:t>
            </a:r>
          </a:p>
          <a:p>
            <a:pPr lvl="0"/>
            <a:r>
              <a:rPr lang="en-US" dirty="0"/>
              <a:t>A selection of soft drinks throughout the meal</a:t>
            </a:r>
          </a:p>
          <a:p>
            <a:pPr lvl="0"/>
            <a:r>
              <a:rPr lang="en-US" dirty="0"/>
              <a:t>Tea or coffee to finish</a:t>
            </a:r>
          </a:p>
          <a:p>
            <a:r>
              <a:rPr lang="en-US" dirty="0"/>
              <a:t>Price per person: £10</a:t>
            </a:r>
          </a:p>
          <a:p>
            <a:r>
              <a:rPr lang="en-US" dirty="0"/>
              <a:t>Please note that these packages can also be customized according to the hotel's preferences and availability of drinks. Additionally, the hotel can offer a cash bar option for guests who wish to purchase their own drinks.</a:t>
            </a:r>
          </a:p>
          <a:p>
            <a:r>
              <a:rPr lang="en-US" dirty="0"/>
              <a:t> </a:t>
            </a:r>
          </a:p>
          <a:p>
            <a:r>
              <a:rPr lang="en-US" b="1" dirty="0"/>
              <a:t>Availability</a:t>
            </a:r>
            <a:endParaRPr lang="en-US" dirty="0"/>
          </a:p>
          <a:p>
            <a:r>
              <a:rPr lang="en-US" dirty="0"/>
              <a:t>From December 1st through December 31st, diners may choose from a special Christmas menu, but they'll need to place their orders and pay deposits in advance. Pre-orders for food and drink must be verified with the hotel at least two weeks prior to the booking date, and the hotel requires a deposit equal to 20% of the total cost of the booking to ensure the reservation. This will guarantee that hotel staff can quickly and easily meet customers' requests, making for a more pleasant dining experience for everyone.</a:t>
            </a:r>
          </a:p>
          <a:p>
            <a:r>
              <a:rPr lang="en-US" dirty="0"/>
              <a:t> </a:t>
            </a:r>
          </a:p>
          <a:p>
            <a:r>
              <a:rPr lang="en-US" b="1" dirty="0"/>
              <a:t>Suitable Price-Point</a:t>
            </a:r>
            <a:endParaRPr lang="en-US" dirty="0"/>
          </a:p>
          <a:p>
            <a:r>
              <a:rPr lang="en-US" dirty="0"/>
              <a:t>Prices for the three-course Christmas meal with tea or coffee are set at £45 per person. Hotel Trinity, a 4-star establishment in the heart of the city known for its fine dining, charges such rates because of its prime location and the quality of the cuisine it serves. In comparison to other nearby restaurants and bars with comparable menus and service, this one offers excellent value for the money.</a:t>
            </a:r>
          </a:p>
          <a:p>
            <a:r>
              <a:rPr lang="en-US" dirty="0"/>
              <a:t>The hotel may want to explore discounting weekday dinners in order to attract guests during less busy times. As an instance, the hotel may offer a discount of 20% for reservations made for dinner service between Monday and Thursday. The hotel will be able to earn as much money as possible throughout the holiday season while still providing visitors with a reasonable rate.</a:t>
            </a:r>
          </a:p>
          <a:p>
            <a:endParaRPr lang="en-US" dirty="0"/>
          </a:p>
        </p:txBody>
      </p:sp>
      <p:pic>
        <p:nvPicPr>
          <p:cNvPr id="1032" name="Picture 8" descr="Trinity Hotels Home Page - Trinity Hotels"/>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202408" y="525780"/>
            <a:ext cx="1184105" cy="1165860"/>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Decomposing the N2.4trn contribution of the food, beverages, tobacco  industry to GDP - Businessday N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671740" y="9924284"/>
            <a:ext cx="2454740" cy="17183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415480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16</TotalTime>
  <Words>174</Words>
  <PresentationFormat>Widescreen</PresentationFormat>
  <Paragraphs>45</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2023-02-25T09:12:49Z</dcterms:created>
  <dcterms:modified xsi:type="dcterms:W3CDTF">2023-02-25T09:29:27Z</dcterms:modified>
</cp:coreProperties>
</file>