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7" r:id="rId4"/>
  </p:sldMasterIdLst>
  <p:notesMasterIdLst>
    <p:notesMasterId r:id="rId18"/>
  </p:notesMasterIdLst>
  <p:sldIdLst>
    <p:sldId id="256" r:id="rId5"/>
    <p:sldId id="265" r:id="rId6"/>
    <p:sldId id="261" r:id="rId7"/>
    <p:sldId id="257" r:id="rId8"/>
    <p:sldId id="258" r:id="rId9"/>
    <p:sldId id="259" r:id="rId10"/>
    <p:sldId id="260" r:id="rId11"/>
    <p:sldId id="264" r:id="rId12"/>
    <p:sldId id="268" r:id="rId13"/>
    <p:sldId id="262" r:id="rId14"/>
    <p:sldId id="263" r:id="rId15"/>
    <p:sldId id="267"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76"/>
    <p:restoredTop sz="94615"/>
  </p:normalViewPr>
  <p:slideViewPr>
    <p:cSldViewPr snapToGrid="0">
      <p:cViewPr varScale="1">
        <p:scale>
          <a:sx n="64" d="100"/>
          <a:sy n="64" d="100"/>
        </p:scale>
        <p:origin x="126" y="78"/>
      </p:cViewPr>
      <p:guideLst/>
    </p:cSldViewPr>
  </p:slideViewPr>
  <p:outlineViewPr>
    <p:cViewPr>
      <p:scale>
        <a:sx n="33" d="100"/>
        <a:sy n="33" d="100"/>
      </p:scale>
      <p:origin x="0" y="-2824"/>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3.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2.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140672-5519-A042-BB8E-25E894F88A83}"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16A3B-D25B-364A-9080-0D4494E56F24}" type="slidenum">
              <a:rPr lang="en-US" smtClean="0"/>
              <a:t>‹#›</a:t>
            </a:fld>
            <a:endParaRPr lang="en-US"/>
          </a:p>
        </p:txBody>
      </p:sp>
    </p:spTree>
    <p:extLst>
      <p:ext uri="{BB962C8B-B14F-4D97-AF65-F5344CB8AC3E}">
        <p14:creationId xmlns:p14="http://schemas.microsoft.com/office/powerpoint/2010/main" val="12251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1</a:t>
            </a:fld>
            <a:endParaRPr lang="en-US"/>
          </a:p>
        </p:txBody>
      </p:sp>
    </p:spTree>
    <p:extLst>
      <p:ext uri="{BB962C8B-B14F-4D97-AF65-F5344CB8AC3E}">
        <p14:creationId xmlns:p14="http://schemas.microsoft.com/office/powerpoint/2010/main" val="3877785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2</a:t>
            </a:fld>
            <a:endParaRPr lang="en-US"/>
          </a:p>
        </p:txBody>
      </p:sp>
    </p:spTree>
    <p:extLst>
      <p:ext uri="{BB962C8B-B14F-4D97-AF65-F5344CB8AC3E}">
        <p14:creationId xmlns:p14="http://schemas.microsoft.com/office/powerpoint/2010/main" val="2617523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3</a:t>
            </a:fld>
            <a:endParaRPr lang="en-US"/>
          </a:p>
        </p:txBody>
      </p:sp>
    </p:spTree>
    <p:extLst>
      <p:ext uri="{BB962C8B-B14F-4D97-AF65-F5344CB8AC3E}">
        <p14:creationId xmlns:p14="http://schemas.microsoft.com/office/powerpoint/2010/main" val="2779144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4</a:t>
            </a:fld>
            <a:endParaRPr lang="en-US"/>
          </a:p>
        </p:txBody>
      </p:sp>
    </p:spTree>
    <p:extLst>
      <p:ext uri="{BB962C8B-B14F-4D97-AF65-F5344CB8AC3E}">
        <p14:creationId xmlns:p14="http://schemas.microsoft.com/office/powerpoint/2010/main" val="201351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5</a:t>
            </a:fld>
            <a:endParaRPr lang="en-US"/>
          </a:p>
        </p:txBody>
      </p:sp>
    </p:spTree>
    <p:extLst>
      <p:ext uri="{BB962C8B-B14F-4D97-AF65-F5344CB8AC3E}">
        <p14:creationId xmlns:p14="http://schemas.microsoft.com/office/powerpoint/2010/main" val="4083956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6</a:t>
            </a:fld>
            <a:endParaRPr lang="en-US"/>
          </a:p>
        </p:txBody>
      </p:sp>
    </p:spTree>
    <p:extLst>
      <p:ext uri="{BB962C8B-B14F-4D97-AF65-F5344CB8AC3E}">
        <p14:creationId xmlns:p14="http://schemas.microsoft.com/office/powerpoint/2010/main" val="3360632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7</a:t>
            </a:fld>
            <a:endParaRPr lang="en-US"/>
          </a:p>
        </p:txBody>
      </p:sp>
    </p:spTree>
    <p:extLst>
      <p:ext uri="{BB962C8B-B14F-4D97-AF65-F5344CB8AC3E}">
        <p14:creationId xmlns:p14="http://schemas.microsoft.com/office/powerpoint/2010/main" val="232250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8</a:t>
            </a:fld>
            <a:endParaRPr lang="en-US"/>
          </a:p>
        </p:txBody>
      </p:sp>
    </p:spTree>
    <p:extLst>
      <p:ext uri="{BB962C8B-B14F-4D97-AF65-F5344CB8AC3E}">
        <p14:creationId xmlns:p14="http://schemas.microsoft.com/office/powerpoint/2010/main" val="3206976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9</a:t>
            </a:fld>
            <a:endParaRPr lang="en-US"/>
          </a:p>
        </p:txBody>
      </p:sp>
    </p:spTree>
    <p:extLst>
      <p:ext uri="{BB962C8B-B14F-4D97-AF65-F5344CB8AC3E}">
        <p14:creationId xmlns:p14="http://schemas.microsoft.com/office/powerpoint/2010/main" val="2860837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10</a:t>
            </a:fld>
            <a:endParaRPr lang="en-US"/>
          </a:p>
        </p:txBody>
      </p:sp>
    </p:spTree>
    <p:extLst>
      <p:ext uri="{BB962C8B-B14F-4D97-AF65-F5344CB8AC3E}">
        <p14:creationId xmlns:p14="http://schemas.microsoft.com/office/powerpoint/2010/main" val="2088115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11</a:t>
            </a:fld>
            <a:endParaRPr lang="en-US"/>
          </a:p>
        </p:txBody>
      </p:sp>
    </p:spTree>
    <p:extLst>
      <p:ext uri="{BB962C8B-B14F-4D97-AF65-F5344CB8AC3E}">
        <p14:creationId xmlns:p14="http://schemas.microsoft.com/office/powerpoint/2010/main" val="67457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616A3B-D25B-364A-9080-0D4494E56F24}" type="slidenum">
              <a:rPr lang="en-US" smtClean="0"/>
              <a:t>13</a:t>
            </a:fld>
            <a:endParaRPr lang="en-US"/>
          </a:p>
        </p:txBody>
      </p:sp>
    </p:spTree>
    <p:extLst>
      <p:ext uri="{BB962C8B-B14F-4D97-AF65-F5344CB8AC3E}">
        <p14:creationId xmlns:p14="http://schemas.microsoft.com/office/powerpoint/2010/main" val="2102183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334658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339313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989207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070411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3208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818427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0344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49740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78635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25408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095364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11/12/2023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79263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6" r:id="rId6"/>
    <p:sldLayoutId id="2147483691" r:id="rId7"/>
    <p:sldLayoutId id="2147483692" r:id="rId8"/>
    <p:sldLayoutId id="2147483693" r:id="rId9"/>
    <p:sldLayoutId id="2147483695" r:id="rId10"/>
    <p:sldLayoutId id="2147483694"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publicdomainpictures.net/en/view-image.php?image=284958&amp;picture=cleaning-service"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28964" r="39038"/>
          <a:stretch/>
        </p:blipFill>
        <p:spPr>
          <a:xfrm>
            <a:off x="7803244" y="-1"/>
            <a:ext cx="4388756" cy="6857999"/>
          </a:xfrm>
          <a:prstGeom prst="rect">
            <a:avLst/>
          </a:prstGeom>
          <a:noFill/>
        </p:spPr>
      </p:pic>
      <p:pic>
        <p:nvPicPr>
          <p:cNvPr id="6" name="Picture 5" descr="A person holding a broom and a dustpan&#10;&#10;Description automatically generated">
            <a:extLst>
              <a:ext uri="{FF2B5EF4-FFF2-40B4-BE49-F238E27FC236}">
                <a16:creationId xmlns:a16="http://schemas.microsoft.com/office/drawing/2014/main" id="{1EF55DC9-89FB-5A0E-5BAE-7636A59A4F4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6057" b="6056"/>
          <a:stretch/>
        </p:blipFill>
        <p:spPr>
          <a:xfrm>
            <a:off x="1" y="11"/>
            <a:ext cx="11938570"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253429" y="729613"/>
            <a:ext cx="4659086" cy="3427867"/>
          </a:xfrm>
        </p:spPr>
        <p:txBody>
          <a:bodyPr anchor="t">
            <a:normAutofit/>
          </a:bodyPr>
          <a:lstStyle/>
          <a:p>
            <a:r>
              <a:rPr lang="en-GB" b="1" dirty="0">
                <a:solidFill>
                  <a:srgbClr val="FFFFFF"/>
                </a:solidFill>
                <a:effectLst/>
              </a:rPr>
              <a:t>Operating Hotel Facilities </a:t>
            </a:r>
            <a:br>
              <a:rPr lang="en-GB" b="1" dirty="0">
                <a:solidFill>
                  <a:srgbClr val="FFFFFF"/>
                </a:solidFill>
              </a:rPr>
            </a:br>
            <a:r>
              <a:rPr lang="en-GB" b="1" dirty="0">
                <a:solidFill>
                  <a:srgbClr val="FFFFFF"/>
                </a:solidFill>
                <a:effectLst/>
              </a:rPr>
              <a:t>BMIH4006 </a:t>
            </a:r>
            <a:br>
              <a:rPr lang="en-GB" b="1" dirty="0">
                <a:solidFill>
                  <a:srgbClr val="FFFFFF"/>
                </a:solidFill>
              </a:rPr>
            </a:br>
            <a:r>
              <a:rPr lang="en-GB" b="1" dirty="0">
                <a:solidFill>
                  <a:srgbClr val="FFFFFF"/>
                </a:solidFill>
              </a:rPr>
              <a:t>Andreea Ursu</a:t>
            </a:r>
            <a:br>
              <a:rPr lang="en-GB" b="1" dirty="0">
                <a:solidFill>
                  <a:srgbClr val="FFFFFF"/>
                </a:solidFill>
              </a:rPr>
            </a:br>
            <a:r>
              <a:rPr lang="en-GB" b="1" dirty="0">
                <a:solidFill>
                  <a:srgbClr val="FFFFFF"/>
                </a:solidFill>
              </a:rPr>
              <a:t>2227582</a:t>
            </a:r>
            <a:endParaRPr lang="en-US" b="1" dirty="0">
              <a:solidFill>
                <a:srgbClr val="FFFFFF"/>
              </a:solidFill>
            </a:endParaRPr>
          </a:p>
        </p:txBody>
      </p:sp>
      <p:sp>
        <p:nvSpPr>
          <p:cNvPr id="3" name="Subtitle 2">
            <a:extLst>
              <a:ext uri="{FF2B5EF4-FFF2-40B4-BE49-F238E27FC236}">
                <a16:creationId xmlns:a16="http://schemas.microsoft.com/office/drawing/2014/main" id="{63520D3B-ED56-FE9A-9E68-4589D282B4A3}"/>
              </a:ext>
            </a:extLst>
          </p:cNvPr>
          <p:cNvSpPr>
            <a:spLocks noGrp="1"/>
          </p:cNvSpPr>
          <p:nvPr>
            <p:ph type="subTitle" idx="1"/>
          </p:nvPr>
        </p:nvSpPr>
        <p:spPr>
          <a:xfrm>
            <a:off x="925290" y="5253051"/>
            <a:ext cx="4589685" cy="812923"/>
          </a:xfrm>
        </p:spPr>
        <p:txBody>
          <a:bodyPr anchor="t">
            <a:normAutofit/>
          </a:bodyPr>
          <a:lstStyle/>
          <a:p>
            <a:pPr>
              <a:lnSpc>
                <a:spcPct val="120000"/>
              </a:lnSpc>
            </a:pPr>
            <a:r>
              <a:rPr lang="en-GB" sz="1500">
                <a:solidFill>
                  <a:srgbClr val="FFFFFF"/>
                </a:solidFill>
                <a:effectLst/>
              </a:rPr>
              <a:t>Elevating Cleaning Standards</a:t>
            </a:r>
            <a:endParaRPr lang="en-GB" sz="1500">
              <a:solidFill>
                <a:srgbClr val="FFFFFF"/>
              </a:solidFill>
            </a:endParaRPr>
          </a:p>
          <a:p>
            <a:pPr>
              <a:lnSpc>
                <a:spcPct val="120000"/>
              </a:lnSpc>
            </a:pPr>
            <a:r>
              <a:rPr lang="en-GB" sz="1500">
                <a:solidFill>
                  <a:srgbClr val="FFFFFF"/>
                </a:solidFill>
                <a:effectLst/>
              </a:rPr>
              <a:t>Empowering Our Team</a:t>
            </a:r>
            <a:endParaRPr lang="en-US" sz="1500">
              <a:solidFill>
                <a:srgbClr val="FFFFFF"/>
              </a:solidFill>
            </a:endParaRPr>
          </a:p>
        </p:txBody>
      </p:sp>
      <p:sp>
        <p:nvSpPr>
          <p:cNvPr id="47" name="Date Placeholder 3">
            <a:extLst>
              <a:ext uri="{FF2B5EF4-FFF2-40B4-BE49-F238E27FC236}">
                <a16:creationId xmlns:a16="http://schemas.microsoft.com/office/drawing/2014/main" id="{E36EB3A5-E8FB-48A5-BB59-1E449A9F73BB}"/>
              </a:ext>
            </a:extLst>
          </p:cNvPr>
          <p:cNvSpPr>
            <a:spLocks noGrp="1"/>
          </p:cNvSpPr>
          <p:nvPr>
            <p:ph type="dt" sz="half" idx="10"/>
          </p:nvPr>
        </p:nvSpPr>
        <p:spPr>
          <a:xfrm>
            <a:off x="912628" y="6356350"/>
            <a:ext cx="2743200" cy="365125"/>
          </a:xfrm>
        </p:spPr>
        <p:txBody>
          <a:bodyPr>
            <a:normAutofit/>
          </a:bodyPr>
          <a:lstStyle/>
          <a:p>
            <a:pPr>
              <a:spcAft>
                <a:spcPts val="600"/>
              </a:spcAft>
            </a:pPr>
            <a:fld id="{47B991A3-FCCB-4921-B21C-3336FFF5089B}" type="datetime1">
              <a:rPr lang="en-US">
                <a:solidFill>
                  <a:srgbClr val="FFFFFF"/>
                </a:solidFill>
              </a:rPr>
              <a:pPr>
                <a:spcAft>
                  <a:spcPts val="600"/>
                </a:spcAft>
              </a:pPr>
              <a:t>11/12/2023</a:t>
            </a:fld>
            <a:endParaRPr lang="en-US">
              <a:solidFill>
                <a:srgbClr val="FFFFFF"/>
              </a:solidFill>
            </a:endParaRPr>
          </a:p>
        </p:txBody>
      </p:sp>
      <p:sp>
        <p:nvSpPr>
          <p:cNvPr id="48" name="Footer Placeholder 4">
            <a:extLst>
              <a:ext uri="{FF2B5EF4-FFF2-40B4-BE49-F238E27FC236}">
                <a16:creationId xmlns:a16="http://schemas.microsoft.com/office/drawing/2014/main" id="{4B21C378-352D-4BF8-BD65-16270960EBE4}"/>
              </a:ext>
            </a:extLst>
          </p:cNvPr>
          <p:cNvSpPr>
            <a:spLocks noGrp="1"/>
          </p:cNvSpPr>
          <p:nvPr>
            <p:ph type="ftr" sz="quarter" idx="11"/>
          </p:nvPr>
        </p:nvSpPr>
        <p:spPr>
          <a:xfrm>
            <a:off x="6767622" y="6356350"/>
            <a:ext cx="4040373" cy="365125"/>
          </a:xfrm>
        </p:spPr>
        <p:txBody>
          <a:bodyPr>
            <a:normAutofit/>
          </a:bodyPr>
          <a:lstStyle/>
          <a:p>
            <a:pPr>
              <a:spcAft>
                <a:spcPts val="600"/>
              </a:spcAft>
            </a:pPr>
            <a:r>
              <a:rPr lang="en-US">
                <a:solidFill>
                  <a:srgbClr val="FFFFFF"/>
                </a:solidFill>
              </a:rPr>
              <a:t>Sample Footer Text</a:t>
            </a: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5428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511059" y="104428"/>
            <a:ext cx="3892499" cy="6649143"/>
          </a:xfrm>
        </p:spPr>
        <p:txBody>
          <a:bodyPr anchor="t">
            <a:noAutofit/>
          </a:bodyPr>
          <a:lstStyle/>
          <a:p>
            <a:pPr>
              <a:lnSpc>
                <a:spcPct val="120000"/>
              </a:lnSpc>
            </a:pPr>
            <a:r>
              <a:rPr lang="en-US" sz="1400" b="1" dirty="0">
                <a:solidFill>
                  <a:srgbClr val="FFFFFF"/>
                </a:solidFill>
              </a:rPr>
              <a:t>Table of Content</a:t>
            </a:r>
            <a:br>
              <a:rPr lang="en-US" sz="1400" b="1" dirty="0">
                <a:solidFill>
                  <a:srgbClr val="FFFFFF"/>
                </a:solidFill>
              </a:rPr>
            </a:br>
            <a:r>
              <a:rPr lang="en-US" sz="1400" b="1" dirty="0">
                <a:solidFill>
                  <a:srgbClr val="FFFFFF"/>
                </a:solidFill>
              </a:rPr>
              <a:t>Slide 3</a:t>
            </a:r>
            <a:br>
              <a:rPr lang="en-US" sz="1400" b="1" dirty="0">
                <a:solidFill>
                  <a:srgbClr val="FFFFFF"/>
                </a:solidFill>
              </a:rPr>
            </a:br>
            <a:r>
              <a:rPr lang="en-GB" sz="1400" dirty="0">
                <a:solidFill>
                  <a:schemeClr val="bg1"/>
                </a:solidFill>
              </a:rPr>
              <a:t>Checklist Effectiveness</a:t>
            </a:r>
            <a:br>
              <a:rPr lang="en-GB" sz="1400" dirty="0">
                <a:solidFill>
                  <a:schemeClr val="bg1"/>
                </a:solidFill>
              </a:rPr>
            </a:br>
            <a:r>
              <a:rPr lang="en-GB" sz="1400" dirty="0">
                <a:solidFill>
                  <a:schemeClr val="bg1"/>
                </a:solidFill>
              </a:rPr>
              <a:t>Slide 4</a:t>
            </a:r>
            <a:br>
              <a:rPr lang="en-GB" sz="1400" dirty="0">
                <a:solidFill>
                  <a:schemeClr val="bg1"/>
                </a:solidFill>
              </a:rPr>
            </a:br>
            <a:r>
              <a:rPr lang="en-US" sz="1400" dirty="0">
                <a:solidFill>
                  <a:srgbClr val="FFFFFF"/>
                </a:solidFill>
              </a:rPr>
              <a:t>General Tasks</a:t>
            </a:r>
            <a:br>
              <a:rPr lang="en-US" sz="1400" dirty="0">
                <a:solidFill>
                  <a:srgbClr val="FFFFFF"/>
                </a:solidFill>
              </a:rPr>
            </a:br>
            <a:r>
              <a:rPr lang="en-US" sz="1400" dirty="0">
                <a:solidFill>
                  <a:srgbClr val="FFFFFF"/>
                </a:solidFill>
              </a:rPr>
              <a:t> Bathroom Cleaning</a:t>
            </a:r>
            <a:br>
              <a:rPr lang="en-US" sz="1400" dirty="0">
                <a:solidFill>
                  <a:srgbClr val="FFFFFF"/>
                </a:solidFill>
              </a:rPr>
            </a:br>
            <a:r>
              <a:rPr lang="en-US" sz="1400" dirty="0">
                <a:solidFill>
                  <a:srgbClr val="FFFFFF"/>
                </a:solidFill>
              </a:rPr>
              <a:t>Room Inspection</a:t>
            </a:r>
            <a:br>
              <a:rPr lang="en-US" sz="1400" dirty="0">
                <a:solidFill>
                  <a:srgbClr val="FFFFFF"/>
                </a:solidFill>
              </a:rPr>
            </a:br>
            <a:r>
              <a:rPr lang="en-US" sz="1400" dirty="0">
                <a:solidFill>
                  <a:srgbClr val="FFFFFF"/>
                </a:solidFill>
              </a:rPr>
              <a:t>Slide 5</a:t>
            </a:r>
            <a:br>
              <a:rPr lang="en-US" sz="1400" dirty="0">
                <a:solidFill>
                  <a:srgbClr val="FFFFFF"/>
                </a:solidFill>
              </a:rPr>
            </a:br>
            <a:r>
              <a:rPr lang="en-US" sz="1400" dirty="0">
                <a:solidFill>
                  <a:srgbClr val="FFFFFF"/>
                </a:solidFill>
              </a:rPr>
              <a:t>General Tasks</a:t>
            </a:r>
            <a:br>
              <a:rPr lang="en-US" sz="1400" dirty="0">
                <a:solidFill>
                  <a:srgbClr val="FFFFFF"/>
                </a:solidFill>
              </a:rPr>
            </a:br>
            <a:r>
              <a:rPr lang="en-US" sz="1400" dirty="0">
                <a:solidFill>
                  <a:srgbClr val="FFFFFF"/>
                </a:solidFill>
              </a:rPr>
              <a:t>Slide 6</a:t>
            </a:r>
            <a:br>
              <a:rPr lang="en-US" sz="1400" dirty="0">
                <a:solidFill>
                  <a:srgbClr val="FFFFFF"/>
                </a:solidFill>
              </a:rPr>
            </a:br>
            <a:r>
              <a:rPr lang="en-US" sz="1400" dirty="0">
                <a:solidFill>
                  <a:srgbClr val="FFFFFF"/>
                </a:solidFill>
              </a:rPr>
              <a:t>Bathroom Cleaning</a:t>
            </a:r>
            <a:br>
              <a:rPr lang="en-US" sz="1400" dirty="0">
                <a:solidFill>
                  <a:srgbClr val="FFFFFF"/>
                </a:solidFill>
              </a:rPr>
            </a:br>
            <a:r>
              <a:rPr lang="en-US" sz="1400" dirty="0">
                <a:solidFill>
                  <a:srgbClr val="FFFFFF"/>
                </a:solidFill>
              </a:rPr>
              <a:t>Slide 7</a:t>
            </a:r>
            <a:br>
              <a:rPr lang="en-US" sz="1400" dirty="0">
                <a:solidFill>
                  <a:srgbClr val="FFFFFF"/>
                </a:solidFill>
              </a:rPr>
            </a:br>
            <a:r>
              <a:rPr lang="en-US" sz="1400" dirty="0">
                <a:solidFill>
                  <a:srgbClr val="FFFFFF"/>
                </a:solidFill>
              </a:rPr>
              <a:t>Room Inspection</a:t>
            </a:r>
            <a:br>
              <a:rPr lang="en-US" sz="1400" dirty="0">
                <a:solidFill>
                  <a:srgbClr val="FFFFFF"/>
                </a:solidFill>
              </a:rPr>
            </a:br>
            <a:r>
              <a:rPr lang="en-US" sz="1400" dirty="0">
                <a:solidFill>
                  <a:srgbClr val="FFFFFF"/>
                </a:solidFill>
              </a:rPr>
              <a:t>Slide 8</a:t>
            </a:r>
            <a:br>
              <a:rPr lang="en-US" sz="1400" dirty="0">
                <a:solidFill>
                  <a:srgbClr val="FFFFFF"/>
                </a:solidFill>
              </a:rPr>
            </a:br>
            <a:r>
              <a:rPr lang="en-US" sz="1400" dirty="0">
                <a:solidFill>
                  <a:srgbClr val="FFFFFF"/>
                </a:solidFill>
              </a:rPr>
              <a:t>Introducing Mobile App</a:t>
            </a:r>
            <a:br>
              <a:rPr lang="en-US" sz="1400" dirty="0">
                <a:solidFill>
                  <a:srgbClr val="FFFFFF"/>
                </a:solidFill>
              </a:rPr>
            </a:br>
            <a:r>
              <a:rPr lang="en-US" sz="1400" dirty="0">
                <a:solidFill>
                  <a:srgbClr val="FFFFFF"/>
                </a:solidFill>
              </a:rPr>
              <a:t>Slide 9</a:t>
            </a:r>
            <a:br>
              <a:rPr lang="en-US" sz="1400" dirty="0">
                <a:solidFill>
                  <a:srgbClr val="FFFFFF"/>
                </a:solidFill>
              </a:rPr>
            </a:br>
            <a:r>
              <a:rPr lang="en-US" sz="1400" dirty="0">
                <a:solidFill>
                  <a:srgbClr val="FFFFFF"/>
                </a:solidFill>
              </a:rPr>
              <a:t>Training Effectiveness</a:t>
            </a:r>
            <a:br>
              <a:rPr lang="en-US" sz="1400" dirty="0">
                <a:solidFill>
                  <a:srgbClr val="FFFFFF"/>
                </a:solidFill>
              </a:rPr>
            </a:br>
            <a:r>
              <a:rPr lang="en-US" sz="1400" dirty="0">
                <a:solidFill>
                  <a:srgbClr val="FFFFFF"/>
                </a:solidFill>
              </a:rPr>
              <a:t>Slide 10</a:t>
            </a:r>
            <a:br>
              <a:rPr lang="en-US" sz="1400" dirty="0">
                <a:solidFill>
                  <a:srgbClr val="FFFFFF"/>
                </a:solidFill>
              </a:rPr>
            </a:br>
            <a:r>
              <a:rPr lang="en-US" sz="1400" dirty="0">
                <a:solidFill>
                  <a:srgbClr val="FFFFFF"/>
                </a:solidFill>
              </a:rPr>
              <a:t>Effective Employee Engagement Model</a:t>
            </a:r>
            <a:br>
              <a:rPr lang="en-US" sz="1400" dirty="0">
                <a:solidFill>
                  <a:srgbClr val="FFFFFF"/>
                </a:solidFill>
              </a:rPr>
            </a:br>
            <a:r>
              <a:rPr lang="en-US" sz="1400" dirty="0">
                <a:solidFill>
                  <a:srgbClr val="FFFFFF"/>
                </a:solidFill>
              </a:rPr>
              <a:t>Slide 11</a:t>
            </a:r>
            <a:br>
              <a:rPr lang="en-US" sz="1400" dirty="0">
                <a:solidFill>
                  <a:srgbClr val="FFFFFF"/>
                </a:solidFill>
              </a:rPr>
            </a:br>
            <a:r>
              <a:rPr lang="en-US" sz="1400" dirty="0">
                <a:solidFill>
                  <a:srgbClr val="FFFFFF"/>
                </a:solidFill>
              </a:rPr>
              <a:t>Examples of Best Practices</a:t>
            </a:r>
            <a:br>
              <a:rPr lang="en-US" sz="1400" dirty="0">
                <a:solidFill>
                  <a:srgbClr val="FFFFFF"/>
                </a:solidFill>
              </a:rPr>
            </a:br>
            <a:r>
              <a:rPr lang="en-US" sz="1400" dirty="0">
                <a:solidFill>
                  <a:srgbClr val="FFFFFF"/>
                </a:solidFill>
              </a:rPr>
              <a:t>Slide 12</a:t>
            </a:r>
            <a:br>
              <a:rPr lang="en-US" sz="1400" dirty="0">
                <a:solidFill>
                  <a:srgbClr val="FFFFFF"/>
                </a:solidFill>
              </a:rPr>
            </a:br>
            <a:r>
              <a:rPr lang="en-US" sz="1400" dirty="0">
                <a:solidFill>
                  <a:srgbClr val="FFFFFF"/>
                </a:solidFill>
              </a:rPr>
              <a:t>Summary</a:t>
            </a:r>
            <a:br>
              <a:rPr lang="en-US" sz="1400" dirty="0">
                <a:solidFill>
                  <a:srgbClr val="FFFFFF"/>
                </a:solidFill>
              </a:rPr>
            </a:br>
            <a:r>
              <a:rPr lang="en-US" sz="1400" dirty="0">
                <a:solidFill>
                  <a:srgbClr val="FFFFFF"/>
                </a:solidFill>
              </a:rPr>
              <a:t>Slide 13</a:t>
            </a:r>
            <a:br>
              <a:rPr lang="en-US" sz="1400" dirty="0">
                <a:solidFill>
                  <a:srgbClr val="FFFFFF"/>
                </a:solidFill>
              </a:rPr>
            </a:br>
            <a:r>
              <a:rPr lang="en-US" sz="1400" dirty="0">
                <a:solidFill>
                  <a:srgbClr val="FFFFFF"/>
                </a:solidFill>
              </a:rPr>
              <a:t>References</a:t>
            </a: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US" sz="1400" dirty="0">
                <a:solidFill>
                  <a:srgbClr val="FFFFFF"/>
                </a:solidFill>
              </a:rPr>
            </a:br>
            <a:br>
              <a:rPr lang="en-GB" sz="1400" dirty="0">
                <a:solidFill>
                  <a:schemeClr val="bg1"/>
                </a:solidFill>
              </a:rPr>
            </a:br>
            <a:br>
              <a:rPr lang="en-US" sz="1400" dirty="0">
                <a:solidFill>
                  <a:schemeClr val="bg1"/>
                </a:solidFill>
              </a:rPr>
            </a:br>
            <a:br>
              <a:rPr lang="en-US" sz="1400" b="1" dirty="0">
                <a:solidFill>
                  <a:srgbClr val="FFFFFF"/>
                </a:solidFill>
              </a:rPr>
            </a:br>
            <a:br>
              <a:rPr lang="en-US" sz="1400" b="1" dirty="0">
                <a:solidFill>
                  <a:srgbClr val="FFFFFF"/>
                </a:solidFill>
              </a:rPr>
            </a:br>
            <a:br>
              <a:rPr lang="en-US" sz="1400" b="1" dirty="0">
                <a:solidFill>
                  <a:srgbClr val="FFFFFF"/>
                </a:solidFill>
              </a:rPr>
            </a:br>
            <a:endParaRPr lang="en-US" sz="1400" b="1" dirty="0">
              <a:solidFill>
                <a:srgbClr val="FFFFFF"/>
              </a:solidFill>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2</a:t>
            </a:fld>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99929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90335" y="638440"/>
            <a:ext cx="4892948" cy="5882676"/>
          </a:xfrm>
        </p:spPr>
        <p:txBody>
          <a:bodyPr anchor="t">
            <a:noAutofit/>
          </a:bodyPr>
          <a:lstStyle/>
          <a:p>
            <a:r>
              <a:rPr lang="en-US" sz="1400" b="1" dirty="0">
                <a:solidFill>
                  <a:srgbClr val="FFFFFF"/>
                </a:solidFill>
              </a:rPr>
              <a:t>Consistency: A checklist ensures that every essential task is systematically completed in each room. This consistency guarantees that no aspect of cleaning is overlooked, maintaining uniformity in cleanliness across all rooms and aligning with brand standards.</a:t>
            </a:r>
            <a:br>
              <a:rPr lang="en-US" sz="1400" b="1" dirty="0">
                <a:solidFill>
                  <a:srgbClr val="FFFFFF"/>
                </a:solidFill>
              </a:rPr>
            </a:br>
            <a:r>
              <a:rPr lang="en-US" sz="1400" b="1" dirty="0">
                <a:solidFill>
                  <a:srgbClr val="FFFFFF"/>
                </a:solidFill>
              </a:rPr>
              <a:t>Comprehensive Coverage: The checklist covers various aspects of cleaning, from general tasks to specific areas like bathrooms and room inspections. This comprehensive approach ensures that all critical areas are addressed, leaving no room for missed tasks.</a:t>
            </a:r>
            <a:br>
              <a:rPr lang="en-US" sz="1400" b="1" dirty="0">
                <a:solidFill>
                  <a:srgbClr val="FFFFFF"/>
                </a:solidFill>
              </a:rPr>
            </a:br>
            <a:r>
              <a:rPr lang="en-US" sz="1400" b="1" dirty="0">
                <a:solidFill>
                  <a:srgbClr val="FFFFFF"/>
                </a:solidFill>
              </a:rPr>
              <a:t>Adherence to Standards: The checklist acts as a guide, detailing the specific expectations and benchmarks set by the brand for cleanliness and presentation. It ensures that every task completed aligns with these standards, </a:t>
            </a:r>
            <a:r>
              <a:rPr lang="en-US" sz="1200" b="1" dirty="0">
                <a:solidFill>
                  <a:schemeClr val="bg1"/>
                </a:solidFill>
                <a:latin typeface="+mn-lt"/>
              </a:rPr>
              <a:t>maintaining the property's reputation and meeting guest expectations. </a:t>
            </a:r>
            <a:r>
              <a:rPr lang="en-GB" sz="1200" dirty="0">
                <a:solidFill>
                  <a:schemeClr val="bg1"/>
                </a:solidFill>
                <a:latin typeface="+mn-lt"/>
              </a:rPr>
              <a:t>(Williams, 2019)</a:t>
            </a:r>
            <a:br>
              <a:rPr lang="en-US" sz="1400" b="1" dirty="0">
                <a:solidFill>
                  <a:srgbClr val="FFFFFF"/>
                </a:solidFill>
              </a:rPr>
            </a:br>
            <a:r>
              <a:rPr lang="en-US" sz="1400" b="1" dirty="0">
                <a:solidFill>
                  <a:srgbClr val="FFFFFF"/>
                </a:solidFill>
              </a:rPr>
              <a:t>Quality Control: With regular use and adherence to the checklist, it becomes a tool for quality control. Supervisors can use it to monitor cleaning practices, identify areas for improvement, and maintain a consistent level of quality throughout the property.</a:t>
            </a:r>
            <a:br>
              <a:rPr lang="en-US" sz="1400" b="1" dirty="0">
                <a:solidFill>
                  <a:srgbClr val="FFFFFF"/>
                </a:solidFill>
              </a:rPr>
            </a:br>
            <a:r>
              <a:rPr lang="en-US" sz="1400" b="1" dirty="0">
                <a:solidFill>
                  <a:srgbClr val="FFFFFF"/>
                </a:solidFill>
              </a:rPr>
              <a:t>Training and Accountability: It serves as a training tool for new staff, ensuring they understand and follow established cleaning procedures. Additionally, it holds the team accountable, providing a clear record of tasks to be completed and helping in identifying any deviations or oversights.</a:t>
            </a: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3</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41167" y="2752595"/>
            <a:ext cx="4892948" cy="1145637"/>
          </a:xfrm>
        </p:spPr>
        <p:txBody>
          <a:bodyPr anchor="t">
            <a:noAutofit/>
          </a:bodyPr>
          <a:lstStyle/>
          <a:p>
            <a:pPr algn="ctr">
              <a:lnSpc>
                <a:spcPct val="120000"/>
              </a:lnSpc>
            </a:pPr>
            <a:r>
              <a:rPr lang="en-GB" sz="2800" dirty="0">
                <a:solidFill>
                  <a:schemeClr val="bg1"/>
                </a:solidFill>
              </a:rPr>
              <a:t>Checklist Effectiveness</a:t>
            </a:r>
          </a:p>
          <a:p>
            <a:pPr algn="ctr">
              <a:lnSpc>
                <a:spcPct val="120000"/>
              </a:lnSpc>
            </a:pPr>
            <a:endParaRPr lang="en-US" sz="2800" dirty="0">
              <a:solidFill>
                <a:schemeClr val="bg1"/>
              </a:solidFill>
            </a:endParaRPr>
          </a:p>
        </p:txBody>
      </p:sp>
    </p:spTree>
    <p:extLst>
      <p:ext uri="{BB962C8B-B14F-4D97-AF65-F5344CB8AC3E}">
        <p14:creationId xmlns:p14="http://schemas.microsoft.com/office/powerpoint/2010/main" val="102646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914398" y="1048001"/>
            <a:ext cx="4892948" cy="4450431"/>
          </a:xfrm>
        </p:spPr>
        <p:txBody>
          <a:bodyPr anchor="t">
            <a:noAutofit/>
          </a:bodyPr>
          <a:lstStyle/>
          <a:p>
            <a:r>
              <a:rPr lang="en-GB" sz="1400" b="1" dirty="0">
                <a:solidFill>
                  <a:schemeClr val="bg1"/>
                </a:solidFill>
                <a:latin typeface="+mn-lt"/>
              </a:rPr>
              <a:t>Consistency in maintaining brand standards within the housekeeping department is critical for ensuring a remarkable guest experience.</a:t>
            </a:r>
            <a:br>
              <a:rPr lang="en-GB" sz="1400" b="1" dirty="0">
                <a:solidFill>
                  <a:schemeClr val="bg1"/>
                </a:solidFill>
                <a:latin typeface="+mn-lt"/>
              </a:rPr>
            </a:br>
            <a:br>
              <a:rPr lang="en-GB" sz="1400" b="1" dirty="0">
                <a:solidFill>
                  <a:schemeClr val="bg1"/>
                </a:solidFill>
                <a:latin typeface="+mn-lt"/>
              </a:rPr>
            </a:br>
            <a:r>
              <a:rPr lang="en-GB" sz="1400" b="1" dirty="0">
                <a:solidFill>
                  <a:schemeClr val="bg1"/>
                </a:solidFill>
                <a:latin typeface="+mn-lt"/>
              </a:rPr>
              <a:t>To address the challenge of inconsistent room cleanliness and resolve guestroom complaints, a structured and detailed room cleaning checklist has been developed for the housekeeping team.</a:t>
            </a:r>
            <a:br>
              <a:rPr lang="en-GB" sz="1400" b="1" dirty="0">
                <a:solidFill>
                  <a:schemeClr val="bg1"/>
                </a:solidFill>
                <a:latin typeface="+mn-lt"/>
              </a:rPr>
            </a:br>
            <a:br>
              <a:rPr lang="en-GB" sz="1400" b="1" dirty="0">
                <a:solidFill>
                  <a:schemeClr val="bg1"/>
                </a:solidFill>
                <a:latin typeface="+mn-lt"/>
              </a:rPr>
            </a:br>
            <a:r>
              <a:rPr lang="en-GB" sz="1400" b="1" dirty="0">
                <a:solidFill>
                  <a:schemeClr val="bg1"/>
                </a:solidFill>
                <a:latin typeface="+mn-lt"/>
              </a:rPr>
              <a:t>The checklist is just the initial step in ensuring consistent service. To elevate team effectiveness, ongoing training programs will be implemented.</a:t>
            </a:r>
            <a:br>
              <a:rPr lang="en-GB" sz="1400" b="1" dirty="0">
                <a:solidFill>
                  <a:schemeClr val="bg1"/>
                </a:solidFill>
                <a:latin typeface="+mn-lt"/>
              </a:rPr>
            </a:br>
            <a:br>
              <a:rPr lang="en-GB" sz="1400" b="1" dirty="0">
                <a:solidFill>
                  <a:schemeClr val="bg1"/>
                </a:solidFill>
                <a:latin typeface="+mn-lt"/>
              </a:rPr>
            </a:br>
            <a:r>
              <a:rPr lang="en-GB" sz="1400" b="1" dirty="0">
                <a:solidFill>
                  <a:schemeClr val="bg1"/>
                </a:solidFill>
                <a:latin typeface="+mn-lt"/>
              </a:rPr>
              <a:t>These sessions will familiarise the team with the checklist’s nuances, emphasising the significance of each task </a:t>
            </a:r>
            <a:br>
              <a:rPr lang="en-GB" sz="1400" b="1" dirty="0">
                <a:solidFill>
                  <a:schemeClr val="bg1"/>
                </a:solidFill>
                <a:latin typeface="+mn-lt"/>
              </a:rPr>
            </a:br>
            <a:r>
              <a:rPr lang="en-GB" sz="1400" b="1" dirty="0">
                <a:solidFill>
                  <a:schemeClr val="bg1"/>
                </a:solidFill>
                <a:latin typeface="+mn-lt"/>
              </a:rPr>
              <a:t> </a:t>
            </a:r>
            <a:br>
              <a:rPr lang="en-GB" sz="1400" b="1" dirty="0">
                <a:solidFill>
                  <a:schemeClr val="bg1"/>
                </a:solidFill>
                <a:latin typeface="+mn-lt"/>
              </a:rPr>
            </a:br>
            <a:r>
              <a:rPr lang="en-GB" sz="1400" b="1" dirty="0">
                <a:solidFill>
                  <a:schemeClr val="bg1"/>
                </a:solidFill>
                <a:latin typeface="+mn-lt"/>
              </a:rPr>
              <a:t>Continuous education on updated cleaning techniques and products will further enhance the team's efficiency. </a:t>
            </a:r>
            <a:r>
              <a:rPr lang="en-GB" sz="1400" dirty="0">
                <a:solidFill>
                  <a:schemeClr val="bg1"/>
                </a:solidFill>
                <a:latin typeface="+mn-lt"/>
              </a:rPr>
              <a:t>(Reid, 2023)</a:t>
            </a:r>
            <a:endParaRPr lang="en-US" sz="1400" b="1" dirty="0">
              <a:solidFill>
                <a:schemeClr val="bg1"/>
              </a:solidFill>
              <a:latin typeface="+mn-lt"/>
            </a:endParaRPr>
          </a:p>
        </p:txBody>
      </p:sp>
      <p:sp>
        <p:nvSpPr>
          <p:cNvPr id="3" name="Subtitle 2">
            <a:extLst>
              <a:ext uri="{FF2B5EF4-FFF2-40B4-BE49-F238E27FC236}">
                <a16:creationId xmlns:a16="http://schemas.microsoft.com/office/drawing/2014/main" id="{63520D3B-ED56-FE9A-9E68-4589D282B4A3}"/>
              </a:ext>
            </a:extLst>
          </p:cNvPr>
          <p:cNvSpPr>
            <a:spLocks noGrp="1"/>
          </p:cNvSpPr>
          <p:nvPr>
            <p:ph type="subTitle" idx="1"/>
          </p:nvPr>
        </p:nvSpPr>
        <p:spPr>
          <a:xfrm>
            <a:off x="6384654" y="1008015"/>
            <a:ext cx="4892948" cy="812923"/>
          </a:xfrm>
        </p:spPr>
        <p:txBody>
          <a:bodyPr anchor="t">
            <a:normAutofit/>
          </a:bodyPr>
          <a:lstStyle/>
          <a:p>
            <a:pPr algn="ctr">
              <a:lnSpc>
                <a:spcPct val="120000"/>
              </a:lnSpc>
            </a:pPr>
            <a:r>
              <a:rPr lang="en-US" sz="2800" dirty="0">
                <a:solidFill>
                  <a:srgbClr val="FFFFFF"/>
                </a:solidFill>
              </a:rPr>
              <a:t>General Tasks</a:t>
            </a: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4</a:t>
            </a:fld>
            <a:endParaRPr lang="en-US" dirty="0">
              <a:solidFill>
                <a:srgbClr val="FFFFFF"/>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A32AE857-0796-3374-50FE-8E4C4792CC2E}"/>
              </a:ext>
            </a:extLst>
          </p:cNvPr>
          <p:cNvSpPr txBox="1">
            <a:spLocks/>
          </p:cNvSpPr>
          <p:nvPr/>
        </p:nvSpPr>
        <p:spPr>
          <a:xfrm>
            <a:off x="6638061" y="2621604"/>
            <a:ext cx="4892948" cy="812923"/>
          </a:xfrm>
          <a:prstGeom prst="rect">
            <a:avLst/>
          </a:prstGeom>
        </p:spPr>
        <p:txBody>
          <a:bodyPr vert="horz" lIns="91440" tIns="45720" rIns="91440" bIns="45720" rtlCol="0" anchor="t">
            <a:noAutofit/>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20000"/>
              </a:lnSpc>
            </a:pPr>
            <a:r>
              <a:rPr lang="en-US" sz="2800" dirty="0">
                <a:solidFill>
                  <a:srgbClr val="FFFFFF"/>
                </a:solidFill>
              </a:rPr>
              <a:t>Bathroom Cleaning</a:t>
            </a:r>
          </a:p>
        </p:txBody>
      </p:sp>
      <p:sp>
        <p:nvSpPr>
          <p:cNvPr id="6" name="Subtitle 2">
            <a:extLst>
              <a:ext uri="{FF2B5EF4-FFF2-40B4-BE49-F238E27FC236}">
                <a16:creationId xmlns:a16="http://schemas.microsoft.com/office/drawing/2014/main" id="{E80CEE9F-82D3-C1CC-73E6-494DED5E8521}"/>
              </a:ext>
            </a:extLst>
          </p:cNvPr>
          <p:cNvSpPr txBox="1">
            <a:spLocks/>
          </p:cNvSpPr>
          <p:nvPr/>
        </p:nvSpPr>
        <p:spPr>
          <a:xfrm>
            <a:off x="6553199" y="4104429"/>
            <a:ext cx="4892948" cy="812923"/>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lnSpc>
                <a:spcPct val="120000"/>
              </a:lnSpc>
            </a:pPr>
            <a:r>
              <a:rPr lang="en-US" sz="2800" dirty="0">
                <a:solidFill>
                  <a:srgbClr val="FFFFFF"/>
                </a:solidFill>
              </a:rPr>
              <a:t>Room Inspection</a:t>
            </a:r>
          </a:p>
        </p:txBody>
      </p:sp>
    </p:spTree>
    <p:extLst>
      <p:ext uri="{BB962C8B-B14F-4D97-AF65-F5344CB8AC3E}">
        <p14:creationId xmlns:p14="http://schemas.microsoft.com/office/powerpoint/2010/main" val="740600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700"/>
                                        <p:tgtEl>
                                          <p:spTgt spid="5">
                                            <p:txEl>
                                              <p:pRg st="0" end="0"/>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7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90336" y="800100"/>
            <a:ext cx="4892948" cy="5257800"/>
          </a:xfrm>
        </p:spPr>
        <p:txBody>
          <a:bodyPr anchor="t">
            <a:noAutofit/>
          </a:bodyPr>
          <a:lstStyle/>
          <a:p>
            <a:r>
              <a:rPr lang="en-US" sz="1400" b="1" dirty="0">
                <a:solidFill>
                  <a:srgbClr val="FFFFFF"/>
                </a:solidFill>
              </a:rPr>
              <a:t>Appearance and Freshness: Vacuuming carpets and dusting surfaces ensure a tidy and fresh environment. This aligns with the brand's standard for a well-maintained, clean appearance, reflecting positively on the property. (Reid, 2023)</a:t>
            </a:r>
            <a:br>
              <a:rPr lang="en-US" sz="1400" b="1" dirty="0">
                <a:solidFill>
                  <a:srgbClr val="FFFFFF"/>
                </a:solidFill>
              </a:rPr>
            </a:br>
            <a:r>
              <a:rPr lang="en-US" sz="1400" b="1" dirty="0">
                <a:solidFill>
                  <a:srgbClr val="FFFFFF"/>
                </a:solidFill>
              </a:rPr>
              <a:t>Comfort and Hygiene: Replacing bed linens, ensuring they are clean and wrinkle-free, contributes to the guest's comfort and sets a standard of hygiene that's expected in the brand's offering.</a:t>
            </a:r>
            <a:br>
              <a:rPr lang="en-US" sz="1400" b="1" dirty="0">
                <a:solidFill>
                  <a:srgbClr val="FFFFFF"/>
                </a:solidFill>
              </a:rPr>
            </a:br>
            <a:r>
              <a:rPr lang="en-US" sz="1400" b="1" dirty="0">
                <a:solidFill>
                  <a:srgbClr val="FFFFFF"/>
                </a:solidFill>
              </a:rPr>
              <a:t>Safety and Cleanliness: Disinfecting high-touch areas, such as doorknobs, light switches, and remote controls, not only ensures a clean and safe environment but also meets health and safety standards, an essential component of the brand's commitment to guest well-being.</a:t>
            </a:r>
            <a:br>
              <a:rPr lang="en-US" sz="1400" b="1" dirty="0">
                <a:solidFill>
                  <a:srgbClr val="FFFFFF"/>
                </a:solidFill>
              </a:rPr>
            </a:br>
            <a:r>
              <a:rPr lang="en-US" sz="1400" b="1" dirty="0">
                <a:solidFill>
                  <a:srgbClr val="FFFFFF"/>
                </a:solidFill>
              </a:rPr>
              <a:t>Order and Neatness: Emptying trash bins and replacing liners is vital to maintaining a clutter-free, organized space, contributing to the brand's emphasis on a tidy and well-maintained environment.</a:t>
            </a:r>
            <a:br>
              <a:rPr lang="en-US" sz="1400" b="1" dirty="0">
                <a:solidFill>
                  <a:srgbClr val="FFFFFF"/>
                </a:solidFill>
              </a:rPr>
            </a:br>
            <a:r>
              <a:rPr lang="en-US" sz="1400" b="1" dirty="0">
                <a:solidFill>
                  <a:srgbClr val="FFFFFF"/>
                </a:solidFill>
              </a:rPr>
              <a:t>Service Excellence: Checking and replenishing amenities like toiletries, towels, and tissues signifies a commitment to providing excellent service and meeting guest expectations. It reflects the br</a:t>
            </a:r>
            <a:r>
              <a:rPr lang="en-US" sz="1200" b="1" dirty="0">
                <a:solidFill>
                  <a:schemeClr val="bg1"/>
                </a:solidFill>
                <a:latin typeface="+mn-lt"/>
              </a:rPr>
              <a:t>and's dedication to ensuring guests have everything they need for a comfortable stay. </a:t>
            </a:r>
            <a:r>
              <a:rPr lang="en-GB" sz="1200" dirty="0">
                <a:solidFill>
                  <a:schemeClr val="bg1"/>
                </a:solidFill>
                <a:latin typeface="+mn-lt"/>
              </a:rPr>
              <a:t>(Raj, 2023)</a:t>
            </a:r>
            <a:endParaRPr lang="en-US" sz="1200" b="1" dirty="0">
              <a:solidFill>
                <a:schemeClr val="bg1"/>
              </a:solidFill>
              <a:latin typeface="+mn-lt"/>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5</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41167" y="2860879"/>
            <a:ext cx="4892948" cy="812923"/>
          </a:xfrm>
        </p:spPr>
        <p:txBody>
          <a:bodyPr anchor="t">
            <a:normAutofit/>
          </a:bodyPr>
          <a:lstStyle/>
          <a:p>
            <a:pPr algn="ctr">
              <a:lnSpc>
                <a:spcPct val="120000"/>
              </a:lnSpc>
            </a:pPr>
            <a:r>
              <a:rPr lang="en-US" sz="2800" dirty="0">
                <a:solidFill>
                  <a:srgbClr val="FFFFFF"/>
                </a:solidFill>
              </a:rPr>
              <a:t>General Tasks</a:t>
            </a:r>
          </a:p>
        </p:txBody>
      </p:sp>
    </p:spTree>
    <p:extLst>
      <p:ext uri="{BB962C8B-B14F-4D97-AF65-F5344CB8AC3E}">
        <p14:creationId xmlns:p14="http://schemas.microsoft.com/office/powerpoint/2010/main" val="405158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90336" y="800100"/>
            <a:ext cx="4892948" cy="5257800"/>
          </a:xfrm>
        </p:spPr>
        <p:txBody>
          <a:bodyPr anchor="t">
            <a:noAutofit/>
          </a:bodyPr>
          <a:lstStyle/>
          <a:p>
            <a:r>
              <a:rPr lang="en-US" sz="1400" b="1" dirty="0">
                <a:solidFill>
                  <a:srgbClr val="FFFFFF"/>
                </a:solidFill>
              </a:rPr>
              <a:t>Hygiene and Sanitation: Sanitizing and disinfecting the toilet, sink, bathtub/shower ensures a hygienic and sanitized environment. This aligns with the brand's commitment to providing a clean and safe space for guests, meeting hygiene standards and ensuring a pleasant stay.</a:t>
            </a:r>
            <a:br>
              <a:rPr lang="en-US" sz="1400" b="1" dirty="0">
                <a:solidFill>
                  <a:srgbClr val="FFFFFF"/>
                </a:solidFill>
              </a:rPr>
            </a:br>
            <a:r>
              <a:rPr lang="en-US" sz="1400" b="1" dirty="0">
                <a:solidFill>
                  <a:srgbClr val="FFFFFF"/>
                </a:solidFill>
              </a:rPr>
              <a:t>Freshness and Comfort: Replacing used towels with fresh ones contributes to the overall comfort of guests, reflecting the brand's commitment to offering a high level of service and ensuring a feeling of freshness and cleanliness.</a:t>
            </a:r>
            <a:br>
              <a:rPr lang="en-US" sz="1400" b="1" dirty="0">
                <a:solidFill>
                  <a:srgbClr val="FFFFFF"/>
                </a:solidFill>
              </a:rPr>
            </a:br>
            <a:r>
              <a:rPr lang="en-US" sz="1400" b="1" dirty="0">
                <a:solidFill>
                  <a:srgbClr val="FFFFFF"/>
                </a:solidFill>
              </a:rPr>
              <a:t>Service Provision: Refilling essential amenities such as toilet paper, tissues, and hand soap dispensers emphasizes the brand's dedication to providing guests with everything they need for their convenience and comfort. This ensures that guests don’t encounter any inconveniences during their stay.</a:t>
            </a:r>
            <a:br>
              <a:rPr lang="en-US" sz="1400" b="1" dirty="0">
                <a:solidFill>
                  <a:srgbClr val="FFFFFF"/>
                </a:solidFill>
              </a:rPr>
            </a:br>
            <a:r>
              <a:rPr lang="en-US" sz="1400" b="1" dirty="0">
                <a:solidFill>
                  <a:srgbClr val="FFFFFF"/>
                </a:solidFill>
              </a:rPr>
              <a:t>Appearance and Attention to Detail: Cleaning mirrors and polished chrome fixtures contribute to the overall aesthetic appeal of the bathroom. This attention to detail aligns with the brand's standard of maintaining a well-presented and aesthetically pleasing environment for guests. </a:t>
            </a:r>
            <a:r>
              <a:rPr lang="en-GB" sz="1400" dirty="0">
                <a:solidFill>
                  <a:schemeClr val="bg1"/>
                </a:solidFill>
              </a:rPr>
              <a:t>(Williams, 2019)</a:t>
            </a:r>
            <a:br>
              <a:rPr lang="en-US" sz="1400" b="1" dirty="0">
                <a:solidFill>
                  <a:srgbClr val="FFFFFF"/>
                </a:solidFill>
              </a:rPr>
            </a:br>
            <a:endParaRPr lang="en-US" sz="1400" b="1" dirty="0">
              <a:solidFill>
                <a:srgbClr val="FFFFFF"/>
              </a:solidFill>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6</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41167" y="2860879"/>
            <a:ext cx="4892948" cy="812923"/>
          </a:xfrm>
        </p:spPr>
        <p:txBody>
          <a:bodyPr anchor="t">
            <a:normAutofit/>
          </a:bodyPr>
          <a:lstStyle/>
          <a:p>
            <a:pPr algn="ctr">
              <a:lnSpc>
                <a:spcPct val="120000"/>
              </a:lnSpc>
            </a:pPr>
            <a:r>
              <a:rPr lang="en-US" sz="2800" dirty="0">
                <a:solidFill>
                  <a:srgbClr val="FFFFFF"/>
                </a:solidFill>
              </a:rPr>
              <a:t>Bathroom Cleaning</a:t>
            </a:r>
          </a:p>
          <a:p>
            <a:pPr algn="ctr">
              <a:lnSpc>
                <a:spcPct val="120000"/>
              </a:lnSpc>
            </a:pPr>
            <a:endParaRPr lang="en-US" sz="2800" dirty="0">
              <a:solidFill>
                <a:srgbClr val="FFFFFF"/>
              </a:solidFill>
            </a:endParaRPr>
          </a:p>
        </p:txBody>
      </p:sp>
    </p:spTree>
    <p:extLst>
      <p:ext uri="{BB962C8B-B14F-4D97-AF65-F5344CB8AC3E}">
        <p14:creationId xmlns:p14="http://schemas.microsoft.com/office/powerpoint/2010/main" val="3171463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90336" y="800100"/>
            <a:ext cx="4892948" cy="5257800"/>
          </a:xfrm>
        </p:spPr>
        <p:txBody>
          <a:bodyPr anchor="t">
            <a:noAutofit/>
          </a:bodyPr>
          <a:lstStyle/>
          <a:p>
            <a:r>
              <a:rPr lang="en-US" sz="1400" b="1" dirty="0">
                <a:solidFill>
                  <a:srgbClr val="FFFFFF"/>
                </a:solidFill>
              </a:rPr>
              <a:t>Orderliness and Presentation: Ensuring all items are in their designated places is essential for maintaining a well-organized and aesthetically pleasing room. It reflects the brand's commitment to a neat and orderly environment, which contributes to a positive guest experience.</a:t>
            </a:r>
            <a:br>
              <a:rPr lang="en-US" sz="1400" b="1" dirty="0">
                <a:solidFill>
                  <a:srgbClr val="FFFFFF"/>
                </a:solidFill>
              </a:rPr>
            </a:br>
            <a:r>
              <a:rPr lang="en-US" sz="1400" b="1" dirty="0">
                <a:solidFill>
                  <a:srgbClr val="FFFFFF"/>
                </a:solidFill>
              </a:rPr>
              <a:t>Maintenance and Safety: Checking for any damages or maintenance requirements and reporting as necessary is crucial for guest safety and satisfaction. It aligns with the brand's commitment to maintaining the property in top condition, ensuring a safe and functional space for guests.</a:t>
            </a:r>
            <a:br>
              <a:rPr lang="en-US" sz="1400" b="1" dirty="0">
                <a:solidFill>
                  <a:srgbClr val="FFFFFF"/>
                </a:solidFill>
              </a:rPr>
            </a:br>
            <a:r>
              <a:rPr lang="en-US" sz="1400" b="1" dirty="0">
                <a:solidFill>
                  <a:srgbClr val="FFFFFF"/>
                </a:solidFill>
              </a:rPr>
              <a:t>Adherence to Brand Standards: Verifying that the room meets brand standards for cleanliness and presentation is fundamental. This part of the inspection ensures that the room is in line with the brand's defined cleanliness benchmarks. It helps in maintaining consistency and </a:t>
            </a:r>
            <a:r>
              <a:rPr lang="en-US" sz="1200" b="1" dirty="0">
                <a:solidFill>
                  <a:schemeClr val="bg1"/>
                </a:solidFill>
                <a:latin typeface="+mn-lt"/>
              </a:rPr>
              <a:t>upholding the reputation for quality and service excellence. </a:t>
            </a:r>
            <a:r>
              <a:rPr lang="en-GB" sz="1200" dirty="0">
                <a:solidFill>
                  <a:schemeClr val="bg1"/>
                </a:solidFill>
                <a:latin typeface="+mn-lt"/>
              </a:rPr>
              <a:t>(Haynie, 2012)</a:t>
            </a:r>
            <a:endParaRPr lang="en-US" sz="1200" b="1" dirty="0">
              <a:solidFill>
                <a:schemeClr val="bg1"/>
              </a:solidFill>
              <a:latin typeface="+mn-lt"/>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7</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41167" y="2860879"/>
            <a:ext cx="4892948" cy="812923"/>
          </a:xfrm>
        </p:spPr>
        <p:txBody>
          <a:bodyPr anchor="t">
            <a:normAutofit/>
          </a:bodyPr>
          <a:lstStyle/>
          <a:p>
            <a:pPr algn="ctr">
              <a:lnSpc>
                <a:spcPct val="120000"/>
              </a:lnSpc>
            </a:pPr>
            <a:r>
              <a:rPr lang="en-US" sz="2800" dirty="0">
                <a:solidFill>
                  <a:srgbClr val="FFFFFF"/>
                </a:solidFill>
              </a:rPr>
              <a:t>Room Inspection</a:t>
            </a:r>
          </a:p>
          <a:p>
            <a:pPr algn="ctr">
              <a:lnSpc>
                <a:spcPct val="120000"/>
              </a:lnSpc>
            </a:pPr>
            <a:endParaRPr lang="en-US" sz="2800" dirty="0">
              <a:solidFill>
                <a:srgbClr val="FFFFFF"/>
              </a:solidFill>
            </a:endParaRPr>
          </a:p>
        </p:txBody>
      </p:sp>
    </p:spTree>
    <p:extLst>
      <p:ext uri="{BB962C8B-B14F-4D97-AF65-F5344CB8AC3E}">
        <p14:creationId xmlns:p14="http://schemas.microsoft.com/office/powerpoint/2010/main" val="204276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37645" y="617921"/>
            <a:ext cx="4892948" cy="5433962"/>
          </a:xfrm>
        </p:spPr>
        <p:txBody>
          <a:bodyPr anchor="t">
            <a:noAutofit/>
          </a:bodyPr>
          <a:lstStyle/>
          <a:p>
            <a:r>
              <a:rPr lang="en-US" sz="1800" b="1" dirty="0">
                <a:solidFill>
                  <a:schemeClr val="bg1"/>
                </a:solidFill>
              </a:rPr>
              <a:t>App Introduction: Include a training session dedicated to familiarizing staff with the app. Highlight key features and their role in improving their workflow.</a:t>
            </a:r>
            <a:br>
              <a:rPr lang="en-US" sz="1800" b="1" dirty="0">
                <a:solidFill>
                  <a:schemeClr val="bg1"/>
                </a:solidFill>
              </a:rPr>
            </a:br>
            <a:r>
              <a:rPr lang="en-US" sz="1800" b="1" dirty="0">
                <a:solidFill>
                  <a:schemeClr val="bg1"/>
                </a:solidFill>
              </a:rPr>
              <a:t>Task Simplification: Show how the app digitizes checklists, aids in task tracking, and enables communication with the front desk, making their job more efficient.</a:t>
            </a:r>
            <a:br>
              <a:rPr lang="en-US" sz="1800" b="1" dirty="0">
                <a:solidFill>
                  <a:schemeClr val="bg1"/>
                </a:solidFill>
              </a:rPr>
            </a:br>
            <a:r>
              <a:rPr lang="en-US" sz="1800" b="1" dirty="0">
                <a:solidFill>
                  <a:schemeClr val="bg1"/>
                </a:solidFill>
              </a:rPr>
              <a:t>Real-Time Benefits: Emphasize immediate room status updates, aiding in quicker check-ins and receiving prompt notifications about tasks or reservations.</a:t>
            </a:r>
            <a:br>
              <a:rPr lang="en-US" sz="1800" b="1" dirty="0">
                <a:solidFill>
                  <a:schemeClr val="bg1"/>
                </a:solidFill>
              </a:rPr>
            </a:br>
            <a:r>
              <a:rPr lang="en-US" sz="1800" b="1" dirty="0">
                <a:solidFill>
                  <a:schemeClr val="bg1"/>
                </a:solidFill>
              </a:rPr>
              <a:t>Hands-On Practice: Create exercises mimicking real work scenarios for staff to practice using the app, ensuring they're comfortable with its practical application. </a:t>
            </a:r>
            <a:r>
              <a:rPr lang="en-GB" sz="1800" dirty="0">
                <a:solidFill>
                  <a:schemeClr val="bg1"/>
                </a:solidFill>
              </a:rPr>
              <a:t>(</a:t>
            </a:r>
            <a:r>
              <a:rPr lang="en-GB" sz="1800" dirty="0" err="1">
                <a:solidFill>
                  <a:schemeClr val="bg1"/>
                </a:solidFill>
              </a:rPr>
              <a:t>Lacalle</a:t>
            </a:r>
            <a:r>
              <a:rPr lang="en-GB" sz="1800" dirty="0">
                <a:solidFill>
                  <a:schemeClr val="bg1"/>
                </a:solidFill>
              </a:rPr>
              <a:t>, 2023)</a:t>
            </a:r>
            <a:br>
              <a:rPr lang="en-US" sz="1800" b="1" dirty="0">
                <a:solidFill>
                  <a:schemeClr val="bg1"/>
                </a:solidFill>
              </a:rPr>
            </a:br>
            <a:endParaRPr lang="en-US" sz="1800" b="1" dirty="0">
              <a:solidFill>
                <a:schemeClr val="bg1"/>
              </a:solidFill>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8</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68218" y="840569"/>
            <a:ext cx="4892948" cy="3966112"/>
          </a:xfrm>
        </p:spPr>
        <p:txBody>
          <a:bodyPr anchor="t">
            <a:noAutofit/>
          </a:bodyPr>
          <a:lstStyle/>
          <a:p>
            <a:pPr algn="ctr">
              <a:lnSpc>
                <a:spcPct val="120000"/>
              </a:lnSpc>
            </a:pPr>
            <a:r>
              <a:rPr lang="en-US" sz="2400" dirty="0">
                <a:solidFill>
                  <a:schemeClr val="bg1"/>
                </a:solidFill>
              </a:rPr>
              <a:t>Introducing a mobile app in housekeeping training can be an impactful addition to streamline processes and enhance communication</a:t>
            </a:r>
          </a:p>
        </p:txBody>
      </p:sp>
    </p:spTree>
    <p:extLst>
      <p:ext uri="{BB962C8B-B14F-4D97-AF65-F5344CB8AC3E}">
        <p14:creationId xmlns:p14="http://schemas.microsoft.com/office/powerpoint/2010/main" val="91689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37645" y="617921"/>
            <a:ext cx="4892948" cy="5433962"/>
          </a:xfrm>
        </p:spPr>
        <p:txBody>
          <a:bodyPr anchor="t">
            <a:noAutofit/>
          </a:bodyPr>
          <a:lstStyle/>
          <a:p>
            <a:r>
              <a:rPr lang="en-US" sz="1400" b="1" dirty="0">
                <a:solidFill>
                  <a:schemeClr val="bg1"/>
                </a:solidFill>
                <a:latin typeface="+mn-lt"/>
              </a:rPr>
              <a:t>Feedback and Surveys: Gather feedback from employees post-training to assess their perception of its effectiveness. Use surveys to understand the impact on their knowledge, skills, and engagement levels.</a:t>
            </a:r>
            <a:br>
              <a:rPr lang="en-US" sz="1400" b="1" dirty="0">
                <a:solidFill>
                  <a:schemeClr val="bg1"/>
                </a:solidFill>
                <a:latin typeface="+mn-lt"/>
              </a:rPr>
            </a:br>
            <a:r>
              <a:rPr lang="en-US" sz="1400" b="1" dirty="0">
                <a:solidFill>
                  <a:schemeClr val="bg1"/>
                </a:solidFill>
                <a:latin typeface="+mn-lt"/>
              </a:rPr>
              <a:t>Performance Metrics: Track performance indicators pre and post-training to analyze changes. This could involve improved guest satisfaction scores, reduced guest complaints, or enhanced productivity metrics.</a:t>
            </a:r>
            <a:br>
              <a:rPr lang="en-US" sz="1400" b="1" dirty="0">
                <a:solidFill>
                  <a:schemeClr val="bg1"/>
                </a:solidFill>
                <a:latin typeface="+mn-lt"/>
              </a:rPr>
            </a:br>
            <a:r>
              <a:rPr lang="en-US" sz="1400" b="1" dirty="0">
                <a:solidFill>
                  <a:schemeClr val="bg1"/>
                </a:solidFill>
                <a:latin typeface="+mn-lt"/>
              </a:rPr>
              <a:t>Observation and Evaluation: Observe employees in their daily tasks to assess if they've implemented the training techniques. Use evaluations to determine if the principles learned are being applied effectively.</a:t>
            </a:r>
            <a:br>
              <a:rPr lang="en-US" sz="1400" b="1" dirty="0">
                <a:solidFill>
                  <a:schemeClr val="bg1"/>
                </a:solidFill>
                <a:latin typeface="+mn-lt"/>
              </a:rPr>
            </a:br>
            <a:r>
              <a:rPr lang="en-US" sz="1400" b="1" dirty="0">
                <a:solidFill>
                  <a:schemeClr val="bg1"/>
                </a:solidFill>
                <a:latin typeface="+mn-lt"/>
              </a:rPr>
              <a:t>Employee Retention and Turnover: Monitor changes in turnover rates or employee retention post-training. Improved engagement and satisfaction often correlate with reduced turnover. </a:t>
            </a:r>
            <a:r>
              <a:rPr lang="en-GB" sz="1400" dirty="0">
                <a:solidFill>
                  <a:schemeClr val="bg1"/>
                </a:solidFill>
                <a:latin typeface="+mn-lt"/>
              </a:rPr>
              <a:t>(Reid, 2023)</a:t>
            </a:r>
            <a:br>
              <a:rPr lang="en-US" sz="1400" b="1" dirty="0">
                <a:solidFill>
                  <a:schemeClr val="bg1"/>
                </a:solidFill>
                <a:latin typeface="+mn-lt"/>
              </a:rPr>
            </a:br>
            <a:r>
              <a:rPr lang="en-US" sz="1400" b="1" dirty="0">
                <a:solidFill>
                  <a:schemeClr val="bg1"/>
                </a:solidFill>
                <a:latin typeface="+mn-lt"/>
              </a:rPr>
              <a:t>Attendance and Participation: Measure attendance and participation rates in ongoing learning opportunities. Increased engagement with continuous learning can indicate the effectiveness of the training.</a:t>
            </a:r>
            <a:br>
              <a:rPr lang="en-US" sz="1400" b="1" dirty="0">
                <a:solidFill>
                  <a:schemeClr val="bg1"/>
                </a:solidFill>
                <a:latin typeface="+mn-lt"/>
              </a:rPr>
            </a:br>
            <a:r>
              <a:rPr lang="en-US" sz="1400" b="1" dirty="0">
                <a:solidFill>
                  <a:schemeClr val="bg1"/>
                </a:solidFill>
                <a:latin typeface="+mn-lt"/>
              </a:rPr>
              <a:t>Qualitative Feedback: Conduct interviews or focus groups to gather qualitative feedback on how the training impacted work habits, attitudes, and overall job satisfaction. </a:t>
            </a:r>
            <a:r>
              <a:rPr lang="en-GB" sz="1400" dirty="0">
                <a:solidFill>
                  <a:schemeClr val="bg1"/>
                </a:solidFill>
                <a:latin typeface="+mn-lt"/>
              </a:rPr>
              <a:t>(</a:t>
            </a:r>
            <a:r>
              <a:rPr lang="en-GB" sz="1400" dirty="0" err="1">
                <a:solidFill>
                  <a:schemeClr val="bg1"/>
                </a:solidFill>
                <a:latin typeface="+mn-lt"/>
              </a:rPr>
              <a:t>Kreitner</a:t>
            </a:r>
            <a:r>
              <a:rPr lang="en-GB" sz="1400" dirty="0">
                <a:solidFill>
                  <a:schemeClr val="bg1"/>
                </a:solidFill>
                <a:latin typeface="+mn-lt"/>
              </a:rPr>
              <a:t>, 2023)</a:t>
            </a:r>
            <a:endParaRPr lang="en-US" sz="1400" b="1" dirty="0">
              <a:solidFill>
                <a:schemeClr val="bg1"/>
              </a:solidFill>
              <a:latin typeface="+mn-lt"/>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9</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68218" y="1712389"/>
            <a:ext cx="4892948" cy="3966112"/>
          </a:xfrm>
        </p:spPr>
        <p:txBody>
          <a:bodyPr anchor="t">
            <a:noAutofit/>
          </a:bodyPr>
          <a:lstStyle/>
          <a:p>
            <a:pPr algn="ctr">
              <a:lnSpc>
                <a:spcPct val="120000"/>
              </a:lnSpc>
            </a:pPr>
            <a:r>
              <a:rPr lang="en-US" sz="2800" dirty="0">
                <a:solidFill>
                  <a:schemeClr val="bg1"/>
                </a:solidFill>
              </a:rPr>
              <a:t>Training effectiveness and staff engagement metrics</a:t>
            </a:r>
          </a:p>
          <a:p>
            <a:pPr algn="ctr">
              <a:lnSpc>
                <a:spcPct val="120000"/>
              </a:lnSpc>
            </a:pPr>
            <a:endParaRPr lang="en-US" sz="2800" dirty="0">
              <a:solidFill>
                <a:schemeClr val="bg1"/>
              </a:solidFill>
            </a:endParaRPr>
          </a:p>
        </p:txBody>
      </p:sp>
    </p:spTree>
    <p:extLst>
      <p:ext uri="{BB962C8B-B14F-4D97-AF65-F5344CB8AC3E}">
        <p14:creationId xmlns:p14="http://schemas.microsoft.com/office/powerpoint/2010/main" val="351008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824120" y="305099"/>
            <a:ext cx="4892948" cy="6247801"/>
          </a:xfrm>
        </p:spPr>
        <p:txBody>
          <a:bodyPr anchor="t">
            <a:noAutofit/>
          </a:bodyPr>
          <a:lstStyle/>
          <a:p>
            <a:r>
              <a:rPr lang="en-US" sz="1200" b="1" dirty="0">
                <a:solidFill>
                  <a:schemeClr val="bg1"/>
                </a:solidFill>
                <a:latin typeface="+mn-lt"/>
              </a:rPr>
              <a:t>Open Communication and Feedback: Encouraging a culture of open communication where employees feel comfortable expressing their ideas, concerns, and feedback. At Hotel Delta Marriott in Swansea, regular team meetings, suggestion boxes, and open-door policies foster an environment where staff can voice their opinions and contribute to decision-making.</a:t>
            </a:r>
            <a:br>
              <a:rPr lang="en-US" sz="1200" b="1" dirty="0">
                <a:solidFill>
                  <a:schemeClr val="bg1"/>
                </a:solidFill>
                <a:latin typeface="+mn-lt"/>
              </a:rPr>
            </a:br>
            <a:r>
              <a:rPr lang="en-US" sz="1200" b="1" dirty="0">
                <a:solidFill>
                  <a:schemeClr val="bg1"/>
                </a:solidFill>
                <a:latin typeface="+mn-lt"/>
              </a:rPr>
              <a:t>Recognition and Appreciation: Recognizing and appreciating the efforts and contributions of the staff. This can include employee recognition programs, "Employee of the Month" awards, or simple acknowledgements for exceptional performance or long service. At Delta Marriott, Swansea, they have a recognition program that highlights exceptional employee contributions with awards and public acknowledgement.</a:t>
            </a:r>
            <a:br>
              <a:rPr lang="en-US" sz="1200" b="1" dirty="0">
                <a:solidFill>
                  <a:schemeClr val="bg1"/>
                </a:solidFill>
                <a:latin typeface="+mn-lt"/>
              </a:rPr>
            </a:br>
            <a:r>
              <a:rPr lang="en-US" sz="1200" b="1" dirty="0">
                <a:solidFill>
                  <a:schemeClr val="bg1"/>
                </a:solidFill>
                <a:latin typeface="+mn-lt"/>
              </a:rPr>
              <a:t>Training and Development: Investing in continuous training and development opportunities. This ensures that employees feel supported in their career growth and have the necessary skills to perform their roles effectively. Delta Marriott in Swansea provides regular training sessions on new technologies, service standards, and personal development to empower their staff.</a:t>
            </a:r>
            <a:br>
              <a:rPr lang="en-US" sz="1200" b="1" dirty="0">
                <a:solidFill>
                  <a:schemeClr val="bg1"/>
                </a:solidFill>
                <a:latin typeface="+mn-lt"/>
              </a:rPr>
            </a:br>
            <a:r>
              <a:rPr lang="en-US" sz="1200" b="1" dirty="0">
                <a:solidFill>
                  <a:schemeClr val="bg1"/>
                </a:solidFill>
                <a:latin typeface="+mn-lt"/>
              </a:rPr>
              <a:t>Empowerment and Involvement: Encouraging employees to be involved in decision-making processes and giving them autonomy in their roles. Delta Marriott, Swansea, involves its employees in decision-making about guest service enhancements and allows them to take ownership of specific projects, fostering a sense of responsibility and engagement. </a:t>
            </a:r>
            <a:r>
              <a:rPr lang="en-GB" sz="1200" b="1" dirty="0">
                <a:solidFill>
                  <a:schemeClr val="bg1"/>
                </a:solidFill>
                <a:latin typeface="+mn-lt"/>
              </a:rPr>
              <a:t>(Berger, 2023)</a:t>
            </a:r>
            <a:endParaRPr lang="en-US" sz="1200" b="1" dirty="0">
              <a:solidFill>
                <a:schemeClr val="bg1"/>
              </a:solidFill>
              <a:latin typeface="+mn-lt"/>
            </a:endParaRP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10</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541167" y="2752595"/>
            <a:ext cx="4892948" cy="1145637"/>
          </a:xfrm>
        </p:spPr>
        <p:txBody>
          <a:bodyPr anchor="t">
            <a:noAutofit/>
          </a:bodyPr>
          <a:lstStyle/>
          <a:p>
            <a:pPr algn="ctr">
              <a:lnSpc>
                <a:spcPct val="120000"/>
              </a:lnSpc>
            </a:pPr>
            <a:r>
              <a:rPr lang="en-US" sz="2800" dirty="0">
                <a:solidFill>
                  <a:schemeClr val="bg1"/>
                </a:solidFill>
              </a:rPr>
              <a:t>effective employee engagement model</a:t>
            </a:r>
          </a:p>
          <a:p>
            <a:pPr algn="ctr">
              <a:lnSpc>
                <a:spcPct val="120000"/>
              </a:lnSpc>
            </a:pPr>
            <a:endParaRPr lang="en-US" sz="2800" dirty="0">
              <a:solidFill>
                <a:schemeClr val="bg1"/>
              </a:solidFill>
            </a:endParaRPr>
          </a:p>
        </p:txBody>
      </p:sp>
    </p:spTree>
    <p:extLst>
      <p:ext uri="{BB962C8B-B14F-4D97-AF65-F5344CB8AC3E}">
        <p14:creationId xmlns:p14="http://schemas.microsoft.com/office/powerpoint/2010/main" val="1937566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944436" y="1219500"/>
            <a:ext cx="4892948" cy="3966112"/>
          </a:xfrm>
        </p:spPr>
        <p:txBody>
          <a:bodyPr anchor="t">
            <a:noAutofit/>
          </a:bodyPr>
          <a:lstStyle/>
          <a:p>
            <a:r>
              <a:rPr lang="en-US" sz="1400" b="1" dirty="0">
                <a:solidFill>
                  <a:srgbClr val="FFFFFF"/>
                </a:solidFill>
              </a:rPr>
              <a:t>The implementation of a flexible work schedule that allows employees to balance work and personal life effectively, contributing to their overall satisfaction and engagement.</a:t>
            </a:r>
            <a:br>
              <a:rPr lang="en-US" sz="1400" b="1" dirty="0">
                <a:solidFill>
                  <a:srgbClr val="FFFFFF"/>
                </a:solidFill>
              </a:rPr>
            </a:br>
            <a:r>
              <a:rPr lang="en-US" sz="1400" b="1" dirty="0">
                <a:solidFill>
                  <a:srgbClr val="FFFFFF"/>
                </a:solidFill>
              </a:rPr>
              <a:t>Regular surveys or feedback mechanisms that are used to collect employee opinions and suggestions on improving work conditions and processes. This shows a commitment to valuing employee input.</a:t>
            </a:r>
            <a:br>
              <a:rPr lang="en-US" sz="1400" b="1" dirty="0">
                <a:solidFill>
                  <a:srgbClr val="FFFFFF"/>
                </a:solidFill>
              </a:rPr>
            </a:br>
            <a:r>
              <a:rPr lang="en-US" sz="1400" b="1" dirty="0">
                <a:solidFill>
                  <a:srgbClr val="FFFFFF"/>
                </a:solidFill>
              </a:rPr>
              <a:t>Mentorship programs where experienced employees guide and support newer staff, fostering a culture of learning and growth.</a:t>
            </a:r>
            <a:br>
              <a:rPr lang="en-US" sz="1400" b="1" dirty="0">
                <a:solidFill>
                  <a:srgbClr val="FFFFFF"/>
                </a:solidFill>
              </a:rPr>
            </a:br>
            <a:r>
              <a:rPr lang="en-US" sz="1400" b="1" dirty="0">
                <a:solidFill>
                  <a:srgbClr val="FFFFFF"/>
                </a:solidFill>
              </a:rPr>
              <a:t>Delta Marriott in Swansea demonstrates an engagement model built on these principles, which has translated into a motivated and engaged workforce. The practices implemented align with these principles, resulting in a positive work environment, enhanced employee satisfaction, and improved guest experiences.</a:t>
            </a: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11</a:t>
            </a:fld>
            <a:endParaRPr lang="en-US" dirty="0">
              <a:solidFill>
                <a:srgbClr val="FFFFFF"/>
              </a:solidFill>
              <a:effectLst>
                <a:outerShdw blurRad="38100" dist="38100" dir="2700000" algn="tl">
                  <a:srgbClr val="000000">
                    <a:alpha val="43137"/>
                  </a:srgbClr>
                </a:outerShdw>
              </a:effectLst>
            </a:endParaRPr>
          </a:p>
        </p:txBody>
      </p:sp>
      <p:sp>
        <p:nvSpPr>
          <p:cNvPr id="7" name="Subtitle 2">
            <a:extLst>
              <a:ext uri="{FF2B5EF4-FFF2-40B4-BE49-F238E27FC236}">
                <a16:creationId xmlns:a16="http://schemas.microsoft.com/office/drawing/2014/main" id="{051DEE8C-6695-8BCC-3148-56CE362C253D}"/>
              </a:ext>
            </a:extLst>
          </p:cNvPr>
          <p:cNvSpPr>
            <a:spLocks noGrp="1"/>
          </p:cNvSpPr>
          <p:nvPr>
            <p:ph type="subTitle" idx="1"/>
          </p:nvPr>
        </p:nvSpPr>
        <p:spPr>
          <a:xfrm>
            <a:off x="6474932" y="1459725"/>
            <a:ext cx="4892948" cy="2691170"/>
          </a:xfrm>
        </p:spPr>
        <p:txBody>
          <a:bodyPr anchor="t">
            <a:noAutofit/>
          </a:bodyPr>
          <a:lstStyle/>
          <a:p>
            <a:pPr algn="ctr">
              <a:lnSpc>
                <a:spcPct val="120000"/>
              </a:lnSpc>
            </a:pPr>
            <a:r>
              <a:rPr lang="en-US" sz="2800" dirty="0">
                <a:solidFill>
                  <a:schemeClr val="bg1"/>
                </a:solidFill>
              </a:rPr>
              <a:t>Examples of best industry practices at Hotel Delta Marriott in Swansea</a:t>
            </a:r>
          </a:p>
        </p:txBody>
      </p:sp>
    </p:spTree>
    <p:extLst>
      <p:ext uri="{BB962C8B-B14F-4D97-AF65-F5344CB8AC3E}">
        <p14:creationId xmlns:p14="http://schemas.microsoft.com/office/powerpoint/2010/main" val="2152566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7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2"/>
          <a:srcRect l="494" r="10617"/>
          <a:stretch/>
        </p:blipFill>
        <p:spPr>
          <a:xfrm>
            <a:off x="20" y="10"/>
            <a:ext cx="12191979" cy="6857989"/>
          </a:xfrm>
          <a:prstGeom prst="rect">
            <a:avLst/>
          </a:prstGeom>
          <a:noFill/>
        </p:spPr>
      </p:pic>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12</a:t>
            </a:fld>
            <a:endParaRPr lang="en-US" dirty="0">
              <a:solidFill>
                <a:srgbClr val="FFFFFF"/>
              </a:solidFill>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1F756F57-8367-DB5D-5E82-C9E818E817B2}"/>
              </a:ext>
            </a:extLst>
          </p:cNvPr>
          <p:cNvSpPr txBox="1"/>
          <p:nvPr/>
        </p:nvSpPr>
        <p:spPr>
          <a:xfrm>
            <a:off x="484271" y="3217029"/>
            <a:ext cx="6190246" cy="3139321"/>
          </a:xfrm>
          <a:prstGeom prst="rect">
            <a:avLst/>
          </a:prstGeom>
          <a:noFill/>
        </p:spPr>
        <p:txBody>
          <a:bodyPr wrap="square">
            <a:spAutoFit/>
          </a:bodyPr>
          <a:lstStyle/>
          <a:p>
            <a:pPr algn="ctr"/>
            <a:r>
              <a:rPr lang="en-GB" b="1" i="0" u="none" strike="noStrike" dirty="0">
                <a:solidFill>
                  <a:schemeClr val="bg1"/>
                </a:solidFill>
                <a:effectLst/>
                <a:latin typeface="+mj-lt"/>
              </a:rPr>
              <a:t>Summary</a:t>
            </a:r>
          </a:p>
          <a:p>
            <a:endParaRPr lang="en-GB" dirty="0">
              <a:solidFill>
                <a:schemeClr val="bg1"/>
              </a:solidFill>
            </a:endParaRPr>
          </a:p>
          <a:p>
            <a:pPr algn="ctr"/>
            <a:r>
              <a:rPr lang="en-GB" b="1" i="0" u="none" strike="noStrike" dirty="0">
                <a:solidFill>
                  <a:schemeClr val="bg1"/>
                </a:solidFill>
                <a:effectLst/>
              </a:rPr>
              <a:t>The hotel focuses on nurturing a supportive environment by encouraging open communication and feedback, recognizing and appreciating employees' contributions, investing in continuous training and development, and empowering employees to be actively involved in decision-making. These efforts collectively foster a culture of collaboration, recognition, growth, and empowerment within the workforce, leading to an engaged and motivated team.</a:t>
            </a:r>
            <a:endParaRPr lang="en-US" b="1" dirty="0">
              <a:solidFill>
                <a:schemeClr val="bg1"/>
              </a:solidFill>
            </a:endParaRPr>
          </a:p>
        </p:txBody>
      </p:sp>
    </p:spTree>
    <p:extLst>
      <p:ext uri="{BB962C8B-B14F-4D97-AF65-F5344CB8AC3E}">
        <p14:creationId xmlns:p14="http://schemas.microsoft.com/office/powerpoint/2010/main" val="116272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wavy lines&#10;&#10;Description automatically generated">
            <a:extLst>
              <a:ext uri="{FF2B5EF4-FFF2-40B4-BE49-F238E27FC236}">
                <a16:creationId xmlns:a16="http://schemas.microsoft.com/office/drawing/2014/main" id="{45E7EE99-D7EF-FB1E-416F-EE43426E57BC}"/>
              </a:ext>
            </a:extLst>
          </p:cNvPr>
          <p:cNvPicPr>
            <a:picLocks noChangeAspect="1"/>
          </p:cNvPicPr>
          <p:nvPr/>
        </p:nvPicPr>
        <p:blipFill rotWithShape="1">
          <a:blip r:embed="rId3"/>
          <a:srcRect l="494" r="10617"/>
          <a:stretch/>
        </p:blipFill>
        <p:spPr>
          <a:xfrm>
            <a:off x="20" y="10"/>
            <a:ext cx="12191979" cy="6857989"/>
          </a:xfrm>
          <a:prstGeom prst="rect">
            <a:avLst/>
          </a:prstGeom>
          <a:noFill/>
        </p:spPr>
      </p:pic>
      <p:sp>
        <p:nvSpPr>
          <p:cNvPr id="2" name="Title 1">
            <a:extLst>
              <a:ext uri="{FF2B5EF4-FFF2-40B4-BE49-F238E27FC236}">
                <a16:creationId xmlns:a16="http://schemas.microsoft.com/office/drawing/2014/main" id="{F07D43DA-FE94-AA03-6A08-DB89B718CEB1}"/>
              </a:ext>
            </a:extLst>
          </p:cNvPr>
          <p:cNvSpPr>
            <a:spLocks noGrp="1"/>
          </p:cNvSpPr>
          <p:nvPr>
            <p:ph type="ctrTitle"/>
          </p:nvPr>
        </p:nvSpPr>
        <p:spPr>
          <a:xfrm>
            <a:off x="266647" y="926432"/>
            <a:ext cx="11658706" cy="5795043"/>
          </a:xfrm>
        </p:spPr>
        <p:txBody>
          <a:bodyPr anchor="t">
            <a:noAutofit/>
          </a:bodyPr>
          <a:lstStyle/>
          <a:p>
            <a:r>
              <a:rPr lang="en-GB" sz="1200" dirty="0">
                <a:solidFill>
                  <a:schemeClr val="bg1"/>
                </a:solidFill>
                <a:latin typeface="+mn-lt"/>
              </a:rPr>
              <a:t>Reid, G. (2023) </a:t>
            </a:r>
            <a:r>
              <a:rPr lang="en-GB" sz="1200" i="1" dirty="0">
                <a:solidFill>
                  <a:schemeClr val="bg1"/>
                </a:solidFill>
                <a:latin typeface="+mn-lt"/>
              </a:rPr>
              <a:t>Elevate your hotel housekeeping services for exceptional guest experiences</a:t>
            </a:r>
            <a:r>
              <a:rPr lang="en-GB" sz="1200" dirty="0">
                <a:solidFill>
                  <a:schemeClr val="bg1"/>
                </a:solidFill>
                <a:latin typeface="+mn-lt"/>
              </a:rPr>
              <a:t>, </a:t>
            </a:r>
            <a:r>
              <a:rPr lang="en-GB" sz="1200" i="1" dirty="0">
                <a:solidFill>
                  <a:schemeClr val="bg1"/>
                </a:solidFill>
                <a:latin typeface="+mn-lt"/>
              </a:rPr>
              <a:t>Unilever Professional India</a:t>
            </a:r>
            <a:r>
              <a:rPr lang="en-GB" sz="1200" dirty="0">
                <a:solidFill>
                  <a:schemeClr val="bg1"/>
                </a:solidFill>
                <a:latin typeface="+mn-lt"/>
              </a:rPr>
              <a:t>. Available at: https://</a:t>
            </a:r>
            <a:r>
              <a:rPr lang="en-GB" sz="1200" dirty="0" err="1">
                <a:solidFill>
                  <a:schemeClr val="bg1"/>
                </a:solidFill>
                <a:latin typeface="+mn-lt"/>
              </a:rPr>
              <a:t>unilever-professional.com</a:t>
            </a:r>
            <a:r>
              <a:rPr lang="en-GB" sz="1200" dirty="0">
                <a:solidFill>
                  <a:schemeClr val="bg1"/>
                </a:solidFill>
                <a:latin typeface="+mn-lt"/>
              </a:rPr>
              <a:t>/blogs/</a:t>
            </a:r>
            <a:r>
              <a:rPr lang="en-GB" sz="1200" dirty="0" err="1">
                <a:solidFill>
                  <a:schemeClr val="bg1"/>
                </a:solidFill>
                <a:latin typeface="+mn-lt"/>
              </a:rPr>
              <a:t>upro</a:t>
            </a:r>
            <a:r>
              <a:rPr lang="en-GB" sz="1200" dirty="0">
                <a:solidFill>
                  <a:schemeClr val="bg1"/>
                </a:solidFill>
                <a:latin typeface="+mn-lt"/>
              </a:rPr>
              <a:t>-knowledge-hub/elevate-your-hotel-housekeeping-services-for-exceptional-guest-experiences (Accessed: 05 November 2023).</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Berger, L. (2023) </a:t>
            </a:r>
            <a:r>
              <a:rPr lang="en-GB" sz="1200" i="1" dirty="0">
                <a:solidFill>
                  <a:schemeClr val="bg1"/>
                </a:solidFill>
                <a:latin typeface="+mn-lt"/>
              </a:rPr>
              <a:t>How to best motivate your housekeeping staff in 2021 and Beyond</a:t>
            </a:r>
            <a:r>
              <a:rPr lang="en-GB" sz="1200" dirty="0">
                <a:solidFill>
                  <a:schemeClr val="bg1"/>
                </a:solidFill>
                <a:latin typeface="+mn-lt"/>
              </a:rPr>
              <a:t>, </a:t>
            </a:r>
            <a:r>
              <a:rPr lang="en-GB" sz="1200" i="1" dirty="0" err="1">
                <a:solidFill>
                  <a:schemeClr val="bg1"/>
                </a:solidFill>
                <a:latin typeface="+mn-lt"/>
              </a:rPr>
              <a:t>Flexkeeping</a:t>
            </a:r>
            <a:r>
              <a:rPr lang="en-GB" sz="1200" dirty="0">
                <a:solidFill>
                  <a:schemeClr val="bg1"/>
                </a:solidFill>
                <a:latin typeface="+mn-lt"/>
              </a:rPr>
              <a:t>. Available at: https://</a:t>
            </a:r>
            <a:r>
              <a:rPr lang="en-GB" sz="1200" dirty="0" err="1">
                <a:solidFill>
                  <a:schemeClr val="bg1"/>
                </a:solidFill>
                <a:latin typeface="+mn-lt"/>
              </a:rPr>
              <a:t>www.flexkeeping.com</a:t>
            </a:r>
            <a:r>
              <a:rPr lang="en-GB" sz="1200" dirty="0">
                <a:solidFill>
                  <a:schemeClr val="bg1"/>
                </a:solidFill>
                <a:latin typeface="+mn-lt"/>
              </a:rPr>
              <a:t>/tips-for-motivating-your-housekeeping-staff/ (Accessed: 09 November 2023). </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Haynie, M. (2012) </a:t>
            </a:r>
            <a:r>
              <a:rPr lang="en-GB" sz="1200" i="1" dirty="0">
                <a:solidFill>
                  <a:schemeClr val="bg1"/>
                </a:solidFill>
                <a:latin typeface="+mn-lt"/>
              </a:rPr>
              <a:t>Room inspections: What is the role of the general manager?</a:t>
            </a:r>
            <a:r>
              <a:rPr lang="en-GB" sz="1200" dirty="0">
                <a:solidFill>
                  <a:schemeClr val="bg1"/>
                </a:solidFill>
                <a:latin typeface="+mn-lt"/>
              </a:rPr>
              <a:t>, </a:t>
            </a:r>
            <a:r>
              <a:rPr lang="en-GB" sz="1200" i="1" dirty="0">
                <a:solidFill>
                  <a:schemeClr val="bg1"/>
                </a:solidFill>
                <a:latin typeface="+mn-lt"/>
              </a:rPr>
              <a:t>HOTEL BUSINESS REVIEW: Articles for Hotel Executives</a:t>
            </a:r>
            <a:r>
              <a:rPr lang="en-GB" sz="1200" dirty="0">
                <a:solidFill>
                  <a:schemeClr val="bg1"/>
                </a:solidFill>
                <a:latin typeface="+mn-lt"/>
              </a:rPr>
              <a:t>. Available at: https://</a:t>
            </a:r>
            <a:r>
              <a:rPr lang="en-GB" sz="1200" dirty="0" err="1">
                <a:solidFill>
                  <a:schemeClr val="bg1"/>
                </a:solidFill>
                <a:latin typeface="+mn-lt"/>
              </a:rPr>
              <a:t>www.hotelexecutive.com</a:t>
            </a:r>
            <a:r>
              <a:rPr lang="en-GB" sz="1200" dirty="0">
                <a:solidFill>
                  <a:schemeClr val="bg1"/>
                </a:solidFill>
                <a:latin typeface="+mn-lt"/>
              </a:rPr>
              <a:t>/</a:t>
            </a:r>
            <a:r>
              <a:rPr lang="en-GB" sz="1200" dirty="0" err="1">
                <a:solidFill>
                  <a:schemeClr val="bg1"/>
                </a:solidFill>
                <a:latin typeface="+mn-lt"/>
              </a:rPr>
              <a:t>feature_focus</a:t>
            </a:r>
            <a:r>
              <a:rPr lang="en-GB" sz="1200" dirty="0">
                <a:solidFill>
                  <a:schemeClr val="bg1"/>
                </a:solidFill>
                <a:latin typeface="+mn-lt"/>
              </a:rPr>
              <a:t>/2862/room-inspections-what-is-the-role-of-the-general-manager (Accessed: 05 November 2023). </a:t>
            </a:r>
            <a:br>
              <a:rPr lang="en-GB" sz="1200" dirty="0">
                <a:solidFill>
                  <a:schemeClr val="bg1"/>
                </a:solidFill>
                <a:latin typeface="+mn-lt"/>
              </a:rPr>
            </a:br>
            <a:br>
              <a:rPr lang="en-GB" sz="1200" dirty="0">
                <a:solidFill>
                  <a:schemeClr val="bg1"/>
                </a:solidFill>
                <a:latin typeface="+mn-lt"/>
              </a:rPr>
            </a:br>
            <a:r>
              <a:rPr lang="en-GB" sz="1200" dirty="0" err="1">
                <a:solidFill>
                  <a:schemeClr val="bg1"/>
                </a:solidFill>
                <a:latin typeface="+mn-lt"/>
              </a:rPr>
              <a:t>Lacalle</a:t>
            </a:r>
            <a:r>
              <a:rPr lang="en-GB" sz="1200" dirty="0">
                <a:solidFill>
                  <a:schemeClr val="bg1"/>
                </a:solidFill>
                <a:latin typeface="+mn-lt"/>
              </a:rPr>
              <a:t>, E. (2023) </a:t>
            </a:r>
            <a:r>
              <a:rPr lang="en-GB" sz="1200" i="1" dirty="0">
                <a:solidFill>
                  <a:schemeClr val="bg1"/>
                </a:solidFill>
                <a:latin typeface="+mn-lt"/>
              </a:rPr>
              <a:t>How to improve hostel housekeeping operations: Mews</a:t>
            </a:r>
            <a:r>
              <a:rPr lang="en-GB" sz="1200" dirty="0">
                <a:solidFill>
                  <a:schemeClr val="bg1"/>
                </a:solidFill>
                <a:latin typeface="+mn-lt"/>
              </a:rPr>
              <a:t>, </a:t>
            </a:r>
            <a:r>
              <a:rPr lang="en-GB" sz="1200" i="1" dirty="0">
                <a:solidFill>
                  <a:schemeClr val="bg1"/>
                </a:solidFill>
                <a:latin typeface="+mn-lt"/>
              </a:rPr>
              <a:t>How to Improve Hostel Housekeeping Operations | Mews Blog</a:t>
            </a:r>
            <a:r>
              <a:rPr lang="en-GB" sz="1200" dirty="0">
                <a:solidFill>
                  <a:schemeClr val="bg1"/>
                </a:solidFill>
                <a:latin typeface="+mn-lt"/>
              </a:rPr>
              <a:t>. Available at: https://</a:t>
            </a:r>
            <a:r>
              <a:rPr lang="en-GB" sz="1200" dirty="0" err="1">
                <a:solidFill>
                  <a:schemeClr val="bg1"/>
                </a:solidFill>
                <a:latin typeface="+mn-lt"/>
              </a:rPr>
              <a:t>www.mews.com</a:t>
            </a:r>
            <a:r>
              <a:rPr lang="en-GB" sz="1200" dirty="0">
                <a:solidFill>
                  <a:schemeClr val="bg1"/>
                </a:solidFill>
                <a:latin typeface="+mn-lt"/>
              </a:rPr>
              <a:t>/</a:t>
            </a:r>
            <a:r>
              <a:rPr lang="en-GB" sz="1200" dirty="0" err="1">
                <a:solidFill>
                  <a:schemeClr val="bg1"/>
                </a:solidFill>
                <a:latin typeface="+mn-lt"/>
              </a:rPr>
              <a:t>en</a:t>
            </a:r>
            <a:r>
              <a:rPr lang="en-GB" sz="1200" dirty="0">
                <a:solidFill>
                  <a:schemeClr val="bg1"/>
                </a:solidFill>
                <a:latin typeface="+mn-lt"/>
              </a:rPr>
              <a:t>/blog/hostel-housekeeping-operations (Accessed: 05 November 2023).</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Raj, R. (2023) </a:t>
            </a:r>
            <a:r>
              <a:rPr lang="en-GB" sz="1200" i="1" dirty="0">
                <a:solidFill>
                  <a:schemeClr val="bg1"/>
                </a:solidFill>
                <a:latin typeface="+mn-lt"/>
              </a:rPr>
              <a:t>The indispensable role of housekeeping and laundry in a luxury hotel</a:t>
            </a:r>
            <a:r>
              <a:rPr lang="en-GB" sz="1200" dirty="0">
                <a:solidFill>
                  <a:schemeClr val="bg1"/>
                </a:solidFill>
                <a:latin typeface="+mn-lt"/>
              </a:rPr>
              <a:t>, </a:t>
            </a:r>
            <a:r>
              <a:rPr lang="en-GB" sz="1200" i="1" dirty="0">
                <a:solidFill>
                  <a:schemeClr val="bg1"/>
                </a:solidFill>
                <a:latin typeface="+mn-lt"/>
              </a:rPr>
              <a:t>LinkedIn</a:t>
            </a:r>
            <a:r>
              <a:rPr lang="en-GB" sz="1200" dirty="0">
                <a:solidFill>
                  <a:schemeClr val="bg1"/>
                </a:solidFill>
                <a:latin typeface="+mn-lt"/>
              </a:rPr>
              <a:t>. Available at: https://</a:t>
            </a:r>
            <a:r>
              <a:rPr lang="en-GB" sz="1200" dirty="0" err="1">
                <a:solidFill>
                  <a:schemeClr val="bg1"/>
                </a:solidFill>
                <a:latin typeface="+mn-lt"/>
              </a:rPr>
              <a:t>www.linkedin.com</a:t>
            </a:r>
            <a:r>
              <a:rPr lang="en-GB" sz="1200" dirty="0">
                <a:solidFill>
                  <a:schemeClr val="bg1"/>
                </a:solidFill>
                <a:latin typeface="+mn-lt"/>
              </a:rPr>
              <a:t>/pulse/indispensable-role-housekeeping-laundry-luxury-hotel-</a:t>
            </a:r>
            <a:r>
              <a:rPr lang="en-GB" sz="1200" dirty="0" err="1">
                <a:solidFill>
                  <a:schemeClr val="bg1"/>
                </a:solidFill>
                <a:latin typeface="+mn-lt"/>
              </a:rPr>
              <a:t>reshma</a:t>
            </a:r>
            <a:r>
              <a:rPr lang="en-GB" sz="1200" dirty="0">
                <a:solidFill>
                  <a:schemeClr val="bg1"/>
                </a:solidFill>
                <a:latin typeface="+mn-lt"/>
              </a:rPr>
              <a:t>-raj (Accessed: 08 November 2023).</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Raj, R. (2023) </a:t>
            </a:r>
            <a:r>
              <a:rPr lang="en-GB" sz="1200" i="1" dirty="0">
                <a:solidFill>
                  <a:schemeClr val="bg1"/>
                </a:solidFill>
                <a:latin typeface="+mn-lt"/>
              </a:rPr>
              <a:t>The indispensable role of housekeeping and laundry in a luxury hotel</a:t>
            </a:r>
            <a:r>
              <a:rPr lang="en-GB" sz="1200" dirty="0">
                <a:solidFill>
                  <a:schemeClr val="bg1"/>
                </a:solidFill>
                <a:latin typeface="+mn-lt"/>
              </a:rPr>
              <a:t>, </a:t>
            </a:r>
            <a:r>
              <a:rPr lang="en-GB" sz="1200" i="1" dirty="0">
                <a:solidFill>
                  <a:schemeClr val="bg1"/>
                </a:solidFill>
                <a:latin typeface="+mn-lt"/>
              </a:rPr>
              <a:t>LinkedIn</a:t>
            </a:r>
            <a:r>
              <a:rPr lang="en-GB" sz="1200" dirty="0">
                <a:solidFill>
                  <a:schemeClr val="bg1"/>
                </a:solidFill>
                <a:latin typeface="+mn-lt"/>
              </a:rPr>
              <a:t>. Available at: https://</a:t>
            </a:r>
            <a:r>
              <a:rPr lang="en-GB" sz="1200" dirty="0" err="1">
                <a:solidFill>
                  <a:schemeClr val="bg1"/>
                </a:solidFill>
                <a:latin typeface="+mn-lt"/>
              </a:rPr>
              <a:t>www.linkedin.com</a:t>
            </a:r>
            <a:r>
              <a:rPr lang="en-GB" sz="1200" dirty="0">
                <a:solidFill>
                  <a:schemeClr val="bg1"/>
                </a:solidFill>
                <a:latin typeface="+mn-lt"/>
              </a:rPr>
              <a:t>/pulse/indispensable-role-housekeeping-laundry-luxury-hotel-</a:t>
            </a:r>
            <a:r>
              <a:rPr lang="en-GB" sz="1200" dirty="0" err="1">
                <a:solidFill>
                  <a:schemeClr val="bg1"/>
                </a:solidFill>
                <a:latin typeface="+mn-lt"/>
              </a:rPr>
              <a:t>reshma</a:t>
            </a:r>
            <a:r>
              <a:rPr lang="en-GB" sz="1200" dirty="0">
                <a:solidFill>
                  <a:schemeClr val="bg1"/>
                </a:solidFill>
                <a:latin typeface="+mn-lt"/>
              </a:rPr>
              <a:t>-raj (Accessed: 08 November 2023). </a:t>
            </a:r>
            <a:br>
              <a:rPr lang="en-GB" sz="1200" dirty="0">
                <a:solidFill>
                  <a:schemeClr val="bg1"/>
                </a:solidFill>
                <a:latin typeface="+mn-lt"/>
              </a:rPr>
            </a:br>
            <a:br>
              <a:rPr lang="en-GB" sz="1200" dirty="0">
                <a:solidFill>
                  <a:schemeClr val="bg1"/>
                </a:solidFill>
                <a:latin typeface="+mn-lt"/>
              </a:rPr>
            </a:br>
            <a:r>
              <a:rPr lang="en-GB" sz="1200" dirty="0" err="1">
                <a:solidFill>
                  <a:schemeClr val="bg1"/>
                </a:solidFill>
                <a:latin typeface="+mn-lt"/>
              </a:rPr>
              <a:t>Tarlengco</a:t>
            </a:r>
            <a:r>
              <a:rPr lang="en-GB" sz="1200" dirty="0">
                <a:solidFill>
                  <a:schemeClr val="bg1"/>
                </a:solidFill>
                <a:latin typeface="+mn-lt"/>
              </a:rPr>
              <a:t>, J. (2023) </a:t>
            </a:r>
            <a:r>
              <a:rPr lang="en-GB" sz="1200" i="1" dirty="0">
                <a:solidFill>
                  <a:schemeClr val="bg1"/>
                </a:solidFill>
                <a:latin typeface="+mn-lt"/>
              </a:rPr>
              <a:t>Free housekeeping SOP checklist: PDF</a:t>
            </a:r>
            <a:r>
              <a:rPr lang="en-GB" sz="1200" dirty="0">
                <a:solidFill>
                  <a:schemeClr val="bg1"/>
                </a:solidFill>
                <a:latin typeface="+mn-lt"/>
              </a:rPr>
              <a:t>, </a:t>
            </a:r>
            <a:r>
              <a:rPr lang="en-GB" sz="1200" i="1" dirty="0" err="1">
                <a:solidFill>
                  <a:schemeClr val="bg1"/>
                </a:solidFill>
                <a:latin typeface="+mn-lt"/>
              </a:rPr>
              <a:t>SafetyCulture</a:t>
            </a:r>
            <a:r>
              <a:rPr lang="en-GB" sz="1200" dirty="0">
                <a:solidFill>
                  <a:schemeClr val="bg1"/>
                </a:solidFill>
                <a:latin typeface="+mn-lt"/>
              </a:rPr>
              <a:t>. Available at: https://</a:t>
            </a:r>
            <a:r>
              <a:rPr lang="en-GB" sz="1200" dirty="0" err="1">
                <a:solidFill>
                  <a:schemeClr val="bg1"/>
                </a:solidFill>
                <a:latin typeface="+mn-lt"/>
              </a:rPr>
              <a:t>safetyculture.com</a:t>
            </a:r>
            <a:r>
              <a:rPr lang="en-GB" sz="1200" dirty="0">
                <a:solidFill>
                  <a:schemeClr val="bg1"/>
                </a:solidFill>
                <a:latin typeface="+mn-lt"/>
              </a:rPr>
              <a:t>/checklists/housekeeping-sop/ (Accessed: 08 November 2023). </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Bethesda, M. (2020) </a:t>
            </a:r>
            <a:r>
              <a:rPr lang="en-GB" sz="1200" i="1" dirty="0">
                <a:solidFill>
                  <a:schemeClr val="bg1"/>
                </a:solidFill>
                <a:latin typeface="+mn-lt"/>
              </a:rPr>
              <a:t>Marriott International Launches Global Cleanliness Council to promote even higher standards of cleanliness in the age of covid-19</a:t>
            </a:r>
            <a:r>
              <a:rPr lang="en-GB" sz="1200" dirty="0">
                <a:solidFill>
                  <a:schemeClr val="bg1"/>
                </a:solidFill>
                <a:latin typeface="+mn-lt"/>
              </a:rPr>
              <a:t>, </a:t>
            </a:r>
            <a:r>
              <a:rPr lang="en-GB" sz="1200" i="1" dirty="0">
                <a:solidFill>
                  <a:schemeClr val="bg1"/>
                </a:solidFill>
                <a:latin typeface="+mn-lt"/>
              </a:rPr>
              <a:t>Marriott International </a:t>
            </a:r>
            <a:r>
              <a:rPr lang="en-GB" sz="1200" i="1" dirty="0" err="1">
                <a:solidFill>
                  <a:schemeClr val="bg1"/>
                </a:solidFill>
                <a:latin typeface="+mn-lt"/>
              </a:rPr>
              <a:t>Newscenter</a:t>
            </a:r>
            <a:r>
              <a:rPr lang="en-GB" sz="1200" i="1" dirty="0">
                <a:solidFill>
                  <a:schemeClr val="bg1"/>
                </a:solidFill>
                <a:latin typeface="+mn-lt"/>
              </a:rPr>
              <a:t> (US)</a:t>
            </a:r>
            <a:r>
              <a:rPr lang="en-GB" sz="1200" dirty="0">
                <a:solidFill>
                  <a:schemeClr val="bg1"/>
                </a:solidFill>
                <a:latin typeface="+mn-lt"/>
              </a:rPr>
              <a:t>. Available at: https://</a:t>
            </a:r>
            <a:r>
              <a:rPr lang="en-GB" sz="1200" dirty="0" err="1">
                <a:solidFill>
                  <a:schemeClr val="bg1"/>
                </a:solidFill>
                <a:latin typeface="+mn-lt"/>
              </a:rPr>
              <a:t>news.marriott.com</a:t>
            </a:r>
            <a:r>
              <a:rPr lang="en-GB" sz="1200" dirty="0">
                <a:solidFill>
                  <a:schemeClr val="bg1"/>
                </a:solidFill>
                <a:latin typeface="+mn-lt"/>
              </a:rPr>
              <a:t>/news/2020/04/21/marriott-international-launches-global-cleanliness-council-to-promote-even-higher-standards-of-cleanliness-in-the-age-of-covid-19 (Accessed: 10 November 2023).</a:t>
            </a:r>
            <a:br>
              <a:rPr lang="en-GB" sz="1200" dirty="0">
                <a:solidFill>
                  <a:schemeClr val="bg1"/>
                </a:solidFill>
                <a:latin typeface="+mn-lt"/>
              </a:rPr>
            </a:br>
            <a:br>
              <a:rPr lang="en-GB" sz="1200" dirty="0">
                <a:solidFill>
                  <a:schemeClr val="bg1"/>
                </a:solidFill>
                <a:latin typeface="+mn-lt"/>
              </a:rPr>
            </a:br>
            <a:r>
              <a:rPr lang="en-GB" sz="1200" dirty="0" err="1">
                <a:solidFill>
                  <a:schemeClr val="bg1"/>
                </a:solidFill>
                <a:latin typeface="+mn-lt"/>
              </a:rPr>
              <a:t>Kreitner</a:t>
            </a:r>
            <a:r>
              <a:rPr lang="en-GB" sz="1200" dirty="0">
                <a:solidFill>
                  <a:schemeClr val="bg1"/>
                </a:solidFill>
                <a:latin typeface="+mn-lt"/>
              </a:rPr>
              <a:t>, L. (2023) </a:t>
            </a:r>
            <a:r>
              <a:rPr lang="en-GB" sz="1200" i="1" dirty="0">
                <a:solidFill>
                  <a:schemeClr val="bg1"/>
                </a:solidFill>
                <a:latin typeface="+mn-lt"/>
              </a:rPr>
              <a:t>Hospitality HR series: Why employee engagement is vital</a:t>
            </a:r>
            <a:r>
              <a:rPr lang="en-GB" sz="1200" dirty="0">
                <a:solidFill>
                  <a:schemeClr val="bg1"/>
                </a:solidFill>
                <a:latin typeface="+mn-lt"/>
              </a:rPr>
              <a:t>, </a:t>
            </a:r>
            <a:r>
              <a:rPr lang="en-GB" sz="1200" i="1" dirty="0">
                <a:solidFill>
                  <a:schemeClr val="bg1"/>
                </a:solidFill>
                <a:latin typeface="+mn-lt"/>
              </a:rPr>
              <a:t>LinkedIn</a:t>
            </a:r>
            <a:r>
              <a:rPr lang="en-GB" sz="1200" dirty="0">
                <a:solidFill>
                  <a:schemeClr val="bg1"/>
                </a:solidFill>
                <a:latin typeface="+mn-lt"/>
              </a:rPr>
              <a:t>. Available at: https://</a:t>
            </a:r>
            <a:r>
              <a:rPr lang="en-GB" sz="1200" dirty="0" err="1">
                <a:solidFill>
                  <a:schemeClr val="bg1"/>
                </a:solidFill>
                <a:latin typeface="+mn-lt"/>
              </a:rPr>
              <a:t>www.linkedin.com</a:t>
            </a:r>
            <a:r>
              <a:rPr lang="en-GB" sz="1200" dirty="0">
                <a:solidFill>
                  <a:schemeClr val="bg1"/>
                </a:solidFill>
                <a:latin typeface="+mn-lt"/>
              </a:rPr>
              <a:t>/pulse/hospitality-hr-series-why-employee-engagement-vital-luke-kreitner (Accessed: 06 November 2023). </a:t>
            </a:r>
            <a:br>
              <a:rPr lang="en-GB" sz="1200" dirty="0">
                <a:solidFill>
                  <a:schemeClr val="bg1"/>
                </a:solidFill>
                <a:latin typeface="+mn-lt"/>
              </a:rPr>
            </a:br>
            <a:br>
              <a:rPr lang="en-GB" sz="1200" dirty="0">
                <a:solidFill>
                  <a:schemeClr val="bg1"/>
                </a:solidFill>
                <a:latin typeface="+mn-lt"/>
              </a:rPr>
            </a:br>
            <a:r>
              <a:rPr lang="en-GB" sz="1200" dirty="0">
                <a:solidFill>
                  <a:schemeClr val="bg1"/>
                </a:solidFill>
                <a:latin typeface="+mn-lt"/>
              </a:rPr>
              <a:t>Williams, B. (2019) </a:t>
            </a:r>
            <a:r>
              <a:rPr lang="en-GB" sz="1200" i="1" dirty="0">
                <a:solidFill>
                  <a:schemeClr val="bg1"/>
                </a:solidFill>
                <a:latin typeface="+mn-lt"/>
              </a:rPr>
              <a:t>Hotel Housekeeping 101: Tips &amp; Tricks for clean hotel rooms</a:t>
            </a:r>
            <a:r>
              <a:rPr lang="en-GB" sz="1200" dirty="0">
                <a:solidFill>
                  <a:schemeClr val="bg1"/>
                </a:solidFill>
                <a:latin typeface="+mn-lt"/>
              </a:rPr>
              <a:t>, </a:t>
            </a:r>
            <a:r>
              <a:rPr lang="en-GB" sz="1200" i="1" dirty="0">
                <a:solidFill>
                  <a:schemeClr val="bg1"/>
                </a:solidFill>
                <a:latin typeface="+mn-lt"/>
              </a:rPr>
              <a:t>UK Shop</a:t>
            </a:r>
            <a:r>
              <a:rPr lang="en-GB" sz="1200" dirty="0">
                <a:solidFill>
                  <a:schemeClr val="bg1"/>
                </a:solidFill>
                <a:latin typeface="+mn-lt"/>
              </a:rPr>
              <a:t>. Available at: https://</a:t>
            </a:r>
            <a:r>
              <a:rPr lang="en-GB" sz="1200" dirty="0" err="1">
                <a:solidFill>
                  <a:schemeClr val="bg1"/>
                </a:solidFill>
                <a:latin typeface="+mn-lt"/>
              </a:rPr>
              <a:t>www.allianceonline.co.uk</a:t>
            </a:r>
            <a:r>
              <a:rPr lang="en-GB" sz="1200" dirty="0">
                <a:solidFill>
                  <a:schemeClr val="bg1"/>
                </a:solidFill>
                <a:latin typeface="+mn-lt"/>
              </a:rPr>
              <a:t>/blog/2019/06/hotel-housekeeping-101-tips-tricks-for-clean-hotel-rooms/ (Accessed: 11 November 2023). </a:t>
            </a:r>
            <a:br>
              <a:rPr lang="en-GB" sz="1200" dirty="0">
                <a:solidFill>
                  <a:schemeClr val="bg1"/>
                </a:solidFill>
                <a:latin typeface="+mn-lt"/>
              </a:rPr>
            </a:br>
            <a:br>
              <a:rPr lang="en-GB" sz="1200" dirty="0">
                <a:solidFill>
                  <a:schemeClr val="bg1"/>
                </a:solidFill>
                <a:latin typeface="+mn-lt"/>
              </a:rPr>
            </a:br>
            <a:br>
              <a:rPr lang="en-GB" sz="1200" dirty="0">
                <a:solidFill>
                  <a:schemeClr val="bg1"/>
                </a:solidFill>
                <a:latin typeface="+mn-lt"/>
              </a:rPr>
            </a:br>
            <a:endParaRPr lang="en-US" sz="1200" b="1" dirty="0">
              <a:solidFill>
                <a:schemeClr val="bg1"/>
              </a:solidFill>
              <a:latin typeface="+mn-lt"/>
            </a:endParaRPr>
          </a:p>
        </p:txBody>
      </p:sp>
      <p:sp>
        <p:nvSpPr>
          <p:cNvPr id="3" name="Subtitle 2">
            <a:extLst>
              <a:ext uri="{FF2B5EF4-FFF2-40B4-BE49-F238E27FC236}">
                <a16:creationId xmlns:a16="http://schemas.microsoft.com/office/drawing/2014/main" id="{63520D3B-ED56-FE9A-9E68-4589D282B4A3}"/>
              </a:ext>
            </a:extLst>
          </p:cNvPr>
          <p:cNvSpPr>
            <a:spLocks noGrp="1"/>
          </p:cNvSpPr>
          <p:nvPr>
            <p:ph type="subTitle" idx="1"/>
          </p:nvPr>
        </p:nvSpPr>
        <p:spPr>
          <a:xfrm>
            <a:off x="1069669" y="259947"/>
            <a:ext cx="4892948" cy="529962"/>
          </a:xfrm>
        </p:spPr>
        <p:txBody>
          <a:bodyPr anchor="t">
            <a:normAutofit/>
          </a:bodyPr>
          <a:lstStyle/>
          <a:p>
            <a:pPr>
              <a:lnSpc>
                <a:spcPct val="120000"/>
              </a:lnSpc>
            </a:pPr>
            <a:r>
              <a:rPr lang="en-US" sz="1700" dirty="0">
                <a:solidFill>
                  <a:srgbClr val="FFFFFF"/>
                </a:solidFill>
              </a:rPr>
              <a:t>References:</a:t>
            </a:r>
          </a:p>
        </p:txBody>
      </p:sp>
      <p:sp>
        <p:nvSpPr>
          <p:cNvPr id="38" name="Slide Number Placeholder 5">
            <a:extLst>
              <a:ext uri="{FF2B5EF4-FFF2-40B4-BE49-F238E27FC236}">
                <a16:creationId xmlns:a16="http://schemas.microsoft.com/office/drawing/2014/main" id="{9B855A0F-7FDA-4FF1-8185-BF3CDF49B88E}"/>
              </a:ext>
            </a:extLst>
          </p:cNvPr>
          <p:cNvSpPr>
            <a:spLocks noGrp="1"/>
          </p:cNvSpPr>
          <p:nvPr>
            <p:ph type="sldNum" sz="quarter" idx="12"/>
          </p:nvPr>
        </p:nvSpPr>
        <p:spPr>
          <a:xfrm>
            <a:off x="10807995" y="6356350"/>
            <a:ext cx="723014" cy="365125"/>
          </a:xfrm>
        </p:spPr>
        <p:txBody>
          <a:bodyPr>
            <a:normAutofit/>
          </a:bodyPr>
          <a:lstStyle/>
          <a:p>
            <a:pPr>
              <a:spcAft>
                <a:spcPts val="600"/>
              </a:spcAft>
            </a:pPr>
            <a:fld id="{70C12960-6E85-460F-B6E3-5B82CB31AF3D}" type="slidenum">
              <a:rPr lang="en-US" smtClean="0">
                <a:solidFill>
                  <a:srgbClr val="FFFFFF"/>
                </a:solidFill>
                <a:effectLst>
                  <a:outerShdw blurRad="38100" dist="38100" dir="2700000" algn="tl">
                    <a:srgbClr val="000000">
                      <a:alpha val="43137"/>
                    </a:srgbClr>
                  </a:outerShdw>
                </a:effectLst>
              </a:rPr>
              <a:pPr>
                <a:spcAft>
                  <a:spcPts val="600"/>
                </a:spcAft>
              </a:pPr>
              <a:t>13</a:t>
            </a:fld>
            <a:endParaRPr lang="en-US"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586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4db3732372940a2988928f532489645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aae106b18e853ee0d83fc677463ba5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05D81971-2473-4D50-91E7-C11675C5DC80}">
  <ds:schemaRefs>
    <ds:schemaRef ds:uri="http://schemas.microsoft.com/sharepoint/v3/contenttype/forms"/>
  </ds:schemaRefs>
</ds:datastoreItem>
</file>

<file path=customXml/itemProps2.xml><?xml version="1.0" encoding="utf-8"?>
<ds:datastoreItem xmlns:ds="http://schemas.openxmlformats.org/officeDocument/2006/customXml" ds:itemID="{7FE28B2B-BB2A-43CC-A3F8-BB22B260D0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B3B76A-6D31-4894-AB73-11D4DC125962}">
  <ds:schemaRefs>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http://purl.org/dc/dcmitype/"/>
    <ds:schemaRef ds:uri="04c7059f-bde8-4ce9-bb0f-e52888740953"/>
    <ds:schemaRef ds:uri="http://purl.org/dc/elements/1.1/"/>
    <ds:schemaRef ds:uri="http://purl.org/dc/terms/"/>
    <ds:schemaRef ds:uri="http://schemas.openxmlformats.org/package/2006/metadata/core-properties"/>
    <ds:schemaRef ds:uri="d8e79d84-78fb-44a9-92e9-d04bdd8f0359"/>
  </ds:schemaRefs>
</ds:datastoreItem>
</file>

<file path=docProps/app.xml><?xml version="1.0" encoding="utf-8"?>
<Properties xmlns="http://schemas.openxmlformats.org/officeDocument/2006/extended-properties" xmlns:vt="http://schemas.openxmlformats.org/officeDocument/2006/docPropsVTypes">
  <TotalTime>594</TotalTime>
  <Words>2268</Words>
  <Application>Microsoft Office PowerPoint</Application>
  <PresentationFormat>Widescreen</PresentationFormat>
  <Paragraphs>56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Grandview Display</vt:lpstr>
      <vt:lpstr>DashVTI</vt:lpstr>
      <vt:lpstr>Operating Hotel Facilities  BMIH4006  Andreea Ursu 2227582</vt:lpstr>
      <vt:lpstr>Table of Content Slide 3 Checklist Effectiveness Slide 4 General Tasks  Bathroom Cleaning Room Inspection Slide 5 General Tasks Slide 6 Bathroom Cleaning Slide 7 Room Inspection Slide 8 Introducing Mobile App Slide 9 Training Effectiveness Slide 10 Effective Employee Engagement Model Slide 11 Examples of Best Practices Slide 12 Summary Slide 13 References               </vt:lpstr>
      <vt:lpstr>Consistency: A checklist ensures that every essential task is systematically completed in each room. This consistency guarantees that no aspect of cleaning is overlooked, maintaining uniformity in cleanliness across all rooms and aligning with brand standards. Comprehensive Coverage: The checklist covers various aspects of cleaning, from general tasks to specific areas like bathrooms and room inspections. This comprehensive approach ensures that all critical areas are addressed, leaving no room for missed tasks. Adherence to Standards: The checklist acts as a guide, detailing the specific expectations and benchmarks set by the brand for cleanliness and presentation. It ensures that every task completed aligns with these standards, maintaining the property's reputation and meeting guest expectations. (Williams, 2019) Quality Control: With regular use and adherence to the checklist, it becomes a tool for quality control. Supervisors can use it to monitor cleaning practices, identify areas for improvement, and maintain a consistent level of quality throughout the property. Training and Accountability: It serves as a training tool for new staff, ensuring they understand and follow established cleaning procedures. Additionally, it holds the team accountable, providing a clear record of tasks to be completed and helping in identifying any deviations or oversights.</vt:lpstr>
      <vt:lpstr>Consistency in maintaining brand standards within the housekeeping department is critical for ensuring a remarkable guest experience.  To address the challenge of inconsistent room cleanliness and resolve guestroom complaints, a structured and detailed room cleaning checklist has been developed for the housekeeping team.  The checklist is just the initial step in ensuring consistent service. To elevate team effectiveness, ongoing training programs will be implemented.  These sessions will familiarise the team with the checklist’s nuances, emphasising the significance of each task    Continuous education on updated cleaning techniques and products will further enhance the team's efficiency. (Reid, 2023)</vt:lpstr>
      <vt:lpstr>Appearance and Freshness: Vacuuming carpets and dusting surfaces ensure a tidy and fresh environment. This aligns with the brand's standard for a well-maintained, clean appearance, reflecting positively on the property. (Reid, 2023) Comfort and Hygiene: Replacing bed linens, ensuring they are clean and wrinkle-free, contributes to the guest's comfort and sets a standard of hygiene that's expected in the brand's offering. Safety and Cleanliness: Disinfecting high-touch areas, such as doorknobs, light switches, and remote controls, not only ensures a clean and safe environment but also meets health and safety standards, an essential component of the brand's commitment to guest well-being. Order and Neatness: Emptying trash bins and replacing liners is vital to maintaining a clutter-free, organized space, contributing to the brand's emphasis on a tidy and well-maintained environment. Service Excellence: Checking and replenishing amenities like toiletries, towels, and tissues signifies a commitment to providing excellent service and meeting guest expectations. It reflects the brand's dedication to ensuring guests have everything they need for a comfortable stay. (Raj, 2023)</vt:lpstr>
      <vt:lpstr>Hygiene and Sanitation: Sanitizing and disinfecting the toilet, sink, bathtub/shower ensures a hygienic and sanitized environment. This aligns with the brand's commitment to providing a clean and safe space for guests, meeting hygiene standards and ensuring a pleasant stay. Freshness and Comfort: Replacing used towels with fresh ones contributes to the overall comfort of guests, reflecting the brand's commitment to offering a high level of service and ensuring a feeling of freshness and cleanliness. Service Provision: Refilling essential amenities such as toilet paper, tissues, and hand soap dispensers emphasizes the brand's dedication to providing guests with everything they need for their convenience and comfort. This ensures that guests don’t encounter any inconveniences during their stay. Appearance and Attention to Detail: Cleaning mirrors and polished chrome fixtures contribute to the overall aesthetic appeal of the bathroom. This attention to detail aligns with the brand's standard of maintaining a well-presented and aesthetically pleasing environment for guests. (Williams, 2019) </vt:lpstr>
      <vt:lpstr>Orderliness and Presentation: Ensuring all items are in their designated places is essential for maintaining a well-organized and aesthetically pleasing room. It reflects the brand's commitment to a neat and orderly environment, which contributes to a positive guest experience. Maintenance and Safety: Checking for any damages or maintenance requirements and reporting as necessary is crucial for guest safety and satisfaction. It aligns with the brand's commitment to maintaining the property in top condition, ensuring a safe and functional space for guests. Adherence to Brand Standards: Verifying that the room meets brand standards for cleanliness and presentation is fundamental. This part of the inspection ensures that the room is in line with the brand's defined cleanliness benchmarks. It helps in maintaining consistency and upholding the reputation for quality and service excellence. (Haynie, 2012)</vt:lpstr>
      <vt:lpstr>App Introduction: Include a training session dedicated to familiarizing staff with the app. Highlight key features and their role in improving their workflow. Task Simplification: Show how the app digitizes checklists, aids in task tracking, and enables communication with the front desk, making their job more efficient. Real-Time Benefits: Emphasize immediate room status updates, aiding in quicker check-ins and receiving prompt notifications about tasks or reservations. Hands-On Practice: Create exercises mimicking real work scenarios for staff to practice using the app, ensuring they're comfortable with its practical application. (Lacalle, 2023) </vt:lpstr>
      <vt:lpstr>Feedback and Surveys: Gather feedback from employees post-training to assess their perception of its effectiveness. Use surveys to understand the impact on their knowledge, skills, and engagement levels. Performance Metrics: Track performance indicators pre and post-training to analyze changes. This could involve improved guest satisfaction scores, reduced guest complaints, or enhanced productivity metrics. Observation and Evaluation: Observe employees in their daily tasks to assess if they've implemented the training techniques. Use evaluations to determine if the principles learned are being applied effectively. Employee Retention and Turnover: Monitor changes in turnover rates or employee retention post-training. Improved engagement and satisfaction often correlate with reduced turnover. (Reid, 2023) Attendance and Participation: Measure attendance and participation rates in ongoing learning opportunities. Increased engagement with continuous learning can indicate the effectiveness of the training. Qualitative Feedback: Conduct interviews or focus groups to gather qualitative feedback on how the training impacted work habits, attitudes, and overall job satisfaction. (Kreitner, 2023)</vt:lpstr>
      <vt:lpstr>Open Communication and Feedback: Encouraging a culture of open communication where employees feel comfortable expressing their ideas, concerns, and feedback. At Hotel Delta Marriott in Swansea, regular team meetings, suggestion boxes, and open-door policies foster an environment where staff can voice their opinions and contribute to decision-making. Recognition and Appreciation: Recognizing and appreciating the efforts and contributions of the staff. This can include employee recognition programs, "Employee of the Month" awards, or simple acknowledgements for exceptional performance or long service. At Delta Marriott, Swansea, they have a recognition program that highlights exceptional employee contributions with awards and public acknowledgement. Training and Development: Investing in continuous training and development opportunities. This ensures that employees feel supported in their career growth and have the necessary skills to perform their roles effectively. Delta Marriott in Swansea provides regular training sessions on new technologies, service standards, and personal development to empower their staff. Empowerment and Involvement: Encouraging employees to be involved in decision-making processes and giving them autonomy in their roles. Delta Marriott, Swansea, involves its employees in decision-making about guest service enhancements and allows them to take ownership of specific projects, fostering a sense of responsibility and engagement. (Berger, 2023)</vt:lpstr>
      <vt:lpstr>The implementation of a flexible work schedule that allows employees to balance work and personal life effectively, contributing to their overall satisfaction and engagement. Regular surveys or feedback mechanisms that are used to collect employee opinions and suggestions on improving work conditions and processes. This shows a commitment to valuing employee input. Mentorship programs where experienced employees guide and support newer staff, fostering a culture of learning and growth. Delta Marriott in Swansea demonstrates an engagement model built on these principles, which has translated into a motivated and engaged workforce. The practices implemented align with these principles, resulting in a positive work environment, enhanced employee satisfaction, and improved guest experiences.</vt:lpstr>
      <vt:lpstr>PowerPoint Presentation</vt:lpstr>
      <vt:lpstr>Reid, G. (2023) Elevate your hotel housekeeping services for exceptional guest experiences, Unilever Professional India. Available at: https://unilever-professional.com/blogs/upro-knowledge-hub/elevate-your-hotel-housekeeping-services-for-exceptional-guest-experiences (Accessed: 05 November 2023).  Berger, L. (2023) How to best motivate your housekeeping staff in 2021 and Beyond, Flexkeeping. Available at: https://www.flexkeeping.com/tips-for-motivating-your-housekeeping-staff/ (Accessed: 09 November 2023).   Haynie, M. (2012) Room inspections: What is the role of the general manager?, HOTEL BUSINESS REVIEW: Articles for Hotel Executives. Available at: https://www.hotelexecutive.com/feature_focus/2862/room-inspections-what-is-the-role-of-the-general-manager (Accessed: 05 November 2023).   Lacalle, E. (2023) How to improve hostel housekeeping operations: Mews, How to Improve Hostel Housekeeping Operations | Mews Blog. Available at: https://www.mews.com/en/blog/hostel-housekeeping-operations (Accessed: 05 November 2023).  Raj, R. (2023) The indispensable role of housekeeping and laundry in a luxury hotel, LinkedIn. Available at: https://www.linkedin.com/pulse/indispensable-role-housekeeping-laundry-luxury-hotel-reshma-raj (Accessed: 08 November 2023).  Raj, R. (2023) The indispensable role of housekeeping and laundry in a luxury hotel, LinkedIn. Available at: https://www.linkedin.com/pulse/indispensable-role-housekeeping-laundry-luxury-hotel-reshma-raj (Accessed: 08 November 2023).   Tarlengco, J. (2023) Free housekeeping SOP checklist: PDF, SafetyCulture. Available at: https://safetyculture.com/checklists/housekeeping-sop/ (Accessed: 08 November 2023).   Bethesda, M. (2020) Marriott International Launches Global Cleanliness Council to promote even higher standards of cleanliness in the age of covid-19, Marriott International Newscenter (US). Available at: https://news.marriott.com/news/2020/04/21/marriott-international-launches-global-cleanliness-council-to-promote-even-higher-standards-of-cleanliness-in-the-age-of-covid-19 (Accessed: 10 November 2023).  Kreitner, L. (2023) Hospitality HR series: Why employee engagement is vital, LinkedIn. Available at: https://www.linkedin.com/pulse/hospitality-hr-series-why-employee-engagement-vital-luke-kreitner (Accessed: 06 November 2023).   Williams, B. (2019) Hotel Housekeeping 101: Tips &amp; Tricks for clean hotel rooms, UK Shop. Available at: https://www.allianceonline.co.uk/blog/2019/06/hotel-housekeeping-101-tips-tricks-for-clean-hotel-rooms/ (Accessed: 11 November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BMIH4006  Andreea Ursu 2227582</dc:title>
  <dc:creator>Marilena Stan (1812196)</dc:creator>
  <cp:lastModifiedBy>Andreea Ursu (2227582)</cp:lastModifiedBy>
  <cp:revision>15</cp:revision>
  <dcterms:created xsi:type="dcterms:W3CDTF">2023-11-11T13:26:41Z</dcterms:created>
  <dcterms:modified xsi:type="dcterms:W3CDTF">2023-11-12T22:42:55Z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