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37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66" d="100"/>
          <a:sy n="66" d="100"/>
        </p:scale>
        <p:origin x="576"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6337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BC996-0E8B-51F0-BF8E-FBD1D7DFF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A4BF29-D4B3-735C-9A1E-6DF31A06ED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E3E03D-AC09-D8A8-F04A-4BA11F6CB61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2A653FA-6D3D-01AB-D9D6-80860745BFC4}"/>
              </a:ext>
            </a:extLst>
          </p:cNvPr>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39002157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PTIST_MASTER">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hse.gov.uk/statistics/assets/docs/stress.pdf"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hyperlink" Target="https://www.england.nhs.uk/wp-content/uploads/2022/07/nhs-mental-health-implementation-plan-2019-20-2023-24.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9-28-15:22:02-d3ce46gs8jdo4os5dcpg.png"/>
          <p:cNvPicPr>
            <a:picLocks noChangeAspect="1"/>
          </p:cNvPicPr>
          <p:nvPr/>
        </p:nvPicPr>
        <p:blipFill>
          <a:blip r:embed="rId3"/>
          <a:srcRect l="3" r="3"/>
          <a:stretch/>
        </p:blipFill>
        <p:spPr>
          <a:xfrm>
            <a:off x="-41910" y="-1905"/>
            <a:ext cx="12233910" cy="6859905"/>
          </a:xfrm>
          <a:prstGeom prst="rect">
            <a:avLst/>
          </a:prstGeom>
        </p:spPr>
      </p:pic>
      <p:sp>
        <p:nvSpPr>
          <p:cNvPr id="3" name="Text 0"/>
          <p:cNvSpPr/>
          <p:nvPr/>
        </p:nvSpPr>
        <p:spPr>
          <a:xfrm>
            <a:off x="2842554" y="1249499"/>
            <a:ext cx="6506210" cy="2362200"/>
          </a:xfrm>
          <a:prstGeom prst="rect">
            <a:avLst/>
          </a:prstGeom>
          <a:noFill/>
          <a:ln/>
        </p:spPr>
        <p:txBody>
          <a:bodyPr wrap="square" lIns="91440" tIns="45720" rIns="91440" bIns="45720" rtlCol="0" anchor="t">
            <a:spAutoFit/>
          </a:bodyPr>
          <a:lstStyle/>
          <a:p>
            <a:pPr algn="ctr">
              <a:lnSpc>
                <a:spcPct val="100000"/>
              </a:lnSpc>
            </a:pPr>
            <a:r>
              <a:rPr lang="en-US" sz="4800" b="1" dirty="0">
                <a:solidFill>
                  <a:srgbClr val="FFFFFF"/>
                </a:solidFill>
                <a:latin typeface="Arial" panose="020B0604020202020204" pitchFamily="34" charset="0"/>
                <a:ea typeface="MiSans" pitchFamily="34" charset="-122"/>
                <a:cs typeface="Arial" panose="020B0604020202020204" pitchFamily="34" charset="0"/>
              </a:rPr>
              <a:t>WorkWellVR: VR Stress Relief for 18–34s</a:t>
            </a:r>
            <a:endParaRPr lang="en-US" sz="1600" dirty="0"/>
          </a:p>
        </p:txBody>
      </p:sp>
      <p:sp>
        <p:nvSpPr>
          <p:cNvPr id="5" name="Text 2"/>
          <p:cNvSpPr/>
          <p:nvPr/>
        </p:nvSpPr>
        <p:spPr>
          <a:xfrm>
            <a:off x="4926958" y="4684395"/>
            <a:ext cx="2337402"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3"/>
          <p:cNvSpPr/>
          <p:nvPr/>
        </p:nvSpPr>
        <p:spPr>
          <a:xfrm>
            <a:off x="4889500" y="4736465"/>
            <a:ext cx="2413000" cy="338554"/>
          </a:xfrm>
          <a:prstGeom prst="rect">
            <a:avLst/>
          </a:prstGeom>
          <a:noFill/>
          <a:ln/>
        </p:spPr>
        <p:txBody>
          <a:bodyPr wrap="square" lIns="91440" tIns="45720" rIns="91440" bIns="45720" rtlCol="0" anchor="t">
            <a:spAutoFit/>
          </a:bodyPr>
          <a:lstStyle/>
          <a:p>
            <a:pPr algn="ctr">
              <a:lnSpc>
                <a:spcPct val="100000"/>
              </a:lnSpc>
            </a:pPr>
            <a:endParaRPr lang="en-US" sz="1600" dirty="0"/>
          </a:p>
        </p:txBody>
      </p:sp>
      <p:sp>
        <p:nvSpPr>
          <p:cNvPr id="8" name="Text 5"/>
          <p:cNvSpPr/>
          <p:nvPr/>
        </p:nvSpPr>
        <p:spPr>
          <a:xfrm>
            <a:off x="4926958" y="5387340"/>
            <a:ext cx="2337402"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9" name="Text 6"/>
          <p:cNvSpPr/>
          <p:nvPr/>
        </p:nvSpPr>
        <p:spPr>
          <a:xfrm>
            <a:off x="4889500" y="5439410"/>
            <a:ext cx="2413000" cy="338554"/>
          </a:xfrm>
          <a:prstGeom prst="rect">
            <a:avLst/>
          </a:prstGeom>
          <a:noFill/>
          <a:ln/>
        </p:spPr>
        <p:txBody>
          <a:bodyPr wrap="square" lIns="91440" tIns="45720" rIns="91440" bIns="45720" rtlCol="0" anchor="t">
            <a:spAutoFit/>
          </a:bodyPr>
          <a:lstStyle/>
          <a:p>
            <a:pPr algn="ctr">
              <a:lnSpc>
                <a:spcPct val="100000"/>
              </a:lnSpc>
            </a:pPr>
            <a:endParaRPr lang="en-US" sz="1600" dirty="0"/>
          </a:p>
        </p:txBody>
      </p:sp>
      <p:sp>
        <p:nvSpPr>
          <p:cNvPr id="4" name="TextBox 3">
            <a:extLst>
              <a:ext uri="{FF2B5EF4-FFF2-40B4-BE49-F238E27FC236}">
                <a16:creationId xmlns:a16="http://schemas.microsoft.com/office/drawing/2014/main" id="{B76550DD-BB7E-ACE0-617F-8D24D3168FE4}"/>
              </a:ext>
            </a:extLst>
          </p:cNvPr>
          <p:cNvSpPr txBox="1"/>
          <p:nvPr/>
        </p:nvSpPr>
        <p:spPr>
          <a:xfrm>
            <a:off x="3447348" y="3637734"/>
            <a:ext cx="5255394" cy="2197461"/>
          </a:xfrm>
          <a:prstGeom prst="rect">
            <a:avLst/>
          </a:prstGeom>
          <a:noFill/>
        </p:spPr>
        <p:txBody>
          <a:bodyPr wrap="square" rtlCol="0">
            <a:spAutoFit/>
          </a:bodyPr>
          <a:lstStyle/>
          <a:p>
            <a:pPr algn="ctr">
              <a:lnSpc>
                <a:spcPct val="140000"/>
              </a:lnSpc>
              <a:defRPr sz="1200" b="0" i="0">
                <a:solidFill>
                  <a:srgbClr val="6B7280"/>
                </a:solidFill>
                <a:latin typeface="Playfair Display"/>
              </a:defRPr>
            </a:pPr>
            <a:r>
              <a:rPr lang="en-GB" sz="2000" b="1" dirty="0">
                <a:solidFill>
                  <a:schemeClr val="bg1"/>
                </a:solidFill>
                <a:latin typeface="Arial" panose="020B0604020202020204" pitchFamily="34" charset="0"/>
                <a:cs typeface="Arial" panose="020B0604020202020204" pitchFamily="34" charset="0"/>
              </a:rPr>
              <a:t>Name: Mansiben Patel</a:t>
            </a:r>
          </a:p>
          <a:p>
            <a:pPr algn="ctr">
              <a:lnSpc>
                <a:spcPct val="140000"/>
              </a:lnSpc>
              <a:defRPr sz="1200" b="0" i="0">
                <a:solidFill>
                  <a:srgbClr val="6B7280"/>
                </a:solidFill>
                <a:latin typeface="Playfair Display"/>
              </a:defRPr>
            </a:pPr>
            <a:r>
              <a:rPr lang="en-GB" sz="2000" b="1" dirty="0">
                <a:solidFill>
                  <a:schemeClr val="bg1"/>
                </a:solidFill>
                <a:latin typeface="Arial" panose="020B0604020202020204" pitchFamily="34" charset="0"/>
                <a:cs typeface="Arial" panose="020B0604020202020204" pitchFamily="34" charset="0"/>
              </a:rPr>
              <a:t>Student No.: 2432131</a:t>
            </a:r>
          </a:p>
          <a:p>
            <a:pPr algn="ctr">
              <a:lnSpc>
                <a:spcPct val="140000"/>
              </a:lnSpc>
              <a:defRPr sz="1200" b="0" i="0">
                <a:solidFill>
                  <a:srgbClr val="6B7280"/>
                </a:solidFill>
                <a:latin typeface="Playfair Display"/>
              </a:defRPr>
            </a:pPr>
            <a:r>
              <a:rPr lang="en-GB" sz="2000" b="1" dirty="0">
                <a:solidFill>
                  <a:schemeClr val="bg1"/>
                </a:solidFill>
                <a:latin typeface="Arial" panose="020B0604020202020204" pitchFamily="34" charset="0"/>
                <a:cs typeface="Arial" panose="020B0604020202020204" pitchFamily="34" charset="0"/>
              </a:rPr>
              <a:t>Module: </a:t>
            </a:r>
            <a:r>
              <a:rPr lang="en-US" sz="2000" b="1" dirty="0">
                <a:solidFill>
                  <a:schemeClr val="bg1"/>
                </a:solidFill>
                <a:latin typeface="Arial" panose="020B0604020202020204" pitchFamily="34" charset="0"/>
                <a:cs typeface="Arial" panose="020B0604020202020204" pitchFamily="34" charset="0"/>
              </a:rPr>
              <a:t>Population Health and Digital Health Promotion (LCHS7009_LON)</a:t>
            </a:r>
          </a:p>
          <a:p>
            <a:pPr algn="ctr">
              <a:lnSpc>
                <a:spcPct val="140000"/>
              </a:lnSpc>
              <a:defRPr sz="1200" b="0" i="0">
                <a:solidFill>
                  <a:srgbClr val="6B7280"/>
                </a:solidFill>
                <a:latin typeface="Playfair Display"/>
              </a:defRPr>
            </a:pPr>
            <a:r>
              <a:rPr lang="en-GB" sz="2000" b="1" dirty="0">
                <a:solidFill>
                  <a:schemeClr val="bg1"/>
                </a:solidFill>
                <a:latin typeface="Arial" panose="020B0604020202020204" pitchFamily="34" charset="0"/>
                <a:cs typeface="Arial" panose="020B0604020202020204" pitchFamily="34" charset="0"/>
              </a:rPr>
              <a:t>Lecturer: Dr. Ping Wu</a:t>
            </a:r>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9-28-15:22:02-d3ce46gs8jdo4os5dcp0.png"/>
          <p:cNvPicPr>
            <a:picLocks noChangeAspect="1"/>
          </p:cNvPicPr>
          <p:nvPr/>
        </p:nvPicPr>
        <p:blipFill>
          <a:blip r:embed="rId3"/>
          <a:srcRect l="8" r="8"/>
          <a:stretch/>
        </p:blipFill>
        <p:spPr>
          <a:xfrm>
            <a:off x="-23495" y="-41910"/>
            <a:ext cx="12232640" cy="6916420"/>
          </a:xfrm>
          <a:prstGeom prst="rect">
            <a:avLst/>
          </a:prstGeom>
        </p:spPr>
      </p:pic>
      <p:sp>
        <p:nvSpPr>
          <p:cNvPr id="3" name="Shape 0"/>
          <p:cNvSpPr/>
          <p:nvPr/>
        </p:nvSpPr>
        <p:spPr>
          <a:xfrm>
            <a:off x="5631510" y="2096657"/>
            <a:ext cx="5239690" cy="20433"/>
          </a:xfrm>
          <a:prstGeom prst="line">
            <a:avLst/>
          </a:prstGeom>
          <a:noFill/>
          <a:ln w="12700">
            <a:solidFill>
              <a:srgbClr val="D3BDA6"/>
            </a:solidFill>
            <a:prstDash val="solid"/>
            <a:headEnd type="none"/>
            <a:tailEnd type="none"/>
          </a:ln>
        </p:spPr>
        <p:txBody>
          <a:bodyPr/>
          <a:lstStyle/>
          <a:p>
            <a:endParaRPr lang="en-GB"/>
          </a:p>
        </p:txBody>
      </p:sp>
      <p:sp>
        <p:nvSpPr>
          <p:cNvPr id="4" name="Shape 1"/>
          <p:cNvSpPr/>
          <p:nvPr/>
        </p:nvSpPr>
        <p:spPr>
          <a:xfrm>
            <a:off x="5631510" y="3203462"/>
            <a:ext cx="5239690" cy="20433"/>
          </a:xfrm>
          <a:prstGeom prst="line">
            <a:avLst/>
          </a:prstGeom>
          <a:noFill/>
          <a:ln w="12700">
            <a:solidFill>
              <a:srgbClr val="D3BDA6"/>
            </a:solidFill>
            <a:prstDash val="solid"/>
            <a:headEnd type="none"/>
            <a:tailEnd type="none"/>
          </a:ln>
        </p:spPr>
        <p:txBody>
          <a:bodyPr/>
          <a:lstStyle/>
          <a:p>
            <a:endParaRPr lang="en-GB"/>
          </a:p>
        </p:txBody>
      </p:sp>
      <p:sp>
        <p:nvSpPr>
          <p:cNvPr id="5" name="Shape 2"/>
          <p:cNvSpPr/>
          <p:nvPr/>
        </p:nvSpPr>
        <p:spPr>
          <a:xfrm>
            <a:off x="5631510" y="4310267"/>
            <a:ext cx="5239690" cy="20433"/>
          </a:xfrm>
          <a:prstGeom prst="line">
            <a:avLst/>
          </a:prstGeom>
          <a:noFill/>
          <a:ln w="12700">
            <a:solidFill>
              <a:srgbClr val="D3BDA6"/>
            </a:solidFill>
            <a:prstDash val="solid"/>
            <a:headEnd type="none"/>
            <a:tailEnd type="none"/>
          </a:ln>
        </p:spPr>
        <p:txBody>
          <a:bodyPr/>
          <a:lstStyle/>
          <a:p>
            <a:endParaRPr lang="en-GB"/>
          </a:p>
        </p:txBody>
      </p:sp>
      <p:sp>
        <p:nvSpPr>
          <p:cNvPr id="6" name="Shape 3"/>
          <p:cNvSpPr/>
          <p:nvPr/>
        </p:nvSpPr>
        <p:spPr>
          <a:xfrm>
            <a:off x="5646750" y="5417072"/>
            <a:ext cx="5239690" cy="20433"/>
          </a:xfrm>
          <a:prstGeom prst="line">
            <a:avLst/>
          </a:prstGeom>
          <a:noFill/>
          <a:ln w="12700">
            <a:solidFill>
              <a:srgbClr val="D3BDA6"/>
            </a:solidFill>
            <a:prstDash val="solid"/>
            <a:headEnd type="none"/>
            <a:tailEnd type="none"/>
          </a:ln>
        </p:spPr>
        <p:txBody>
          <a:bodyPr/>
          <a:lstStyle/>
          <a:p>
            <a:endParaRPr lang="en-GB"/>
          </a:p>
        </p:txBody>
      </p:sp>
      <p:sp>
        <p:nvSpPr>
          <p:cNvPr id="7" name="Text 4"/>
          <p:cNvSpPr/>
          <p:nvPr/>
        </p:nvSpPr>
        <p:spPr>
          <a:xfrm>
            <a:off x="1523365" y="3183255"/>
            <a:ext cx="2884805" cy="523220"/>
          </a:xfrm>
          <a:prstGeom prst="rect">
            <a:avLst/>
          </a:prstGeom>
          <a:noFill/>
          <a:ln/>
        </p:spPr>
        <p:txBody>
          <a:bodyPr wrap="square" lIns="91440" tIns="45720" rIns="91440" bIns="45720" rtlCol="0" anchor="t">
            <a:spAutoFit/>
          </a:bodyPr>
          <a:lstStyle/>
          <a:p>
            <a:pPr algn="ctr">
              <a:lnSpc>
                <a:spcPct val="100000"/>
              </a:lnSpc>
            </a:pPr>
            <a:r>
              <a:rPr lang="en-US" sz="2800" b="1" dirty="0">
                <a:solidFill>
                  <a:srgbClr val="FFFFFF">
                    <a:alpha val="55000"/>
                  </a:srgbClr>
                </a:solidFill>
                <a:latin typeface="Arial" panose="020B0604020202020204" pitchFamily="34" charset="0"/>
                <a:ea typeface="MiSans" pitchFamily="34" charset="-122"/>
                <a:cs typeface="Arial" panose="020B0604020202020204" pitchFamily="34" charset="0"/>
              </a:rPr>
              <a:t>CONTENTS</a:t>
            </a:r>
            <a:endParaRPr lang="en-US" sz="1600" dirty="0"/>
          </a:p>
        </p:txBody>
      </p:sp>
      <p:sp>
        <p:nvSpPr>
          <p:cNvPr id="8" name="Text 5"/>
          <p:cNvSpPr/>
          <p:nvPr/>
        </p:nvSpPr>
        <p:spPr>
          <a:xfrm>
            <a:off x="5570220" y="1491615"/>
            <a:ext cx="690643" cy="453498"/>
          </a:xfrm>
          <a:prstGeom prst="rect">
            <a:avLst/>
          </a:prstGeom>
          <a:noFill/>
          <a:ln/>
        </p:spPr>
        <p:txBody>
          <a:bodyPr wrap="square" lIns="91440" tIns="45720" rIns="91440" bIns="45720" rtlCol="0" anchor="t"/>
          <a:lstStyle/>
          <a:p>
            <a:pPr>
              <a:lnSpc>
                <a:spcPct val="100000"/>
              </a:lnSpc>
            </a:pPr>
            <a:r>
              <a:rPr lang="en-US" sz="2800" b="1" dirty="0">
                <a:solidFill>
                  <a:srgbClr val="D3BDA6"/>
                </a:solidFill>
                <a:latin typeface="Arial" panose="020B0604020202020204" pitchFamily="34" charset="0"/>
                <a:ea typeface="MiSans" pitchFamily="34" charset="-122"/>
                <a:cs typeface="Arial" panose="020B0604020202020204" pitchFamily="34" charset="0"/>
              </a:rPr>
              <a:t>01</a:t>
            </a:r>
            <a:endParaRPr lang="en-US" sz="1600" dirty="0"/>
          </a:p>
        </p:txBody>
      </p:sp>
      <p:sp>
        <p:nvSpPr>
          <p:cNvPr id="9" name="Text 6"/>
          <p:cNvSpPr/>
          <p:nvPr/>
        </p:nvSpPr>
        <p:spPr>
          <a:xfrm>
            <a:off x="6278455" y="1541562"/>
            <a:ext cx="4368017" cy="400110"/>
          </a:xfrm>
          <a:prstGeom prst="rect">
            <a:avLst/>
          </a:prstGeom>
          <a:noFill/>
          <a:ln/>
        </p:spPr>
        <p:txBody>
          <a:bodyPr wrap="square" lIns="91440" tIns="45720" rIns="91440" bIns="45720" rtlCol="0" anchor="t">
            <a:spAutoFit/>
          </a:bodyPr>
          <a:lstStyle/>
          <a:p>
            <a:pPr>
              <a:lnSpc>
                <a:spcPct val="100000"/>
              </a:lnSpc>
            </a:pPr>
            <a:r>
              <a:rPr lang="en-US" sz="2000" b="1" dirty="0">
                <a:solidFill>
                  <a:srgbClr val="1A1A1A"/>
                </a:solidFill>
                <a:latin typeface="Arial" panose="020B0604020202020204" pitchFamily="34" charset="0"/>
                <a:ea typeface="MiSans" pitchFamily="34" charset="-122"/>
                <a:cs typeface="Arial" panose="020B0604020202020204" pitchFamily="34" charset="0"/>
              </a:rPr>
              <a:t>Problem &amp; Target</a:t>
            </a:r>
            <a:endParaRPr lang="en-US" sz="1600" dirty="0"/>
          </a:p>
        </p:txBody>
      </p:sp>
      <p:sp>
        <p:nvSpPr>
          <p:cNvPr id="10" name="Text 7"/>
          <p:cNvSpPr/>
          <p:nvPr/>
        </p:nvSpPr>
        <p:spPr>
          <a:xfrm>
            <a:off x="5570220" y="2598420"/>
            <a:ext cx="690643" cy="453498"/>
          </a:xfrm>
          <a:prstGeom prst="rect">
            <a:avLst/>
          </a:prstGeom>
          <a:noFill/>
          <a:ln/>
        </p:spPr>
        <p:txBody>
          <a:bodyPr wrap="square" lIns="91440" tIns="45720" rIns="91440" bIns="45720" rtlCol="0" anchor="t"/>
          <a:lstStyle/>
          <a:p>
            <a:pPr>
              <a:lnSpc>
                <a:spcPct val="100000"/>
              </a:lnSpc>
            </a:pPr>
            <a:r>
              <a:rPr lang="en-US" sz="2800" b="1" dirty="0">
                <a:solidFill>
                  <a:srgbClr val="D3BDA6"/>
                </a:solidFill>
                <a:latin typeface="Arial" panose="020B0604020202020204" pitchFamily="34" charset="0"/>
                <a:ea typeface="MiSans" pitchFamily="34" charset="-122"/>
                <a:cs typeface="Arial" panose="020B0604020202020204" pitchFamily="34" charset="0"/>
              </a:rPr>
              <a:t>02</a:t>
            </a:r>
            <a:endParaRPr lang="en-US" sz="1600" dirty="0"/>
          </a:p>
        </p:txBody>
      </p:sp>
      <p:sp>
        <p:nvSpPr>
          <p:cNvPr id="11" name="Text 8"/>
          <p:cNvSpPr/>
          <p:nvPr/>
        </p:nvSpPr>
        <p:spPr>
          <a:xfrm>
            <a:off x="6278455" y="2648367"/>
            <a:ext cx="4368017" cy="400110"/>
          </a:xfrm>
          <a:prstGeom prst="rect">
            <a:avLst/>
          </a:prstGeom>
          <a:noFill/>
          <a:ln/>
        </p:spPr>
        <p:txBody>
          <a:bodyPr wrap="square" lIns="91440" tIns="45720" rIns="91440" bIns="45720" rtlCol="0" anchor="t">
            <a:spAutoFit/>
          </a:bodyPr>
          <a:lstStyle/>
          <a:p>
            <a:pPr>
              <a:lnSpc>
                <a:spcPct val="100000"/>
              </a:lnSpc>
            </a:pPr>
            <a:r>
              <a:rPr lang="en-US" sz="2000" b="1" dirty="0">
                <a:solidFill>
                  <a:srgbClr val="1A1A1A"/>
                </a:solidFill>
                <a:latin typeface="Arial" panose="020B0604020202020204" pitchFamily="34" charset="0"/>
                <a:ea typeface="MiSans" pitchFamily="34" charset="-122"/>
                <a:cs typeface="Arial" panose="020B0604020202020204" pitchFamily="34" charset="0"/>
              </a:rPr>
              <a:t>Intervention Design</a:t>
            </a:r>
            <a:endParaRPr lang="en-US" sz="1600" dirty="0"/>
          </a:p>
        </p:txBody>
      </p:sp>
      <p:sp>
        <p:nvSpPr>
          <p:cNvPr id="12" name="Text 9"/>
          <p:cNvSpPr/>
          <p:nvPr/>
        </p:nvSpPr>
        <p:spPr>
          <a:xfrm>
            <a:off x="5570220" y="3705225"/>
            <a:ext cx="690643" cy="453498"/>
          </a:xfrm>
          <a:prstGeom prst="rect">
            <a:avLst/>
          </a:prstGeom>
          <a:noFill/>
          <a:ln/>
        </p:spPr>
        <p:txBody>
          <a:bodyPr wrap="square" lIns="91440" tIns="45720" rIns="91440" bIns="45720" rtlCol="0" anchor="t"/>
          <a:lstStyle/>
          <a:p>
            <a:pPr>
              <a:lnSpc>
                <a:spcPct val="100000"/>
              </a:lnSpc>
            </a:pPr>
            <a:r>
              <a:rPr lang="en-US" sz="2800" b="1" dirty="0">
                <a:solidFill>
                  <a:srgbClr val="D3BDA6"/>
                </a:solidFill>
                <a:latin typeface="Arial" panose="020B0604020202020204" pitchFamily="34" charset="0"/>
                <a:ea typeface="MiSans" pitchFamily="34" charset="-122"/>
                <a:cs typeface="Arial" panose="020B0604020202020204" pitchFamily="34" charset="0"/>
              </a:rPr>
              <a:t>03</a:t>
            </a:r>
            <a:endParaRPr lang="en-US" sz="1600" dirty="0"/>
          </a:p>
        </p:txBody>
      </p:sp>
      <p:sp>
        <p:nvSpPr>
          <p:cNvPr id="13" name="Text 10"/>
          <p:cNvSpPr/>
          <p:nvPr/>
        </p:nvSpPr>
        <p:spPr>
          <a:xfrm>
            <a:off x="6278455" y="3755172"/>
            <a:ext cx="4368017" cy="400110"/>
          </a:xfrm>
          <a:prstGeom prst="rect">
            <a:avLst/>
          </a:prstGeom>
          <a:noFill/>
          <a:ln/>
        </p:spPr>
        <p:txBody>
          <a:bodyPr wrap="square" lIns="91440" tIns="45720" rIns="91440" bIns="45720" rtlCol="0" anchor="t">
            <a:spAutoFit/>
          </a:bodyPr>
          <a:lstStyle/>
          <a:p>
            <a:pPr>
              <a:lnSpc>
                <a:spcPct val="100000"/>
              </a:lnSpc>
            </a:pPr>
            <a:r>
              <a:rPr lang="en-US" sz="2000" b="1" dirty="0">
                <a:solidFill>
                  <a:srgbClr val="1A1A1A"/>
                </a:solidFill>
                <a:latin typeface="Arial" panose="020B0604020202020204" pitchFamily="34" charset="0"/>
                <a:ea typeface="MiSans" pitchFamily="34" charset="-122"/>
                <a:cs typeface="Arial" panose="020B0604020202020204" pitchFamily="34" charset="0"/>
              </a:rPr>
              <a:t>Theory &amp; Ethics</a:t>
            </a:r>
            <a:endParaRPr lang="en-US" sz="1600" dirty="0"/>
          </a:p>
        </p:txBody>
      </p:sp>
      <p:sp>
        <p:nvSpPr>
          <p:cNvPr id="14" name="Text 11"/>
          <p:cNvSpPr/>
          <p:nvPr/>
        </p:nvSpPr>
        <p:spPr>
          <a:xfrm>
            <a:off x="5585460" y="4812030"/>
            <a:ext cx="690643" cy="453498"/>
          </a:xfrm>
          <a:prstGeom prst="rect">
            <a:avLst/>
          </a:prstGeom>
          <a:noFill/>
          <a:ln/>
        </p:spPr>
        <p:txBody>
          <a:bodyPr wrap="square" lIns="91440" tIns="45720" rIns="91440" bIns="45720" rtlCol="0" anchor="t"/>
          <a:lstStyle/>
          <a:p>
            <a:pPr>
              <a:lnSpc>
                <a:spcPct val="100000"/>
              </a:lnSpc>
            </a:pPr>
            <a:r>
              <a:rPr lang="en-US" sz="2800" b="1" dirty="0">
                <a:solidFill>
                  <a:srgbClr val="D3BDA6"/>
                </a:solidFill>
                <a:latin typeface="Arial" panose="020B0604020202020204" pitchFamily="34" charset="0"/>
                <a:ea typeface="MiSans" pitchFamily="34" charset="-122"/>
                <a:cs typeface="Arial" panose="020B0604020202020204" pitchFamily="34" charset="0"/>
              </a:rPr>
              <a:t>04</a:t>
            </a:r>
            <a:endParaRPr lang="en-US" sz="1600" dirty="0"/>
          </a:p>
        </p:txBody>
      </p:sp>
      <p:sp>
        <p:nvSpPr>
          <p:cNvPr id="15" name="Text 12"/>
          <p:cNvSpPr/>
          <p:nvPr/>
        </p:nvSpPr>
        <p:spPr>
          <a:xfrm>
            <a:off x="6293695" y="4861977"/>
            <a:ext cx="4368017" cy="400110"/>
          </a:xfrm>
          <a:prstGeom prst="rect">
            <a:avLst/>
          </a:prstGeom>
          <a:noFill/>
          <a:ln/>
        </p:spPr>
        <p:txBody>
          <a:bodyPr wrap="square" lIns="91440" tIns="45720" rIns="91440" bIns="45720" rtlCol="0" anchor="t">
            <a:spAutoFit/>
          </a:bodyPr>
          <a:lstStyle/>
          <a:p>
            <a:pPr>
              <a:lnSpc>
                <a:spcPct val="100000"/>
              </a:lnSpc>
            </a:pPr>
            <a:r>
              <a:rPr lang="en-US" sz="2000" b="1" dirty="0">
                <a:solidFill>
                  <a:srgbClr val="1A1A1A"/>
                </a:solidFill>
                <a:latin typeface="Arial" panose="020B0604020202020204" pitchFamily="34" charset="0"/>
                <a:ea typeface="MiSans" pitchFamily="34" charset="-122"/>
                <a:cs typeface="Arial" panose="020B0604020202020204" pitchFamily="34" charset="0"/>
              </a:rPr>
              <a:t>Impact &amp; Next Steps</a:t>
            </a:r>
            <a:endParaRPr lang="en-US" sz="160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9-28-15:22:03-d3ce46os8jdo4os5dcsg.png"/>
          <p:cNvPicPr>
            <a:picLocks noChangeAspect="1"/>
          </p:cNvPicPr>
          <p:nvPr/>
        </p:nvPicPr>
        <p:blipFill>
          <a:blip r:embed="rId3"/>
          <a:srcRect l="5" r="5"/>
          <a:stretch/>
        </p:blipFill>
        <p:spPr>
          <a:xfrm>
            <a:off x="-9525" y="-22225"/>
            <a:ext cx="12214860" cy="6910070"/>
          </a:xfrm>
          <a:prstGeom prst="rect">
            <a:avLst/>
          </a:prstGeom>
        </p:spPr>
      </p:pic>
      <p:sp>
        <p:nvSpPr>
          <p:cNvPr id="3" name="Shape 0"/>
          <p:cNvSpPr/>
          <p:nvPr/>
        </p:nvSpPr>
        <p:spPr>
          <a:xfrm>
            <a:off x="5172075" y="1997710"/>
            <a:ext cx="988695" cy="760730"/>
          </a:xfrm>
          <a:prstGeom prst="rect">
            <a:avLst/>
          </a:prstGeom>
          <a:solidFill>
            <a:srgbClr val="FFFFFF"/>
          </a:solidFill>
          <a:ln/>
        </p:spPr>
        <p:txBody>
          <a:bodyPr/>
          <a:lstStyle/>
          <a:p>
            <a:endParaRPr lang="en-GB"/>
          </a:p>
        </p:txBody>
      </p:sp>
      <p:sp>
        <p:nvSpPr>
          <p:cNvPr id="4" name="Text 1"/>
          <p:cNvSpPr/>
          <p:nvPr/>
        </p:nvSpPr>
        <p:spPr>
          <a:xfrm>
            <a:off x="5172075" y="1997710"/>
            <a:ext cx="988695" cy="760730"/>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5092065" y="2949575"/>
            <a:ext cx="6986905" cy="1015365"/>
          </a:xfrm>
          <a:prstGeom prst="rect">
            <a:avLst/>
          </a:prstGeom>
          <a:noFill/>
          <a:ln/>
        </p:spPr>
        <p:txBody>
          <a:bodyPr wrap="square" lIns="91440" tIns="45720" rIns="91440" bIns="45720" rtlCol="0" anchor="t"/>
          <a:lstStyle/>
          <a:p>
            <a:pPr>
              <a:lnSpc>
                <a:spcPct val="100000"/>
              </a:lnSpc>
            </a:pPr>
            <a:r>
              <a:rPr lang="en-US" sz="4000" b="1" dirty="0">
                <a:solidFill>
                  <a:srgbClr val="212931"/>
                </a:solidFill>
                <a:latin typeface="Arial" panose="020B0604020202020204" pitchFamily="34" charset="0"/>
                <a:ea typeface="MiSans" pitchFamily="34" charset="-122"/>
                <a:cs typeface="Arial" panose="020B0604020202020204" pitchFamily="34" charset="0"/>
              </a:rPr>
              <a:t>Problem &amp; Target</a:t>
            </a:r>
            <a:endParaRPr lang="en-US" sz="1600" dirty="0"/>
          </a:p>
        </p:txBody>
      </p:sp>
      <p:sp>
        <p:nvSpPr>
          <p:cNvPr id="6" name="Text 3"/>
          <p:cNvSpPr/>
          <p:nvPr/>
        </p:nvSpPr>
        <p:spPr>
          <a:xfrm>
            <a:off x="254000" y="2086610"/>
            <a:ext cx="3128010" cy="862965"/>
          </a:xfrm>
          <a:prstGeom prst="rect">
            <a:avLst/>
          </a:prstGeom>
          <a:noFill/>
          <a:ln/>
        </p:spPr>
        <p:txBody>
          <a:bodyPr wrap="square" lIns="91440" tIns="45720" rIns="91440" bIns="45720" rtlCol="0" anchor="t"/>
          <a:lstStyle/>
          <a:p>
            <a:pPr>
              <a:lnSpc>
                <a:spcPct val="100000"/>
              </a:lnSpc>
            </a:pPr>
            <a:r>
              <a:rPr lang="en-US" sz="16600" b="1" dirty="0">
                <a:solidFill>
                  <a:srgbClr val="FFFFFF"/>
                </a:solidFill>
                <a:latin typeface="Arial" panose="020B0604020202020204" pitchFamily="34" charset="0"/>
                <a:ea typeface="MiSans" pitchFamily="34" charset="-122"/>
                <a:cs typeface="Arial" panose="020B0604020202020204" pitchFamily="34" charset="0"/>
              </a:rPr>
              <a:t>01</a:t>
            </a:r>
            <a:endParaRPr lang="en-US" sz="1600"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4665345" y="1460500"/>
            <a:ext cx="720000" cy="720000"/>
          </a:xfrm>
          <a:prstGeom prst="roundRect">
            <a:avLst>
              <a:gd name="adj" fmla="val 16667"/>
            </a:avLst>
          </a:prstGeom>
          <a:solidFill>
            <a:srgbClr val="D3BDA6"/>
          </a:solidFill>
          <a:ln w="12700">
            <a:solidFill>
              <a:srgbClr val="FFFFFF"/>
            </a:solidFill>
            <a:prstDash val="solid"/>
          </a:ln>
        </p:spPr>
        <p:txBody>
          <a:bodyPr/>
          <a:lstStyle/>
          <a:p>
            <a:endParaRPr lang="en-GB"/>
          </a:p>
        </p:txBody>
      </p:sp>
      <p:sp>
        <p:nvSpPr>
          <p:cNvPr id="5" name="Text 3"/>
          <p:cNvSpPr/>
          <p:nvPr/>
        </p:nvSpPr>
        <p:spPr>
          <a:xfrm>
            <a:off x="4665345" y="1460500"/>
            <a:ext cx="720000" cy="7200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4655185" y="2941955"/>
            <a:ext cx="720000" cy="720000"/>
          </a:xfrm>
          <a:prstGeom prst="roundRect">
            <a:avLst>
              <a:gd name="adj" fmla="val 16667"/>
            </a:avLst>
          </a:prstGeom>
          <a:solidFill>
            <a:srgbClr val="D3BDA6"/>
          </a:solidFill>
          <a:ln/>
        </p:spPr>
        <p:txBody>
          <a:bodyPr/>
          <a:lstStyle/>
          <a:p>
            <a:endParaRPr lang="en-GB"/>
          </a:p>
        </p:txBody>
      </p:sp>
      <p:sp>
        <p:nvSpPr>
          <p:cNvPr id="7" name="Text 5"/>
          <p:cNvSpPr/>
          <p:nvPr/>
        </p:nvSpPr>
        <p:spPr>
          <a:xfrm>
            <a:off x="4655185" y="2941955"/>
            <a:ext cx="720000" cy="7200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a:off x="4644390" y="4516120"/>
            <a:ext cx="720000" cy="720000"/>
          </a:xfrm>
          <a:prstGeom prst="roundRect">
            <a:avLst>
              <a:gd name="adj" fmla="val 16667"/>
            </a:avLst>
          </a:prstGeom>
          <a:solidFill>
            <a:srgbClr val="D3BDA6"/>
          </a:solidFill>
          <a:ln/>
        </p:spPr>
        <p:txBody>
          <a:bodyPr/>
          <a:lstStyle/>
          <a:p>
            <a:endParaRPr lang="en-GB"/>
          </a:p>
        </p:txBody>
      </p:sp>
      <p:sp>
        <p:nvSpPr>
          <p:cNvPr id="9" name="Text 7"/>
          <p:cNvSpPr/>
          <p:nvPr/>
        </p:nvSpPr>
        <p:spPr>
          <a:xfrm>
            <a:off x="4644390" y="4516120"/>
            <a:ext cx="720000" cy="720000"/>
          </a:xfrm>
          <a:prstGeom prst="rect">
            <a:avLst/>
          </a:prstGeom>
          <a:noFill/>
          <a:ln/>
        </p:spPr>
        <p:txBody>
          <a:bodyPr wrap="square" lIns="45720" tIns="91440" rIns="91440" bIns="45720" rtlCol="0" anchor="ctr"/>
          <a:lstStyle/>
          <a:p>
            <a:pPr>
              <a:lnSpc>
                <a:spcPct val="100000"/>
              </a:lnSpc>
            </a:pPr>
            <a:endParaRPr lang="en-US" sz="1600" dirty="0"/>
          </a:p>
        </p:txBody>
      </p:sp>
      <p:pic>
        <p:nvPicPr>
          <p:cNvPr id="10" name="Image 0" descr="https://kimi-img.moonshot.cn/pub/slides/slides_tmpl/image/25-09-28-15:22:13-d3ce498s8jdo4os5ddd0.png"/>
          <p:cNvPicPr>
            <a:picLocks noChangeAspect="1"/>
          </p:cNvPicPr>
          <p:nvPr/>
        </p:nvPicPr>
        <p:blipFill>
          <a:blip r:embed="rId3"/>
          <a:stretch>
            <a:fillRect/>
          </a:stretch>
        </p:blipFill>
        <p:spPr>
          <a:xfrm>
            <a:off x="4806315" y="1600835"/>
            <a:ext cx="438785" cy="438785"/>
          </a:xfrm>
          <a:prstGeom prst="rect">
            <a:avLst/>
          </a:prstGeom>
        </p:spPr>
      </p:pic>
      <p:pic>
        <p:nvPicPr>
          <p:cNvPr id="11" name="Image 1" descr="https://kimi-img.moonshot.cn/pub/slides/slides_tmpl/image/25-09-28-15:22:14-d3ce49gs8jdo4os5dddg.png"/>
          <p:cNvPicPr>
            <a:picLocks noChangeAspect="1"/>
          </p:cNvPicPr>
          <p:nvPr/>
        </p:nvPicPr>
        <p:blipFill>
          <a:blip r:embed="rId4"/>
          <a:stretch>
            <a:fillRect/>
          </a:stretch>
        </p:blipFill>
        <p:spPr>
          <a:xfrm>
            <a:off x="4824730" y="3108325"/>
            <a:ext cx="384175" cy="384175"/>
          </a:xfrm>
          <a:prstGeom prst="rect">
            <a:avLst/>
          </a:prstGeom>
        </p:spPr>
      </p:pic>
      <p:pic>
        <p:nvPicPr>
          <p:cNvPr id="12" name="Image 2" descr="https://kimi-img.moonshot.cn/pub/slides/slides_tmpl/image/25-09-28-15:22:14-d3ce49gs8jdo4os5dde0.png"/>
          <p:cNvPicPr>
            <a:picLocks noChangeAspect="1"/>
          </p:cNvPicPr>
          <p:nvPr/>
        </p:nvPicPr>
        <p:blipFill>
          <a:blip r:embed="rId5"/>
          <a:stretch>
            <a:fillRect/>
          </a:stretch>
        </p:blipFill>
        <p:spPr>
          <a:xfrm>
            <a:off x="4794885" y="4682490"/>
            <a:ext cx="384175" cy="384175"/>
          </a:xfrm>
          <a:prstGeom prst="rect">
            <a:avLst/>
          </a:prstGeom>
        </p:spPr>
      </p:pic>
      <p:sp>
        <p:nvSpPr>
          <p:cNvPr id="13" name="Text 8"/>
          <p:cNvSpPr/>
          <p:nvPr/>
        </p:nvSpPr>
        <p:spPr>
          <a:xfrm>
            <a:off x="667385" y="524510"/>
            <a:ext cx="6272530" cy="1077218"/>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WorkWellVR: VR Stress Relief for 18–34s</a:t>
            </a:r>
            <a:endParaRPr lang="en-US" sz="1600" dirty="0"/>
          </a:p>
        </p:txBody>
      </p:sp>
      <p:sp>
        <p:nvSpPr>
          <p:cNvPr id="14" name="Shape 9"/>
          <p:cNvSpPr/>
          <p:nvPr/>
        </p:nvSpPr>
        <p:spPr>
          <a:xfrm>
            <a:off x="1092508" y="2186850"/>
            <a:ext cx="3056708" cy="2950210"/>
          </a:xfrm>
          <a:prstGeom prst="rect">
            <a:avLst/>
          </a:prstGeom>
          <a:gradFill flip="none" rotWithShape="1">
            <a:gsLst>
              <a:gs pos="0">
                <a:srgbClr val="F4F4F4"/>
              </a:gs>
              <a:gs pos="80000">
                <a:srgbClr val="FFFFFF"/>
              </a:gs>
              <a:gs pos="100000">
                <a:srgbClr val="FFFFFF"/>
              </a:gs>
            </a:gsLst>
            <a:lin ang="2700000" scaled="1"/>
          </a:gradFill>
          <a:ln w="6350">
            <a:solidFill>
              <a:srgbClr val="F4F4F4"/>
            </a:solidFill>
            <a:prstDash val="solid"/>
          </a:ln>
          <a:effectLst>
            <a:outerShdw blurRad="279400" dist="71842" dir="2700000" algn="bl" rotWithShape="0">
              <a:srgbClr val="000000">
                <a:alpha val="10196"/>
              </a:srgbClr>
            </a:outerShdw>
          </a:effectLst>
        </p:spPr>
        <p:txBody>
          <a:bodyPr/>
          <a:lstStyle/>
          <a:p>
            <a:endParaRPr lang="en-GB"/>
          </a:p>
        </p:txBody>
      </p:sp>
      <p:sp>
        <p:nvSpPr>
          <p:cNvPr id="15" name="Text 10"/>
          <p:cNvSpPr/>
          <p:nvPr/>
        </p:nvSpPr>
        <p:spPr>
          <a:xfrm>
            <a:off x="1136197" y="1356360"/>
            <a:ext cx="3056708" cy="2950210"/>
          </a:xfrm>
          <a:prstGeom prst="rect">
            <a:avLst/>
          </a:prstGeom>
          <a:noFill/>
          <a:ln/>
        </p:spPr>
        <p:txBody>
          <a:bodyPr wrap="square" lIns="45720" tIns="91440" rIns="91440" bIns="45720" rtlCol="0" anchor="ctr"/>
          <a:lstStyle/>
          <a:p>
            <a:pPr>
              <a:lnSpc>
                <a:spcPct val="100000"/>
              </a:lnSpc>
            </a:pPr>
            <a:endParaRPr lang="en-US" sz="1600" dirty="0"/>
          </a:p>
        </p:txBody>
      </p:sp>
      <p:pic>
        <p:nvPicPr>
          <p:cNvPr id="16" name="Image 3" descr="https://kimi-img.moonshot.cn/pub/slides/slides_tmpl/image/25-09-28-15:22:16-d3ce4a0s8jdo4os5ddgg.png"/>
          <p:cNvPicPr>
            <a:picLocks noChangeAspect="1"/>
          </p:cNvPicPr>
          <p:nvPr/>
        </p:nvPicPr>
        <p:blipFill>
          <a:blip r:embed="rId6"/>
          <a:srcRect t="81" b="81"/>
          <a:stretch/>
        </p:blipFill>
        <p:spPr>
          <a:xfrm>
            <a:off x="1355361" y="2291097"/>
            <a:ext cx="2680382" cy="2586502"/>
          </a:xfrm>
          <a:prstGeom prst="rect">
            <a:avLst/>
          </a:prstGeom>
        </p:spPr>
      </p:pic>
      <p:pic>
        <p:nvPicPr>
          <p:cNvPr id="17" name="Image 4" descr="https://kimi-img.moonshot.cn/pub/slides/slides_tmpl/image/25-09-28-15:22:15-d3ce49os8jdo4os5ddeg.png"/>
          <p:cNvPicPr>
            <a:picLocks noChangeAspect="1"/>
          </p:cNvPicPr>
          <p:nvPr/>
        </p:nvPicPr>
        <p:blipFill>
          <a:blip r:embed="rId7"/>
          <a:srcRect t="33727"/>
          <a:stretch/>
        </p:blipFill>
        <p:spPr>
          <a:xfrm rot="16200000">
            <a:off x="259925" y="2018718"/>
            <a:ext cx="838893" cy="1684590"/>
          </a:xfrm>
          <a:prstGeom prst="rect">
            <a:avLst/>
          </a:prstGeom>
        </p:spPr>
      </p:pic>
      <p:sp>
        <p:nvSpPr>
          <p:cNvPr id="18" name="Shape 11"/>
          <p:cNvSpPr/>
          <p:nvPr/>
        </p:nvSpPr>
        <p:spPr>
          <a:xfrm>
            <a:off x="5711190" y="1659255"/>
            <a:ext cx="0" cy="4500000"/>
          </a:xfrm>
          <a:prstGeom prst="line">
            <a:avLst/>
          </a:prstGeom>
          <a:noFill/>
          <a:ln w="12700">
            <a:solidFill>
              <a:srgbClr val="D3BDA6"/>
            </a:solidFill>
            <a:prstDash val="dash"/>
            <a:headEnd type="none"/>
            <a:tailEnd type="none"/>
          </a:ln>
        </p:spPr>
        <p:txBody>
          <a:bodyPr/>
          <a:lstStyle/>
          <a:p>
            <a:endParaRPr lang="en-GB"/>
          </a:p>
        </p:txBody>
      </p:sp>
      <p:sp>
        <p:nvSpPr>
          <p:cNvPr id="19" name="Shape 12"/>
          <p:cNvSpPr/>
          <p:nvPr/>
        </p:nvSpPr>
        <p:spPr>
          <a:xfrm>
            <a:off x="5635625" y="1631950"/>
            <a:ext cx="180000" cy="180000"/>
          </a:xfrm>
          <a:prstGeom prst="ellipse">
            <a:avLst/>
          </a:prstGeom>
          <a:solidFill>
            <a:srgbClr val="D3BDA6"/>
          </a:solidFill>
          <a:ln/>
        </p:spPr>
        <p:txBody>
          <a:bodyPr/>
          <a:lstStyle/>
          <a:p>
            <a:endParaRPr lang="en-GB"/>
          </a:p>
        </p:txBody>
      </p:sp>
      <p:sp>
        <p:nvSpPr>
          <p:cNvPr id="20" name="Text 13"/>
          <p:cNvSpPr/>
          <p:nvPr/>
        </p:nvSpPr>
        <p:spPr>
          <a:xfrm>
            <a:off x="5635625" y="1631950"/>
            <a:ext cx="180000" cy="180000"/>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4"/>
          <p:cNvSpPr/>
          <p:nvPr/>
        </p:nvSpPr>
        <p:spPr>
          <a:xfrm>
            <a:off x="5621655" y="3260725"/>
            <a:ext cx="180000" cy="180000"/>
          </a:xfrm>
          <a:prstGeom prst="ellipse">
            <a:avLst/>
          </a:prstGeom>
          <a:solidFill>
            <a:srgbClr val="D3BDA6"/>
          </a:solidFill>
          <a:ln/>
        </p:spPr>
        <p:txBody>
          <a:bodyPr/>
          <a:lstStyle/>
          <a:p>
            <a:endParaRPr lang="en-GB"/>
          </a:p>
        </p:txBody>
      </p:sp>
      <p:sp>
        <p:nvSpPr>
          <p:cNvPr id="22" name="Text 15"/>
          <p:cNvSpPr/>
          <p:nvPr/>
        </p:nvSpPr>
        <p:spPr>
          <a:xfrm>
            <a:off x="5621655" y="3260725"/>
            <a:ext cx="180000" cy="180000"/>
          </a:xfrm>
          <a:prstGeom prst="rect">
            <a:avLst/>
          </a:prstGeom>
          <a:noFill/>
          <a:ln/>
        </p:spPr>
        <p:txBody>
          <a:bodyPr wrap="square" lIns="45720" tIns="91440" rIns="91440" bIns="45720" rtlCol="0" anchor="ctr"/>
          <a:lstStyle/>
          <a:p>
            <a:pPr>
              <a:lnSpc>
                <a:spcPct val="100000"/>
              </a:lnSpc>
            </a:pPr>
            <a:endParaRPr lang="en-US" sz="1600" dirty="0"/>
          </a:p>
        </p:txBody>
      </p:sp>
      <p:sp>
        <p:nvSpPr>
          <p:cNvPr id="23" name="Shape 16"/>
          <p:cNvSpPr/>
          <p:nvPr/>
        </p:nvSpPr>
        <p:spPr>
          <a:xfrm>
            <a:off x="5610860" y="4834255"/>
            <a:ext cx="180000" cy="180000"/>
          </a:xfrm>
          <a:prstGeom prst="ellipse">
            <a:avLst/>
          </a:prstGeom>
          <a:solidFill>
            <a:srgbClr val="D3BDA6"/>
          </a:solidFill>
          <a:ln/>
        </p:spPr>
        <p:txBody>
          <a:bodyPr/>
          <a:lstStyle/>
          <a:p>
            <a:endParaRPr lang="en-GB"/>
          </a:p>
        </p:txBody>
      </p:sp>
      <p:sp>
        <p:nvSpPr>
          <p:cNvPr id="24" name="Text 17"/>
          <p:cNvSpPr/>
          <p:nvPr/>
        </p:nvSpPr>
        <p:spPr>
          <a:xfrm>
            <a:off x="5610860" y="4834255"/>
            <a:ext cx="180000" cy="180000"/>
          </a:xfrm>
          <a:prstGeom prst="rect">
            <a:avLst/>
          </a:prstGeom>
          <a:noFill/>
          <a:ln/>
        </p:spPr>
        <p:txBody>
          <a:bodyPr wrap="square" lIns="45720" tIns="91440" rIns="91440" bIns="45720" rtlCol="0" anchor="ctr"/>
          <a:lstStyle/>
          <a:p>
            <a:pPr>
              <a:lnSpc>
                <a:spcPct val="100000"/>
              </a:lnSpc>
            </a:pPr>
            <a:endParaRPr lang="en-US" sz="1600" dirty="0"/>
          </a:p>
        </p:txBody>
      </p:sp>
      <p:sp>
        <p:nvSpPr>
          <p:cNvPr id="25" name="Shape 18"/>
          <p:cNvSpPr/>
          <p:nvPr/>
        </p:nvSpPr>
        <p:spPr>
          <a:xfrm rot="5400000">
            <a:off x="5333365" y="1772285"/>
            <a:ext cx="179705" cy="95885"/>
          </a:xfrm>
          <a:prstGeom prst="triangle">
            <a:avLst>
              <a:gd name="adj" fmla="val 50000"/>
            </a:avLst>
          </a:prstGeom>
          <a:solidFill>
            <a:srgbClr val="D3BDA6"/>
          </a:solidFill>
          <a:ln/>
        </p:spPr>
        <p:txBody>
          <a:bodyPr/>
          <a:lstStyle/>
          <a:p>
            <a:endParaRPr lang="en-GB"/>
          </a:p>
        </p:txBody>
      </p:sp>
      <p:sp>
        <p:nvSpPr>
          <p:cNvPr id="26" name="Text 19"/>
          <p:cNvSpPr/>
          <p:nvPr/>
        </p:nvSpPr>
        <p:spPr>
          <a:xfrm rot="5400000">
            <a:off x="5333365" y="1772285"/>
            <a:ext cx="179705" cy="95885"/>
          </a:xfrm>
          <a:prstGeom prst="rect">
            <a:avLst/>
          </a:prstGeom>
          <a:noFill/>
          <a:ln/>
        </p:spPr>
        <p:txBody>
          <a:bodyPr wrap="square" lIns="45720" tIns="91440" rIns="91440" bIns="45720" rtlCol="0" anchor="ctr"/>
          <a:lstStyle/>
          <a:p>
            <a:pPr>
              <a:lnSpc>
                <a:spcPct val="100000"/>
              </a:lnSpc>
            </a:pPr>
            <a:endParaRPr lang="en-US" sz="1600" dirty="0"/>
          </a:p>
        </p:txBody>
      </p:sp>
      <p:sp>
        <p:nvSpPr>
          <p:cNvPr id="27" name="Shape 20"/>
          <p:cNvSpPr/>
          <p:nvPr/>
        </p:nvSpPr>
        <p:spPr>
          <a:xfrm rot="5400000">
            <a:off x="5323205" y="3254375"/>
            <a:ext cx="179705" cy="95885"/>
          </a:xfrm>
          <a:prstGeom prst="triangle">
            <a:avLst>
              <a:gd name="adj" fmla="val 50000"/>
            </a:avLst>
          </a:prstGeom>
          <a:solidFill>
            <a:srgbClr val="D3BDA6"/>
          </a:solidFill>
          <a:ln/>
        </p:spPr>
        <p:txBody>
          <a:bodyPr/>
          <a:lstStyle/>
          <a:p>
            <a:endParaRPr lang="en-GB"/>
          </a:p>
        </p:txBody>
      </p:sp>
      <p:sp>
        <p:nvSpPr>
          <p:cNvPr id="28" name="Text 21"/>
          <p:cNvSpPr/>
          <p:nvPr/>
        </p:nvSpPr>
        <p:spPr>
          <a:xfrm rot="5400000">
            <a:off x="5323205" y="3254375"/>
            <a:ext cx="179705" cy="95885"/>
          </a:xfrm>
          <a:prstGeom prst="rect">
            <a:avLst/>
          </a:prstGeom>
          <a:noFill/>
          <a:ln/>
        </p:spPr>
        <p:txBody>
          <a:bodyPr wrap="square" lIns="45720" tIns="91440" rIns="91440" bIns="45720" rtlCol="0" anchor="ctr"/>
          <a:lstStyle/>
          <a:p>
            <a:pPr>
              <a:lnSpc>
                <a:spcPct val="100000"/>
              </a:lnSpc>
            </a:pPr>
            <a:endParaRPr lang="en-US" sz="1600" dirty="0"/>
          </a:p>
        </p:txBody>
      </p:sp>
      <p:sp>
        <p:nvSpPr>
          <p:cNvPr id="29" name="Shape 22"/>
          <p:cNvSpPr/>
          <p:nvPr/>
        </p:nvSpPr>
        <p:spPr>
          <a:xfrm rot="5400000">
            <a:off x="5312410" y="4827905"/>
            <a:ext cx="179705" cy="95885"/>
          </a:xfrm>
          <a:prstGeom prst="triangle">
            <a:avLst>
              <a:gd name="adj" fmla="val 50000"/>
            </a:avLst>
          </a:prstGeom>
          <a:solidFill>
            <a:srgbClr val="D3BDA6"/>
          </a:solidFill>
          <a:ln/>
        </p:spPr>
        <p:txBody>
          <a:bodyPr/>
          <a:lstStyle/>
          <a:p>
            <a:endParaRPr lang="en-GB"/>
          </a:p>
        </p:txBody>
      </p:sp>
      <p:sp>
        <p:nvSpPr>
          <p:cNvPr id="30" name="Text 23"/>
          <p:cNvSpPr/>
          <p:nvPr/>
        </p:nvSpPr>
        <p:spPr>
          <a:xfrm rot="5400000">
            <a:off x="5312410" y="4827905"/>
            <a:ext cx="179705" cy="95885"/>
          </a:xfrm>
          <a:prstGeom prst="rect">
            <a:avLst/>
          </a:prstGeom>
          <a:noFill/>
          <a:ln/>
        </p:spPr>
        <p:txBody>
          <a:bodyPr wrap="square" lIns="45720" tIns="91440" rIns="91440" bIns="45720" rtlCol="0" anchor="ctr"/>
          <a:lstStyle/>
          <a:p>
            <a:pPr>
              <a:lnSpc>
                <a:spcPct val="100000"/>
              </a:lnSpc>
            </a:pPr>
            <a:endParaRPr lang="en-US" sz="1600" dirty="0"/>
          </a:p>
        </p:txBody>
      </p:sp>
      <p:pic>
        <p:nvPicPr>
          <p:cNvPr id="31" name="Image 5" descr="https://kimi-img.moonshot.cn/pub/slides/slides_tmpl/image/25-09-28-15:22:15-d3ce49os8jdo4os5ddfg.png"/>
          <p:cNvPicPr>
            <a:picLocks noChangeAspect="1"/>
          </p:cNvPicPr>
          <p:nvPr/>
        </p:nvPicPr>
        <p:blipFill>
          <a:blip r:embed="rId8"/>
          <a:stretch>
            <a:fillRect/>
          </a:stretch>
        </p:blipFill>
        <p:spPr>
          <a:xfrm>
            <a:off x="0" y="3931920"/>
            <a:ext cx="694690" cy="2926080"/>
          </a:xfrm>
          <a:prstGeom prst="rect">
            <a:avLst/>
          </a:prstGeom>
        </p:spPr>
      </p:pic>
      <p:sp>
        <p:nvSpPr>
          <p:cNvPr id="32" name="Text 24"/>
          <p:cNvSpPr/>
          <p:nvPr/>
        </p:nvSpPr>
        <p:spPr>
          <a:xfrm>
            <a:off x="6120765" y="1521460"/>
            <a:ext cx="5371465"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DBB479"/>
                </a:solidFill>
                <a:latin typeface="Arial" panose="020B0604020202020204" pitchFamily="34" charset="0"/>
                <a:ea typeface="MiSans" pitchFamily="34" charset="-122"/>
                <a:cs typeface="Arial" panose="020B0604020202020204" pitchFamily="34" charset="0"/>
              </a:rPr>
              <a:t>Introduction to WorkWellVR</a:t>
            </a:r>
            <a:endParaRPr lang="en-US" sz="1600" dirty="0"/>
          </a:p>
        </p:txBody>
      </p:sp>
      <p:sp>
        <p:nvSpPr>
          <p:cNvPr id="33" name="Text 25"/>
          <p:cNvSpPr/>
          <p:nvPr/>
        </p:nvSpPr>
        <p:spPr>
          <a:xfrm>
            <a:off x="6120765" y="1847215"/>
            <a:ext cx="5371465" cy="908518"/>
          </a:xfrm>
          <a:prstGeom prst="rect">
            <a:avLst/>
          </a:prstGeom>
          <a:noFill/>
          <a:ln/>
        </p:spPr>
        <p:txBody>
          <a:bodyPr wrap="square" lIns="91440" tIns="45720" rIns="91440" bIns="45720" rtlCol="0" anchor="t">
            <a:spAutoFit/>
          </a:bodyPr>
          <a:lstStyle/>
          <a:p>
            <a:pPr>
              <a:lnSpc>
                <a:spcPct val="130000"/>
              </a:lnSpc>
            </a:pPr>
            <a:r>
              <a:rPr lang="en-US" sz="1400" dirty="0">
                <a:solidFill>
                  <a:srgbClr val="2C3741"/>
                </a:solidFill>
                <a:latin typeface="Arial" panose="020B0604020202020204" pitchFamily="34" charset="0"/>
                <a:ea typeface="MiSans" pitchFamily="34" charset="-122"/>
                <a:cs typeface="Arial" panose="020B0604020202020204" pitchFamily="34" charset="0"/>
              </a:rPr>
              <a:t>WorkWellVR is a cutting-edge digital VR intervention designed specifically to tackle the growing issue of workplace stress among UK adults aged 18–34. </a:t>
            </a:r>
            <a:endParaRPr lang="en-US" sz="1600" dirty="0"/>
          </a:p>
        </p:txBody>
      </p:sp>
      <p:sp>
        <p:nvSpPr>
          <p:cNvPr id="34" name="Text 26"/>
          <p:cNvSpPr/>
          <p:nvPr/>
        </p:nvSpPr>
        <p:spPr>
          <a:xfrm>
            <a:off x="467360" y="4594225"/>
            <a:ext cx="4132580" cy="338554"/>
          </a:xfrm>
          <a:prstGeom prst="rect">
            <a:avLst/>
          </a:prstGeom>
          <a:noFill/>
          <a:ln/>
        </p:spPr>
        <p:txBody>
          <a:bodyPr wrap="square" lIns="91440" tIns="45720" rIns="91440" bIns="45720" rtlCol="0" anchor="t">
            <a:spAutoFit/>
          </a:bodyPr>
          <a:lstStyle/>
          <a:p>
            <a:pPr>
              <a:lnSpc>
                <a:spcPct val="100000"/>
              </a:lnSpc>
            </a:pPr>
            <a:endParaRPr lang="en-US" sz="1600" dirty="0"/>
          </a:p>
        </p:txBody>
      </p:sp>
      <p:sp>
        <p:nvSpPr>
          <p:cNvPr id="35" name="Text 27"/>
          <p:cNvSpPr/>
          <p:nvPr/>
        </p:nvSpPr>
        <p:spPr>
          <a:xfrm>
            <a:off x="467360" y="4941570"/>
            <a:ext cx="4132580" cy="386516"/>
          </a:xfrm>
          <a:prstGeom prst="rect">
            <a:avLst/>
          </a:prstGeom>
          <a:noFill/>
          <a:ln/>
        </p:spPr>
        <p:txBody>
          <a:bodyPr wrap="square" lIns="91440" tIns="45720" rIns="91440" bIns="45720" rtlCol="0" anchor="t">
            <a:spAutoFit/>
          </a:bodyPr>
          <a:lstStyle/>
          <a:p>
            <a:pPr>
              <a:lnSpc>
                <a:spcPct val="130000"/>
              </a:lnSpc>
            </a:pPr>
            <a:endParaRPr lang="en-US" sz="1600" dirty="0"/>
          </a:p>
        </p:txBody>
      </p:sp>
      <p:sp>
        <p:nvSpPr>
          <p:cNvPr id="36" name="Text 28"/>
          <p:cNvSpPr/>
          <p:nvPr/>
        </p:nvSpPr>
        <p:spPr>
          <a:xfrm>
            <a:off x="6120765" y="3139440"/>
            <a:ext cx="5371465"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DBB479"/>
                </a:solidFill>
                <a:latin typeface="Arial" panose="020B0604020202020204" pitchFamily="34" charset="0"/>
                <a:ea typeface="MiSans" pitchFamily="34" charset="-122"/>
                <a:cs typeface="Arial" panose="020B0604020202020204" pitchFamily="34" charset="0"/>
              </a:rPr>
              <a:t>Target Group</a:t>
            </a:r>
            <a:endParaRPr lang="en-US" sz="1600" dirty="0"/>
          </a:p>
        </p:txBody>
      </p:sp>
      <p:sp>
        <p:nvSpPr>
          <p:cNvPr id="37" name="Text 29"/>
          <p:cNvSpPr/>
          <p:nvPr/>
        </p:nvSpPr>
        <p:spPr>
          <a:xfrm>
            <a:off x="6120765" y="3465195"/>
            <a:ext cx="5371465" cy="1188595"/>
          </a:xfrm>
          <a:prstGeom prst="rect">
            <a:avLst/>
          </a:prstGeom>
          <a:noFill/>
          <a:ln/>
        </p:spPr>
        <p:txBody>
          <a:bodyPr wrap="square" lIns="91440" tIns="45720" rIns="91440" bIns="45720" rtlCol="0" anchor="t">
            <a:spAutoFit/>
          </a:bodyPr>
          <a:lstStyle/>
          <a:p>
            <a:pPr>
              <a:lnSpc>
                <a:spcPct val="130000"/>
              </a:lnSpc>
            </a:pPr>
            <a:r>
              <a:rPr lang="en-US" sz="1400" dirty="0">
                <a:solidFill>
                  <a:srgbClr val="2C3741"/>
                </a:solidFill>
                <a:latin typeface="Arial" panose="020B0604020202020204" pitchFamily="34" charset="0"/>
                <a:ea typeface="MiSans" pitchFamily="34" charset="-122"/>
                <a:cs typeface="Arial" panose="020B0604020202020204" pitchFamily="34" charset="0"/>
              </a:rPr>
              <a:t>The intervention targets young adults aged 18–34, a demographic facing significant workplace stress. This age group is particularly vulnerable to stress-related issues, making them a priority for our intervention efforts.</a:t>
            </a:r>
            <a:endParaRPr lang="en-US" sz="1600" dirty="0"/>
          </a:p>
        </p:txBody>
      </p:sp>
      <p:sp>
        <p:nvSpPr>
          <p:cNvPr id="38" name="Text 30"/>
          <p:cNvSpPr/>
          <p:nvPr/>
        </p:nvSpPr>
        <p:spPr>
          <a:xfrm>
            <a:off x="6120765" y="4757420"/>
            <a:ext cx="5371465"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DBB479"/>
                </a:solidFill>
                <a:latin typeface="Arial" panose="020B0604020202020204" pitchFamily="34" charset="0"/>
                <a:ea typeface="MiSans" pitchFamily="34" charset="-122"/>
                <a:cs typeface="Arial" panose="020B0604020202020204" pitchFamily="34" charset="0"/>
              </a:rPr>
              <a:t>Public Health Problem</a:t>
            </a:r>
            <a:endParaRPr lang="en-US" sz="1600" dirty="0"/>
          </a:p>
        </p:txBody>
      </p:sp>
      <p:sp>
        <p:nvSpPr>
          <p:cNvPr id="39" name="Text 31"/>
          <p:cNvSpPr/>
          <p:nvPr/>
        </p:nvSpPr>
        <p:spPr>
          <a:xfrm>
            <a:off x="6120765" y="5083175"/>
            <a:ext cx="5371465" cy="1188595"/>
          </a:xfrm>
          <a:prstGeom prst="rect">
            <a:avLst/>
          </a:prstGeom>
          <a:noFill/>
          <a:ln/>
        </p:spPr>
        <p:txBody>
          <a:bodyPr wrap="square" lIns="91440" tIns="45720" rIns="91440" bIns="45720" rtlCol="0" anchor="t">
            <a:spAutoFit/>
          </a:bodyPr>
          <a:lstStyle/>
          <a:p>
            <a:pPr>
              <a:lnSpc>
                <a:spcPct val="130000"/>
              </a:lnSpc>
            </a:pPr>
            <a:r>
              <a:rPr lang="en-US" sz="1400" dirty="0">
                <a:solidFill>
                  <a:srgbClr val="2C3741"/>
                </a:solidFill>
                <a:latin typeface="Arial" panose="020B0604020202020204" pitchFamily="34" charset="0"/>
                <a:ea typeface="MiSans" pitchFamily="34" charset="-122"/>
                <a:cs typeface="Arial" panose="020B0604020202020204" pitchFamily="34" charset="0"/>
              </a:rPr>
              <a:t>Workplace stress is a growing public health concern, with young adults reporting the highest levels of stress </a:t>
            </a:r>
            <a:r>
              <a:rPr lang="en-GB" sz="1400" dirty="0">
                <a:solidFill>
                  <a:srgbClr val="2C3741"/>
                </a:solidFill>
                <a:latin typeface="Arial" panose="020B0604020202020204" pitchFamily="34" charset="0"/>
                <a:cs typeface="Arial" panose="020B0604020202020204" pitchFamily="34" charset="0"/>
              </a:rPr>
              <a:t>(HSE, 2023).</a:t>
            </a:r>
            <a:r>
              <a:rPr lang="en-US" sz="1400" dirty="0">
                <a:solidFill>
                  <a:srgbClr val="2C3741"/>
                </a:solidFill>
                <a:latin typeface="Arial" panose="020B0604020202020204" pitchFamily="34" charset="0"/>
                <a:ea typeface="MiSans" pitchFamily="34" charset="-122"/>
                <a:cs typeface="Arial" panose="020B0604020202020204" pitchFamily="34" charset="0"/>
              </a:rPr>
              <a:t> This stress contributes to anxiety, depression, and burnout, highlighting the urgent need for effective interventions </a:t>
            </a:r>
            <a:r>
              <a:rPr lang="en-GB" sz="1400" dirty="0">
                <a:solidFill>
                  <a:srgbClr val="2C3741"/>
                </a:solidFill>
                <a:latin typeface="Arial" panose="020B0604020202020204" pitchFamily="34" charset="0"/>
                <a:cs typeface="Arial" panose="020B0604020202020204" pitchFamily="34" charset="0"/>
              </a:rPr>
              <a:t>(CIPD, 2023)</a:t>
            </a:r>
            <a:endParaRPr lang="en-US" sz="1400" dirty="0">
              <a:solidFill>
                <a:srgbClr val="2C3741"/>
              </a:solidFill>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pic>
        <p:nvPicPr>
          <p:cNvPr id="4" name="Image 0" descr="https://kimi-img.moonshot.cn/pub/slides/slides_tmpl/image/25-09-28-15:22:10-d3ce48gs8jdo4os5dd8g.png"/>
          <p:cNvPicPr>
            <a:picLocks noChangeAspect="1"/>
          </p:cNvPicPr>
          <p:nvPr/>
        </p:nvPicPr>
        <p:blipFill>
          <a:blip r:embed="rId3"/>
          <a:srcRect l="45" r="45"/>
          <a:stretch/>
        </p:blipFill>
        <p:spPr>
          <a:xfrm>
            <a:off x="10485755" y="5457825"/>
            <a:ext cx="1733550" cy="1400175"/>
          </a:xfrm>
          <a:prstGeom prst="rect">
            <a:avLst/>
          </a:prstGeom>
        </p:spPr>
      </p:pic>
      <p:sp>
        <p:nvSpPr>
          <p:cNvPr id="5" name="Shape 2"/>
          <p:cNvSpPr/>
          <p:nvPr/>
        </p:nvSpPr>
        <p:spPr>
          <a:xfrm>
            <a:off x="474345" y="2915285"/>
            <a:ext cx="8759190" cy="1793875"/>
          </a:xfrm>
          <a:prstGeom prst="rect">
            <a:avLst/>
          </a:prstGeom>
          <a:solidFill>
            <a:srgbClr val="D3BDA6"/>
          </a:solidFill>
          <a:ln/>
        </p:spPr>
        <p:txBody>
          <a:bodyPr/>
          <a:lstStyle/>
          <a:p>
            <a:endParaRPr lang="en-GB"/>
          </a:p>
        </p:txBody>
      </p:sp>
      <p:sp>
        <p:nvSpPr>
          <p:cNvPr id="6" name="Text 3"/>
          <p:cNvSpPr/>
          <p:nvPr/>
        </p:nvSpPr>
        <p:spPr>
          <a:xfrm>
            <a:off x="474345" y="2915285"/>
            <a:ext cx="8759190" cy="1793875"/>
          </a:xfrm>
          <a:prstGeom prst="rect">
            <a:avLst/>
          </a:prstGeom>
          <a:noFill/>
          <a:ln/>
        </p:spPr>
        <p:txBody>
          <a:bodyPr wrap="square" lIns="45720" tIns="91440" rIns="91440" bIns="45720" rtlCol="0" anchor="ctr"/>
          <a:lstStyle/>
          <a:p>
            <a:pPr>
              <a:lnSpc>
                <a:spcPct val="100000"/>
              </a:lnSpc>
            </a:pPr>
            <a:endParaRPr lang="en-US" sz="1600" dirty="0"/>
          </a:p>
        </p:txBody>
      </p:sp>
      <p:sp>
        <p:nvSpPr>
          <p:cNvPr id="7" name="Text 4"/>
          <p:cNvSpPr/>
          <p:nvPr/>
        </p:nvSpPr>
        <p:spPr>
          <a:xfrm>
            <a:off x="667385" y="524510"/>
            <a:ext cx="6272530" cy="1077218"/>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Workplace Stress: A Growing Public Health Crisis</a:t>
            </a:r>
            <a:endParaRPr lang="en-US" sz="1600" dirty="0"/>
          </a:p>
        </p:txBody>
      </p:sp>
      <p:sp>
        <p:nvSpPr>
          <p:cNvPr id="8" name="Shape 5"/>
          <p:cNvSpPr/>
          <p:nvPr/>
        </p:nvSpPr>
        <p:spPr>
          <a:xfrm rot="7680000">
            <a:off x="8562166" y="3341075"/>
            <a:ext cx="3813585" cy="1926033"/>
          </a:xfrm>
          <a:custGeom>
            <a:avLst/>
            <a:gdLst/>
            <a:ahLst/>
            <a:cxnLst/>
            <a:rect l="l" t="t" r="r" b="b"/>
            <a:pathLst>
              <a:path w="3813585" h="1926033">
                <a:moveTo>
                  <a:pt x="98" y="1926033"/>
                </a:moveTo>
                <a:cubicBezTo>
                  <a:pt x="-10456" y="872487"/>
                  <a:pt x="835156" y="10225"/>
                  <a:pt x="1888054" y="90"/>
                </a:cubicBezTo>
                <a:cubicBezTo>
                  <a:pt x="2940953" y="-10045"/>
                  <a:pt x="3803452" y="835327"/>
                  <a:pt x="3813585" y="1888453"/>
                </a:cubicBezTo>
              </a:path>
            </a:pathLst>
          </a:custGeom>
          <a:solidFill>
            <a:srgbClr val="000000">
              <a:alpha val="0"/>
            </a:srgbClr>
          </a:solidFill>
          <a:ln w="9525">
            <a:solidFill>
              <a:srgbClr val="EDE5DC"/>
            </a:solidFill>
            <a:prstDash val="solid"/>
          </a:ln>
        </p:spPr>
        <p:txBody>
          <a:bodyPr/>
          <a:lstStyle/>
          <a:p>
            <a:endParaRPr lang="en-GB"/>
          </a:p>
        </p:txBody>
      </p:sp>
      <p:sp>
        <p:nvSpPr>
          <p:cNvPr id="9" name="Text 6"/>
          <p:cNvSpPr/>
          <p:nvPr/>
        </p:nvSpPr>
        <p:spPr>
          <a:xfrm rot="7680000">
            <a:off x="8562166" y="3341075"/>
            <a:ext cx="3813585" cy="1926033"/>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7"/>
          <p:cNvSpPr/>
          <p:nvPr/>
        </p:nvSpPr>
        <p:spPr>
          <a:xfrm rot="20400000">
            <a:off x="8430704" y="5117262"/>
            <a:ext cx="202156" cy="202202"/>
          </a:xfrm>
          <a:prstGeom prst="ellipse">
            <a:avLst/>
          </a:prstGeom>
          <a:solidFill>
            <a:srgbClr val="D3BDA6"/>
          </a:solidFill>
          <a:ln/>
        </p:spPr>
        <p:txBody>
          <a:bodyPr/>
          <a:lstStyle/>
          <a:p>
            <a:endParaRPr lang="en-GB"/>
          </a:p>
        </p:txBody>
      </p:sp>
      <p:sp>
        <p:nvSpPr>
          <p:cNvPr id="11" name="Text 8"/>
          <p:cNvSpPr/>
          <p:nvPr/>
        </p:nvSpPr>
        <p:spPr>
          <a:xfrm rot="20400000">
            <a:off x="8430704" y="5117262"/>
            <a:ext cx="202156" cy="202202"/>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rot="20400000">
            <a:off x="10836719" y="2149227"/>
            <a:ext cx="140486" cy="140518"/>
          </a:xfrm>
          <a:prstGeom prst="ellipse">
            <a:avLst/>
          </a:prstGeom>
          <a:solidFill>
            <a:srgbClr val="E4D7CA"/>
          </a:solidFill>
          <a:ln/>
        </p:spPr>
        <p:txBody>
          <a:bodyPr/>
          <a:lstStyle/>
          <a:p>
            <a:endParaRPr lang="en-GB"/>
          </a:p>
        </p:txBody>
      </p:sp>
      <p:sp>
        <p:nvSpPr>
          <p:cNvPr id="13" name="Text 10"/>
          <p:cNvSpPr/>
          <p:nvPr/>
        </p:nvSpPr>
        <p:spPr>
          <a:xfrm rot="20400000">
            <a:off x="10836719" y="2149227"/>
            <a:ext cx="140486" cy="140518"/>
          </a:xfrm>
          <a:prstGeom prst="rect">
            <a:avLst/>
          </a:prstGeom>
          <a:noFill/>
          <a:ln/>
        </p:spPr>
        <p:txBody>
          <a:bodyPr wrap="square" lIns="45720" tIns="91440" rIns="91440" bIns="45720" rtlCol="0" anchor="ctr"/>
          <a:lstStyle/>
          <a:p>
            <a:pPr>
              <a:lnSpc>
                <a:spcPct val="100000"/>
              </a:lnSpc>
            </a:pPr>
            <a:endParaRPr lang="en-US" sz="1600" dirty="0"/>
          </a:p>
        </p:txBody>
      </p:sp>
      <p:pic>
        <p:nvPicPr>
          <p:cNvPr id="14" name="Image 1" descr="https://kimi-img.moonshot.cn/pub/slides/slides_tmpl/image/25-09-28-15:22:12-d3ce490s8jdo4os5ddb0.png"/>
          <p:cNvPicPr>
            <a:picLocks noChangeAspect="1"/>
          </p:cNvPicPr>
          <p:nvPr/>
        </p:nvPicPr>
        <p:blipFill>
          <a:blip r:embed="rId4"/>
          <a:srcRect l="17" r="17"/>
          <a:stretch/>
        </p:blipFill>
        <p:spPr>
          <a:xfrm>
            <a:off x="8029401" y="2003292"/>
            <a:ext cx="3454397" cy="3454885"/>
          </a:xfrm>
          <a:prstGeom prst="rect">
            <a:avLst/>
          </a:prstGeom>
        </p:spPr>
      </p:pic>
      <p:sp>
        <p:nvSpPr>
          <p:cNvPr id="15" name="Shape 11"/>
          <p:cNvSpPr/>
          <p:nvPr/>
        </p:nvSpPr>
        <p:spPr>
          <a:xfrm>
            <a:off x="7825139" y="2088446"/>
            <a:ext cx="467485" cy="467592"/>
          </a:xfrm>
          <a:prstGeom prst="ellipse">
            <a:avLst/>
          </a:prstGeom>
          <a:solidFill>
            <a:srgbClr val="EDE5DC"/>
          </a:solidFill>
          <a:ln/>
        </p:spPr>
        <p:txBody>
          <a:bodyPr/>
          <a:lstStyle/>
          <a:p>
            <a:endParaRPr lang="en-GB"/>
          </a:p>
        </p:txBody>
      </p:sp>
      <p:sp>
        <p:nvSpPr>
          <p:cNvPr id="16" name="Text 12"/>
          <p:cNvSpPr/>
          <p:nvPr/>
        </p:nvSpPr>
        <p:spPr>
          <a:xfrm>
            <a:off x="7825139" y="2088446"/>
            <a:ext cx="467485" cy="467592"/>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3"/>
          <p:cNvSpPr/>
          <p:nvPr/>
        </p:nvSpPr>
        <p:spPr>
          <a:xfrm>
            <a:off x="7531833" y="1505310"/>
            <a:ext cx="4448631" cy="4449345"/>
          </a:xfrm>
          <a:prstGeom prst="ellipse">
            <a:avLst/>
          </a:prstGeom>
          <a:solidFill>
            <a:srgbClr val="000000">
              <a:alpha val="0"/>
            </a:srgbClr>
          </a:solidFill>
          <a:ln w="9525">
            <a:solidFill>
              <a:srgbClr val="EDE5DC"/>
            </a:solidFill>
            <a:prstDash val="solid"/>
          </a:ln>
        </p:spPr>
        <p:txBody>
          <a:bodyPr/>
          <a:lstStyle/>
          <a:p>
            <a:endParaRPr lang="en-GB"/>
          </a:p>
        </p:txBody>
      </p:sp>
      <p:sp>
        <p:nvSpPr>
          <p:cNvPr id="18" name="Text 14"/>
          <p:cNvSpPr/>
          <p:nvPr/>
        </p:nvSpPr>
        <p:spPr>
          <a:xfrm>
            <a:off x="7531833" y="1505310"/>
            <a:ext cx="4448631" cy="4449345"/>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5"/>
          <p:cNvSpPr/>
          <p:nvPr/>
        </p:nvSpPr>
        <p:spPr>
          <a:xfrm>
            <a:off x="11263894" y="5250258"/>
            <a:ext cx="140486" cy="140518"/>
          </a:xfrm>
          <a:prstGeom prst="ellipse">
            <a:avLst/>
          </a:prstGeom>
          <a:solidFill>
            <a:srgbClr val="E4D7CA"/>
          </a:solidFill>
          <a:ln/>
        </p:spPr>
        <p:txBody>
          <a:bodyPr/>
          <a:lstStyle/>
          <a:p>
            <a:endParaRPr lang="en-GB"/>
          </a:p>
        </p:txBody>
      </p:sp>
      <p:sp>
        <p:nvSpPr>
          <p:cNvPr id="20" name="Text 16"/>
          <p:cNvSpPr/>
          <p:nvPr/>
        </p:nvSpPr>
        <p:spPr>
          <a:xfrm>
            <a:off x="11263894" y="5250258"/>
            <a:ext cx="140486" cy="140518"/>
          </a:xfrm>
          <a:prstGeom prst="rect">
            <a:avLst/>
          </a:prstGeom>
          <a:noFill/>
          <a:ln/>
        </p:spPr>
        <p:txBody>
          <a:bodyPr wrap="square" lIns="45720" tIns="91440" rIns="91440" bIns="45720" rtlCol="0" anchor="ctr"/>
          <a:lstStyle/>
          <a:p>
            <a:pPr>
              <a:lnSpc>
                <a:spcPct val="100000"/>
              </a:lnSpc>
            </a:pPr>
            <a:endParaRPr lang="en-US" sz="1600" dirty="0"/>
          </a:p>
        </p:txBody>
      </p:sp>
      <p:sp>
        <p:nvSpPr>
          <p:cNvPr id="21" name="Text 17"/>
          <p:cNvSpPr/>
          <p:nvPr/>
        </p:nvSpPr>
        <p:spPr>
          <a:xfrm>
            <a:off x="667385" y="1494155"/>
            <a:ext cx="6822000"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2C3741"/>
                </a:solidFill>
                <a:latin typeface="Arial" panose="020B0604020202020204" pitchFamily="34" charset="0"/>
                <a:ea typeface="MiSans" pitchFamily="34" charset="-122"/>
                <a:cs typeface="Arial" panose="020B0604020202020204" pitchFamily="34" charset="0"/>
              </a:rPr>
              <a:t>Global Rise in Workplace Stress</a:t>
            </a:r>
            <a:endParaRPr lang="en-US" sz="1600" dirty="0"/>
          </a:p>
        </p:txBody>
      </p:sp>
      <p:sp>
        <p:nvSpPr>
          <p:cNvPr id="22" name="Text 18"/>
          <p:cNvSpPr/>
          <p:nvPr/>
        </p:nvSpPr>
        <p:spPr>
          <a:xfrm>
            <a:off x="667385" y="1798955"/>
            <a:ext cx="6896735" cy="1027012"/>
          </a:xfrm>
          <a:prstGeom prst="rect">
            <a:avLst/>
          </a:prstGeom>
          <a:noFill/>
          <a:ln/>
        </p:spPr>
        <p:txBody>
          <a:bodyPr wrap="square" lIns="91440" tIns="45720" rIns="91440" bIns="45720" rtlCol="0" anchor="t">
            <a:spAutoFit/>
          </a:bodyPr>
          <a:lstStyle/>
          <a:p>
            <a:pPr>
              <a:lnSpc>
                <a:spcPct val="150000"/>
              </a:lnSpc>
            </a:pPr>
            <a:r>
              <a:rPr lang="en-US" sz="1400" dirty="0">
                <a:solidFill>
                  <a:srgbClr val="2C3741"/>
                </a:solidFill>
                <a:latin typeface="Arial" panose="020B0604020202020204" pitchFamily="34" charset="0"/>
                <a:ea typeface="MiSans" pitchFamily="34" charset="-122"/>
                <a:cs typeface="Arial" panose="020B0604020202020204" pitchFamily="34" charset="0"/>
              </a:rPr>
              <a:t>Workplace stress is on the rise globally, with significant impacts on mental health. Young adults in the UK are particularly affected, reporting the highest levels of stress compared to other age groups.</a:t>
            </a:r>
            <a:endParaRPr lang="en-US" sz="1600" dirty="0"/>
          </a:p>
        </p:txBody>
      </p:sp>
      <p:sp>
        <p:nvSpPr>
          <p:cNvPr id="23" name="Text 19"/>
          <p:cNvSpPr/>
          <p:nvPr/>
        </p:nvSpPr>
        <p:spPr>
          <a:xfrm>
            <a:off x="667385" y="3072130"/>
            <a:ext cx="6822000"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Impact on Mental Health</a:t>
            </a:r>
            <a:endParaRPr lang="en-US" sz="1600" dirty="0"/>
          </a:p>
        </p:txBody>
      </p:sp>
      <p:sp>
        <p:nvSpPr>
          <p:cNvPr id="24" name="Text 20"/>
          <p:cNvSpPr/>
          <p:nvPr/>
        </p:nvSpPr>
        <p:spPr>
          <a:xfrm>
            <a:off x="667385" y="3435350"/>
            <a:ext cx="6896735" cy="1027012"/>
          </a:xfrm>
          <a:prstGeom prst="rect">
            <a:avLst/>
          </a:prstGeom>
          <a:noFill/>
          <a:ln/>
        </p:spPr>
        <p:txBody>
          <a:bodyPr wrap="square" lIns="91440" tIns="45720" rIns="91440" bIns="45720" rtlCol="0" anchor="t">
            <a:spAutoFit/>
          </a:bodyPr>
          <a:lstStyle/>
          <a:p>
            <a:pPr>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High levels of workplace stress contribute to anxiety, depression, and burnout. These conditions not only affect individual well-being but also have broader societal and economic consequences.</a:t>
            </a:r>
            <a:endParaRPr lang="en-US" sz="1600" dirty="0"/>
          </a:p>
        </p:txBody>
      </p:sp>
      <p:sp>
        <p:nvSpPr>
          <p:cNvPr id="25" name="Text 21"/>
          <p:cNvSpPr/>
          <p:nvPr/>
        </p:nvSpPr>
        <p:spPr>
          <a:xfrm>
            <a:off x="667385" y="4844415"/>
            <a:ext cx="6822000"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2C3741"/>
                </a:solidFill>
                <a:latin typeface="Arial" panose="020B0604020202020204" pitchFamily="34" charset="0"/>
                <a:ea typeface="MiSans" pitchFamily="34" charset="-122"/>
                <a:cs typeface="Arial" panose="020B0604020202020204" pitchFamily="34" charset="0"/>
              </a:rPr>
              <a:t>Sickness Absence</a:t>
            </a:r>
            <a:endParaRPr lang="en-US" sz="1600" dirty="0"/>
          </a:p>
        </p:txBody>
      </p:sp>
      <p:sp>
        <p:nvSpPr>
          <p:cNvPr id="26" name="Text 22"/>
          <p:cNvSpPr/>
          <p:nvPr/>
        </p:nvSpPr>
        <p:spPr>
          <a:xfrm>
            <a:off x="667385" y="5182235"/>
            <a:ext cx="6896735" cy="1027012"/>
          </a:xfrm>
          <a:prstGeom prst="rect">
            <a:avLst/>
          </a:prstGeom>
          <a:noFill/>
          <a:ln/>
        </p:spPr>
        <p:txBody>
          <a:bodyPr wrap="square" lIns="91440" tIns="45720" rIns="91440" bIns="45720" rtlCol="0" anchor="t">
            <a:spAutoFit/>
          </a:bodyPr>
          <a:lstStyle/>
          <a:p>
            <a:pPr>
              <a:lnSpc>
                <a:spcPct val="150000"/>
              </a:lnSpc>
            </a:pPr>
            <a:r>
              <a:rPr lang="en-US" sz="1400" dirty="0">
                <a:solidFill>
                  <a:srgbClr val="2C3741"/>
                </a:solidFill>
                <a:latin typeface="Arial" panose="020B0604020202020204" pitchFamily="34" charset="0"/>
                <a:ea typeface="MiSans" pitchFamily="34" charset="-122"/>
                <a:cs typeface="Arial" panose="020B0604020202020204" pitchFamily="34" charset="0"/>
              </a:rPr>
              <a:t>According to HSE 2023, workplace stress is a major cause of sickness absence. Addressing this issue is crucial for improving productivity and reducing the burden on healthcare systems.</a:t>
            </a:r>
            <a:endParaRPr lang="en-US" sz="1600" dirty="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5" name="Text 3"/>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7" name="Text 5"/>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9" name="Text 7"/>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11" name="Text 9"/>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13" name="Text 11"/>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2"/>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15" name="Text 13"/>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6" name="Text 14"/>
          <p:cNvSpPr/>
          <p:nvPr/>
        </p:nvSpPr>
        <p:spPr>
          <a:xfrm>
            <a:off x="667385" y="524510"/>
            <a:ext cx="6272530" cy="1077218"/>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Why Focus on 18–34-Year-Olds?</a:t>
            </a:r>
            <a:endParaRPr lang="en-US" sz="1600" dirty="0"/>
          </a:p>
        </p:txBody>
      </p:sp>
      <p:sp>
        <p:nvSpPr>
          <p:cNvPr id="17" name="Shape 15"/>
          <p:cNvSpPr/>
          <p:nvPr/>
        </p:nvSpPr>
        <p:spPr>
          <a:xfrm>
            <a:off x="-16510" y="6572885"/>
            <a:ext cx="12221210" cy="285115"/>
          </a:xfrm>
          <a:prstGeom prst="rect">
            <a:avLst/>
          </a:prstGeom>
          <a:gradFill flip="none" rotWithShape="1">
            <a:gsLst>
              <a:gs pos="0">
                <a:srgbClr val="D3BDA6"/>
              </a:gs>
              <a:gs pos="100000">
                <a:srgbClr val="BFA492"/>
              </a:gs>
            </a:gsLst>
            <a:lin ang="2700000" scaled="1"/>
          </a:gradFill>
          <a:ln/>
        </p:spPr>
        <p:txBody>
          <a:bodyPr/>
          <a:lstStyle/>
          <a:p>
            <a:endParaRPr lang="en-GB"/>
          </a:p>
        </p:txBody>
      </p:sp>
      <p:sp>
        <p:nvSpPr>
          <p:cNvPr id="18" name="Text 16"/>
          <p:cNvSpPr/>
          <p:nvPr/>
        </p:nvSpPr>
        <p:spPr>
          <a:xfrm>
            <a:off x="-16510" y="6572885"/>
            <a:ext cx="12221210" cy="285115"/>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7"/>
          <p:cNvSpPr/>
          <p:nvPr/>
        </p:nvSpPr>
        <p:spPr>
          <a:xfrm>
            <a:off x="668655" y="1533525"/>
            <a:ext cx="3020695" cy="4250690"/>
          </a:xfrm>
          <a:prstGeom prst="roundRect">
            <a:avLst>
              <a:gd name="adj" fmla="val 3466"/>
            </a:avLst>
          </a:prstGeom>
          <a:gradFill flip="none" rotWithShape="1">
            <a:gsLst>
              <a:gs pos="0">
                <a:srgbClr val="D3BDA6"/>
              </a:gs>
              <a:gs pos="100000">
                <a:srgbClr val="BFA492"/>
              </a:gs>
            </a:gsLst>
            <a:lin ang="2700000" scaled="1"/>
          </a:gradFill>
          <a:ln w="19050">
            <a:solidFill>
              <a:srgbClr val="D3BDA6"/>
            </a:solidFill>
            <a:prstDash val="solid"/>
          </a:ln>
        </p:spPr>
        <p:txBody>
          <a:bodyPr/>
          <a:lstStyle/>
          <a:p>
            <a:endParaRPr lang="en-GB"/>
          </a:p>
        </p:txBody>
      </p:sp>
      <p:sp>
        <p:nvSpPr>
          <p:cNvPr id="20" name="Text 18"/>
          <p:cNvSpPr/>
          <p:nvPr/>
        </p:nvSpPr>
        <p:spPr>
          <a:xfrm>
            <a:off x="668655" y="1533525"/>
            <a:ext cx="3020695" cy="4250690"/>
          </a:xfrm>
          <a:prstGeom prst="rect">
            <a:avLst/>
          </a:prstGeom>
          <a:noFill/>
          <a:ln/>
        </p:spPr>
        <p:txBody>
          <a:bodyPr wrap="square" lIns="45720" tIns="91440" rIns="91440" bIns="45720" rtlCol="0" anchor="ctr"/>
          <a:lstStyle/>
          <a:p>
            <a:pPr>
              <a:lnSpc>
                <a:spcPct val="100000"/>
              </a:lnSpc>
            </a:pPr>
            <a:endParaRPr lang="en-US" sz="1600" dirty="0"/>
          </a:p>
        </p:txBody>
      </p:sp>
      <p:pic>
        <p:nvPicPr>
          <p:cNvPr id="21" name="Image 0" descr="https://kimi-img.moonshot.cn/pub/slides/slides_tmpl/image/25-09-28-15:22:08-d3ce480s8jdo4os5dd2g.png"/>
          <p:cNvPicPr>
            <a:picLocks noChangeAspect="1"/>
          </p:cNvPicPr>
          <p:nvPr/>
        </p:nvPicPr>
        <p:blipFill>
          <a:blip r:embed="rId3"/>
          <a:srcRect t="139" b="139"/>
          <a:stretch/>
        </p:blipFill>
        <p:spPr>
          <a:xfrm>
            <a:off x="3930650" y="3438525"/>
            <a:ext cx="7605395" cy="2286000"/>
          </a:xfrm>
          <a:prstGeom prst="rect">
            <a:avLst/>
          </a:prstGeom>
        </p:spPr>
      </p:pic>
      <p:sp>
        <p:nvSpPr>
          <p:cNvPr id="22" name="Text 19"/>
          <p:cNvSpPr/>
          <p:nvPr/>
        </p:nvSpPr>
        <p:spPr>
          <a:xfrm>
            <a:off x="775335" y="1842135"/>
            <a:ext cx="2807970" cy="400110"/>
          </a:xfrm>
          <a:prstGeom prst="rect">
            <a:avLst/>
          </a:prstGeom>
          <a:noFill/>
          <a:ln/>
        </p:spPr>
        <p:txBody>
          <a:bodyPr wrap="square" lIns="91440" tIns="45720" rIns="91440" bIns="45720" rtlCol="0" anchor="t">
            <a:spAutoFit/>
          </a:bodyPr>
          <a:lstStyle/>
          <a:p>
            <a:pPr>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Unique Challenges</a:t>
            </a:r>
            <a:endParaRPr lang="en-US" sz="1600" dirty="0"/>
          </a:p>
        </p:txBody>
      </p:sp>
      <p:sp>
        <p:nvSpPr>
          <p:cNvPr id="23" name="Text 20"/>
          <p:cNvSpPr/>
          <p:nvPr/>
        </p:nvSpPr>
        <p:spPr>
          <a:xfrm>
            <a:off x="775335" y="2614295"/>
            <a:ext cx="2807970" cy="2663934"/>
          </a:xfrm>
          <a:prstGeom prst="rect">
            <a:avLst/>
          </a:prstGeom>
          <a:noFill/>
          <a:ln/>
        </p:spPr>
        <p:txBody>
          <a:bodyPr wrap="square" lIns="91440" tIns="45720" rIns="91440" bIns="45720" rtlCol="0" anchor="t">
            <a:spAutoFit/>
          </a:bodyPr>
          <a:lstStyle/>
          <a:p>
            <a:pPr>
              <a:lnSpc>
                <a:spcPct val="130000"/>
              </a:lnSpc>
            </a:pPr>
            <a:r>
              <a:rPr lang="en-US" sz="1600" dirty="0">
                <a:solidFill>
                  <a:srgbClr val="FFFFFF"/>
                </a:solidFill>
                <a:latin typeface="Arial" panose="020B0604020202020204" pitchFamily="34" charset="0"/>
                <a:ea typeface="MiSans" pitchFamily="34" charset="-122"/>
                <a:cs typeface="Arial" panose="020B0604020202020204" pitchFamily="34" charset="0"/>
              </a:rPr>
              <a:t>Generation Z and millennials face unique challenges in the workplace, including rapid job transitions and high expectations. These factors contribute to higher stress </a:t>
            </a:r>
            <a:r>
              <a:rPr lang="en-US" sz="1600" dirty="0">
                <a:solidFill>
                  <a:schemeClr val="bg1"/>
                </a:solidFill>
                <a:latin typeface="Arial" panose="020B0604020202020204" pitchFamily="34" charset="0"/>
                <a:ea typeface="MiSans" pitchFamily="34" charset="-122"/>
                <a:cs typeface="Arial" panose="020B0604020202020204" pitchFamily="34" charset="0"/>
              </a:rPr>
              <a:t>levels and burnout rates </a:t>
            </a:r>
            <a:r>
              <a:rPr lang="en-GB" sz="1600" dirty="0">
                <a:solidFill>
                  <a:schemeClr val="bg1"/>
                </a:solidFill>
                <a:latin typeface="Arial" panose="020B0604020202020204" pitchFamily="34" charset="0"/>
                <a:cs typeface="Arial" panose="020B0604020202020204" pitchFamily="34" charset="0"/>
              </a:rPr>
              <a:t>(Gallup, 2022).</a:t>
            </a:r>
            <a:endParaRPr lang="en-US" sz="1600" dirty="0">
              <a:solidFill>
                <a:schemeClr val="bg1"/>
              </a:solidFill>
              <a:latin typeface="Arial" panose="020B0604020202020204" pitchFamily="34" charset="0"/>
              <a:cs typeface="Arial" panose="020B0604020202020204" pitchFamily="34" charset="0"/>
            </a:endParaRPr>
          </a:p>
        </p:txBody>
      </p:sp>
      <p:sp>
        <p:nvSpPr>
          <p:cNvPr id="24" name="Text 21"/>
          <p:cNvSpPr/>
          <p:nvPr/>
        </p:nvSpPr>
        <p:spPr>
          <a:xfrm>
            <a:off x="3838575" y="1654810"/>
            <a:ext cx="7715250" cy="461665"/>
          </a:xfrm>
          <a:prstGeom prst="rect">
            <a:avLst/>
          </a:prstGeom>
          <a:noFill/>
          <a:ln/>
        </p:spPr>
        <p:txBody>
          <a:bodyPr wrap="square" lIns="91440" tIns="45720" rIns="91440" bIns="45720" rtlCol="0" anchor="t">
            <a:spAutoFit/>
          </a:bodyPr>
          <a:lstStyle/>
          <a:p>
            <a:pPr>
              <a:lnSpc>
                <a:spcPct val="100000"/>
              </a:lnSpc>
            </a:pPr>
            <a:r>
              <a:rPr lang="en-US" sz="2400" b="1" dirty="0">
                <a:solidFill>
                  <a:srgbClr val="000000"/>
                </a:solidFill>
                <a:latin typeface="Arial" panose="020B0604020202020204" pitchFamily="34" charset="0"/>
                <a:ea typeface="MiSans" pitchFamily="34" charset="-122"/>
                <a:cs typeface="Arial" panose="020B0604020202020204" pitchFamily="34" charset="0"/>
              </a:rPr>
              <a:t>Digital Literacy</a:t>
            </a:r>
            <a:endParaRPr lang="en-US" sz="1600" dirty="0"/>
          </a:p>
        </p:txBody>
      </p:sp>
      <p:sp>
        <p:nvSpPr>
          <p:cNvPr id="25" name="Text 22"/>
          <p:cNvSpPr/>
          <p:nvPr/>
        </p:nvSpPr>
        <p:spPr>
          <a:xfrm>
            <a:off x="3838575" y="2122170"/>
            <a:ext cx="7715250" cy="1025089"/>
          </a:xfrm>
          <a:prstGeom prst="rect">
            <a:avLst/>
          </a:prstGeom>
          <a:noFill/>
          <a:ln/>
        </p:spPr>
        <p:txBody>
          <a:bodyPr wrap="square" lIns="91440" tIns="45720" rIns="91440" bIns="45720" rtlCol="0" anchor="t">
            <a:spAutoFit/>
          </a:bodyPr>
          <a:lstStyle/>
          <a:p>
            <a:pPr>
              <a:lnSpc>
                <a:spcPct val="130000"/>
              </a:lnSpc>
            </a:pPr>
            <a:r>
              <a:rPr lang="en-US" sz="1600" dirty="0">
                <a:solidFill>
                  <a:srgbClr val="000000"/>
                </a:solidFill>
                <a:latin typeface="Arial" panose="020B0604020202020204" pitchFamily="34" charset="0"/>
                <a:ea typeface="MiSans" pitchFamily="34" charset="-122"/>
                <a:cs typeface="Arial" panose="020B0604020202020204" pitchFamily="34" charset="0"/>
              </a:rPr>
              <a:t>Young adults have high digital literacy, making them ideal candidates for a VR-based intervention. Their familiarity with technology ensures better engagement and adoption of digital health solutions.</a:t>
            </a:r>
            <a:endParaRPr lang="en-US" sz="1600" dirty="0"/>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5" name="Text 3"/>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7" name="Text 5"/>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9" name="Text 7"/>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11" name="Text 9"/>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13" name="Text 11"/>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2"/>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15" name="Text 13"/>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6" name="Text 14"/>
          <p:cNvSpPr/>
          <p:nvPr/>
        </p:nvSpPr>
        <p:spPr>
          <a:xfrm>
            <a:off x="667385" y="524510"/>
            <a:ext cx="6272530" cy="1077218"/>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Cost of Ignoring Stress in Young Workers</a:t>
            </a:r>
            <a:endParaRPr lang="en-US" sz="1600" dirty="0"/>
          </a:p>
        </p:txBody>
      </p:sp>
      <p:sp>
        <p:nvSpPr>
          <p:cNvPr id="17" name="Shape 15"/>
          <p:cNvSpPr/>
          <p:nvPr/>
        </p:nvSpPr>
        <p:spPr>
          <a:xfrm>
            <a:off x="-16510" y="4744085"/>
            <a:ext cx="12221210" cy="2113915"/>
          </a:xfrm>
          <a:prstGeom prst="rect">
            <a:avLst/>
          </a:prstGeom>
          <a:gradFill flip="none" rotWithShape="1">
            <a:gsLst>
              <a:gs pos="0">
                <a:srgbClr val="D3BDA6"/>
              </a:gs>
              <a:gs pos="100000">
                <a:srgbClr val="BFA492"/>
              </a:gs>
            </a:gsLst>
            <a:lin ang="2700000" scaled="1"/>
          </a:gradFill>
          <a:ln/>
        </p:spPr>
        <p:txBody>
          <a:bodyPr/>
          <a:lstStyle/>
          <a:p>
            <a:endParaRPr lang="en-GB"/>
          </a:p>
        </p:txBody>
      </p:sp>
      <p:sp>
        <p:nvSpPr>
          <p:cNvPr id="18" name="Text 16"/>
          <p:cNvSpPr/>
          <p:nvPr/>
        </p:nvSpPr>
        <p:spPr>
          <a:xfrm>
            <a:off x="-16510" y="4744085"/>
            <a:ext cx="12221210" cy="2113915"/>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7"/>
          <p:cNvSpPr/>
          <p:nvPr/>
        </p:nvSpPr>
        <p:spPr>
          <a:xfrm>
            <a:off x="1623060" y="1609725"/>
            <a:ext cx="8945880" cy="670560"/>
          </a:xfrm>
          <a:prstGeom prst="round2SameRect">
            <a:avLst>
              <a:gd name="adj1" fmla="val 16667"/>
              <a:gd name="adj2" fmla="val 0"/>
            </a:avLst>
          </a:prstGeom>
          <a:solidFill>
            <a:srgbClr val="D3BDA6"/>
          </a:solidFill>
          <a:ln/>
        </p:spPr>
        <p:txBody>
          <a:bodyPr/>
          <a:lstStyle/>
          <a:p>
            <a:endParaRPr lang="en-GB"/>
          </a:p>
        </p:txBody>
      </p:sp>
      <p:sp>
        <p:nvSpPr>
          <p:cNvPr id="20" name="Text 18"/>
          <p:cNvSpPr/>
          <p:nvPr/>
        </p:nvSpPr>
        <p:spPr>
          <a:xfrm>
            <a:off x="1623060" y="1609725"/>
            <a:ext cx="8945880" cy="670560"/>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9"/>
          <p:cNvSpPr/>
          <p:nvPr/>
        </p:nvSpPr>
        <p:spPr>
          <a:xfrm>
            <a:off x="1623060" y="2422525"/>
            <a:ext cx="8945880" cy="3520440"/>
          </a:xfrm>
          <a:prstGeom prst="round2SameRect">
            <a:avLst>
              <a:gd name="adj1" fmla="val 0"/>
              <a:gd name="adj2" fmla="val 0"/>
            </a:avLst>
          </a:prstGeom>
          <a:solidFill>
            <a:srgbClr val="FFFFFF"/>
          </a:solidFill>
          <a:ln w="19050">
            <a:solidFill>
              <a:srgbClr val="D3BDA6"/>
            </a:solidFill>
            <a:prstDash val="solid"/>
          </a:ln>
        </p:spPr>
        <p:txBody>
          <a:bodyPr/>
          <a:lstStyle/>
          <a:p>
            <a:endParaRPr lang="en-GB"/>
          </a:p>
        </p:txBody>
      </p:sp>
      <p:sp>
        <p:nvSpPr>
          <p:cNvPr id="22" name="Text 20"/>
          <p:cNvSpPr/>
          <p:nvPr/>
        </p:nvSpPr>
        <p:spPr>
          <a:xfrm>
            <a:off x="1623060" y="2422525"/>
            <a:ext cx="8945880" cy="3520440"/>
          </a:xfrm>
          <a:prstGeom prst="rect">
            <a:avLst/>
          </a:prstGeom>
          <a:noFill/>
          <a:ln/>
        </p:spPr>
        <p:txBody>
          <a:bodyPr wrap="square" lIns="45720" tIns="91440" rIns="91440" bIns="45720" rtlCol="0" anchor="ctr"/>
          <a:lstStyle/>
          <a:p>
            <a:pPr>
              <a:lnSpc>
                <a:spcPct val="100000"/>
              </a:lnSpc>
            </a:pPr>
            <a:endParaRPr lang="en-US" sz="1600" dirty="0"/>
          </a:p>
        </p:txBody>
      </p:sp>
      <p:pic>
        <p:nvPicPr>
          <p:cNvPr id="23" name="Image 0" descr="https://kimi-img.moonshot.cn/pub/slides/slides_tmpl/image/25-09-28-15:22:05-d3ce478s8jdo4os5dcug.png"/>
          <p:cNvPicPr>
            <a:picLocks noChangeAspect="1"/>
          </p:cNvPicPr>
          <p:nvPr/>
        </p:nvPicPr>
        <p:blipFill>
          <a:blip r:embed="rId3"/>
          <a:srcRect t="230" b="230"/>
          <a:stretch/>
        </p:blipFill>
        <p:spPr>
          <a:xfrm>
            <a:off x="2056130" y="2620645"/>
            <a:ext cx="8183245" cy="1371600"/>
          </a:xfrm>
          <a:prstGeom prst="rect">
            <a:avLst/>
          </a:prstGeom>
        </p:spPr>
      </p:pic>
      <p:sp>
        <p:nvSpPr>
          <p:cNvPr id="24" name="Text 21"/>
          <p:cNvSpPr/>
          <p:nvPr/>
        </p:nvSpPr>
        <p:spPr>
          <a:xfrm>
            <a:off x="1983423" y="1725295"/>
            <a:ext cx="8225155" cy="461665"/>
          </a:xfrm>
          <a:prstGeom prst="rect">
            <a:avLst/>
          </a:prstGeom>
          <a:noFill/>
          <a:ln/>
        </p:spPr>
        <p:txBody>
          <a:bodyPr wrap="square" lIns="91440" tIns="45720" rIns="91440" bIns="45720" rtlCol="0" anchor="t">
            <a:spAutoFit/>
          </a:bodyPr>
          <a:lstStyle/>
          <a:p>
            <a:pPr>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Long-term Consequences</a:t>
            </a:r>
            <a:endParaRPr lang="en-US" sz="1600" dirty="0"/>
          </a:p>
        </p:txBody>
      </p:sp>
      <p:sp>
        <p:nvSpPr>
          <p:cNvPr id="25" name="Text 22"/>
          <p:cNvSpPr/>
          <p:nvPr/>
        </p:nvSpPr>
        <p:spPr>
          <a:xfrm>
            <a:off x="1983423" y="4143375"/>
            <a:ext cx="8225155" cy="1141723"/>
          </a:xfrm>
          <a:prstGeom prst="rect">
            <a:avLst/>
          </a:prstGeom>
          <a:noFill/>
          <a:ln/>
        </p:spPr>
        <p:txBody>
          <a:bodyPr wrap="square" lIns="91440" tIns="45720" rIns="91440" bIns="45720" rtlCol="0" anchor="t">
            <a:spAutoFit/>
          </a:bodyPr>
          <a:lstStyle/>
          <a:p>
            <a:pPr>
              <a:lnSpc>
                <a:spcPct val="130000"/>
              </a:lnSpc>
            </a:pPr>
            <a:r>
              <a:rPr lang="en-US" sz="1800" dirty="0">
                <a:solidFill>
                  <a:srgbClr val="000000"/>
                </a:solidFill>
                <a:latin typeface="Arial" panose="020B0604020202020204" pitchFamily="34" charset="0"/>
                <a:ea typeface="MiSans" pitchFamily="34" charset="-122"/>
                <a:cs typeface="Arial" panose="020B0604020202020204" pitchFamily="34" charset="0"/>
              </a:rPr>
              <a:t>Untreated workplace stress in young adults can lead to long-term mental health issues, decreased productivity, and increased turnover. Addressing this early is crucial for both individual well-being and organizational success </a:t>
            </a:r>
            <a:r>
              <a:rPr lang="en-GB" dirty="0">
                <a:latin typeface="Arial" panose="020B0604020202020204" pitchFamily="34" charset="0"/>
                <a:cs typeface="Arial" panose="020B0604020202020204" pitchFamily="34" charset="0"/>
              </a:rPr>
              <a:t>(WHO, 2022).</a:t>
            </a: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9-28-15:22:03-d3ce46os8jdo4os5dcsg.png"/>
          <p:cNvPicPr>
            <a:picLocks noChangeAspect="1"/>
          </p:cNvPicPr>
          <p:nvPr/>
        </p:nvPicPr>
        <p:blipFill>
          <a:blip r:embed="rId3"/>
          <a:srcRect l="5" r="5"/>
          <a:stretch/>
        </p:blipFill>
        <p:spPr>
          <a:xfrm>
            <a:off x="-9525" y="-22225"/>
            <a:ext cx="12214860" cy="6910070"/>
          </a:xfrm>
          <a:prstGeom prst="rect">
            <a:avLst/>
          </a:prstGeom>
        </p:spPr>
      </p:pic>
      <p:sp>
        <p:nvSpPr>
          <p:cNvPr id="3" name="Shape 0"/>
          <p:cNvSpPr/>
          <p:nvPr/>
        </p:nvSpPr>
        <p:spPr>
          <a:xfrm>
            <a:off x="5172075" y="1997710"/>
            <a:ext cx="988695" cy="760730"/>
          </a:xfrm>
          <a:prstGeom prst="rect">
            <a:avLst/>
          </a:prstGeom>
          <a:solidFill>
            <a:srgbClr val="FFFFFF"/>
          </a:solidFill>
          <a:ln/>
        </p:spPr>
        <p:txBody>
          <a:bodyPr/>
          <a:lstStyle/>
          <a:p>
            <a:endParaRPr lang="en-GB"/>
          </a:p>
        </p:txBody>
      </p:sp>
      <p:sp>
        <p:nvSpPr>
          <p:cNvPr id="4" name="Text 1"/>
          <p:cNvSpPr/>
          <p:nvPr/>
        </p:nvSpPr>
        <p:spPr>
          <a:xfrm>
            <a:off x="5172075" y="1997710"/>
            <a:ext cx="988695" cy="760730"/>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5092065" y="2949575"/>
            <a:ext cx="6986905" cy="1015365"/>
          </a:xfrm>
          <a:prstGeom prst="rect">
            <a:avLst/>
          </a:prstGeom>
          <a:noFill/>
          <a:ln/>
        </p:spPr>
        <p:txBody>
          <a:bodyPr wrap="square" lIns="91440" tIns="45720" rIns="91440" bIns="45720" rtlCol="0" anchor="t"/>
          <a:lstStyle/>
          <a:p>
            <a:pPr>
              <a:lnSpc>
                <a:spcPct val="100000"/>
              </a:lnSpc>
            </a:pPr>
            <a:r>
              <a:rPr lang="en-US" sz="4000" b="1" dirty="0">
                <a:solidFill>
                  <a:srgbClr val="212931"/>
                </a:solidFill>
                <a:latin typeface="Arial" panose="020B0604020202020204" pitchFamily="34" charset="0"/>
                <a:ea typeface="MiSans" pitchFamily="34" charset="-122"/>
                <a:cs typeface="Arial" panose="020B0604020202020204" pitchFamily="34" charset="0"/>
              </a:rPr>
              <a:t>Intervention Design</a:t>
            </a:r>
            <a:endParaRPr lang="en-US" sz="1600" dirty="0"/>
          </a:p>
        </p:txBody>
      </p:sp>
      <p:sp>
        <p:nvSpPr>
          <p:cNvPr id="6" name="Text 3"/>
          <p:cNvSpPr/>
          <p:nvPr/>
        </p:nvSpPr>
        <p:spPr>
          <a:xfrm>
            <a:off x="254000" y="2086610"/>
            <a:ext cx="3128010" cy="862965"/>
          </a:xfrm>
          <a:prstGeom prst="rect">
            <a:avLst/>
          </a:prstGeom>
          <a:noFill/>
          <a:ln/>
        </p:spPr>
        <p:txBody>
          <a:bodyPr wrap="square" lIns="91440" tIns="45720" rIns="91440" bIns="45720" rtlCol="0" anchor="t"/>
          <a:lstStyle/>
          <a:p>
            <a:pPr>
              <a:lnSpc>
                <a:spcPct val="100000"/>
              </a:lnSpc>
            </a:pPr>
            <a:r>
              <a:rPr lang="en-US" sz="16600" b="1" dirty="0">
                <a:solidFill>
                  <a:srgbClr val="FFFFFF"/>
                </a:solidFill>
                <a:latin typeface="Arial" panose="020B0604020202020204" pitchFamily="34" charset="0"/>
                <a:ea typeface="MiSans" pitchFamily="34" charset="-122"/>
                <a:cs typeface="Arial" panose="020B0604020202020204" pitchFamily="34" charset="0"/>
              </a:rPr>
              <a:t>02</a:t>
            </a:r>
            <a:endParaRPr lang="en-US" sz="160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pic>
        <p:nvPicPr>
          <p:cNvPr id="4" name="Image 0" descr="https://kimi-img.moonshot.cn/pub/slides/slides_tmpl/image/25-09-28-15:22:09-d3ce488s8jdo4os5dd4g.png"/>
          <p:cNvPicPr>
            <a:picLocks noChangeAspect="1"/>
          </p:cNvPicPr>
          <p:nvPr/>
        </p:nvPicPr>
        <p:blipFill>
          <a:blip r:embed="rId3"/>
          <a:srcRect t="15" b="15"/>
          <a:stretch/>
        </p:blipFill>
        <p:spPr>
          <a:xfrm>
            <a:off x="10100945" y="0"/>
            <a:ext cx="2111375" cy="1216660"/>
          </a:xfrm>
          <a:prstGeom prst="rect">
            <a:avLst/>
          </a:prstGeom>
        </p:spPr>
      </p:pic>
      <p:sp>
        <p:nvSpPr>
          <p:cNvPr id="5" name="Shape 2"/>
          <p:cNvSpPr/>
          <p:nvPr/>
        </p:nvSpPr>
        <p:spPr>
          <a:xfrm>
            <a:off x="419100" y="5349875"/>
            <a:ext cx="11553190" cy="33020"/>
          </a:xfrm>
          <a:prstGeom prst="line">
            <a:avLst/>
          </a:prstGeom>
          <a:noFill/>
          <a:ln w="19050">
            <a:solidFill>
              <a:srgbClr val="865F24"/>
            </a:solidFill>
            <a:prstDash val="solid"/>
            <a:headEnd type="none"/>
            <a:tailEnd type="none"/>
          </a:ln>
        </p:spPr>
        <p:txBody>
          <a:bodyPr/>
          <a:lstStyle/>
          <a:p>
            <a:endParaRPr lang="en-GB"/>
          </a:p>
        </p:txBody>
      </p:sp>
      <p:sp>
        <p:nvSpPr>
          <p:cNvPr id="6" name="Text 3"/>
          <p:cNvSpPr/>
          <p:nvPr/>
        </p:nvSpPr>
        <p:spPr>
          <a:xfrm>
            <a:off x="667385" y="524510"/>
            <a:ext cx="6272530" cy="584775"/>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WorkWellVR Aim &amp; Objectives</a:t>
            </a:r>
            <a:endParaRPr lang="en-US" sz="1600" dirty="0"/>
          </a:p>
        </p:txBody>
      </p:sp>
      <p:sp>
        <p:nvSpPr>
          <p:cNvPr id="7" name="Shape 4"/>
          <p:cNvSpPr/>
          <p:nvPr/>
        </p:nvSpPr>
        <p:spPr>
          <a:xfrm>
            <a:off x="4354830" y="2024380"/>
            <a:ext cx="3502025" cy="2752725"/>
          </a:xfrm>
          <a:prstGeom prst="roundRect">
            <a:avLst>
              <a:gd name="adj" fmla="val 8836"/>
            </a:avLst>
          </a:prstGeom>
          <a:solidFill>
            <a:srgbClr val="D3BDA6"/>
          </a:solidFill>
          <a:ln/>
        </p:spPr>
        <p:txBody>
          <a:bodyPr/>
          <a:lstStyle/>
          <a:p>
            <a:endParaRPr lang="en-GB"/>
          </a:p>
        </p:txBody>
      </p:sp>
      <p:sp>
        <p:nvSpPr>
          <p:cNvPr id="8" name="Text 5"/>
          <p:cNvSpPr/>
          <p:nvPr/>
        </p:nvSpPr>
        <p:spPr>
          <a:xfrm>
            <a:off x="4354830" y="2024380"/>
            <a:ext cx="3502025" cy="2752725"/>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6"/>
          <p:cNvSpPr/>
          <p:nvPr/>
        </p:nvSpPr>
        <p:spPr>
          <a:xfrm rot="8100000">
            <a:off x="5953125" y="4578985"/>
            <a:ext cx="295275" cy="295275"/>
          </a:xfrm>
          <a:prstGeom prst="ellipse">
            <a:avLst/>
          </a:prstGeom>
          <a:solidFill>
            <a:srgbClr val="F2F2F2"/>
          </a:solidFill>
          <a:ln/>
        </p:spPr>
        <p:txBody>
          <a:bodyPr/>
          <a:lstStyle/>
          <a:p>
            <a:endParaRPr lang="en-GB"/>
          </a:p>
        </p:txBody>
      </p:sp>
      <p:sp>
        <p:nvSpPr>
          <p:cNvPr id="10" name="Text 7"/>
          <p:cNvSpPr/>
          <p:nvPr/>
        </p:nvSpPr>
        <p:spPr>
          <a:xfrm rot="8100000">
            <a:off x="5953125" y="4578985"/>
            <a:ext cx="295275" cy="295275"/>
          </a:xfrm>
          <a:prstGeom prst="rect">
            <a:avLst/>
          </a:prstGeom>
          <a:noFill/>
          <a:ln/>
        </p:spPr>
        <p:txBody>
          <a:bodyPr wrap="square" lIns="45720" tIns="91440" rIns="91440" bIns="45720" rtlCol="0" anchor="ctr"/>
          <a:lstStyle/>
          <a:p>
            <a:pPr>
              <a:lnSpc>
                <a:spcPct val="140000"/>
              </a:lnSpc>
            </a:pPr>
            <a:endParaRPr lang="en-US" sz="1600" dirty="0"/>
          </a:p>
        </p:txBody>
      </p:sp>
      <p:sp>
        <p:nvSpPr>
          <p:cNvPr id="11" name="Shape 8"/>
          <p:cNvSpPr/>
          <p:nvPr/>
        </p:nvSpPr>
        <p:spPr>
          <a:xfrm>
            <a:off x="6047740" y="5291455"/>
            <a:ext cx="115570" cy="115570"/>
          </a:xfrm>
          <a:prstGeom prst="ellipse">
            <a:avLst/>
          </a:prstGeom>
          <a:solidFill>
            <a:srgbClr val="F2F2F2"/>
          </a:solidFill>
          <a:ln w="38100">
            <a:solidFill>
              <a:srgbClr val="808080"/>
            </a:solidFill>
            <a:prstDash val="solid"/>
          </a:ln>
        </p:spPr>
        <p:txBody>
          <a:bodyPr/>
          <a:lstStyle/>
          <a:p>
            <a:endParaRPr lang="en-GB"/>
          </a:p>
        </p:txBody>
      </p:sp>
      <p:sp>
        <p:nvSpPr>
          <p:cNvPr id="12" name="Text 9"/>
          <p:cNvSpPr/>
          <p:nvPr/>
        </p:nvSpPr>
        <p:spPr>
          <a:xfrm>
            <a:off x="6047740" y="5291455"/>
            <a:ext cx="115570" cy="115570"/>
          </a:xfrm>
          <a:prstGeom prst="rect">
            <a:avLst/>
          </a:prstGeom>
          <a:noFill/>
          <a:ln/>
        </p:spPr>
        <p:txBody>
          <a:bodyPr wrap="square" lIns="45720" tIns="91440" rIns="91440" bIns="45720" rtlCol="0" anchor="ctr"/>
          <a:lstStyle/>
          <a:p>
            <a:pPr>
              <a:lnSpc>
                <a:spcPct val="140000"/>
              </a:lnSpc>
            </a:pPr>
            <a:endParaRPr lang="en-US" sz="1600" dirty="0"/>
          </a:p>
        </p:txBody>
      </p:sp>
      <p:pic>
        <p:nvPicPr>
          <p:cNvPr id="13" name="Image 1" descr="https://kimi-img.moonshot.cn/pub/slides/slides_tmpl/image/25-09-28-15:22:09-d3ce488s8jdo4os5dd5g.png"/>
          <p:cNvPicPr>
            <a:picLocks noChangeAspect="1"/>
          </p:cNvPicPr>
          <p:nvPr/>
        </p:nvPicPr>
        <p:blipFill>
          <a:blip r:embed="rId4"/>
          <a:srcRect/>
          <a:stretch/>
        </p:blipFill>
        <p:spPr>
          <a:xfrm>
            <a:off x="5798127" y="4447369"/>
            <a:ext cx="609600" cy="863600"/>
          </a:xfrm>
          <a:prstGeom prst="rect">
            <a:avLst/>
          </a:prstGeom>
        </p:spPr>
      </p:pic>
      <p:sp>
        <p:nvSpPr>
          <p:cNvPr id="14" name="Shape 10"/>
          <p:cNvSpPr/>
          <p:nvPr/>
        </p:nvSpPr>
        <p:spPr>
          <a:xfrm>
            <a:off x="550545" y="2029460"/>
            <a:ext cx="3502025" cy="2752725"/>
          </a:xfrm>
          <a:prstGeom prst="roundRect">
            <a:avLst>
              <a:gd name="adj" fmla="val 8836"/>
            </a:avLst>
          </a:prstGeom>
          <a:solidFill>
            <a:srgbClr val="D3BDA6"/>
          </a:solidFill>
          <a:ln/>
        </p:spPr>
        <p:txBody>
          <a:bodyPr/>
          <a:lstStyle/>
          <a:p>
            <a:endParaRPr lang="en-GB"/>
          </a:p>
        </p:txBody>
      </p:sp>
      <p:sp>
        <p:nvSpPr>
          <p:cNvPr id="15" name="Text 11"/>
          <p:cNvSpPr/>
          <p:nvPr/>
        </p:nvSpPr>
        <p:spPr>
          <a:xfrm>
            <a:off x="550545" y="2029460"/>
            <a:ext cx="3502025" cy="2752725"/>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2"/>
          <p:cNvSpPr/>
          <p:nvPr/>
        </p:nvSpPr>
        <p:spPr>
          <a:xfrm rot="8100000">
            <a:off x="2148840" y="4584065"/>
            <a:ext cx="295275" cy="295275"/>
          </a:xfrm>
          <a:prstGeom prst="ellipse">
            <a:avLst/>
          </a:prstGeom>
          <a:solidFill>
            <a:srgbClr val="F2F2F2"/>
          </a:solidFill>
          <a:ln/>
        </p:spPr>
        <p:txBody>
          <a:bodyPr/>
          <a:lstStyle/>
          <a:p>
            <a:endParaRPr lang="en-GB"/>
          </a:p>
        </p:txBody>
      </p:sp>
      <p:sp>
        <p:nvSpPr>
          <p:cNvPr id="17" name="Text 13"/>
          <p:cNvSpPr/>
          <p:nvPr/>
        </p:nvSpPr>
        <p:spPr>
          <a:xfrm rot="8100000">
            <a:off x="2148840" y="4584065"/>
            <a:ext cx="295275" cy="295275"/>
          </a:xfrm>
          <a:prstGeom prst="rect">
            <a:avLst/>
          </a:prstGeom>
          <a:noFill/>
          <a:ln/>
        </p:spPr>
        <p:txBody>
          <a:bodyPr wrap="square" lIns="45720" tIns="91440" rIns="91440" bIns="45720" rtlCol="0" anchor="ctr"/>
          <a:lstStyle/>
          <a:p>
            <a:pPr>
              <a:lnSpc>
                <a:spcPct val="140000"/>
              </a:lnSpc>
            </a:pPr>
            <a:endParaRPr lang="en-US" sz="1600" dirty="0"/>
          </a:p>
        </p:txBody>
      </p:sp>
      <p:sp>
        <p:nvSpPr>
          <p:cNvPr id="18" name="Shape 14"/>
          <p:cNvSpPr/>
          <p:nvPr/>
        </p:nvSpPr>
        <p:spPr>
          <a:xfrm>
            <a:off x="2243455" y="5296535"/>
            <a:ext cx="115570" cy="115570"/>
          </a:xfrm>
          <a:prstGeom prst="ellipse">
            <a:avLst/>
          </a:prstGeom>
          <a:solidFill>
            <a:srgbClr val="F2F2F2"/>
          </a:solidFill>
          <a:ln w="38100">
            <a:solidFill>
              <a:srgbClr val="808080"/>
            </a:solidFill>
            <a:prstDash val="solid"/>
          </a:ln>
        </p:spPr>
        <p:txBody>
          <a:bodyPr/>
          <a:lstStyle/>
          <a:p>
            <a:endParaRPr lang="en-GB"/>
          </a:p>
        </p:txBody>
      </p:sp>
      <p:sp>
        <p:nvSpPr>
          <p:cNvPr id="19" name="Text 15"/>
          <p:cNvSpPr/>
          <p:nvPr/>
        </p:nvSpPr>
        <p:spPr>
          <a:xfrm>
            <a:off x="2243455" y="5296535"/>
            <a:ext cx="115570" cy="115570"/>
          </a:xfrm>
          <a:prstGeom prst="rect">
            <a:avLst/>
          </a:prstGeom>
          <a:noFill/>
          <a:ln/>
        </p:spPr>
        <p:txBody>
          <a:bodyPr wrap="square" lIns="45720" tIns="91440" rIns="91440" bIns="45720" rtlCol="0" anchor="ctr"/>
          <a:lstStyle/>
          <a:p>
            <a:pPr>
              <a:lnSpc>
                <a:spcPct val="140000"/>
              </a:lnSpc>
            </a:pPr>
            <a:endParaRPr lang="en-US" sz="1600" dirty="0"/>
          </a:p>
        </p:txBody>
      </p:sp>
      <p:sp>
        <p:nvSpPr>
          <p:cNvPr id="20" name="Shape 16"/>
          <p:cNvSpPr/>
          <p:nvPr/>
        </p:nvSpPr>
        <p:spPr>
          <a:xfrm>
            <a:off x="8148955" y="2024380"/>
            <a:ext cx="3502025" cy="2752725"/>
          </a:xfrm>
          <a:prstGeom prst="roundRect">
            <a:avLst>
              <a:gd name="adj" fmla="val 8836"/>
            </a:avLst>
          </a:prstGeom>
          <a:solidFill>
            <a:srgbClr val="D3BDA6"/>
          </a:solidFill>
          <a:ln/>
        </p:spPr>
        <p:txBody>
          <a:bodyPr/>
          <a:lstStyle/>
          <a:p>
            <a:endParaRPr lang="en-GB"/>
          </a:p>
        </p:txBody>
      </p:sp>
      <p:sp>
        <p:nvSpPr>
          <p:cNvPr id="21" name="Text 17"/>
          <p:cNvSpPr/>
          <p:nvPr/>
        </p:nvSpPr>
        <p:spPr>
          <a:xfrm>
            <a:off x="8148955" y="2024380"/>
            <a:ext cx="3502025" cy="2752725"/>
          </a:xfrm>
          <a:prstGeom prst="rect">
            <a:avLst/>
          </a:prstGeom>
          <a:noFill/>
          <a:ln/>
        </p:spPr>
        <p:txBody>
          <a:bodyPr wrap="square" lIns="45720" tIns="91440" rIns="91440" bIns="45720" rtlCol="0" anchor="ctr"/>
          <a:lstStyle/>
          <a:p>
            <a:pPr>
              <a:lnSpc>
                <a:spcPct val="100000"/>
              </a:lnSpc>
            </a:pPr>
            <a:endParaRPr lang="en-US" sz="1600" dirty="0"/>
          </a:p>
        </p:txBody>
      </p:sp>
      <p:sp>
        <p:nvSpPr>
          <p:cNvPr id="22" name="Shape 18"/>
          <p:cNvSpPr/>
          <p:nvPr/>
        </p:nvSpPr>
        <p:spPr>
          <a:xfrm rot="8100000">
            <a:off x="9747250" y="4578985"/>
            <a:ext cx="295275" cy="295275"/>
          </a:xfrm>
          <a:prstGeom prst="ellipse">
            <a:avLst/>
          </a:prstGeom>
          <a:solidFill>
            <a:srgbClr val="F2F2F2"/>
          </a:solidFill>
          <a:ln/>
        </p:spPr>
        <p:txBody>
          <a:bodyPr/>
          <a:lstStyle/>
          <a:p>
            <a:endParaRPr lang="en-GB"/>
          </a:p>
        </p:txBody>
      </p:sp>
      <p:sp>
        <p:nvSpPr>
          <p:cNvPr id="23" name="Text 19"/>
          <p:cNvSpPr/>
          <p:nvPr/>
        </p:nvSpPr>
        <p:spPr>
          <a:xfrm rot="8100000">
            <a:off x="9747250" y="4578985"/>
            <a:ext cx="295275" cy="295275"/>
          </a:xfrm>
          <a:prstGeom prst="rect">
            <a:avLst/>
          </a:prstGeom>
          <a:noFill/>
          <a:ln/>
        </p:spPr>
        <p:txBody>
          <a:bodyPr wrap="square" lIns="45720" tIns="91440" rIns="91440" bIns="45720" rtlCol="0" anchor="ctr"/>
          <a:lstStyle/>
          <a:p>
            <a:pPr>
              <a:lnSpc>
                <a:spcPct val="140000"/>
              </a:lnSpc>
            </a:pPr>
            <a:endParaRPr lang="en-US" sz="1600" dirty="0"/>
          </a:p>
        </p:txBody>
      </p:sp>
      <p:sp>
        <p:nvSpPr>
          <p:cNvPr id="24" name="Shape 20"/>
          <p:cNvSpPr/>
          <p:nvPr/>
        </p:nvSpPr>
        <p:spPr>
          <a:xfrm>
            <a:off x="9841865" y="5291455"/>
            <a:ext cx="115570" cy="115570"/>
          </a:xfrm>
          <a:prstGeom prst="ellipse">
            <a:avLst/>
          </a:prstGeom>
          <a:solidFill>
            <a:srgbClr val="F2F2F2"/>
          </a:solidFill>
          <a:ln w="38100">
            <a:solidFill>
              <a:srgbClr val="808080"/>
            </a:solidFill>
            <a:prstDash val="solid"/>
          </a:ln>
        </p:spPr>
        <p:txBody>
          <a:bodyPr/>
          <a:lstStyle/>
          <a:p>
            <a:endParaRPr lang="en-GB"/>
          </a:p>
        </p:txBody>
      </p:sp>
      <p:sp>
        <p:nvSpPr>
          <p:cNvPr id="25" name="Text 21"/>
          <p:cNvSpPr/>
          <p:nvPr/>
        </p:nvSpPr>
        <p:spPr>
          <a:xfrm>
            <a:off x="9841865" y="5291455"/>
            <a:ext cx="115570" cy="115570"/>
          </a:xfrm>
          <a:prstGeom prst="rect">
            <a:avLst/>
          </a:prstGeom>
          <a:noFill/>
          <a:ln/>
        </p:spPr>
        <p:txBody>
          <a:bodyPr wrap="square" lIns="45720" tIns="91440" rIns="91440" bIns="45720" rtlCol="0" anchor="ctr"/>
          <a:lstStyle/>
          <a:p>
            <a:pPr>
              <a:lnSpc>
                <a:spcPct val="140000"/>
              </a:lnSpc>
            </a:pPr>
            <a:endParaRPr lang="en-US" sz="1600" dirty="0"/>
          </a:p>
        </p:txBody>
      </p:sp>
      <p:pic>
        <p:nvPicPr>
          <p:cNvPr id="26" name="Image 2" descr="https://kimi-img.moonshot.cn/pub/slides/slides_tmpl/image/25-09-28-15:22:09-d3ce488s8jdo4os5dd5g.png"/>
          <p:cNvPicPr>
            <a:picLocks noChangeAspect="1"/>
          </p:cNvPicPr>
          <p:nvPr/>
        </p:nvPicPr>
        <p:blipFill>
          <a:blip r:embed="rId4"/>
          <a:srcRect/>
          <a:stretch/>
        </p:blipFill>
        <p:spPr>
          <a:xfrm>
            <a:off x="1998604" y="4447369"/>
            <a:ext cx="609600" cy="863600"/>
          </a:xfrm>
          <a:prstGeom prst="rect">
            <a:avLst/>
          </a:prstGeom>
        </p:spPr>
      </p:pic>
      <p:pic>
        <p:nvPicPr>
          <p:cNvPr id="27" name="Image 3" descr="https://kimi-img.moonshot.cn/pub/slides/slides_tmpl/image/25-09-28-15:22:09-d3ce488s8jdo4os5dd5g.png"/>
          <p:cNvPicPr>
            <a:picLocks noChangeAspect="1"/>
          </p:cNvPicPr>
          <p:nvPr/>
        </p:nvPicPr>
        <p:blipFill>
          <a:blip r:embed="rId4"/>
          <a:srcRect/>
          <a:stretch/>
        </p:blipFill>
        <p:spPr>
          <a:xfrm>
            <a:off x="9597650" y="4447369"/>
            <a:ext cx="609600" cy="863600"/>
          </a:xfrm>
          <a:prstGeom prst="rect">
            <a:avLst/>
          </a:prstGeom>
        </p:spPr>
      </p:pic>
      <p:sp>
        <p:nvSpPr>
          <p:cNvPr id="28" name="Text 22"/>
          <p:cNvSpPr/>
          <p:nvPr/>
        </p:nvSpPr>
        <p:spPr>
          <a:xfrm>
            <a:off x="1092508" y="5546558"/>
            <a:ext cx="3931285"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2C3741"/>
                </a:solidFill>
                <a:latin typeface="Arial" panose="020B0604020202020204" pitchFamily="34" charset="0"/>
                <a:ea typeface="MiSans" pitchFamily="34" charset="-122"/>
                <a:cs typeface="Arial" panose="020B0604020202020204" pitchFamily="34" charset="0"/>
              </a:rPr>
              <a:t>Aim of WorkWellVR</a:t>
            </a:r>
            <a:endParaRPr lang="en-US" sz="1600" dirty="0"/>
          </a:p>
        </p:txBody>
      </p:sp>
      <p:sp>
        <p:nvSpPr>
          <p:cNvPr id="29" name="Shape 23"/>
          <p:cNvSpPr/>
          <p:nvPr/>
        </p:nvSpPr>
        <p:spPr>
          <a:xfrm>
            <a:off x="550545" y="2027555"/>
            <a:ext cx="3434080" cy="2746375"/>
          </a:xfrm>
          <a:prstGeom prst="roundRect">
            <a:avLst>
              <a:gd name="adj" fmla="val 8805"/>
            </a:avLst>
          </a:prstGeom>
          <a:solidFill>
            <a:srgbClr val="000000">
              <a:alpha val="0"/>
            </a:srgbClr>
          </a:solidFill>
          <a:ln/>
        </p:spPr>
        <p:txBody>
          <a:bodyPr/>
          <a:lstStyle/>
          <a:p>
            <a:endParaRPr lang="en-GB"/>
          </a:p>
        </p:txBody>
      </p:sp>
      <p:sp>
        <p:nvSpPr>
          <p:cNvPr id="30" name="Text 24"/>
          <p:cNvSpPr/>
          <p:nvPr/>
        </p:nvSpPr>
        <p:spPr>
          <a:xfrm>
            <a:off x="652463" y="1998579"/>
            <a:ext cx="3434080" cy="2746375"/>
          </a:xfrm>
          <a:prstGeom prst="rect">
            <a:avLst/>
          </a:prstGeom>
          <a:noFill/>
          <a:ln/>
        </p:spPr>
        <p:txBody>
          <a:bodyPr wrap="square" lIns="45720" tIns="91440" rIns="91440" bIns="45720" rtlCol="0" anchor="ctr"/>
          <a:lstStyle/>
          <a:p>
            <a:pPr>
              <a:lnSpc>
                <a:spcPct val="130000"/>
              </a:lnSpc>
            </a:pPr>
            <a:r>
              <a:rPr lang="en-US" sz="1600" dirty="0">
                <a:solidFill>
                  <a:srgbClr val="FFFFFF"/>
                </a:solidFill>
                <a:latin typeface="Arial" panose="020B0604020202020204" pitchFamily="34" charset="0"/>
                <a:ea typeface="MiSans" pitchFamily="34" charset="-122"/>
                <a:cs typeface="Arial" panose="020B0604020202020204" pitchFamily="34" charset="0"/>
              </a:rPr>
              <a:t>The primary aim of WorkWellVR is to reduce workplace stress and promote mental well-being among adults aged 18–34 through immersive VR relaxation, mindfulness, and stress-management training </a:t>
            </a:r>
            <a:r>
              <a:rPr lang="en-GB" sz="1600" dirty="0">
                <a:solidFill>
                  <a:schemeClr val="bg1"/>
                </a:solidFill>
                <a:latin typeface="Arial" panose="020B0604020202020204" pitchFamily="34" charset="0"/>
                <a:cs typeface="Arial" panose="020B0604020202020204" pitchFamily="34" charset="0"/>
              </a:rPr>
              <a:t>(Riva et al., 2021)</a:t>
            </a:r>
            <a:endParaRPr lang="en-US" sz="1600" dirty="0">
              <a:solidFill>
                <a:schemeClr val="bg1"/>
              </a:solidFill>
              <a:latin typeface="Arial" panose="020B0604020202020204" pitchFamily="34" charset="0"/>
              <a:cs typeface="Arial" panose="020B0604020202020204" pitchFamily="34" charset="0"/>
            </a:endParaRPr>
          </a:p>
        </p:txBody>
      </p:sp>
      <p:sp>
        <p:nvSpPr>
          <p:cNvPr id="31" name="Text 25"/>
          <p:cNvSpPr/>
          <p:nvPr/>
        </p:nvSpPr>
        <p:spPr>
          <a:xfrm>
            <a:off x="5384733" y="5540680"/>
            <a:ext cx="3931285"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2C3741"/>
                </a:solidFill>
                <a:latin typeface="Arial" panose="020B0604020202020204" pitchFamily="34" charset="0"/>
                <a:ea typeface="MiSans" pitchFamily="34" charset="-122"/>
                <a:cs typeface="Arial" panose="020B0604020202020204" pitchFamily="34" charset="0"/>
              </a:rPr>
              <a:t>Objectives</a:t>
            </a:r>
            <a:endParaRPr lang="en-US" sz="1600" dirty="0"/>
          </a:p>
        </p:txBody>
      </p:sp>
      <p:sp>
        <p:nvSpPr>
          <p:cNvPr id="32" name="Shape 26"/>
          <p:cNvSpPr/>
          <p:nvPr/>
        </p:nvSpPr>
        <p:spPr>
          <a:xfrm>
            <a:off x="4665980" y="1910080"/>
            <a:ext cx="3434080" cy="2746375"/>
          </a:xfrm>
          <a:prstGeom prst="roundRect">
            <a:avLst>
              <a:gd name="adj" fmla="val 8805"/>
            </a:avLst>
          </a:prstGeom>
          <a:solidFill>
            <a:srgbClr val="000000">
              <a:alpha val="0"/>
            </a:srgbClr>
          </a:solidFill>
          <a:ln/>
        </p:spPr>
        <p:txBody>
          <a:bodyPr/>
          <a:lstStyle/>
          <a:p>
            <a:endParaRPr lang="en-GB"/>
          </a:p>
        </p:txBody>
      </p:sp>
      <p:sp>
        <p:nvSpPr>
          <p:cNvPr id="33" name="Text 27"/>
          <p:cNvSpPr/>
          <p:nvPr/>
        </p:nvSpPr>
        <p:spPr>
          <a:xfrm>
            <a:off x="4511221" y="1845945"/>
            <a:ext cx="3434080" cy="2746375"/>
          </a:xfrm>
          <a:prstGeom prst="rect">
            <a:avLst/>
          </a:prstGeom>
          <a:noFill/>
          <a:ln/>
        </p:spPr>
        <p:txBody>
          <a:bodyPr wrap="square" lIns="45720" tIns="91440" rIns="91440" bIns="45720" rtlCol="0" anchor="ctr"/>
          <a:lstStyle/>
          <a:p>
            <a:pPr>
              <a:lnSpc>
                <a:spcPct val="130000"/>
              </a:lnSpc>
            </a:pPr>
            <a:r>
              <a:rPr lang="en-US" sz="1600" dirty="0">
                <a:solidFill>
                  <a:schemeClr val="bg1"/>
                </a:solidFill>
                <a:latin typeface="Arial" panose="020B0604020202020204" pitchFamily="34" charset="0"/>
                <a:ea typeface="MiSans" pitchFamily="34" charset="-122"/>
                <a:cs typeface="Arial" panose="020B0604020202020204" pitchFamily="34" charset="0"/>
              </a:rPr>
              <a:t>Our objectives include improving emotional regulation, increasing awareness of stress triggers, promoting healthy coping strategies, and reducing burnout symptoms through daily VR micro-breaks </a:t>
            </a:r>
            <a:r>
              <a:rPr lang="en-GB" sz="1600" dirty="0">
                <a:solidFill>
                  <a:schemeClr val="bg1"/>
                </a:solidFill>
                <a:latin typeface="Arial" panose="020B0604020202020204" pitchFamily="34" charset="0"/>
                <a:cs typeface="Arial" panose="020B0604020202020204" pitchFamily="34" charset="0"/>
              </a:rPr>
              <a:t>(Wiederhold et al., 2018)</a:t>
            </a:r>
            <a:endParaRPr lang="en-US" sz="1600" dirty="0">
              <a:solidFill>
                <a:schemeClr val="bg1"/>
              </a:solidFill>
              <a:latin typeface="Arial" panose="020B0604020202020204" pitchFamily="34" charset="0"/>
              <a:cs typeface="Arial" panose="020B0604020202020204" pitchFamily="34" charset="0"/>
            </a:endParaRPr>
          </a:p>
        </p:txBody>
      </p:sp>
      <p:sp>
        <p:nvSpPr>
          <p:cNvPr id="34" name="Text 28"/>
          <p:cNvSpPr/>
          <p:nvPr/>
        </p:nvSpPr>
        <p:spPr>
          <a:xfrm>
            <a:off x="8687970" y="5561330"/>
            <a:ext cx="3931285"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2C3741"/>
                </a:solidFill>
                <a:latin typeface="Arial" panose="020B0604020202020204" pitchFamily="34" charset="0"/>
                <a:ea typeface="MiSans" pitchFamily="34" charset="-122"/>
                <a:cs typeface="Arial" panose="020B0604020202020204" pitchFamily="34" charset="0"/>
              </a:rPr>
              <a:t>Innovative Approach</a:t>
            </a:r>
            <a:endParaRPr lang="en-US" sz="1600" dirty="0"/>
          </a:p>
        </p:txBody>
      </p:sp>
      <p:sp>
        <p:nvSpPr>
          <p:cNvPr id="35" name="Shape 29"/>
          <p:cNvSpPr/>
          <p:nvPr/>
        </p:nvSpPr>
        <p:spPr>
          <a:xfrm>
            <a:off x="8286115" y="2022475"/>
            <a:ext cx="3434080" cy="2746375"/>
          </a:xfrm>
          <a:prstGeom prst="roundRect">
            <a:avLst>
              <a:gd name="adj" fmla="val 8805"/>
            </a:avLst>
          </a:prstGeom>
          <a:solidFill>
            <a:srgbClr val="000000">
              <a:alpha val="0"/>
            </a:srgbClr>
          </a:solidFill>
          <a:ln/>
        </p:spPr>
        <p:txBody>
          <a:bodyPr/>
          <a:lstStyle/>
          <a:p>
            <a:endParaRPr lang="en-GB"/>
          </a:p>
        </p:txBody>
      </p:sp>
      <p:sp>
        <p:nvSpPr>
          <p:cNvPr id="36" name="Text 30"/>
          <p:cNvSpPr/>
          <p:nvPr/>
        </p:nvSpPr>
        <p:spPr>
          <a:xfrm>
            <a:off x="8383905" y="1993265"/>
            <a:ext cx="3434080" cy="2746375"/>
          </a:xfrm>
          <a:prstGeom prst="rect">
            <a:avLst/>
          </a:prstGeom>
          <a:noFill/>
          <a:ln/>
        </p:spPr>
        <p:txBody>
          <a:bodyPr wrap="square" lIns="45720" tIns="91440" rIns="91440" bIns="45720" rtlCol="0" anchor="ctr"/>
          <a:lstStyle/>
          <a:p>
            <a:pPr>
              <a:lnSpc>
                <a:spcPct val="130000"/>
              </a:lnSpc>
            </a:pPr>
            <a:r>
              <a:rPr lang="en-US" sz="1600" dirty="0">
                <a:solidFill>
                  <a:schemeClr val="bg1"/>
                </a:solidFill>
                <a:latin typeface="Arial" panose="020B0604020202020204" pitchFamily="34" charset="0"/>
                <a:ea typeface="MiSans" pitchFamily="34" charset="-122"/>
                <a:cs typeface="Arial" panose="020B0604020202020204" pitchFamily="34" charset="0"/>
              </a:rPr>
              <a:t>By leveraging VR technology, WorkWellVR offers a novel and engaging approach to stress management, making it easier for young adults to integrate mental health practices into their daily routines </a:t>
            </a:r>
            <a:r>
              <a:rPr lang="en-GB" sz="1600" dirty="0">
                <a:solidFill>
                  <a:schemeClr val="bg1"/>
                </a:solidFill>
                <a:latin typeface="Arial" panose="020B0604020202020204" pitchFamily="34" charset="0"/>
                <a:cs typeface="Arial" panose="020B0604020202020204" pitchFamily="34" charset="0"/>
              </a:rPr>
              <a:t>(Bailey et al., 2020)</a:t>
            </a:r>
            <a:endParaRPr lang="en-US" sz="1600" dirty="0">
              <a:solidFill>
                <a:schemeClr val="bg1"/>
              </a:solidFill>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0" y="5408732"/>
            <a:ext cx="12192000" cy="1449268"/>
          </a:xfrm>
          <a:prstGeom prst="rect">
            <a:avLst/>
          </a:prstGeom>
          <a:solidFill>
            <a:srgbClr val="D3BDA6"/>
          </a:solidFill>
          <a:ln/>
        </p:spPr>
        <p:txBody>
          <a:bodyPr/>
          <a:lstStyle/>
          <a:p>
            <a:endParaRPr lang="en-GB"/>
          </a:p>
        </p:txBody>
      </p:sp>
      <p:sp>
        <p:nvSpPr>
          <p:cNvPr id="5" name="Text 3"/>
          <p:cNvSpPr/>
          <p:nvPr/>
        </p:nvSpPr>
        <p:spPr>
          <a:xfrm>
            <a:off x="0" y="5408732"/>
            <a:ext cx="12192000" cy="1449268"/>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667385" y="524510"/>
            <a:ext cx="6272530" cy="1077218"/>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Inside WorkWellVR: Core Components</a:t>
            </a:r>
            <a:endParaRPr lang="en-US" sz="1600" dirty="0"/>
          </a:p>
        </p:txBody>
      </p:sp>
      <p:sp>
        <p:nvSpPr>
          <p:cNvPr id="7" name="Shape 5"/>
          <p:cNvSpPr/>
          <p:nvPr/>
        </p:nvSpPr>
        <p:spPr>
          <a:xfrm>
            <a:off x="10896829" y="5250611"/>
            <a:ext cx="600063" cy="170384"/>
          </a:xfrm>
          <a:custGeom>
            <a:avLst/>
            <a:gdLst/>
            <a:ahLst/>
            <a:cxnLst/>
            <a:rect l="l" t="t" r="r" b="b"/>
            <a:pathLst>
              <a:path w="600063" h="170384">
                <a:moveTo>
                  <a:pt x="564775" y="170384"/>
                </a:moveTo>
                <a:lnTo>
                  <a:pt x="0" y="0"/>
                </a:lnTo>
                <a:lnTo>
                  <a:pt x="600063" y="57425"/>
                </a:lnTo>
                <a:close/>
              </a:path>
            </a:pathLst>
          </a:custGeom>
          <a:solidFill>
            <a:srgbClr val="000000">
              <a:alpha val="25882"/>
            </a:srgbClr>
          </a:solidFill>
          <a:ln/>
        </p:spPr>
        <p:txBody>
          <a:bodyPr/>
          <a:lstStyle/>
          <a:p>
            <a:endParaRPr lang="en-GB"/>
          </a:p>
        </p:txBody>
      </p:sp>
      <p:sp>
        <p:nvSpPr>
          <p:cNvPr id="8" name="Text 6"/>
          <p:cNvSpPr/>
          <p:nvPr/>
        </p:nvSpPr>
        <p:spPr>
          <a:xfrm>
            <a:off x="10896829" y="5250611"/>
            <a:ext cx="600063" cy="170384"/>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8726805" y="4398690"/>
            <a:ext cx="897019" cy="626162"/>
          </a:xfrm>
          <a:custGeom>
            <a:avLst/>
            <a:gdLst/>
            <a:ahLst/>
            <a:cxnLst/>
            <a:rect l="l" t="t" r="r" b="b"/>
            <a:pathLst>
              <a:path w="897019" h="626162">
                <a:moveTo>
                  <a:pt x="143299" y="0"/>
                </a:moveTo>
                <a:cubicBezTo>
                  <a:pt x="96900" y="165530"/>
                  <a:pt x="50502" y="331037"/>
                  <a:pt x="4102" y="496567"/>
                </a:cubicBezTo>
                <a:cubicBezTo>
                  <a:pt x="3501" y="497681"/>
                  <a:pt x="-4763" y="513744"/>
                  <a:pt x="4014" y="529272"/>
                </a:cubicBezTo>
                <a:cubicBezTo>
                  <a:pt x="10407" y="540590"/>
                  <a:pt x="21544" y="544065"/>
                  <a:pt x="23994" y="544756"/>
                </a:cubicBezTo>
                <a:cubicBezTo>
                  <a:pt x="314995" y="571891"/>
                  <a:pt x="606018" y="599026"/>
                  <a:pt x="897019" y="626162"/>
                </a:cubicBezTo>
                <a:cubicBezTo>
                  <a:pt x="645778" y="417456"/>
                  <a:pt x="394539" y="208728"/>
                  <a:pt x="143299" y="0"/>
                </a:cubicBezTo>
                <a:close/>
              </a:path>
            </a:pathLst>
          </a:custGeom>
          <a:solidFill>
            <a:srgbClr val="000000">
              <a:alpha val="25882"/>
            </a:srgbClr>
          </a:solidFill>
          <a:ln/>
        </p:spPr>
        <p:txBody>
          <a:bodyPr/>
          <a:lstStyle/>
          <a:p>
            <a:endParaRPr lang="en-GB"/>
          </a:p>
        </p:txBody>
      </p:sp>
      <p:sp>
        <p:nvSpPr>
          <p:cNvPr id="10" name="Text 8"/>
          <p:cNvSpPr/>
          <p:nvPr/>
        </p:nvSpPr>
        <p:spPr>
          <a:xfrm>
            <a:off x="8726805" y="4398690"/>
            <a:ext cx="897019" cy="626162"/>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a:off x="9085518" y="1893570"/>
            <a:ext cx="242297" cy="1297523"/>
          </a:xfrm>
          <a:custGeom>
            <a:avLst/>
            <a:gdLst/>
            <a:ahLst/>
            <a:cxnLst/>
            <a:rect l="l" t="t" r="r" b="b"/>
            <a:pathLst>
              <a:path w="242297" h="1297523">
                <a:moveTo>
                  <a:pt x="242297" y="0"/>
                </a:moveTo>
                <a:cubicBezTo>
                  <a:pt x="217912" y="8489"/>
                  <a:pt x="193348" y="31193"/>
                  <a:pt x="176217" y="44137"/>
                </a:cubicBezTo>
                <a:cubicBezTo>
                  <a:pt x="163823" y="89768"/>
                  <a:pt x="151430" y="135398"/>
                  <a:pt x="139037" y="181029"/>
                </a:cubicBezTo>
                <a:cubicBezTo>
                  <a:pt x="131228" y="228998"/>
                  <a:pt x="119592" y="303282"/>
                  <a:pt x="107198" y="394697"/>
                </a:cubicBezTo>
                <a:cubicBezTo>
                  <a:pt x="94159" y="490883"/>
                  <a:pt x="90355" y="531655"/>
                  <a:pt x="77095" y="640117"/>
                </a:cubicBezTo>
                <a:cubicBezTo>
                  <a:pt x="56179" y="811319"/>
                  <a:pt x="50751" y="824532"/>
                  <a:pt x="34531" y="963072"/>
                </a:cubicBezTo>
                <a:cubicBezTo>
                  <a:pt x="21026" y="1078528"/>
                  <a:pt x="-6452" y="1296208"/>
                  <a:pt x="1379" y="1297523"/>
                </a:cubicBezTo>
                <a:cubicBezTo>
                  <a:pt x="10057" y="1298993"/>
                  <a:pt x="58873" y="1015275"/>
                  <a:pt x="242297" y="0"/>
                </a:cubicBezTo>
                <a:close/>
              </a:path>
            </a:pathLst>
          </a:custGeom>
          <a:solidFill>
            <a:srgbClr val="000000">
              <a:alpha val="25882"/>
            </a:srgbClr>
          </a:solidFill>
          <a:ln/>
        </p:spPr>
        <p:txBody>
          <a:bodyPr/>
          <a:lstStyle/>
          <a:p>
            <a:endParaRPr lang="en-GB"/>
          </a:p>
        </p:txBody>
      </p:sp>
      <p:sp>
        <p:nvSpPr>
          <p:cNvPr id="12" name="Text 10"/>
          <p:cNvSpPr/>
          <p:nvPr/>
        </p:nvSpPr>
        <p:spPr>
          <a:xfrm>
            <a:off x="9085518" y="1893570"/>
            <a:ext cx="242297" cy="1297523"/>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1"/>
          <p:cNvSpPr/>
          <p:nvPr/>
        </p:nvSpPr>
        <p:spPr>
          <a:xfrm>
            <a:off x="8783593" y="1894280"/>
            <a:ext cx="3283312" cy="3467791"/>
          </a:xfrm>
          <a:custGeom>
            <a:avLst/>
            <a:gdLst/>
            <a:ahLst/>
            <a:cxnLst/>
            <a:rect l="l" t="t" r="r" b="b"/>
            <a:pathLst>
              <a:path w="3283312" h="3467791">
                <a:moveTo>
                  <a:pt x="541948" y="0"/>
                </a:moveTo>
                <a:lnTo>
                  <a:pt x="3283312" y="486670"/>
                </a:lnTo>
                <a:lnTo>
                  <a:pt x="2753583" y="3440474"/>
                </a:lnTo>
                <a:lnTo>
                  <a:pt x="2752864" y="3440474"/>
                </a:lnTo>
                <a:lnTo>
                  <a:pt x="2751427" y="3446225"/>
                </a:lnTo>
                <a:lnTo>
                  <a:pt x="2749270" y="3445506"/>
                </a:lnTo>
                <a:lnTo>
                  <a:pt x="2748552" y="3451976"/>
                </a:lnTo>
                <a:lnTo>
                  <a:pt x="2747833" y="3451976"/>
                </a:lnTo>
                <a:lnTo>
                  <a:pt x="2746395" y="3457726"/>
                </a:lnTo>
                <a:lnTo>
                  <a:pt x="2744958" y="3457726"/>
                </a:lnTo>
                <a:lnTo>
                  <a:pt x="2744239" y="3462759"/>
                </a:lnTo>
                <a:lnTo>
                  <a:pt x="2742083" y="3462040"/>
                </a:lnTo>
                <a:lnTo>
                  <a:pt x="2740645" y="3467791"/>
                </a:lnTo>
                <a:lnTo>
                  <a:pt x="0" y="2981121"/>
                </a:lnTo>
                <a:lnTo>
                  <a:pt x="531885" y="17253"/>
                </a:lnTo>
                <a:lnTo>
                  <a:pt x="533323" y="17253"/>
                </a:lnTo>
                <a:lnTo>
                  <a:pt x="534041" y="14377"/>
                </a:lnTo>
                <a:lnTo>
                  <a:pt x="535479" y="14377"/>
                </a:lnTo>
                <a:lnTo>
                  <a:pt x="536198" y="10783"/>
                </a:lnTo>
                <a:lnTo>
                  <a:pt x="536916" y="10783"/>
                </a:lnTo>
                <a:lnTo>
                  <a:pt x="537635" y="7189"/>
                </a:lnTo>
                <a:lnTo>
                  <a:pt x="539791" y="7189"/>
                </a:lnTo>
                <a:lnTo>
                  <a:pt x="540510" y="3594"/>
                </a:lnTo>
                <a:lnTo>
                  <a:pt x="541229" y="3594"/>
                </a:lnTo>
                <a:lnTo>
                  <a:pt x="541948" y="0"/>
                </a:lnTo>
                <a:close/>
              </a:path>
            </a:pathLst>
          </a:custGeom>
          <a:gradFill flip="none" rotWithShape="1">
            <a:gsLst>
              <a:gs pos="0">
                <a:srgbClr val="FFFFFF"/>
              </a:gs>
              <a:gs pos="25000">
                <a:srgbClr val="FBFBFB"/>
              </a:gs>
              <a:gs pos="51000">
                <a:srgbClr val="EFEFEF"/>
              </a:gs>
              <a:gs pos="76000">
                <a:srgbClr val="EAEAEA"/>
              </a:gs>
              <a:gs pos="100000">
                <a:srgbClr val="DEDEDE"/>
              </a:gs>
            </a:gsLst>
            <a:lin ang="2940000" scaled="1"/>
          </a:gradFill>
          <a:ln w="6350">
            <a:solidFill>
              <a:srgbClr val="EAEAEA"/>
            </a:solidFill>
            <a:prstDash val="solid"/>
          </a:ln>
        </p:spPr>
        <p:txBody>
          <a:bodyPr/>
          <a:lstStyle/>
          <a:p>
            <a:endParaRPr lang="en-GB"/>
          </a:p>
        </p:txBody>
      </p:sp>
      <p:sp>
        <p:nvSpPr>
          <p:cNvPr id="14" name="Text 12"/>
          <p:cNvSpPr/>
          <p:nvPr/>
        </p:nvSpPr>
        <p:spPr>
          <a:xfrm>
            <a:off x="8783593" y="1894280"/>
            <a:ext cx="3283312" cy="3467791"/>
          </a:xfrm>
          <a:prstGeom prst="rect">
            <a:avLst/>
          </a:prstGeom>
          <a:noFill/>
          <a:ln/>
        </p:spPr>
        <p:txBody>
          <a:bodyPr wrap="square" lIns="45720" tIns="91440" rIns="91440" bIns="45720" rtlCol="0" anchor="ctr"/>
          <a:lstStyle/>
          <a:p>
            <a:pPr>
              <a:lnSpc>
                <a:spcPct val="100000"/>
              </a:lnSpc>
            </a:pPr>
            <a:endParaRPr lang="en-US" sz="1600" dirty="0"/>
          </a:p>
        </p:txBody>
      </p:sp>
      <p:pic>
        <p:nvPicPr>
          <p:cNvPr id="15" name="Image 0" descr="https://kimi-img.moonshot.cn/pub/slides/slides_tmpl/image/25-09-28-15:22:12-d3ce490s8jdo4os5ddc0.png"/>
          <p:cNvPicPr>
            <a:picLocks noChangeAspect="1"/>
          </p:cNvPicPr>
          <p:nvPr/>
        </p:nvPicPr>
        <p:blipFill>
          <a:blip r:embed="rId3"/>
          <a:srcRect l="33" t="5" r="33" b="-5"/>
          <a:stretch/>
        </p:blipFill>
        <p:spPr>
          <a:xfrm>
            <a:off x="9111309" y="2100634"/>
            <a:ext cx="2749265" cy="2501570"/>
          </a:xfrm>
          <a:prstGeom prst="rect">
            <a:avLst/>
          </a:prstGeom>
        </p:spPr>
      </p:pic>
      <p:sp>
        <p:nvSpPr>
          <p:cNvPr id="16" name="Shape 13"/>
          <p:cNvSpPr/>
          <p:nvPr/>
        </p:nvSpPr>
        <p:spPr>
          <a:xfrm>
            <a:off x="3258185" y="1695450"/>
            <a:ext cx="0" cy="3240000"/>
          </a:xfrm>
          <a:prstGeom prst="straightConnector1">
            <a:avLst/>
          </a:prstGeom>
          <a:noFill/>
          <a:ln w="28575">
            <a:solidFill>
              <a:srgbClr val="7E5F3E"/>
            </a:solidFill>
            <a:prstDash val="sysDot"/>
            <a:headEnd type="none"/>
            <a:tailEnd type="none"/>
          </a:ln>
        </p:spPr>
        <p:txBody>
          <a:bodyPr/>
          <a:lstStyle/>
          <a:p>
            <a:endParaRPr lang="en-GB"/>
          </a:p>
        </p:txBody>
      </p:sp>
      <p:sp>
        <p:nvSpPr>
          <p:cNvPr id="17" name="Shape 14"/>
          <p:cNvSpPr/>
          <p:nvPr/>
        </p:nvSpPr>
        <p:spPr>
          <a:xfrm>
            <a:off x="6120765" y="1695450"/>
            <a:ext cx="0" cy="3240000"/>
          </a:xfrm>
          <a:prstGeom prst="straightConnector1">
            <a:avLst/>
          </a:prstGeom>
          <a:noFill/>
          <a:ln w="28575">
            <a:solidFill>
              <a:srgbClr val="7E5F3E"/>
            </a:solidFill>
            <a:prstDash val="sysDot"/>
            <a:headEnd type="none"/>
            <a:tailEnd type="none"/>
          </a:ln>
        </p:spPr>
        <p:txBody>
          <a:bodyPr/>
          <a:lstStyle/>
          <a:p>
            <a:endParaRPr lang="en-GB"/>
          </a:p>
        </p:txBody>
      </p:sp>
      <p:sp>
        <p:nvSpPr>
          <p:cNvPr id="18" name="Text 15"/>
          <p:cNvSpPr/>
          <p:nvPr/>
        </p:nvSpPr>
        <p:spPr>
          <a:xfrm>
            <a:off x="590550" y="1610360"/>
            <a:ext cx="2538095" cy="646331"/>
          </a:xfrm>
          <a:prstGeom prst="rect">
            <a:avLst/>
          </a:prstGeom>
          <a:noFill/>
          <a:ln/>
        </p:spPr>
        <p:txBody>
          <a:bodyPr wrap="square" lIns="91440" tIns="45720" rIns="91440" bIns="45720" rtlCol="0" anchor="t">
            <a:spAutoFit/>
          </a:bodyPr>
          <a:lstStyle/>
          <a:p>
            <a:pPr>
              <a:lnSpc>
                <a:spcPct val="100000"/>
              </a:lnSpc>
            </a:pPr>
            <a:r>
              <a:rPr lang="en-US" sz="1800" b="1" dirty="0">
                <a:solidFill>
                  <a:srgbClr val="DBB479"/>
                </a:solidFill>
                <a:latin typeface="Arial" panose="020B0604020202020204" pitchFamily="34" charset="0"/>
                <a:ea typeface="MiSans" pitchFamily="34" charset="-122"/>
                <a:cs typeface="Arial" panose="020B0604020202020204" pitchFamily="34" charset="0"/>
              </a:rPr>
              <a:t>Immersive VR Environments</a:t>
            </a:r>
            <a:endParaRPr lang="en-US" sz="1600" dirty="0"/>
          </a:p>
        </p:txBody>
      </p:sp>
      <p:sp>
        <p:nvSpPr>
          <p:cNvPr id="19" name="Text 16"/>
          <p:cNvSpPr/>
          <p:nvPr/>
        </p:nvSpPr>
        <p:spPr>
          <a:xfrm>
            <a:off x="590550" y="2453640"/>
            <a:ext cx="2538095" cy="2028825"/>
          </a:xfrm>
          <a:prstGeom prst="rect">
            <a:avLst/>
          </a:prstGeom>
          <a:noFill/>
          <a:ln/>
        </p:spPr>
        <p:txBody>
          <a:bodyPr wrap="square" lIns="91440" tIns="45720" rIns="91440" bIns="45720" rtlCol="0" anchor="t">
            <a:spAutoFit/>
          </a:bodyPr>
          <a:lstStyle/>
          <a:p>
            <a:pPr>
              <a:lnSpc>
                <a:spcPct val="130000"/>
              </a:lnSpc>
            </a:pPr>
            <a:r>
              <a:rPr lang="en-US" sz="1400" dirty="0">
                <a:solidFill>
                  <a:srgbClr val="2C3741"/>
                </a:solidFill>
                <a:latin typeface="Arial" panose="020B0604020202020204" pitchFamily="34" charset="0"/>
                <a:ea typeface="MiSans" pitchFamily="34" charset="-122"/>
                <a:cs typeface="Arial" panose="020B0604020202020204" pitchFamily="34" charset="0"/>
              </a:rPr>
              <a:t>WorkWellVR includes VR deep-relaxation environments such as nature scenes, oceans, and space. These immersive experiences help users quickly relax and reduce stress levels.</a:t>
            </a:r>
            <a:endParaRPr lang="en-US" sz="1600" dirty="0"/>
          </a:p>
        </p:txBody>
      </p:sp>
      <p:sp>
        <p:nvSpPr>
          <p:cNvPr id="20" name="Text 17"/>
          <p:cNvSpPr/>
          <p:nvPr/>
        </p:nvSpPr>
        <p:spPr>
          <a:xfrm>
            <a:off x="3473450" y="1610360"/>
            <a:ext cx="2538095" cy="646331"/>
          </a:xfrm>
          <a:prstGeom prst="rect">
            <a:avLst/>
          </a:prstGeom>
          <a:noFill/>
          <a:ln/>
        </p:spPr>
        <p:txBody>
          <a:bodyPr wrap="square" lIns="91440" tIns="45720" rIns="91440" bIns="45720" rtlCol="0" anchor="t">
            <a:spAutoFit/>
          </a:bodyPr>
          <a:lstStyle/>
          <a:p>
            <a:pPr>
              <a:lnSpc>
                <a:spcPct val="100000"/>
              </a:lnSpc>
            </a:pPr>
            <a:r>
              <a:rPr lang="en-US" sz="1800" b="1" dirty="0">
                <a:solidFill>
                  <a:srgbClr val="DBB479"/>
                </a:solidFill>
                <a:latin typeface="Arial" panose="020B0604020202020204" pitchFamily="34" charset="0"/>
                <a:ea typeface="MiSans" pitchFamily="34" charset="-122"/>
                <a:cs typeface="Arial" panose="020B0604020202020204" pitchFamily="34" charset="0"/>
              </a:rPr>
              <a:t>Guided Breathing &amp; Mindfulness</a:t>
            </a:r>
            <a:endParaRPr lang="en-US" sz="1600" dirty="0"/>
          </a:p>
        </p:txBody>
      </p:sp>
      <p:sp>
        <p:nvSpPr>
          <p:cNvPr id="21" name="Text 18"/>
          <p:cNvSpPr/>
          <p:nvPr/>
        </p:nvSpPr>
        <p:spPr>
          <a:xfrm>
            <a:off x="3473450" y="2453640"/>
            <a:ext cx="2538095" cy="2028825"/>
          </a:xfrm>
          <a:prstGeom prst="rect">
            <a:avLst/>
          </a:prstGeom>
          <a:noFill/>
          <a:ln/>
        </p:spPr>
        <p:txBody>
          <a:bodyPr wrap="square" lIns="91440" tIns="45720" rIns="91440" bIns="45720" rtlCol="0" anchor="t">
            <a:spAutoFit/>
          </a:bodyPr>
          <a:lstStyle/>
          <a:p>
            <a:pPr>
              <a:lnSpc>
                <a:spcPct val="130000"/>
              </a:lnSpc>
            </a:pPr>
            <a:r>
              <a:rPr lang="en-US" sz="1400" dirty="0">
                <a:solidFill>
                  <a:srgbClr val="2C3741"/>
                </a:solidFill>
                <a:latin typeface="Arial" panose="020B0604020202020204" pitchFamily="34" charset="0"/>
                <a:ea typeface="MiSans" pitchFamily="34" charset="-122"/>
                <a:cs typeface="Arial" panose="020B0604020202020204" pitchFamily="34" charset="0"/>
              </a:rPr>
              <a:t>The intervention features guided VR breathing exercises and mindfulness sessions, helping users develop essential stress-management skills and improve emotional regulation.</a:t>
            </a:r>
            <a:endParaRPr lang="en-US" sz="1600" dirty="0"/>
          </a:p>
        </p:txBody>
      </p:sp>
      <p:sp>
        <p:nvSpPr>
          <p:cNvPr id="22" name="Text 19"/>
          <p:cNvSpPr/>
          <p:nvPr/>
        </p:nvSpPr>
        <p:spPr>
          <a:xfrm>
            <a:off x="6229350" y="1610360"/>
            <a:ext cx="2538095" cy="646331"/>
          </a:xfrm>
          <a:prstGeom prst="rect">
            <a:avLst/>
          </a:prstGeom>
          <a:noFill/>
          <a:ln/>
        </p:spPr>
        <p:txBody>
          <a:bodyPr wrap="square" lIns="91440" tIns="45720" rIns="91440" bIns="45720" rtlCol="0" anchor="t">
            <a:spAutoFit/>
          </a:bodyPr>
          <a:lstStyle/>
          <a:p>
            <a:pPr>
              <a:lnSpc>
                <a:spcPct val="100000"/>
              </a:lnSpc>
            </a:pPr>
            <a:r>
              <a:rPr lang="en-US" sz="1800" b="1" dirty="0">
                <a:solidFill>
                  <a:srgbClr val="DBB479"/>
                </a:solidFill>
                <a:latin typeface="Arial" panose="020B0604020202020204" pitchFamily="34" charset="0"/>
                <a:ea typeface="MiSans" pitchFamily="34" charset="-122"/>
                <a:cs typeface="Arial" panose="020B0604020202020204" pitchFamily="34" charset="0"/>
              </a:rPr>
              <a:t>Stress-Management Micro-Lessons</a:t>
            </a:r>
            <a:endParaRPr lang="en-US" sz="1600" dirty="0"/>
          </a:p>
        </p:txBody>
      </p:sp>
      <p:sp>
        <p:nvSpPr>
          <p:cNvPr id="23" name="Text 20"/>
          <p:cNvSpPr/>
          <p:nvPr/>
        </p:nvSpPr>
        <p:spPr>
          <a:xfrm>
            <a:off x="6229350" y="2453640"/>
            <a:ext cx="2538095" cy="2028825"/>
          </a:xfrm>
          <a:prstGeom prst="rect">
            <a:avLst/>
          </a:prstGeom>
          <a:noFill/>
          <a:ln/>
        </p:spPr>
        <p:txBody>
          <a:bodyPr wrap="square" lIns="91440" tIns="45720" rIns="91440" bIns="45720" rtlCol="0" anchor="t">
            <a:spAutoFit/>
          </a:bodyPr>
          <a:lstStyle/>
          <a:p>
            <a:pPr>
              <a:lnSpc>
                <a:spcPct val="130000"/>
              </a:lnSpc>
            </a:pPr>
            <a:r>
              <a:rPr lang="en-US" sz="1400" dirty="0">
                <a:solidFill>
                  <a:srgbClr val="2C3741"/>
                </a:solidFill>
                <a:latin typeface="Arial" panose="020B0604020202020204" pitchFamily="34" charset="0"/>
                <a:ea typeface="MiSans" pitchFamily="34" charset="-122"/>
                <a:cs typeface="Arial" panose="020B0604020202020204" pitchFamily="34" charset="0"/>
              </a:rPr>
              <a:t>Short, focused micro-lessons on stress management provide users with practical strategies to handle workplace stress effectively, enhancing their overall resilience.</a:t>
            </a:r>
            <a:endParaRPr lang="en-US" sz="1600" dirty="0"/>
          </a:p>
        </p:txBody>
      </p:sp>
      <p:sp>
        <p:nvSpPr>
          <p:cNvPr id="24" name="Text 21"/>
          <p:cNvSpPr/>
          <p:nvPr/>
        </p:nvSpPr>
        <p:spPr>
          <a:xfrm>
            <a:off x="524510" y="5588000"/>
            <a:ext cx="10778400"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AI-Guided Emotional Support</a:t>
            </a:r>
            <a:endParaRPr lang="en-US" sz="1600" dirty="0"/>
          </a:p>
        </p:txBody>
      </p:sp>
      <p:sp>
        <p:nvSpPr>
          <p:cNvPr id="25" name="Text 22"/>
          <p:cNvSpPr/>
          <p:nvPr/>
        </p:nvSpPr>
        <p:spPr>
          <a:xfrm>
            <a:off x="524510" y="5956300"/>
            <a:ext cx="10777220" cy="628442"/>
          </a:xfrm>
          <a:prstGeom prst="rect">
            <a:avLst/>
          </a:prstGeom>
          <a:noFill/>
          <a:ln/>
        </p:spPr>
        <p:txBody>
          <a:bodyPr wrap="square" lIns="91440" tIns="45720" rIns="91440" bIns="45720" rtlCol="0" anchor="t">
            <a:spAutoFit/>
          </a:bodyPr>
          <a:lstStyle/>
          <a:p>
            <a:pPr>
              <a:lnSpc>
                <a:spcPct val="130000"/>
              </a:lnSpc>
            </a:pPr>
            <a:r>
              <a:rPr lang="en-US" sz="1400" dirty="0">
                <a:solidFill>
                  <a:srgbClr val="FFFFFF"/>
                </a:solidFill>
                <a:latin typeface="Arial" panose="020B0604020202020204" pitchFamily="34" charset="0"/>
                <a:ea typeface="MiSans" pitchFamily="34" charset="-122"/>
                <a:cs typeface="Arial" panose="020B0604020202020204" pitchFamily="34" charset="0"/>
              </a:rPr>
              <a:t>An AI-guided therapist offers personalized emotional support, ensuring users receive tailored advice and encouragement during their VR sessions.</a:t>
            </a:r>
            <a:endParaRPr lang="en-US" sz="1600" dirty="0"/>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5" name="Text 3"/>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7" name="Text 5"/>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9" name="Text 7"/>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11" name="Text 9"/>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13" name="Text 11"/>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2"/>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15" name="Text 13"/>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6" name="Text 14"/>
          <p:cNvSpPr/>
          <p:nvPr/>
        </p:nvSpPr>
        <p:spPr>
          <a:xfrm>
            <a:off x="667385" y="524510"/>
            <a:ext cx="6272530" cy="1077218"/>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Digital Health Tech: Why VR Works</a:t>
            </a:r>
            <a:endParaRPr lang="en-US" sz="1600" dirty="0"/>
          </a:p>
        </p:txBody>
      </p:sp>
      <p:sp>
        <p:nvSpPr>
          <p:cNvPr id="17" name="Shape 15"/>
          <p:cNvSpPr/>
          <p:nvPr/>
        </p:nvSpPr>
        <p:spPr>
          <a:xfrm>
            <a:off x="-16510" y="6572885"/>
            <a:ext cx="12221210" cy="285115"/>
          </a:xfrm>
          <a:prstGeom prst="rect">
            <a:avLst/>
          </a:prstGeom>
          <a:gradFill flip="none" rotWithShape="1">
            <a:gsLst>
              <a:gs pos="0">
                <a:srgbClr val="D3BDA6"/>
              </a:gs>
              <a:gs pos="100000">
                <a:srgbClr val="BFA492"/>
              </a:gs>
            </a:gsLst>
            <a:lin ang="2700000" scaled="1"/>
          </a:gradFill>
          <a:ln/>
        </p:spPr>
        <p:txBody>
          <a:bodyPr/>
          <a:lstStyle/>
          <a:p>
            <a:endParaRPr lang="en-GB"/>
          </a:p>
        </p:txBody>
      </p:sp>
      <p:sp>
        <p:nvSpPr>
          <p:cNvPr id="18" name="Text 16"/>
          <p:cNvSpPr/>
          <p:nvPr/>
        </p:nvSpPr>
        <p:spPr>
          <a:xfrm>
            <a:off x="-16510" y="6572885"/>
            <a:ext cx="12221210" cy="285115"/>
          </a:xfrm>
          <a:prstGeom prst="rect">
            <a:avLst/>
          </a:prstGeom>
          <a:noFill/>
          <a:ln/>
        </p:spPr>
        <p:txBody>
          <a:bodyPr wrap="square" lIns="45720" tIns="91440" rIns="91440" bIns="45720" rtlCol="0" anchor="ctr"/>
          <a:lstStyle/>
          <a:p>
            <a:pPr>
              <a:lnSpc>
                <a:spcPct val="100000"/>
              </a:lnSpc>
            </a:pPr>
            <a:endParaRPr lang="en-US" sz="1600" dirty="0"/>
          </a:p>
        </p:txBody>
      </p:sp>
      <p:pic>
        <p:nvPicPr>
          <p:cNvPr id="19" name="Image 0" descr="https://kimi-img.moonshot.cn/pub/slides/slides_tmpl/image/25-09-28-15:22:08-d3ce480s8jdo4os5dd30.png"/>
          <p:cNvPicPr>
            <a:picLocks noChangeAspect="1"/>
          </p:cNvPicPr>
          <p:nvPr/>
        </p:nvPicPr>
        <p:blipFill>
          <a:blip r:embed="rId3"/>
          <a:srcRect t="137" b="137"/>
          <a:stretch/>
        </p:blipFill>
        <p:spPr>
          <a:xfrm>
            <a:off x="827723" y="1517650"/>
            <a:ext cx="10536555" cy="2073275"/>
          </a:xfrm>
          <a:prstGeom prst="rect">
            <a:avLst/>
          </a:prstGeom>
        </p:spPr>
      </p:pic>
      <p:sp>
        <p:nvSpPr>
          <p:cNvPr id="20" name="Shape 17"/>
          <p:cNvSpPr/>
          <p:nvPr/>
        </p:nvSpPr>
        <p:spPr>
          <a:xfrm>
            <a:off x="826770" y="3748405"/>
            <a:ext cx="4998720" cy="2484120"/>
          </a:xfrm>
          <a:prstGeom prst="roundRect">
            <a:avLst>
              <a:gd name="adj" fmla="val 6850"/>
            </a:avLst>
          </a:prstGeom>
          <a:solidFill>
            <a:srgbClr val="000000">
              <a:alpha val="0"/>
            </a:srgbClr>
          </a:solidFill>
          <a:ln w="19050">
            <a:solidFill>
              <a:srgbClr val="D3BDA6"/>
            </a:solidFill>
            <a:prstDash val="solid"/>
          </a:ln>
        </p:spPr>
        <p:txBody>
          <a:bodyPr/>
          <a:lstStyle/>
          <a:p>
            <a:endParaRPr lang="en-GB"/>
          </a:p>
        </p:txBody>
      </p:sp>
      <p:sp>
        <p:nvSpPr>
          <p:cNvPr id="21" name="Text 18"/>
          <p:cNvSpPr/>
          <p:nvPr/>
        </p:nvSpPr>
        <p:spPr>
          <a:xfrm>
            <a:off x="826770" y="3748405"/>
            <a:ext cx="4998720" cy="2484120"/>
          </a:xfrm>
          <a:prstGeom prst="rect">
            <a:avLst/>
          </a:prstGeom>
          <a:noFill/>
          <a:ln/>
        </p:spPr>
        <p:txBody>
          <a:bodyPr wrap="square" lIns="45720" tIns="91440" rIns="91440" bIns="45720" rtlCol="0" anchor="ctr"/>
          <a:lstStyle/>
          <a:p>
            <a:pPr>
              <a:lnSpc>
                <a:spcPct val="100000"/>
              </a:lnSpc>
            </a:pPr>
            <a:endParaRPr lang="en-US" sz="1600" dirty="0"/>
          </a:p>
        </p:txBody>
      </p:sp>
      <p:sp>
        <p:nvSpPr>
          <p:cNvPr id="22" name="Shape 19"/>
          <p:cNvSpPr/>
          <p:nvPr/>
        </p:nvSpPr>
        <p:spPr>
          <a:xfrm rot="8100000" flipH="1" flipV="1">
            <a:off x="1042035" y="3917950"/>
            <a:ext cx="407035" cy="366395"/>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23" name="Text 20"/>
          <p:cNvSpPr/>
          <p:nvPr/>
        </p:nvSpPr>
        <p:spPr>
          <a:xfrm rot="8100000">
            <a:off x="1042035" y="3917950"/>
            <a:ext cx="407035" cy="366395"/>
          </a:xfrm>
          <a:prstGeom prst="rect">
            <a:avLst/>
          </a:prstGeom>
          <a:noFill/>
          <a:ln/>
        </p:spPr>
        <p:txBody>
          <a:bodyPr wrap="square" lIns="45720" tIns="91440" rIns="91440" bIns="45720" rtlCol="0" anchor="ctr"/>
          <a:lstStyle/>
          <a:p>
            <a:pPr>
              <a:lnSpc>
                <a:spcPct val="100000"/>
              </a:lnSpc>
            </a:pPr>
            <a:endParaRPr lang="en-US" sz="1600" dirty="0"/>
          </a:p>
        </p:txBody>
      </p:sp>
      <p:sp>
        <p:nvSpPr>
          <p:cNvPr id="24" name="Shape 21"/>
          <p:cNvSpPr/>
          <p:nvPr/>
        </p:nvSpPr>
        <p:spPr>
          <a:xfrm>
            <a:off x="6333490" y="3748405"/>
            <a:ext cx="4998720" cy="2484120"/>
          </a:xfrm>
          <a:prstGeom prst="roundRect">
            <a:avLst>
              <a:gd name="adj" fmla="val 6850"/>
            </a:avLst>
          </a:prstGeom>
          <a:solidFill>
            <a:srgbClr val="000000">
              <a:alpha val="0"/>
            </a:srgbClr>
          </a:solidFill>
          <a:ln w="19050">
            <a:solidFill>
              <a:srgbClr val="D3BDA6"/>
            </a:solidFill>
            <a:prstDash val="solid"/>
          </a:ln>
        </p:spPr>
        <p:txBody>
          <a:bodyPr/>
          <a:lstStyle/>
          <a:p>
            <a:endParaRPr lang="en-GB"/>
          </a:p>
        </p:txBody>
      </p:sp>
      <p:sp>
        <p:nvSpPr>
          <p:cNvPr id="25" name="Text 22"/>
          <p:cNvSpPr/>
          <p:nvPr/>
        </p:nvSpPr>
        <p:spPr>
          <a:xfrm>
            <a:off x="6333490" y="3748405"/>
            <a:ext cx="4998720" cy="2484120"/>
          </a:xfrm>
          <a:prstGeom prst="rect">
            <a:avLst/>
          </a:prstGeom>
          <a:noFill/>
          <a:ln/>
        </p:spPr>
        <p:txBody>
          <a:bodyPr wrap="square" lIns="45720" tIns="91440" rIns="91440" bIns="45720" rtlCol="0" anchor="ctr"/>
          <a:lstStyle/>
          <a:p>
            <a:pPr>
              <a:lnSpc>
                <a:spcPct val="100000"/>
              </a:lnSpc>
            </a:pPr>
            <a:endParaRPr lang="en-US" sz="1600" dirty="0"/>
          </a:p>
        </p:txBody>
      </p:sp>
      <p:sp>
        <p:nvSpPr>
          <p:cNvPr id="26" name="Shape 23"/>
          <p:cNvSpPr/>
          <p:nvPr/>
        </p:nvSpPr>
        <p:spPr>
          <a:xfrm rot="8100000" flipH="1" flipV="1">
            <a:off x="6548755" y="3917950"/>
            <a:ext cx="407035" cy="366395"/>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27" name="Text 24"/>
          <p:cNvSpPr/>
          <p:nvPr/>
        </p:nvSpPr>
        <p:spPr>
          <a:xfrm rot="8100000">
            <a:off x="6548755" y="3917950"/>
            <a:ext cx="407035" cy="366395"/>
          </a:xfrm>
          <a:prstGeom prst="rect">
            <a:avLst/>
          </a:prstGeom>
          <a:noFill/>
          <a:ln/>
        </p:spPr>
        <p:txBody>
          <a:bodyPr wrap="square" lIns="45720" tIns="91440" rIns="91440" bIns="45720" rtlCol="0" anchor="ctr"/>
          <a:lstStyle/>
          <a:p>
            <a:pPr>
              <a:lnSpc>
                <a:spcPct val="100000"/>
              </a:lnSpc>
            </a:pPr>
            <a:endParaRPr lang="en-US" sz="1600" dirty="0"/>
          </a:p>
        </p:txBody>
      </p:sp>
      <p:sp>
        <p:nvSpPr>
          <p:cNvPr id="28" name="Text 25"/>
          <p:cNvSpPr/>
          <p:nvPr/>
        </p:nvSpPr>
        <p:spPr>
          <a:xfrm>
            <a:off x="1162050" y="4015105"/>
            <a:ext cx="4383405" cy="400110"/>
          </a:xfrm>
          <a:prstGeom prst="rect">
            <a:avLst/>
          </a:prstGeom>
          <a:noFill/>
          <a:ln/>
        </p:spPr>
        <p:txBody>
          <a:bodyPr wrap="square" lIns="91440" tIns="45720" rIns="91440" bIns="4572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High Immersion</a:t>
            </a:r>
            <a:endParaRPr lang="en-US" sz="1600" dirty="0"/>
          </a:p>
        </p:txBody>
      </p:sp>
      <p:sp>
        <p:nvSpPr>
          <p:cNvPr id="29" name="Text 26"/>
          <p:cNvSpPr/>
          <p:nvPr/>
        </p:nvSpPr>
        <p:spPr>
          <a:xfrm>
            <a:off x="1162050" y="4429125"/>
            <a:ext cx="4381951" cy="1188595"/>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Arial" panose="020B0604020202020204" pitchFamily="34" charset="0"/>
                <a:ea typeface="MiSans" pitchFamily="34" charset="-122"/>
                <a:cs typeface="Arial" panose="020B0604020202020204" pitchFamily="34" charset="0"/>
              </a:rPr>
              <a:t>VR’s highly immersive nature effectively reduces real-world distractions, allowing users to fully engage in relaxation and mindfulness exercises, leading to significant stress reduction.</a:t>
            </a:r>
            <a:endParaRPr lang="en-US" sz="1600" dirty="0"/>
          </a:p>
        </p:txBody>
      </p:sp>
      <p:sp>
        <p:nvSpPr>
          <p:cNvPr id="30" name="Text 27"/>
          <p:cNvSpPr/>
          <p:nvPr/>
        </p:nvSpPr>
        <p:spPr>
          <a:xfrm>
            <a:off x="6668770" y="4015105"/>
            <a:ext cx="4383405" cy="400110"/>
          </a:xfrm>
          <a:prstGeom prst="rect">
            <a:avLst/>
          </a:prstGeom>
          <a:noFill/>
          <a:ln/>
        </p:spPr>
        <p:txBody>
          <a:bodyPr wrap="square" lIns="91440" tIns="45720" rIns="91440" bIns="4572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Engagement &amp; Effectiveness</a:t>
            </a:r>
            <a:endParaRPr lang="en-US" sz="1600" dirty="0"/>
          </a:p>
        </p:txBody>
      </p:sp>
      <p:sp>
        <p:nvSpPr>
          <p:cNvPr id="31" name="Text 28"/>
          <p:cNvSpPr/>
          <p:nvPr/>
        </p:nvSpPr>
        <p:spPr>
          <a:xfrm>
            <a:off x="6668770" y="4429125"/>
            <a:ext cx="4381951" cy="1188595"/>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Arial" panose="020B0604020202020204" pitchFamily="34" charset="0"/>
                <a:ea typeface="MiSans" pitchFamily="34" charset="-122"/>
                <a:cs typeface="Arial" panose="020B0604020202020204" pitchFamily="34" charset="0"/>
              </a:rPr>
              <a:t>Proven to decrease stress and anxiety, VR is an engaging and effective tool for young adults. It supports behavioral change theory, making it an ideal choice for digital health interventions.</a:t>
            </a:r>
            <a:endParaRPr lang="en-US" sz="1600" dirty="0"/>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9-28-15:22:03-d3ce46os8jdo4os5dcsg.png"/>
          <p:cNvPicPr>
            <a:picLocks noChangeAspect="1"/>
          </p:cNvPicPr>
          <p:nvPr/>
        </p:nvPicPr>
        <p:blipFill>
          <a:blip r:embed="rId3"/>
          <a:srcRect l="5" r="5"/>
          <a:stretch/>
        </p:blipFill>
        <p:spPr>
          <a:xfrm>
            <a:off x="-9525" y="-22225"/>
            <a:ext cx="12214860" cy="6910070"/>
          </a:xfrm>
          <a:prstGeom prst="rect">
            <a:avLst/>
          </a:prstGeom>
        </p:spPr>
      </p:pic>
      <p:sp>
        <p:nvSpPr>
          <p:cNvPr id="3" name="Shape 0"/>
          <p:cNvSpPr/>
          <p:nvPr/>
        </p:nvSpPr>
        <p:spPr>
          <a:xfrm>
            <a:off x="5172075" y="1997710"/>
            <a:ext cx="988695" cy="760730"/>
          </a:xfrm>
          <a:prstGeom prst="rect">
            <a:avLst/>
          </a:prstGeom>
          <a:solidFill>
            <a:srgbClr val="FFFFFF"/>
          </a:solidFill>
          <a:ln/>
        </p:spPr>
        <p:txBody>
          <a:bodyPr/>
          <a:lstStyle/>
          <a:p>
            <a:endParaRPr lang="en-GB"/>
          </a:p>
        </p:txBody>
      </p:sp>
      <p:sp>
        <p:nvSpPr>
          <p:cNvPr id="4" name="Text 1"/>
          <p:cNvSpPr/>
          <p:nvPr/>
        </p:nvSpPr>
        <p:spPr>
          <a:xfrm>
            <a:off x="5172075" y="1997710"/>
            <a:ext cx="988695" cy="760730"/>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5092065" y="2949575"/>
            <a:ext cx="6986905" cy="1015365"/>
          </a:xfrm>
          <a:prstGeom prst="rect">
            <a:avLst/>
          </a:prstGeom>
          <a:noFill/>
          <a:ln/>
        </p:spPr>
        <p:txBody>
          <a:bodyPr wrap="square" lIns="91440" tIns="45720" rIns="91440" bIns="45720" rtlCol="0" anchor="t"/>
          <a:lstStyle/>
          <a:p>
            <a:pPr>
              <a:lnSpc>
                <a:spcPct val="100000"/>
              </a:lnSpc>
            </a:pPr>
            <a:r>
              <a:rPr lang="en-US" sz="4000" b="1" dirty="0">
                <a:solidFill>
                  <a:srgbClr val="212931"/>
                </a:solidFill>
                <a:latin typeface="Arial" panose="020B0604020202020204" pitchFamily="34" charset="0"/>
                <a:ea typeface="MiSans" pitchFamily="34" charset="-122"/>
                <a:cs typeface="Arial" panose="020B0604020202020204" pitchFamily="34" charset="0"/>
              </a:rPr>
              <a:t>Theory &amp; Ethics</a:t>
            </a:r>
            <a:endParaRPr lang="en-US" sz="1600" dirty="0"/>
          </a:p>
        </p:txBody>
      </p:sp>
      <p:sp>
        <p:nvSpPr>
          <p:cNvPr id="6" name="Text 3"/>
          <p:cNvSpPr/>
          <p:nvPr/>
        </p:nvSpPr>
        <p:spPr>
          <a:xfrm>
            <a:off x="254000" y="2086610"/>
            <a:ext cx="3128010" cy="862965"/>
          </a:xfrm>
          <a:prstGeom prst="rect">
            <a:avLst/>
          </a:prstGeom>
          <a:noFill/>
          <a:ln/>
        </p:spPr>
        <p:txBody>
          <a:bodyPr wrap="square" lIns="91440" tIns="45720" rIns="91440" bIns="45720" rtlCol="0" anchor="t"/>
          <a:lstStyle/>
          <a:p>
            <a:pPr>
              <a:lnSpc>
                <a:spcPct val="100000"/>
              </a:lnSpc>
            </a:pPr>
            <a:r>
              <a:rPr lang="en-US" sz="16600" b="1" dirty="0">
                <a:solidFill>
                  <a:srgbClr val="FFFFFF"/>
                </a:solidFill>
                <a:latin typeface="Arial" panose="020B0604020202020204" pitchFamily="34" charset="0"/>
                <a:ea typeface="MiSans" pitchFamily="34" charset="-122"/>
                <a:cs typeface="Arial" panose="020B0604020202020204" pitchFamily="34" charset="0"/>
              </a:rPr>
              <a:t>03</a:t>
            </a:r>
            <a:endParaRPr lang="en-US" sz="1600" dirty="0"/>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5" name="Text 3"/>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7" name="Text 5"/>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9" name="Text 7"/>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a:off x="7542530" y="-25400"/>
            <a:ext cx="4662170" cy="6883400"/>
          </a:xfrm>
          <a:prstGeom prst="rect">
            <a:avLst/>
          </a:prstGeom>
          <a:gradFill flip="none" rotWithShape="1">
            <a:gsLst>
              <a:gs pos="0">
                <a:srgbClr val="D3BDA6"/>
              </a:gs>
              <a:gs pos="100000">
                <a:srgbClr val="BFA492"/>
              </a:gs>
            </a:gsLst>
            <a:lin ang="2700000" scaled="1"/>
          </a:gradFill>
          <a:ln/>
        </p:spPr>
        <p:txBody>
          <a:bodyPr/>
          <a:lstStyle/>
          <a:p>
            <a:endParaRPr lang="en-GB"/>
          </a:p>
        </p:txBody>
      </p:sp>
      <p:sp>
        <p:nvSpPr>
          <p:cNvPr id="11" name="Text 9"/>
          <p:cNvSpPr/>
          <p:nvPr/>
        </p:nvSpPr>
        <p:spPr>
          <a:xfrm>
            <a:off x="7542530" y="-25400"/>
            <a:ext cx="4662170" cy="68834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a:off x="11456035" y="592138"/>
            <a:ext cx="351155" cy="43815"/>
          </a:xfrm>
          <a:prstGeom prst="roundRect">
            <a:avLst>
              <a:gd name="adj" fmla="val 50000"/>
            </a:avLst>
          </a:prstGeom>
          <a:solidFill>
            <a:srgbClr val="FFFFFF"/>
          </a:solidFill>
          <a:ln/>
        </p:spPr>
        <p:txBody>
          <a:bodyPr/>
          <a:lstStyle/>
          <a:p>
            <a:endParaRPr lang="en-GB"/>
          </a:p>
        </p:txBody>
      </p:sp>
      <p:sp>
        <p:nvSpPr>
          <p:cNvPr id="13" name="Text 11"/>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2"/>
          <p:cNvSpPr/>
          <p:nvPr/>
        </p:nvSpPr>
        <p:spPr>
          <a:xfrm>
            <a:off x="11456035" y="712153"/>
            <a:ext cx="351155" cy="43815"/>
          </a:xfrm>
          <a:prstGeom prst="roundRect">
            <a:avLst>
              <a:gd name="adj" fmla="val 50000"/>
            </a:avLst>
          </a:prstGeom>
          <a:solidFill>
            <a:srgbClr val="FFFFFF"/>
          </a:solidFill>
          <a:ln/>
        </p:spPr>
        <p:txBody>
          <a:bodyPr/>
          <a:lstStyle/>
          <a:p>
            <a:endParaRPr lang="en-GB"/>
          </a:p>
        </p:txBody>
      </p:sp>
      <p:sp>
        <p:nvSpPr>
          <p:cNvPr id="15" name="Text 13"/>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4"/>
          <p:cNvSpPr/>
          <p:nvPr/>
        </p:nvSpPr>
        <p:spPr>
          <a:xfrm>
            <a:off x="11456035" y="832168"/>
            <a:ext cx="351155" cy="43815"/>
          </a:xfrm>
          <a:prstGeom prst="roundRect">
            <a:avLst>
              <a:gd name="adj" fmla="val 50000"/>
            </a:avLst>
          </a:prstGeom>
          <a:solidFill>
            <a:srgbClr val="FFFFFF"/>
          </a:solidFill>
          <a:ln/>
        </p:spPr>
        <p:txBody>
          <a:bodyPr/>
          <a:lstStyle/>
          <a:p>
            <a:endParaRPr lang="en-GB"/>
          </a:p>
        </p:txBody>
      </p:sp>
      <p:sp>
        <p:nvSpPr>
          <p:cNvPr id="17" name="Text 15"/>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8" name="Text 16"/>
          <p:cNvSpPr/>
          <p:nvPr/>
        </p:nvSpPr>
        <p:spPr>
          <a:xfrm>
            <a:off x="667385" y="524510"/>
            <a:ext cx="6272530" cy="1077218"/>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COM-B Model Driving Behaviour Change</a:t>
            </a:r>
            <a:endParaRPr lang="en-US" sz="1600" dirty="0"/>
          </a:p>
        </p:txBody>
      </p:sp>
      <p:sp>
        <p:nvSpPr>
          <p:cNvPr id="20" name="Text 17"/>
          <p:cNvSpPr/>
          <p:nvPr/>
        </p:nvSpPr>
        <p:spPr>
          <a:xfrm>
            <a:off x="7931785" y="1638300"/>
            <a:ext cx="3761105" cy="623570"/>
          </a:xfrm>
          <a:prstGeom prst="rect">
            <a:avLst/>
          </a:prstGeom>
          <a:noFill/>
          <a:ln/>
        </p:spPr>
        <p:txBody>
          <a:bodyPr wrap="square" lIns="91440" tIns="45720" rIns="91440" bIns="45720" rtlCol="0" anchor="t"/>
          <a:lstStyle/>
          <a:p>
            <a:pPr>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COM-B Model</a:t>
            </a:r>
            <a:endParaRPr lang="en-US" sz="1600" dirty="0"/>
          </a:p>
        </p:txBody>
      </p:sp>
      <p:sp>
        <p:nvSpPr>
          <p:cNvPr id="21" name="Text 18"/>
          <p:cNvSpPr/>
          <p:nvPr/>
        </p:nvSpPr>
        <p:spPr>
          <a:xfrm>
            <a:off x="7931785" y="2438400"/>
            <a:ext cx="3761105" cy="3124200"/>
          </a:xfrm>
          <a:prstGeom prst="rect">
            <a:avLst/>
          </a:prstGeom>
          <a:noFill/>
          <a:ln/>
        </p:spPr>
        <p:txBody>
          <a:bodyPr wrap="square" lIns="91440" tIns="45720" rIns="91440" bIns="45720" rtlCol="0" anchor="t"/>
          <a:lstStyle/>
          <a:p>
            <a:pPr>
              <a:lnSpc>
                <a:spcPct val="130000"/>
              </a:lnSpc>
            </a:pPr>
            <a:r>
              <a:rPr lang="en-US" sz="1800" dirty="0">
                <a:solidFill>
                  <a:srgbClr val="FFFFFF"/>
                </a:solidFill>
                <a:latin typeface="Arial" panose="020B0604020202020204" pitchFamily="34" charset="0"/>
                <a:ea typeface="MiSans" pitchFamily="34" charset="-122"/>
                <a:cs typeface="Arial" panose="020B0604020202020204" pitchFamily="34" charset="0"/>
              </a:rPr>
              <a:t>The COM-B model frames WorkWellVR’s approach, focusing on capability, opportunity, and motivation. This model ensures that users develop the skills, have the opportunity, and are motivated to manage stress effectively </a:t>
            </a:r>
            <a:r>
              <a:rPr lang="en-GB" dirty="0">
                <a:solidFill>
                  <a:schemeClr val="bg1"/>
                </a:solidFill>
                <a:latin typeface="Arial" panose="020B0604020202020204" pitchFamily="34" charset="0"/>
                <a:cs typeface="Arial" panose="020B0604020202020204" pitchFamily="34" charset="0"/>
              </a:rPr>
              <a:t>(Michie, van Stralen &amp; West, 2011).</a:t>
            </a:r>
            <a:endParaRPr lang="en-US" dirty="0">
              <a:solidFill>
                <a:schemeClr val="bg1"/>
              </a:solidFill>
              <a:latin typeface="Arial" panose="020B0604020202020204" pitchFamily="34" charset="0"/>
              <a:cs typeface="Arial" panose="020B0604020202020204" pitchFamily="34" charset="0"/>
            </a:endParaRPr>
          </a:p>
        </p:txBody>
      </p:sp>
      <p:pic>
        <p:nvPicPr>
          <p:cNvPr id="23" name="Picture 22" descr="A diagram of a company&#10;&#10;AI-generated content may be incorrect.">
            <a:extLst>
              <a:ext uri="{FF2B5EF4-FFF2-40B4-BE49-F238E27FC236}">
                <a16:creationId xmlns:a16="http://schemas.microsoft.com/office/drawing/2014/main" id="{A368944B-8FEB-E051-CFF8-96244593816B}"/>
              </a:ext>
            </a:extLst>
          </p:cNvPr>
          <p:cNvPicPr>
            <a:picLocks noChangeAspect="1"/>
          </p:cNvPicPr>
          <p:nvPr/>
        </p:nvPicPr>
        <p:blipFill>
          <a:blip r:embed="rId3"/>
          <a:stretch>
            <a:fillRect/>
          </a:stretch>
        </p:blipFill>
        <p:spPr>
          <a:xfrm>
            <a:off x="667385" y="2025192"/>
            <a:ext cx="6264674" cy="3950616"/>
          </a:xfrm>
          <a:prstGeom prst="rect">
            <a:avLst/>
          </a:prstGeom>
        </p:spPr>
      </p:pic>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pic>
        <p:nvPicPr>
          <p:cNvPr id="4" name="Image 0" descr="https://kimi-img.moonshot.cn/pub/slides/slides_tmpl/image/25-09-28-15:22:09-d3ce488s8jdo4os5dd50.jpg"/>
          <p:cNvPicPr>
            <a:picLocks noChangeAspect="1"/>
          </p:cNvPicPr>
          <p:nvPr/>
        </p:nvPicPr>
        <p:blipFill>
          <a:blip r:embed="rId3"/>
          <a:srcRect t="3344" b="3344"/>
          <a:stretch/>
        </p:blipFill>
        <p:spPr>
          <a:xfrm>
            <a:off x="5810885" y="1647825"/>
            <a:ext cx="6351270" cy="2439035"/>
          </a:xfrm>
          <a:prstGeom prst="rect">
            <a:avLst/>
          </a:prstGeom>
        </p:spPr>
      </p:pic>
      <p:sp>
        <p:nvSpPr>
          <p:cNvPr id="5" name="Shape 2"/>
          <p:cNvSpPr/>
          <p:nvPr/>
        </p:nvSpPr>
        <p:spPr>
          <a:xfrm>
            <a:off x="0" y="1615440"/>
            <a:ext cx="5832000" cy="2439670"/>
          </a:xfrm>
          <a:prstGeom prst="rect">
            <a:avLst/>
          </a:prstGeom>
          <a:solidFill>
            <a:srgbClr val="D3BDA6"/>
          </a:solidFill>
          <a:ln/>
        </p:spPr>
        <p:txBody>
          <a:bodyPr/>
          <a:lstStyle/>
          <a:p>
            <a:endParaRPr lang="en-GB"/>
          </a:p>
        </p:txBody>
      </p:sp>
      <p:sp>
        <p:nvSpPr>
          <p:cNvPr id="6" name="Text 3"/>
          <p:cNvSpPr/>
          <p:nvPr/>
        </p:nvSpPr>
        <p:spPr>
          <a:xfrm>
            <a:off x="0" y="1615440"/>
            <a:ext cx="5832000" cy="2439670"/>
          </a:xfrm>
          <a:prstGeom prst="rect">
            <a:avLst/>
          </a:prstGeom>
          <a:noFill/>
          <a:ln/>
        </p:spPr>
        <p:txBody>
          <a:bodyPr wrap="square" lIns="45720" tIns="91440" rIns="91440" bIns="45720" rtlCol="0" anchor="ctr"/>
          <a:lstStyle/>
          <a:p>
            <a:pPr>
              <a:lnSpc>
                <a:spcPct val="100000"/>
              </a:lnSpc>
            </a:pPr>
            <a:endParaRPr lang="en-US" sz="1600" dirty="0"/>
          </a:p>
        </p:txBody>
      </p:sp>
      <p:sp>
        <p:nvSpPr>
          <p:cNvPr id="7" name="Text 4"/>
          <p:cNvSpPr/>
          <p:nvPr/>
        </p:nvSpPr>
        <p:spPr>
          <a:xfrm>
            <a:off x="667385" y="524510"/>
            <a:ext cx="6272530" cy="1077218"/>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Stakeholders, Barriers &amp; Ethical Safeguards</a:t>
            </a:r>
            <a:endParaRPr lang="en-US" sz="1600" dirty="0"/>
          </a:p>
        </p:txBody>
      </p:sp>
      <p:sp>
        <p:nvSpPr>
          <p:cNvPr id="8" name="Text 5"/>
          <p:cNvSpPr/>
          <p:nvPr/>
        </p:nvSpPr>
        <p:spPr>
          <a:xfrm>
            <a:off x="629920" y="2017395"/>
            <a:ext cx="4648681" cy="400110"/>
          </a:xfrm>
          <a:prstGeom prst="rect">
            <a:avLst/>
          </a:prstGeom>
          <a:noFill/>
          <a:ln/>
        </p:spPr>
        <p:txBody>
          <a:bodyPr wrap="square" lIns="91440" tIns="45720" rIns="91440" bIns="45720" rtlCol="0" anchor="t">
            <a:spAutoFit/>
          </a:bodyPr>
          <a:lstStyle/>
          <a:p>
            <a:pPr>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Key Stakeholders</a:t>
            </a:r>
            <a:endParaRPr lang="en-US" sz="1600" dirty="0"/>
          </a:p>
        </p:txBody>
      </p:sp>
      <p:sp>
        <p:nvSpPr>
          <p:cNvPr id="9" name="Text 6"/>
          <p:cNvSpPr/>
          <p:nvPr/>
        </p:nvSpPr>
        <p:spPr>
          <a:xfrm>
            <a:off x="629920" y="2397760"/>
            <a:ext cx="4813935" cy="1188595"/>
          </a:xfrm>
          <a:prstGeom prst="rect">
            <a:avLst/>
          </a:prstGeom>
          <a:noFill/>
          <a:ln/>
        </p:spPr>
        <p:txBody>
          <a:bodyPr wrap="square" lIns="91440" tIns="45720" rIns="91440" bIns="45720" rtlCol="0" anchor="t">
            <a:spAutoFit/>
          </a:bodyPr>
          <a:lstStyle/>
          <a:p>
            <a:pPr>
              <a:lnSpc>
                <a:spcPct val="130000"/>
              </a:lnSpc>
            </a:pPr>
            <a:r>
              <a:rPr lang="en-US" sz="1400" dirty="0">
                <a:solidFill>
                  <a:srgbClr val="FFFFFF"/>
                </a:solidFill>
                <a:latin typeface="Arial" panose="020B0604020202020204" pitchFamily="34" charset="0"/>
                <a:ea typeface="MiSans" pitchFamily="34" charset="-122"/>
                <a:cs typeface="Arial" panose="020B0604020202020204" pitchFamily="34" charset="0"/>
              </a:rPr>
              <a:t>Key stakeholders include employers, NHS mental health services, app developers, and occupational health teams. Their collaboration is crucial for the success of the intervention.</a:t>
            </a:r>
            <a:endParaRPr lang="en-US" sz="1600" dirty="0"/>
          </a:p>
        </p:txBody>
      </p:sp>
      <p:sp>
        <p:nvSpPr>
          <p:cNvPr id="10" name="Text 7"/>
          <p:cNvSpPr/>
          <p:nvPr/>
        </p:nvSpPr>
        <p:spPr>
          <a:xfrm>
            <a:off x="629920" y="4316730"/>
            <a:ext cx="4883492"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2C3741"/>
                </a:solidFill>
                <a:latin typeface="Arial" panose="020B0604020202020204" pitchFamily="34" charset="0"/>
                <a:ea typeface="MiSans" pitchFamily="34" charset="-122"/>
                <a:cs typeface="Arial" panose="020B0604020202020204" pitchFamily="34" charset="0"/>
              </a:rPr>
              <a:t>Potential Barriers</a:t>
            </a:r>
            <a:endParaRPr lang="en-US" sz="1600" dirty="0"/>
          </a:p>
        </p:txBody>
      </p:sp>
      <p:sp>
        <p:nvSpPr>
          <p:cNvPr id="11" name="Text 8"/>
          <p:cNvSpPr/>
          <p:nvPr/>
        </p:nvSpPr>
        <p:spPr>
          <a:xfrm>
            <a:off x="629920" y="4616450"/>
            <a:ext cx="4883785" cy="1188595"/>
          </a:xfrm>
          <a:prstGeom prst="rect">
            <a:avLst/>
          </a:prstGeom>
          <a:noFill/>
          <a:ln/>
        </p:spPr>
        <p:txBody>
          <a:bodyPr wrap="square" lIns="91440" tIns="45720" rIns="91440" bIns="45720" rtlCol="0" anchor="t">
            <a:spAutoFit/>
          </a:bodyPr>
          <a:lstStyle/>
          <a:p>
            <a:pPr>
              <a:lnSpc>
                <a:spcPct val="130000"/>
              </a:lnSpc>
            </a:pPr>
            <a:r>
              <a:rPr lang="en-US" sz="1400" dirty="0">
                <a:solidFill>
                  <a:srgbClr val="2C3741"/>
                </a:solidFill>
                <a:latin typeface="Arial" panose="020B0604020202020204" pitchFamily="34" charset="0"/>
                <a:ea typeface="MiSans" pitchFamily="34" charset="-122"/>
                <a:cs typeface="Arial" panose="020B0604020202020204" pitchFamily="34" charset="0"/>
              </a:rPr>
              <a:t>Barriers to implementation include the cost of VR equipment, potential motion sickness, digital access inequality, and ensuring high user engagement. Addressing these challenges is essential for widespread adoption.</a:t>
            </a:r>
            <a:endParaRPr lang="en-US" sz="1600" dirty="0"/>
          </a:p>
        </p:txBody>
      </p:sp>
      <p:sp>
        <p:nvSpPr>
          <p:cNvPr id="12" name="Text 9"/>
          <p:cNvSpPr/>
          <p:nvPr/>
        </p:nvSpPr>
        <p:spPr>
          <a:xfrm>
            <a:off x="6191885" y="4316730"/>
            <a:ext cx="4883492"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2C3741"/>
                </a:solidFill>
                <a:latin typeface="Arial" panose="020B0604020202020204" pitchFamily="34" charset="0"/>
                <a:ea typeface="MiSans" pitchFamily="34" charset="-122"/>
                <a:cs typeface="Arial" panose="020B0604020202020204" pitchFamily="34" charset="0"/>
              </a:rPr>
              <a:t>Ethical Considerations</a:t>
            </a:r>
            <a:endParaRPr lang="en-US" sz="1600" dirty="0"/>
          </a:p>
        </p:txBody>
      </p:sp>
      <p:sp>
        <p:nvSpPr>
          <p:cNvPr id="13" name="Text 10"/>
          <p:cNvSpPr/>
          <p:nvPr/>
        </p:nvSpPr>
        <p:spPr>
          <a:xfrm>
            <a:off x="6191885" y="4616450"/>
            <a:ext cx="4883785" cy="1188595"/>
          </a:xfrm>
          <a:prstGeom prst="rect">
            <a:avLst/>
          </a:prstGeom>
          <a:noFill/>
          <a:ln/>
        </p:spPr>
        <p:txBody>
          <a:bodyPr wrap="square" lIns="91440" tIns="45720" rIns="91440" bIns="45720" rtlCol="0" anchor="t">
            <a:spAutoFit/>
          </a:bodyPr>
          <a:lstStyle/>
          <a:p>
            <a:pPr>
              <a:lnSpc>
                <a:spcPct val="130000"/>
              </a:lnSpc>
            </a:pPr>
            <a:r>
              <a:rPr lang="en-US" sz="1400" dirty="0">
                <a:solidFill>
                  <a:srgbClr val="2C3741"/>
                </a:solidFill>
                <a:latin typeface="Arial" panose="020B0604020202020204" pitchFamily="34" charset="0"/>
                <a:ea typeface="MiSans" pitchFamily="34" charset="-122"/>
                <a:cs typeface="Arial" panose="020B0604020202020204" pitchFamily="34" charset="0"/>
              </a:rPr>
              <a:t>Ethical issues such as GDPR compliance, handling sensitive mental health data, and obtaining consent for biometric data are prioritized to ensure user privacy and data security.</a:t>
            </a:r>
            <a:endParaRPr lang="en-US" sz="1600" dirty="0"/>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9-28-15:22:03-d3ce46os8jdo4os5dcsg.png"/>
          <p:cNvPicPr>
            <a:picLocks noChangeAspect="1"/>
          </p:cNvPicPr>
          <p:nvPr/>
        </p:nvPicPr>
        <p:blipFill>
          <a:blip r:embed="rId3"/>
          <a:srcRect l="5" r="5"/>
          <a:stretch/>
        </p:blipFill>
        <p:spPr>
          <a:xfrm>
            <a:off x="-9525" y="-22225"/>
            <a:ext cx="12214860" cy="6910070"/>
          </a:xfrm>
          <a:prstGeom prst="rect">
            <a:avLst/>
          </a:prstGeom>
        </p:spPr>
      </p:pic>
      <p:sp>
        <p:nvSpPr>
          <p:cNvPr id="3" name="Shape 0"/>
          <p:cNvSpPr/>
          <p:nvPr/>
        </p:nvSpPr>
        <p:spPr>
          <a:xfrm>
            <a:off x="5172075" y="1997710"/>
            <a:ext cx="988695" cy="760730"/>
          </a:xfrm>
          <a:prstGeom prst="rect">
            <a:avLst/>
          </a:prstGeom>
          <a:solidFill>
            <a:srgbClr val="FFFFFF"/>
          </a:solidFill>
          <a:ln/>
        </p:spPr>
        <p:txBody>
          <a:bodyPr/>
          <a:lstStyle/>
          <a:p>
            <a:endParaRPr lang="en-GB"/>
          </a:p>
        </p:txBody>
      </p:sp>
      <p:sp>
        <p:nvSpPr>
          <p:cNvPr id="4" name="Text 1"/>
          <p:cNvSpPr/>
          <p:nvPr/>
        </p:nvSpPr>
        <p:spPr>
          <a:xfrm>
            <a:off x="5172075" y="1997710"/>
            <a:ext cx="988695" cy="760730"/>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5092065" y="2949575"/>
            <a:ext cx="6986905" cy="1015365"/>
          </a:xfrm>
          <a:prstGeom prst="rect">
            <a:avLst/>
          </a:prstGeom>
          <a:noFill/>
          <a:ln/>
        </p:spPr>
        <p:txBody>
          <a:bodyPr wrap="square" lIns="91440" tIns="45720" rIns="91440" bIns="45720" rtlCol="0" anchor="t"/>
          <a:lstStyle/>
          <a:p>
            <a:pPr>
              <a:lnSpc>
                <a:spcPct val="100000"/>
              </a:lnSpc>
            </a:pPr>
            <a:r>
              <a:rPr lang="en-US" sz="4000" b="1" dirty="0">
                <a:solidFill>
                  <a:srgbClr val="212931"/>
                </a:solidFill>
                <a:latin typeface="Arial" panose="020B0604020202020204" pitchFamily="34" charset="0"/>
                <a:ea typeface="MiSans" pitchFamily="34" charset="-122"/>
                <a:cs typeface="Arial" panose="020B0604020202020204" pitchFamily="34" charset="0"/>
              </a:rPr>
              <a:t>Impact &amp; Next Steps</a:t>
            </a:r>
            <a:endParaRPr lang="en-US" sz="1600" dirty="0"/>
          </a:p>
        </p:txBody>
      </p:sp>
      <p:sp>
        <p:nvSpPr>
          <p:cNvPr id="6" name="Text 3"/>
          <p:cNvSpPr/>
          <p:nvPr/>
        </p:nvSpPr>
        <p:spPr>
          <a:xfrm>
            <a:off x="254000" y="2086610"/>
            <a:ext cx="3128010" cy="862965"/>
          </a:xfrm>
          <a:prstGeom prst="rect">
            <a:avLst/>
          </a:prstGeom>
          <a:noFill/>
          <a:ln/>
        </p:spPr>
        <p:txBody>
          <a:bodyPr wrap="square" lIns="91440" tIns="45720" rIns="91440" bIns="45720" rtlCol="0" anchor="t"/>
          <a:lstStyle/>
          <a:p>
            <a:pPr>
              <a:lnSpc>
                <a:spcPct val="100000"/>
              </a:lnSpc>
            </a:pPr>
            <a:r>
              <a:rPr lang="en-US" sz="16600" b="1" dirty="0">
                <a:solidFill>
                  <a:srgbClr val="FFFFFF"/>
                </a:solidFill>
                <a:latin typeface="Arial" panose="020B0604020202020204" pitchFamily="34" charset="0"/>
                <a:ea typeface="MiSans" pitchFamily="34" charset="-122"/>
                <a:cs typeface="Arial" panose="020B0604020202020204" pitchFamily="34" charset="0"/>
              </a:rPr>
              <a:t>04</a:t>
            </a:r>
            <a:endParaRPr lang="en-US" sz="1600" dirty="0"/>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5" name="Text 3"/>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7" name="Text 5"/>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9" name="Text 7"/>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11" name="Text 9"/>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13" name="Text 11"/>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2"/>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15" name="Text 13"/>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6" name="Text 14"/>
          <p:cNvSpPr/>
          <p:nvPr/>
        </p:nvSpPr>
        <p:spPr>
          <a:xfrm>
            <a:off x="667385" y="524510"/>
            <a:ext cx="6272530" cy="1077218"/>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Expected Benefits &amp; Wider Implications</a:t>
            </a:r>
            <a:endParaRPr lang="en-US" sz="1600" dirty="0"/>
          </a:p>
        </p:txBody>
      </p:sp>
      <p:sp>
        <p:nvSpPr>
          <p:cNvPr id="17" name="Shape 15"/>
          <p:cNvSpPr/>
          <p:nvPr/>
        </p:nvSpPr>
        <p:spPr>
          <a:xfrm>
            <a:off x="-16510" y="6572885"/>
            <a:ext cx="12221210" cy="285115"/>
          </a:xfrm>
          <a:prstGeom prst="rect">
            <a:avLst/>
          </a:prstGeom>
          <a:gradFill flip="none" rotWithShape="1">
            <a:gsLst>
              <a:gs pos="0">
                <a:srgbClr val="D3BDA6"/>
              </a:gs>
              <a:gs pos="100000">
                <a:srgbClr val="BFA492"/>
              </a:gs>
            </a:gsLst>
            <a:lin ang="2700000" scaled="1"/>
          </a:gradFill>
          <a:ln/>
        </p:spPr>
        <p:txBody>
          <a:bodyPr/>
          <a:lstStyle/>
          <a:p>
            <a:endParaRPr lang="en-GB"/>
          </a:p>
        </p:txBody>
      </p:sp>
      <p:sp>
        <p:nvSpPr>
          <p:cNvPr id="18" name="Text 16"/>
          <p:cNvSpPr/>
          <p:nvPr/>
        </p:nvSpPr>
        <p:spPr>
          <a:xfrm>
            <a:off x="-16510" y="6572885"/>
            <a:ext cx="12221210" cy="285115"/>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7"/>
          <p:cNvSpPr/>
          <p:nvPr/>
        </p:nvSpPr>
        <p:spPr>
          <a:xfrm>
            <a:off x="765493" y="1757680"/>
            <a:ext cx="3020695" cy="4250690"/>
          </a:xfrm>
          <a:prstGeom prst="roundRect">
            <a:avLst>
              <a:gd name="adj" fmla="val 3466"/>
            </a:avLst>
          </a:prstGeom>
          <a:gradFill flip="none" rotWithShape="1">
            <a:gsLst>
              <a:gs pos="0">
                <a:srgbClr val="D3BDA6"/>
              </a:gs>
              <a:gs pos="100000">
                <a:srgbClr val="BFA492"/>
              </a:gs>
            </a:gsLst>
            <a:lin ang="2700000" scaled="1"/>
          </a:gradFill>
          <a:ln w="19050">
            <a:solidFill>
              <a:srgbClr val="D3BDA6"/>
            </a:solidFill>
            <a:prstDash val="solid"/>
          </a:ln>
        </p:spPr>
        <p:txBody>
          <a:bodyPr/>
          <a:lstStyle/>
          <a:p>
            <a:endParaRPr lang="en-GB"/>
          </a:p>
        </p:txBody>
      </p:sp>
      <p:sp>
        <p:nvSpPr>
          <p:cNvPr id="20" name="Text 18"/>
          <p:cNvSpPr/>
          <p:nvPr/>
        </p:nvSpPr>
        <p:spPr>
          <a:xfrm>
            <a:off x="765493" y="1757680"/>
            <a:ext cx="3020695" cy="4250690"/>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9"/>
          <p:cNvSpPr/>
          <p:nvPr/>
        </p:nvSpPr>
        <p:spPr>
          <a:xfrm>
            <a:off x="8406448" y="1757680"/>
            <a:ext cx="3020695" cy="4250690"/>
          </a:xfrm>
          <a:prstGeom prst="roundRect">
            <a:avLst>
              <a:gd name="adj" fmla="val 3466"/>
            </a:avLst>
          </a:prstGeom>
          <a:gradFill flip="none" rotWithShape="1">
            <a:gsLst>
              <a:gs pos="0">
                <a:srgbClr val="D3BDA6"/>
              </a:gs>
              <a:gs pos="100000">
                <a:srgbClr val="BFA492"/>
              </a:gs>
            </a:gsLst>
            <a:lin ang="2700000" scaled="1"/>
          </a:gradFill>
          <a:ln w="19050">
            <a:solidFill>
              <a:srgbClr val="D3BDA6"/>
            </a:solidFill>
            <a:prstDash val="solid"/>
          </a:ln>
        </p:spPr>
        <p:txBody>
          <a:bodyPr/>
          <a:lstStyle/>
          <a:p>
            <a:endParaRPr lang="en-GB"/>
          </a:p>
        </p:txBody>
      </p:sp>
      <p:sp>
        <p:nvSpPr>
          <p:cNvPr id="22" name="Text 20"/>
          <p:cNvSpPr/>
          <p:nvPr/>
        </p:nvSpPr>
        <p:spPr>
          <a:xfrm>
            <a:off x="8406448" y="1757680"/>
            <a:ext cx="3020695" cy="4250690"/>
          </a:xfrm>
          <a:prstGeom prst="rect">
            <a:avLst/>
          </a:prstGeom>
          <a:noFill/>
          <a:ln/>
        </p:spPr>
        <p:txBody>
          <a:bodyPr wrap="square" lIns="45720" tIns="91440" rIns="91440" bIns="45720" rtlCol="0" anchor="ctr"/>
          <a:lstStyle/>
          <a:p>
            <a:pPr>
              <a:lnSpc>
                <a:spcPct val="100000"/>
              </a:lnSpc>
            </a:pPr>
            <a:endParaRPr lang="en-US" sz="1600" dirty="0"/>
          </a:p>
        </p:txBody>
      </p:sp>
      <p:pic>
        <p:nvPicPr>
          <p:cNvPr id="23" name="Image 0" descr="https://kimi-img.moonshot.cn/pub/slides/slides_tmpl/image/25-09-28-15:22:07-d3ce47os8jdo4os5dd10.png"/>
          <p:cNvPicPr>
            <a:picLocks noChangeAspect="1"/>
          </p:cNvPicPr>
          <p:nvPr/>
        </p:nvPicPr>
        <p:blipFill>
          <a:blip r:embed="rId3"/>
          <a:srcRect l="16" r="16"/>
          <a:stretch/>
        </p:blipFill>
        <p:spPr>
          <a:xfrm>
            <a:off x="4090988" y="1426845"/>
            <a:ext cx="4010025" cy="4912360"/>
          </a:xfrm>
          <a:prstGeom prst="roundRect">
            <a:avLst>
              <a:gd name="adj" fmla="val 6367"/>
            </a:avLst>
          </a:prstGeom>
        </p:spPr>
      </p:pic>
      <p:sp>
        <p:nvSpPr>
          <p:cNvPr id="24" name="Text 21"/>
          <p:cNvSpPr/>
          <p:nvPr/>
        </p:nvSpPr>
        <p:spPr>
          <a:xfrm>
            <a:off x="872173" y="2066290"/>
            <a:ext cx="2807970" cy="707886"/>
          </a:xfrm>
          <a:prstGeom prst="rect">
            <a:avLst/>
          </a:prstGeom>
          <a:noFill/>
          <a:ln/>
        </p:spPr>
        <p:txBody>
          <a:bodyPr wrap="square" lIns="91440" tIns="45720" rIns="91440" bIns="45720" rtlCol="0" anchor="t">
            <a:spAutoFit/>
          </a:bodyPr>
          <a:lstStyle/>
          <a:p>
            <a:pPr>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Benefits for Young Adults</a:t>
            </a:r>
            <a:endParaRPr lang="en-US" sz="1600" dirty="0"/>
          </a:p>
        </p:txBody>
      </p:sp>
      <p:sp>
        <p:nvSpPr>
          <p:cNvPr id="25" name="Text 22"/>
          <p:cNvSpPr/>
          <p:nvPr/>
        </p:nvSpPr>
        <p:spPr>
          <a:xfrm>
            <a:off x="872173" y="2838450"/>
            <a:ext cx="2807970" cy="2305439"/>
          </a:xfrm>
          <a:prstGeom prst="rect">
            <a:avLst/>
          </a:prstGeom>
          <a:noFill/>
          <a:ln/>
        </p:spPr>
        <p:txBody>
          <a:bodyPr wrap="square" lIns="91440" tIns="45720" rIns="91440" bIns="45720" rtlCol="0" anchor="t">
            <a:spAutoFit/>
          </a:bodyPr>
          <a:lstStyle/>
          <a:p>
            <a:pPr>
              <a:lnSpc>
                <a:spcPct val="130000"/>
              </a:lnSpc>
            </a:pPr>
            <a:r>
              <a:rPr lang="en-US" sz="1600" dirty="0">
                <a:solidFill>
                  <a:srgbClr val="FFFFFF"/>
                </a:solidFill>
                <a:latin typeface="Arial" panose="020B0604020202020204" pitchFamily="34" charset="0"/>
                <a:ea typeface="MiSans" pitchFamily="34" charset="-122"/>
                <a:cs typeface="Arial" panose="020B0604020202020204" pitchFamily="34" charset="0"/>
              </a:rPr>
              <a:t>WorkWellVR aims to reduce stress levels, improve emotional regulation, enhance productivity, and lower burnout risk among young adults, contributing to their overall well-being.</a:t>
            </a:r>
            <a:endParaRPr lang="en-US" sz="1600" dirty="0"/>
          </a:p>
        </p:txBody>
      </p:sp>
      <p:sp>
        <p:nvSpPr>
          <p:cNvPr id="26" name="Text 23"/>
          <p:cNvSpPr/>
          <p:nvPr/>
        </p:nvSpPr>
        <p:spPr>
          <a:xfrm>
            <a:off x="8513128" y="2066290"/>
            <a:ext cx="2807970" cy="707886"/>
          </a:xfrm>
          <a:prstGeom prst="rect">
            <a:avLst/>
          </a:prstGeom>
          <a:noFill/>
          <a:ln/>
        </p:spPr>
        <p:txBody>
          <a:bodyPr wrap="square" lIns="91440" tIns="45720" rIns="91440" bIns="45720" rtlCol="0" anchor="t">
            <a:spAutoFit/>
          </a:bodyPr>
          <a:lstStyle/>
          <a:p>
            <a:pPr>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Policy &amp; Research Implications</a:t>
            </a:r>
            <a:endParaRPr lang="en-US" sz="1600" dirty="0"/>
          </a:p>
        </p:txBody>
      </p:sp>
      <p:sp>
        <p:nvSpPr>
          <p:cNvPr id="27" name="Text 24"/>
          <p:cNvSpPr/>
          <p:nvPr/>
        </p:nvSpPr>
        <p:spPr>
          <a:xfrm>
            <a:off x="8513128" y="2838450"/>
            <a:ext cx="2807970" cy="3024033"/>
          </a:xfrm>
          <a:prstGeom prst="rect">
            <a:avLst/>
          </a:prstGeom>
          <a:noFill/>
          <a:ln/>
        </p:spPr>
        <p:txBody>
          <a:bodyPr wrap="square" lIns="91440" tIns="45720" rIns="91440" bIns="45720" rtlCol="0" anchor="t">
            <a:spAutoFit/>
          </a:bodyPr>
          <a:lstStyle/>
          <a:p>
            <a:pPr>
              <a:lnSpc>
                <a:spcPct val="130000"/>
              </a:lnSpc>
            </a:pPr>
            <a:r>
              <a:rPr lang="en-US" sz="1600" dirty="0">
                <a:solidFill>
                  <a:schemeClr val="bg1"/>
                </a:solidFill>
                <a:latin typeface="Arial" panose="020B0604020202020204" pitchFamily="34" charset="0"/>
                <a:ea typeface="MiSans" pitchFamily="34" charset="-122"/>
                <a:cs typeface="Arial" panose="020B0604020202020204" pitchFamily="34" charset="0"/>
              </a:rPr>
              <a:t>The intervention supports NHS mental health strategies, promotes digital well-being innovation, informs workplace mental health policies, and encourages future research in VR health promotion </a:t>
            </a:r>
            <a:r>
              <a:rPr lang="en-GB" sz="1600" dirty="0">
                <a:solidFill>
                  <a:schemeClr val="bg1"/>
                </a:solidFill>
                <a:latin typeface="Arial" panose="020B0604020202020204" pitchFamily="34" charset="0"/>
                <a:cs typeface="Arial" panose="020B0604020202020204" pitchFamily="34" charset="0"/>
              </a:rPr>
              <a:t>(NHS England, 2024)</a:t>
            </a:r>
            <a:endParaRPr lang="en-US" sz="1600" dirty="0">
              <a:solidFill>
                <a:schemeClr val="bg1"/>
              </a:solidFill>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C9B7A2A6-583B-EFF6-2387-4325297BCBC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BE50A916-2D8E-40E7-100A-6999928216F6}"/>
              </a:ext>
            </a:extLst>
          </p:cNvPr>
          <p:cNvSpPr/>
          <p:nvPr/>
        </p:nvSpPr>
        <p:spPr>
          <a:xfrm rot="8100000" flipH="1" flipV="1">
            <a:off x="457835" y="315595"/>
            <a:ext cx="525780" cy="52578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a:p>
        </p:txBody>
      </p:sp>
      <p:sp>
        <p:nvSpPr>
          <p:cNvPr id="3" name="Text 1">
            <a:extLst>
              <a:ext uri="{FF2B5EF4-FFF2-40B4-BE49-F238E27FC236}">
                <a16:creationId xmlns:a16="http://schemas.microsoft.com/office/drawing/2014/main" id="{42F74479-EE5A-8BD7-3BAC-ECC1868D7F90}"/>
              </a:ext>
            </a:extLst>
          </p:cNvPr>
          <p:cNvSpPr/>
          <p:nvPr/>
        </p:nvSpPr>
        <p:spPr>
          <a:xfrm rot="8100000">
            <a:off x="457835" y="315595"/>
            <a:ext cx="525780" cy="52578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a:extLst>
              <a:ext uri="{FF2B5EF4-FFF2-40B4-BE49-F238E27FC236}">
                <a16:creationId xmlns:a16="http://schemas.microsoft.com/office/drawing/2014/main" id="{7B4688CE-3D5E-C82B-BB85-285073C550CB}"/>
              </a:ext>
            </a:extLst>
          </p:cNvPr>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5" name="Text 3">
            <a:extLst>
              <a:ext uri="{FF2B5EF4-FFF2-40B4-BE49-F238E27FC236}">
                <a16:creationId xmlns:a16="http://schemas.microsoft.com/office/drawing/2014/main" id="{C31F4476-707A-0FD5-223F-7EEDE3803926}"/>
              </a:ext>
            </a:extLst>
          </p:cNvPr>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a:extLst>
              <a:ext uri="{FF2B5EF4-FFF2-40B4-BE49-F238E27FC236}">
                <a16:creationId xmlns:a16="http://schemas.microsoft.com/office/drawing/2014/main" id="{1324799A-4349-42C3-BBAF-FE41A23239E0}"/>
              </a:ext>
            </a:extLst>
          </p:cNvPr>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7" name="Text 5">
            <a:extLst>
              <a:ext uri="{FF2B5EF4-FFF2-40B4-BE49-F238E27FC236}">
                <a16:creationId xmlns:a16="http://schemas.microsoft.com/office/drawing/2014/main" id="{EF7B76DD-F3D0-CCE2-6569-C3AD32E0095E}"/>
              </a:ext>
            </a:extLst>
          </p:cNvPr>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a:extLst>
              <a:ext uri="{FF2B5EF4-FFF2-40B4-BE49-F238E27FC236}">
                <a16:creationId xmlns:a16="http://schemas.microsoft.com/office/drawing/2014/main" id="{4F53E048-27B9-67B2-3C55-C0E36E323ED5}"/>
              </a:ext>
            </a:extLst>
          </p:cNvPr>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9" name="Text 7">
            <a:extLst>
              <a:ext uri="{FF2B5EF4-FFF2-40B4-BE49-F238E27FC236}">
                <a16:creationId xmlns:a16="http://schemas.microsoft.com/office/drawing/2014/main" id="{D445F29A-4BFD-F99A-DCDD-3166F1D73945}"/>
              </a:ext>
            </a:extLst>
          </p:cNvPr>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a:extLst>
              <a:ext uri="{FF2B5EF4-FFF2-40B4-BE49-F238E27FC236}">
                <a16:creationId xmlns:a16="http://schemas.microsoft.com/office/drawing/2014/main" id="{758D4624-8D4A-A826-C357-38B38E5F177D}"/>
              </a:ext>
            </a:extLst>
          </p:cNvPr>
          <p:cNvSpPr/>
          <p:nvPr/>
        </p:nvSpPr>
        <p:spPr>
          <a:xfrm>
            <a:off x="11456035" y="592138"/>
            <a:ext cx="351155" cy="43815"/>
          </a:xfrm>
          <a:prstGeom prst="roundRect">
            <a:avLst>
              <a:gd name="adj" fmla="val 50000"/>
            </a:avLst>
          </a:prstGeom>
          <a:solidFill>
            <a:srgbClr val="D3BDA6"/>
          </a:solidFill>
          <a:ln/>
        </p:spPr>
        <p:txBody>
          <a:bodyPr/>
          <a:lstStyle/>
          <a:p>
            <a:endParaRPr lang="en-GB"/>
          </a:p>
        </p:txBody>
      </p:sp>
      <p:sp>
        <p:nvSpPr>
          <p:cNvPr id="11" name="Text 9">
            <a:extLst>
              <a:ext uri="{FF2B5EF4-FFF2-40B4-BE49-F238E27FC236}">
                <a16:creationId xmlns:a16="http://schemas.microsoft.com/office/drawing/2014/main" id="{5D171D2E-191E-3E01-F8CB-2041F44FD2A4}"/>
              </a:ext>
            </a:extLst>
          </p:cNvPr>
          <p:cNvSpPr/>
          <p:nvPr/>
        </p:nvSpPr>
        <p:spPr>
          <a:xfrm>
            <a:off x="11456035" y="59213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a:extLst>
              <a:ext uri="{FF2B5EF4-FFF2-40B4-BE49-F238E27FC236}">
                <a16:creationId xmlns:a16="http://schemas.microsoft.com/office/drawing/2014/main" id="{F9B93DF4-57CF-D4AF-DBC1-A971D7B2ECF0}"/>
              </a:ext>
            </a:extLst>
          </p:cNvPr>
          <p:cNvSpPr/>
          <p:nvPr/>
        </p:nvSpPr>
        <p:spPr>
          <a:xfrm>
            <a:off x="11456035" y="712153"/>
            <a:ext cx="351155" cy="43815"/>
          </a:xfrm>
          <a:prstGeom prst="roundRect">
            <a:avLst>
              <a:gd name="adj" fmla="val 50000"/>
            </a:avLst>
          </a:prstGeom>
          <a:solidFill>
            <a:srgbClr val="D3BDA6"/>
          </a:solidFill>
          <a:ln/>
        </p:spPr>
        <p:txBody>
          <a:bodyPr/>
          <a:lstStyle/>
          <a:p>
            <a:endParaRPr lang="en-GB"/>
          </a:p>
        </p:txBody>
      </p:sp>
      <p:sp>
        <p:nvSpPr>
          <p:cNvPr id="13" name="Text 11">
            <a:extLst>
              <a:ext uri="{FF2B5EF4-FFF2-40B4-BE49-F238E27FC236}">
                <a16:creationId xmlns:a16="http://schemas.microsoft.com/office/drawing/2014/main" id="{EC174930-4D47-5197-BF08-C65EE1D67F09}"/>
              </a:ext>
            </a:extLst>
          </p:cNvPr>
          <p:cNvSpPr/>
          <p:nvPr/>
        </p:nvSpPr>
        <p:spPr>
          <a:xfrm>
            <a:off x="11456035" y="712153"/>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2">
            <a:extLst>
              <a:ext uri="{FF2B5EF4-FFF2-40B4-BE49-F238E27FC236}">
                <a16:creationId xmlns:a16="http://schemas.microsoft.com/office/drawing/2014/main" id="{E2DE797B-FB8C-9FE0-3BAF-772C3D5D3CD7}"/>
              </a:ext>
            </a:extLst>
          </p:cNvPr>
          <p:cNvSpPr/>
          <p:nvPr/>
        </p:nvSpPr>
        <p:spPr>
          <a:xfrm>
            <a:off x="11456035" y="832168"/>
            <a:ext cx="351155" cy="43815"/>
          </a:xfrm>
          <a:prstGeom prst="roundRect">
            <a:avLst>
              <a:gd name="adj" fmla="val 50000"/>
            </a:avLst>
          </a:prstGeom>
          <a:solidFill>
            <a:srgbClr val="D3BDA6"/>
          </a:solidFill>
          <a:ln/>
        </p:spPr>
        <p:txBody>
          <a:bodyPr/>
          <a:lstStyle/>
          <a:p>
            <a:endParaRPr lang="en-GB"/>
          </a:p>
        </p:txBody>
      </p:sp>
      <p:sp>
        <p:nvSpPr>
          <p:cNvPr id="15" name="Text 13">
            <a:extLst>
              <a:ext uri="{FF2B5EF4-FFF2-40B4-BE49-F238E27FC236}">
                <a16:creationId xmlns:a16="http://schemas.microsoft.com/office/drawing/2014/main" id="{83C69374-FCCE-1ED2-8A31-847DA0E88865}"/>
              </a:ext>
            </a:extLst>
          </p:cNvPr>
          <p:cNvSpPr/>
          <p:nvPr/>
        </p:nvSpPr>
        <p:spPr>
          <a:xfrm>
            <a:off x="11456035" y="832168"/>
            <a:ext cx="351155" cy="43815"/>
          </a:xfrm>
          <a:prstGeom prst="rect">
            <a:avLst/>
          </a:prstGeom>
          <a:noFill/>
          <a:ln/>
        </p:spPr>
        <p:txBody>
          <a:bodyPr wrap="square" lIns="45720" tIns="91440" rIns="91440" bIns="45720" rtlCol="0" anchor="ctr"/>
          <a:lstStyle/>
          <a:p>
            <a:pPr>
              <a:lnSpc>
                <a:spcPct val="100000"/>
              </a:lnSpc>
            </a:pPr>
            <a:endParaRPr lang="en-US" sz="1600" dirty="0"/>
          </a:p>
        </p:txBody>
      </p:sp>
      <p:sp>
        <p:nvSpPr>
          <p:cNvPr id="16" name="Text 14">
            <a:extLst>
              <a:ext uri="{FF2B5EF4-FFF2-40B4-BE49-F238E27FC236}">
                <a16:creationId xmlns:a16="http://schemas.microsoft.com/office/drawing/2014/main" id="{9B9D3C98-48AC-EB0A-D069-F9F938F88B38}"/>
              </a:ext>
            </a:extLst>
          </p:cNvPr>
          <p:cNvSpPr/>
          <p:nvPr/>
        </p:nvSpPr>
        <p:spPr>
          <a:xfrm>
            <a:off x="667385" y="524510"/>
            <a:ext cx="6272530" cy="584775"/>
          </a:xfrm>
          <a:prstGeom prst="rect">
            <a:avLst/>
          </a:prstGeom>
          <a:noFill/>
          <a:ln/>
        </p:spPr>
        <p:txBody>
          <a:bodyPr wrap="square" lIns="91440" tIns="45720" rIns="91440" bIns="45720" rtlCol="0" anchor="t">
            <a:spAutoFit/>
          </a:bodyPr>
          <a:lstStyle/>
          <a:p>
            <a:pPr>
              <a:lnSpc>
                <a:spcPct val="100000"/>
              </a:lnSpc>
            </a:pPr>
            <a:r>
              <a:rPr lang="en-US" sz="3200" b="1" dirty="0">
                <a:solidFill>
                  <a:srgbClr val="2B2F36"/>
                </a:solidFill>
                <a:latin typeface="Arial" panose="020B0604020202020204" pitchFamily="34" charset="0"/>
                <a:ea typeface="MiSans" pitchFamily="34" charset="-122"/>
                <a:cs typeface="Arial" panose="020B0604020202020204" pitchFamily="34" charset="0"/>
              </a:rPr>
              <a:t>References</a:t>
            </a:r>
            <a:endParaRPr lang="en-US" sz="1600" dirty="0"/>
          </a:p>
        </p:txBody>
      </p:sp>
      <p:sp>
        <p:nvSpPr>
          <p:cNvPr id="17" name="Shape 15">
            <a:extLst>
              <a:ext uri="{FF2B5EF4-FFF2-40B4-BE49-F238E27FC236}">
                <a16:creationId xmlns:a16="http://schemas.microsoft.com/office/drawing/2014/main" id="{31982721-FF9C-3106-B0D6-0F3EC120A9FB}"/>
              </a:ext>
            </a:extLst>
          </p:cNvPr>
          <p:cNvSpPr/>
          <p:nvPr/>
        </p:nvSpPr>
        <p:spPr>
          <a:xfrm>
            <a:off x="-16510" y="6572885"/>
            <a:ext cx="12221210" cy="285115"/>
          </a:xfrm>
          <a:prstGeom prst="rect">
            <a:avLst/>
          </a:prstGeom>
          <a:gradFill flip="none" rotWithShape="1">
            <a:gsLst>
              <a:gs pos="0">
                <a:srgbClr val="D3BDA6"/>
              </a:gs>
              <a:gs pos="100000">
                <a:srgbClr val="BFA492"/>
              </a:gs>
            </a:gsLst>
            <a:lin ang="2700000" scaled="1"/>
          </a:gradFill>
          <a:ln/>
        </p:spPr>
        <p:txBody>
          <a:bodyPr/>
          <a:lstStyle/>
          <a:p>
            <a:endParaRPr lang="en-GB"/>
          </a:p>
        </p:txBody>
      </p:sp>
      <p:sp>
        <p:nvSpPr>
          <p:cNvPr id="18" name="Text 16">
            <a:extLst>
              <a:ext uri="{FF2B5EF4-FFF2-40B4-BE49-F238E27FC236}">
                <a16:creationId xmlns:a16="http://schemas.microsoft.com/office/drawing/2014/main" id="{BD2A59BB-47E6-6A8D-47F5-EDF6C5B3F93F}"/>
              </a:ext>
            </a:extLst>
          </p:cNvPr>
          <p:cNvSpPr/>
          <p:nvPr/>
        </p:nvSpPr>
        <p:spPr>
          <a:xfrm>
            <a:off x="-16510" y="6572885"/>
            <a:ext cx="12221210" cy="285115"/>
          </a:xfrm>
          <a:prstGeom prst="rect">
            <a:avLst/>
          </a:prstGeom>
          <a:noFill/>
          <a:ln/>
        </p:spPr>
        <p:txBody>
          <a:bodyPr wrap="square" lIns="45720" tIns="91440" rIns="91440" bIns="45720" rtlCol="0" anchor="ctr"/>
          <a:lstStyle/>
          <a:p>
            <a:pPr>
              <a:lnSpc>
                <a:spcPct val="100000"/>
              </a:lnSpc>
            </a:pPr>
            <a:endParaRPr lang="en-US" sz="1600" dirty="0"/>
          </a:p>
        </p:txBody>
      </p:sp>
      <p:sp>
        <p:nvSpPr>
          <p:cNvPr id="22" name="Text 20">
            <a:extLst>
              <a:ext uri="{FF2B5EF4-FFF2-40B4-BE49-F238E27FC236}">
                <a16:creationId xmlns:a16="http://schemas.microsoft.com/office/drawing/2014/main" id="{65AA2C35-407A-C63E-8ABD-0D3DA58D26A4}"/>
              </a:ext>
            </a:extLst>
          </p:cNvPr>
          <p:cNvSpPr/>
          <p:nvPr/>
        </p:nvSpPr>
        <p:spPr>
          <a:xfrm>
            <a:off x="8406448" y="1757680"/>
            <a:ext cx="3020695" cy="4250690"/>
          </a:xfrm>
          <a:prstGeom prst="rect">
            <a:avLst/>
          </a:prstGeom>
          <a:noFill/>
          <a:ln/>
        </p:spPr>
        <p:txBody>
          <a:bodyPr wrap="square" lIns="45720" tIns="91440" rIns="91440" bIns="45720" rtlCol="0" anchor="ctr"/>
          <a:lstStyle/>
          <a:p>
            <a:pPr>
              <a:lnSpc>
                <a:spcPct val="100000"/>
              </a:lnSpc>
            </a:pPr>
            <a:endParaRPr lang="en-US" sz="1600" dirty="0"/>
          </a:p>
        </p:txBody>
      </p:sp>
      <p:sp>
        <p:nvSpPr>
          <p:cNvPr id="27" name="Text 24">
            <a:extLst>
              <a:ext uri="{FF2B5EF4-FFF2-40B4-BE49-F238E27FC236}">
                <a16:creationId xmlns:a16="http://schemas.microsoft.com/office/drawing/2014/main" id="{76294616-74AF-6CE2-9DA6-972695B5E5A1}"/>
              </a:ext>
            </a:extLst>
          </p:cNvPr>
          <p:cNvSpPr/>
          <p:nvPr/>
        </p:nvSpPr>
        <p:spPr>
          <a:xfrm>
            <a:off x="596765" y="1109285"/>
            <a:ext cx="11020928" cy="5909310"/>
          </a:xfrm>
          <a:prstGeom prst="rect">
            <a:avLst/>
          </a:prstGeom>
          <a:noFill/>
          <a:ln/>
        </p:spPr>
        <p:txBody>
          <a:bodyPr wrap="square" lIns="91440" tIns="45720" rIns="91440" bIns="45720" rtlCol="0" anchor="t">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Bailey, J.O., </a:t>
            </a:r>
            <a:r>
              <a:rPr lang="en-US" dirty="0" err="1">
                <a:latin typeface="Arial" panose="020B0604020202020204" pitchFamily="34" charset="0"/>
                <a:cs typeface="Arial" panose="020B0604020202020204" pitchFamily="34" charset="0"/>
              </a:rPr>
              <a:t>Bailenson</a:t>
            </a:r>
            <a:r>
              <a:rPr lang="en-US" dirty="0">
                <a:latin typeface="Arial" panose="020B0604020202020204" pitchFamily="34" charset="0"/>
                <a:cs typeface="Arial" panose="020B0604020202020204" pitchFamily="34" charset="0"/>
              </a:rPr>
              <a:t>, J.N. and Won, A.S. (2020) ‘Virtual reality and mental health: A critical review’, </a:t>
            </a:r>
            <a:r>
              <a:rPr lang="en-US" i="1" dirty="0">
                <a:latin typeface="Arial" panose="020B0604020202020204" pitchFamily="34" charset="0"/>
                <a:cs typeface="Arial" panose="020B0604020202020204" pitchFamily="34" charset="0"/>
              </a:rPr>
              <a:t>Journal of Clinical Psychology</a:t>
            </a:r>
            <a:r>
              <a:rPr lang="en-US" dirty="0">
                <a:latin typeface="Arial" panose="020B0604020202020204" pitchFamily="34" charset="0"/>
                <a:cs typeface="Arial" panose="020B0604020202020204" pitchFamily="34" charset="0"/>
              </a:rPr>
              <a:t>, 76(2), pp. 174–187.</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Chartered Institute of Personnel and Development (CIPD) (2023) </a:t>
            </a:r>
            <a:r>
              <a:rPr lang="en-US" i="1" dirty="0">
                <a:latin typeface="Arial" panose="020B0604020202020204" pitchFamily="34" charset="0"/>
                <a:cs typeface="Arial" panose="020B0604020202020204" pitchFamily="34" charset="0"/>
              </a:rPr>
              <a:t>Health and wellbeing at work survey report 2023.</a:t>
            </a:r>
            <a:r>
              <a:rPr lang="en-US" dirty="0">
                <a:latin typeface="Arial" panose="020B0604020202020204" pitchFamily="34" charset="0"/>
                <a:cs typeface="Arial" panose="020B0604020202020204" pitchFamily="34" charset="0"/>
              </a:rPr>
              <a:t> London: CIPD.</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Gallup (2022) </a:t>
            </a:r>
            <a:r>
              <a:rPr lang="en-US" i="1" dirty="0">
                <a:latin typeface="Arial" panose="020B0604020202020204" pitchFamily="34" charset="0"/>
                <a:cs typeface="Arial" panose="020B0604020202020204" pitchFamily="34" charset="0"/>
              </a:rPr>
              <a:t>State of the Global Workplace 2022 Report.</a:t>
            </a:r>
            <a:r>
              <a:rPr lang="en-US" dirty="0">
                <a:latin typeface="Arial" panose="020B0604020202020204" pitchFamily="34" charset="0"/>
                <a:cs typeface="Arial" panose="020B0604020202020204" pitchFamily="34" charset="0"/>
              </a:rPr>
              <a:t> Washington, DC: Gallup Press.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Health and Safety Executive (HSE) (2023) </a:t>
            </a:r>
            <a:r>
              <a:rPr lang="en-US" i="1" dirty="0">
                <a:latin typeface="Arial" panose="020B0604020202020204" pitchFamily="34" charset="0"/>
                <a:cs typeface="Arial" panose="020B0604020202020204" pitchFamily="34" charset="0"/>
              </a:rPr>
              <a:t>Health and safety at work: Stress, anxiety and depression statistics.</a:t>
            </a:r>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3"/>
              </a:rPr>
              <a:t>https://www.hse.gov.uk/statistics/assets/docs/stress.pdf</a:t>
            </a:r>
            <a:r>
              <a:rPr lang="en-US" dirty="0">
                <a:latin typeface="Arial" panose="020B0604020202020204" pitchFamily="34" charset="0"/>
                <a:cs typeface="Arial" panose="020B0604020202020204" pitchFamily="34" charset="0"/>
              </a:rPr>
              <a:t> (Accessed: 4 December 2025).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Michie, S., van Stralen, M.M. and West, R. (2011) ‘The behaviour change wheel: A new method for characterising and designing behaviour change interventions’, </a:t>
            </a:r>
            <a:r>
              <a:rPr lang="en-GB" i="1" dirty="0">
                <a:latin typeface="Arial" panose="020B0604020202020204" pitchFamily="34" charset="0"/>
                <a:cs typeface="Arial" panose="020B0604020202020204" pitchFamily="34" charset="0"/>
              </a:rPr>
              <a:t>Implementation Science</a:t>
            </a:r>
            <a:r>
              <a:rPr lang="en-GB" dirty="0">
                <a:latin typeface="Arial" panose="020B0604020202020204" pitchFamily="34" charset="0"/>
                <a:cs typeface="Arial" panose="020B0604020202020204" pitchFamily="34" charset="0"/>
              </a:rPr>
              <a:t>, 6(42), pp. 1–12.</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NHS England (2024) </a:t>
            </a:r>
            <a:r>
              <a:rPr lang="en-GB" i="1" dirty="0">
                <a:latin typeface="Arial" panose="020B0604020202020204" pitchFamily="34" charset="0"/>
                <a:cs typeface="Arial" panose="020B0604020202020204" pitchFamily="34" charset="0"/>
              </a:rPr>
              <a:t>NHS Long Term Plan: Mental Health Implementation Update.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https://www.england.nhs.uk/wp-content/uploads/2022/07/nhs-mental-health-implementation-plan-2019-20-2023-24.pdf</a:t>
            </a:r>
            <a:r>
              <a:rPr lang="en-GB" dirty="0">
                <a:latin typeface="Arial" panose="020B0604020202020204" pitchFamily="34" charset="0"/>
                <a:cs typeface="Arial" panose="020B0604020202020204" pitchFamily="34" charset="0"/>
              </a:rPr>
              <a:t> (Accessed: 4 December 2025).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Riva, G., Wiederhold, B.K. and Mantovani, F. (2021) ‘Neuroscience of virtual reality: From virtual exposure to embodied medicine’, </a:t>
            </a:r>
            <a:r>
              <a:rPr lang="en-GB" i="1" dirty="0">
                <a:latin typeface="Arial" panose="020B0604020202020204" pitchFamily="34" charset="0"/>
                <a:cs typeface="Arial" panose="020B0604020202020204" pitchFamily="34" charset="0"/>
              </a:rPr>
              <a:t>Cyberpsychology, </a:t>
            </a:r>
            <a:r>
              <a:rPr lang="en-GB" i="1" dirty="0" err="1">
                <a:latin typeface="Arial" panose="020B0604020202020204" pitchFamily="34" charset="0"/>
                <a:cs typeface="Arial" panose="020B0604020202020204" pitchFamily="34" charset="0"/>
              </a:rPr>
              <a:t>Behavior</a:t>
            </a:r>
            <a:r>
              <a:rPr lang="en-GB" i="1" dirty="0">
                <a:latin typeface="Arial" panose="020B0604020202020204" pitchFamily="34" charset="0"/>
                <a:cs typeface="Arial" panose="020B0604020202020204" pitchFamily="34" charset="0"/>
              </a:rPr>
              <a:t>, and Social Networking</a:t>
            </a:r>
            <a:r>
              <a:rPr lang="en-GB" dirty="0">
                <a:latin typeface="Arial" panose="020B0604020202020204" pitchFamily="34" charset="0"/>
                <a:cs typeface="Arial" panose="020B0604020202020204" pitchFamily="34" charset="0"/>
              </a:rPr>
              <a:t>, 24(2), pp. 82–96.</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Wiederhold, B.K., Gao, K. and Wiederhold, M.D. (2018) ‘Clinical use of virtual reality for stress management: A review’, </a:t>
            </a:r>
            <a:r>
              <a:rPr lang="en-GB" i="1" dirty="0">
                <a:latin typeface="Arial" panose="020B0604020202020204" pitchFamily="34" charset="0"/>
                <a:cs typeface="Arial" panose="020B0604020202020204" pitchFamily="34" charset="0"/>
              </a:rPr>
              <a:t>Cyberpsychology, </a:t>
            </a:r>
            <a:r>
              <a:rPr lang="en-GB" i="1" dirty="0" err="1">
                <a:latin typeface="Arial" panose="020B0604020202020204" pitchFamily="34" charset="0"/>
                <a:cs typeface="Arial" panose="020B0604020202020204" pitchFamily="34" charset="0"/>
              </a:rPr>
              <a:t>Behavior</a:t>
            </a:r>
            <a:r>
              <a:rPr lang="en-GB" i="1" dirty="0">
                <a:latin typeface="Arial" panose="020B0604020202020204" pitchFamily="34" charset="0"/>
                <a:cs typeface="Arial" panose="020B0604020202020204" pitchFamily="34" charset="0"/>
              </a:rPr>
              <a:t>, and Social Networking</a:t>
            </a:r>
            <a:r>
              <a:rPr lang="en-GB" dirty="0">
                <a:latin typeface="Arial" panose="020B0604020202020204" pitchFamily="34" charset="0"/>
                <a:cs typeface="Arial" panose="020B0604020202020204" pitchFamily="34" charset="0"/>
              </a:rPr>
              <a:t>, 21(1), pp. 45–52.</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World Health Organization (WHO) (2022) </a:t>
            </a:r>
            <a:r>
              <a:rPr lang="en-GB" i="1" dirty="0">
                <a:latin typeface="Arial" panose="020B0604020202020204" pitchFamily="34" charset="0"/>
                <a:cs typeface="Arial" panose="020B0604020202020204" pitchFamily="34" charset="0"/>
              </a:rPr>
              <a:t>Mental health and work: Policy brief.</a:t>
            </a:r>
            <a:r>
              <a:rPr lang="en-GB" dirty="0">
                <a:latin typeface="Arial" panose="020B0604020202020204" pitchFamily="34" charset="0"/>
                <a:cs typeface="Arial" panose="020B0604020202020204" pitchFamily="34" charset="0"/>
              </a:rPr>
              <a:t> Geneva: World Health Organization.</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42751"/>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show="0">
  <p:cSld name="Slide 17">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9-28-15:22:02-d3ce46gs8jdo4os5dcpg.png"/>
          <p:cNvPicPr>
            <a:picLocks noChangeAspect="1"/>
          </p:cNvPicPr>
          <p:nvPr/>
        </p:nvPicPr>
        <p:blipFill>
          <a:blip r:embed="rId3"/>
          <a:srcRect l="3" r="3"/>
          <a:stretch/>
        </p:blipFill>
        <p:spPr>
          <a:xfrm>
            <a:off x="-15875" y="-4445"/>
            <a:ext cx="12233910" cy="6859905"/>
          </a:xfrm>
          <a:prstGeom prst="rect">
            <a:avLst/>
          </a:prstGeom>
        </p:spPr>
      </p:pic>
      <p:sp>
        <p:nvSpPr>
          <p:cNvPr id="4" name="Text 1"/>
          <p:cNvSpPr/>
          <p:nvPr/>
        </p:nvSpPr>
        <p:spPr>
          <a:xfrm>
            <a:off x="4926958" y="4684395"/>
            <a:ext cx="2337402"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4889500" y="4736465"/>
            <a:ext cx="2413000" cy="338554"/>
          </a:xfrm>
          <a:prstGeom prst="rect">
            <a:avLst/>
          </a:prstGeom>
          <a:noFill/>
          <a:ln/>
        </p:spPr>
        <p:txBody>
          <a:bodyPr wrap="square" lIns="91440" tIns="45720" rIns="91440" bIns="45720" rtlCol="0" anchor="t">
            <a:spAutoFit/>
          </a:bodyPr>
          <a:lstStyle/>
          <a:p>
            <a:pPr algn="ctr">
              <a:lnSpc>
                <a:spcPct val="100000"/>
              </a:lnSpc>
            </a:pPr>
            <a:endParaRPr lang="en-US" sz="1600" dirty="0"/>
          </a:p>
        </p:txBody>
      </p:sp>
      <p:sp>
        <p:nvSpPr>
          <p:cNvPr id="7" name="Text 4"/>
          <p:cNvSpPr/>
          <p:nvPr/>
        </p:nvSpPr>
        <p:spPr>
          <a:xfrm>
            <a:off x="4926958" y="5387340"/>
            <a:ext cx="2337402"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5"/>
          <p:cNvSpPr/>
          <p:nvPr/>
        </p:nvSpPr>
        <p:spPr>
          <a:xfrm>
            <a:off x="4889500" y="5439410"/>
            <a:ext cx="2413000" cy="338554"/>
          </a:xfrm>
          <a:prstGeom prst="rect">
            <a:avLst/>
          </a:prstGeom>
          <a:noFill/>
          <a:ln/>
        </p:spPr>
        <p:txBody>
          <a:bodyPr wrap="square" lIns="91440" tIns="45720" rIns="91440" bIns="45720" rtlCol="0" anchor="t">
            <a:spAutoFit/>
          </a:bodyPr>
          <a:lstStyle/>
          <a:p>
            <a:pPr algn="ctr">
              <a:lnSpc>
                <a:spcPct val="100000"/>
              </a:lnSpc>
            </a:pPr>
            <a:endParaRPr lang="en-US" sz="1600" dirty="0"/>
          </a:p>
        </p:txBody>
      </p:sp>
      <p:sp>
        <p:nvSpPr>
          <p:cNvPr id="9" name="Text 6"/>
          <p:cNvSpPr/>
          <p:nvPr/>
        </p:nvSpPr>
        <p:spPr>
          <a:xfrm>
            <a:off x="2553970" y="1887855"/>
            <a:ext cx="7061200" cy="3299460"/>
          </a:xfrm>
          <a:prstGeom prst="rect">
            <a:avLst/>
          </a:prstGeom>
          <a:noFill/>
          <a:ln/>
        </p:spPr>
        <p:txBody>
          <a:bodyPr wrap="square" lIns="91440" tIns="45720" rIns="91440" bIns="45720" rtlCol="0" anchor="t"/>
          <a:lstStyle/>
          <a:p>
            <a:pPr algn="ctr">
              <a:lnSpc>
                <a:spcPct val="100000"/>
              </a:lnSpc>
            </a:pPr>
            <a:r>
              <a:rPr lang="en-US" sz="9600" b="1" dirty="0">
                <a:solidFill>
                  <a:srgbClr val="FFFFFF"/>
                </a:solidFill>
                <a:latin typeface="Arial" panose="020B0604020202020204" pitchFamily="34" charset="0"/>
                <a:ea typeface="MiSans" pitchFamily="34" charset="-122"/>
                <a:cs typeface="Arial" panose="020B0604020202020204" pitchFamily="34" charset="0"/>
              </a:rPr>
              <a:t>THANK</a:t>
            </a:r>
            <a:endParaRPr lang="en-US" sz="1600" dirty="0"/>
          </a:p>
          <a:p>
            <a:pPr algn="ctr">
              <a:lnSpc>
                <a:spcPct val="100000"/>
              </a:lnSpc>
            </a:pPr>
            <a:r>
              <a:rPr lang="en-US" sz="9600" b="1" dirty="0">
                <a:solidFill>
                  <a:srgbClr val="FFFFFF"/>
                </a:solidFill>
                <a:latin typeface="Arial" panose="020B0604020202020204" pitchFamily="34" charset="0"/>
                <a:ea typeface="MiSans" pitchFamily="34" charset="-122"/>
                <a:cs typeface="Arial" panose="020B0604020202020204" pitchFamily="34" charset="0"/>
              </a:rPr>
              <a:t>YOU</a:t>
            </a:r>
            <a:endParaRPr lang="en-US" sz="1600" dirty="0"/>
          </a:p>
        </p:txBody>
      </p:sp>
    </p:spTree>
  </p:cSld>
  <p:clrMapOvr>
    <a:masterClrMapping/>
  </p:clrMapOvr>
  <p:transition>
    <p:fade/>
  </p:transition>
</p:sld>
</file>

<file path=ppt/theme/theme1.xml><?xml version="1.0" encoding="utf-8"?>
<a:theme xmlns:a="http://schemas.openxmlformats.org/drawingml/2006/main" name="Custom Theme">
  <a:themeElements>
    <a:clrScheme name="Custom">
      <a:dk1>
        <a:srgbClr val="000000"/>
      </a:dk1>
      <a:lt1>
        <a:srgbClr val="FFFFFF"/>
      </a:lt1>
      <a:dk2>
        <a:srgbClr val="000000"/>
      </a:dk2>
      <a:lt2>
        <a:srgbClr val="00007D"/>
      </a:lt2>
      <a:accent1>
        <a:srgbClr val="D3BDA6"/>
      </a:accent1>
      <a:accent2>
        <a:srgbClr val="DBB479"/>
      </a:accent2>
      <a:accent3>
        <a:srgbClr val="AB8A7D"/>
      </a:accent3>
      <a:accent4>
        <a:srgbClr val="2C3741"/>
      </a:accent4>
      <a:accent5>
        <a:srgbClr val="2C3741"/>
      </a:accent5>
      <a:accent6>
        <a:srgbClr val="DBB479"/>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TotalTime>
  <Words>1313</Words>
  <Application>Microsoft Office PowerPoint</Application>
  <PresentationFormat>Widescreen</PresentationFormat>
  <Paragraphs>110</Paragraphs>
  <Slides>18</Slides>
  <Notes>18</Notes>
  <HiddenSlides>1</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18</vt:i4>
      </vt:variant>
    </vt:vector>
  </HeadingPairs>
  <TitlesOfParts>
    <vt:vector size="20" baseType="lpstr">
      <vt:lpstr>Arial</vt:lpstr>
      <vt:lpstr>Custom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WorkWellVR: VR Stress Relief for 18–34s</dc:title>
  <dc:subject>WorkWellVR: VR Stress Relief for 18–34s</dc:subject>
  <dc:creator>Kimi</dc:creator>
  <cp:lastModifiedBy>Vishal Kishor Hirani (2431583)</cp:lastModifiedBy>
  <cp:revision>5</cp:revision>
  <dcterms:created xsi:type="dcterms:W3CDTF">2025-12-04T15:11:44Z</dcterms:created>
  <dcterms:modified xsi:type="dcterms:W3CDTF">2025-12-05T11:00:37Z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{"Label":"WorkWellVR: VR Stress Relief for 18–34s","ContentProducer":"001191110108MACG2KBH8F10000","ProduceID":"d4oq8g4pm1t8jabtlju0","ReservedCode1":"","ContentPropagator":"001191110108MACG2KBH8F20000","PropagateID":"d4oq8g4pm1t8jabtlju0","ReservedCode2":""}</vt:lpwstr>
  </property>
</Properties>
</file>