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9"/>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6" r:id="rId21"/>
    <p:sldId id="277" r:id="rId22"/>
    <p:sldId id="281" r:id="rId23"/>
    <p:sldId id="280" r:id="rId24"/>
    <p:sldId id="278" r:id="rId25"/>
    <p:sldId id="282" r:id="rId26"/>
    <p:sldId id="279" r:id="rId27"/>
    <p:sldId id="283" r:id="rId2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8" d="100"/>
          <a:sy n="108" d="100"/>
        </p:scale>
        <p:origin x="1704" y="102"/>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69261C6-DFDD-4740-984C-48C24183659D}" type="datetimeFigureOut">
              <a:rPr lang="en-US" smtClean="0"/>
              <a:t>10/22/23</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3C414301-9DF9-4785-9A0B-D9B9A282B641}" type="slidenum">
              <a:rPr lang="en-US" smtClean="0"/>
              <a:t>‹#›</a:t>
            </a:fld>
            <a:endParaRPr lang="en-US"/>
          </a:p>
        </p:txBody>
      </p:sp>
    </p:spTree>
    <p:extLst>
      <p:ext uri="{BB962C8B-B14F-4D97-AF65-F5344CB8AC3E}">
        <p14:creationId xmlns:p14="http://schemas.microsoft.com/office/powerpoint/2010/main" val="32105590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Executive Summary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 gain market supremacy and increase revenues, The Food &amp; Beverage Company named as Eco-Bites has made the decision to introduce a new brand of fuzzy drink variety. It is imperative that this project is carried out successfully because past attempts at introducing novel goods have failed to meet sales objectives. Moreover, this particular proposal details our strategy to ensure the successful completion of the initial appearance of this new brand, which has been assigned to our team by high management. </a:t>
            </a:r>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2</a:t>
            </a:fld>
            <a:endParaRPr lang="en-US"/>
          </a:p>
        </p:txBody>
      </p:sp>
    </p:spTree>
    <p:extLst>
      <p:ext uri="{BB962C8B-B14F-4D97-AF65-F5344CB8AC3E}">
        <p14:creationId xmlns:p14="http://schemas.microsoft.com/office/powerpoint/2010/main" val="13234725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Introduction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pitch presentation is prepared to announce a pivotal opportunity for Eco-Bites which is British a food and beverage firm. The main focus of this presentation is to ensure the successful debut of a ground-breaking fuzzy drink variety into the UK food and beverage market as an answer to the company's prior difficulties with new product releases and a shortage of anticipated sales achievements. The company is committed to their dedication to fostering innovation and growth despite its prior disappointments and negative experiences. Further, in the very competitive UK food and beverage sector, Eco-Bites sees this new fuzzy drink variation as a game-changer which would differentiate their product from their competitors and further help boost sales (</a:t>
            </a:r>
            <a:r>
              <a:rPr lang="en-US" sz="1200" kern="1200" dirty="0" err="1">
                <a:solidFill>
                  <a:schemeClr val="tx1"/>
                </a:solidFill>
                <a:effectLst/>
                <a:latin typeface="+mn-lt"/>
                <a:ea typeface="+mn-ea"/>
                <a:cs typeface="+mn-cs"/>
              </a:rPr>
              <a:t>Tourky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2020). Therefore, the successful completion of this specific project will provide the company with the ability to not only </a:t>
            </a:r>
            <a:r>
              <a:rPr lang="en-US" sz="1200" kern="1200" dirty="0" err="1">
                <a:solidFill>
                  <a:schemeClr val="tx1"/>
                </a:solidFill>
                <a:effectLst/>
                <a:latin typeface="+mn-lt"/>
                <a:ea typeface="+mn-ea"/>
                <a:cs typeface="+mn-cs"/>
              </a:rPr>
              <a:t>revitalise</a:t>
            </a:r>
            <a:r>
              <a:rPr lang="en-US" sz="1200" kern="1200" dirty="0">
                <a:solidFill>
                  <a:schemeClr val="tx1"/>
                </a:solidFill>
                <a:effectLst/>
                <a:latin typeface="+mn-lt"/>
                <a:ea typeface="+mn-ea"/>
                <a:cs typeface="+mn-cs"/>
              </a:rPr>
              <a:t> its brand image but it can also propel the firm to a leadership position, establish new benchmarks in the UK food and beverage sector, and eventually increase earnings. Here we are presenting the pitch for strategy and plan for the launch of the new fuzzy drink this presentation will also outline how project obstacles will be managed and handled, attract new client groups, build a presence in institutions like hospitals, lodging establishments, and retail outlets, and establish Eco-Bites as the industry leader (</a:t>
            </a:r>
            <a:r>
              <a:rPr lang="en-US" sz="1200" kern="1200" dirty="0" err="1">
                <a:solidFill>
                  <a:schemeClr val="tx1"/>
                </a:solidFill>
                <a:effectLst/>
                <a:latin typeface="+mn-lt"/>
                <a:ea typeface="+mn-ea"/>
                <a:cs typeface="+mn-cs"/>
              </a:rPr>
              <a:t>Barendsen</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2021). Therefore, we as a project management team are looking to convince company stakeholders for the approval of the project management plan, which might lead the company towards long-term success. </a:t>
            </a:r>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4</a:t>
            </a:fld>
            <a:endParaRPr lang="en-US"/>
          </a:p>
        </p:txBody>
      </p:sp>
    </p:spTree>
    <p:extLst>
      <p:ext uri="{BB962C8B-B14F-4D97-AF65-F5344CB8AC3E}">
        <p14:creationId xmlns:p14="http://schemas.microsoft.com/office/powerpoint/2010/main" val="75306450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Project Description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This specific pitch is developed to offer you an opportunity which has the potential to completely rewrite the long-term prospects of Eco-Bites, a reputable company in the UK food and beverage sector. Therefore, to effectively outline the Eco-Bites' legacy of excellence and creativity, the main goal of this project is to launch a new line of fuzzy drinks, which will transform the food and beverage industry with its unique taste. Further, this particular project is developed to correct previous mistakes, chart a new course, and seize the opportunity to rule a crowded market and greatly increase the profits of the company (</a:t>
            </a:r>
            <a:r>
              <a:rPr lang="en-US" sz="1200" kern="1200" dirty="0" err="1">
                <a:solidFill>
                  <a:schemeClr val="tx1"/>
                </a:solidFill>
                <a:effectLst/>
                <a:latin typeface="+mn-lt"/>
                <a:ea typeface="+mn-ea"/>
                <a:cs typeface="+mn-cs"/>
              </a:rPr>
              <a:t>Nijhuis</a:t>
            </a:r>
            <a:r>
              <a:rPr lang="en-US" sz="1200" kern="1200" dirty="0">
                <a:solidFill>
                  <a:schemeClr val="tx1"/>
                </a:solidFill>
                <a:effectLst/>
                <a:latin typeface="+mn-lt"/>
                <a:ea typeface="+mn-ea"/>
                <a:cs typeface="+mn-cs"/>
              </a:rPr>
              <a:t>, 2020). Additionally, this pitch will dive deep into presenting transparent and useful details about the complete project management strategy in this presentation, which includes important elements, goals, and the path to success.</a:t>
            </a:r>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5</a:t>
            </a:fld>
            <a:endParaRPr lang="en-US"/>
          </a:p>
        </p:txBody>
      </p:sp>
    </p:spTree>
    <p:extLst>
      <p:ext uri="{BB962C8B-B14F-4D97-AF65-F5344CB8AC3E}">
        <p14:creationId xmlns:p14="http://schemas.microsoft.com/office/powerpoint/2010/main" val="71970820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Project Aim</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main aim of this particular pitch presentation is to successfully launch a new brand of Fuzzy beverages into the UK food and beverage market to capture the full attention of the targeted audiences such as schools, hotels, retail stores and individual customers. Further, the focus of this project aim is to drive Eco-Bites towards becoming a dominant player in the highly competitive UK beverage food and beverage market</a:t>
            </a:r>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6</a:t>
            </a:fld>
            <a:endParaRPr lang="en-US"/>
          </a:p>
        </p:txBody>
      </p:sp>
    </p:spTree>
    <p:extLst>
      <p:ext uri="{BB962C8B-B14F-4D97-AF65-F5344CB8AC3E}">
        <p14:creationId xmlns:p14="http://schemas.microsoft.com/office/powerpoint/2010/main" val="301435356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Project Purpose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previous project of launching a new product into the market did not meet the estimated sales target of Eco-Bites stakeholders and the project was seen as a failure. Therefore the main purpose of this project is to effectively handle these prior difficulties, draw lessons from our mistakes, and carry out a well-</a:t>
            </a:r>
            <a:r>
              <a:rPr lang="en-US" sz="1200" kern="1200" dirty="0" err="1">
                <a:solidFill>
                  <a:schemeClr val="tx1"/>
                </a:solidFill>
                <a:effectLst/>
                <a:latin typeface="+mn-lt"/>
                <a:ea typeface="+mn-ea"/>
                <a:cs typeface="+mn-cs"/>
              </a:rPr>
              <a:t>organised</a:t>
            </a:r>
            <a:r>
              <a:rPr lang="en-US" sz="1200" kern="1200" dirty="0">
                <a:solidFill>
                  <a:schemeClr val="tx1"/>
                </a:solidFill>
                <a:effectLst/>
                <a:latin typeface="+mn-lt"/>
                <a:ea typeface="+mn-ea"/>
                <a:cs typeface="+mn-cs"/>
              </a:rPr>
              <a:t> plan to guarantee the effective launch of Eco-Bite's new fuzzy drink brand (</a:t>
            </a:r>
            <a:r>
              <a:rPr lang="en-US" sz="1200" kern="1200" dirty="0" err="1">
                <a:solidFill>
                  <a:schemeClr val="tx1"/>
                </a:solidFill>
                <a:effectLst/>
                <a:latin typeface="+mn-lt"/>
                <a:ea typeface="+mn-ea"/>
                <a:cs typeface="+mn-cs"/>
              </a:rPr>
              <a:t>Amit</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Zott</a:t>
            </a:r>
            <a:r>
              <a:rPr lang="en-US" sz="1200" kern="1200" dirty="0">
                <a:solidFill>
                  <a:schemeClr val="tx1"/>
                </a:solidFill>
                <a:effectLst/>
                <a:latin typeface="+mn-lt"/>
                <a:ea typeface="+mn-ea"/>
                <a:cs typeface="+mn-cs"/>
              </a:rPr>
              <a:t>, 2020). Additionally, the fundamental principles of Eco-Bites such as innovation, customer happiness, and long-term development are all supported by this project. In the long term, the project is aimed to drive Eco-</a:t>
            </a:r>
            <a:r>
              <a:rPr lang="en-US" sz="1200" kern="1200" dirty="0" err="1">
                <a:solidFill>
                  <a:schemeClr val="tx1"/>
                </a:solidFill>
                <a:effectLst/>
                <a:latin typeface="+mn-lt"/>
                <a:ea typeface="+mn-ea"/>
                <a:cs typeface="+mn-cs"/>
              </a:rPr>
              <a:t>Bitesin</a:t>
            </a:r>
            <a:r>
              <a:rPr lang="en-US" sz="1200" kern="1200" dirty="0">
                <a:solidFill>
                  <a:schemeClr val="tx1"/>
                </a:solidFill>
                <a:effectLst/>
                <a:latin typeface="+mn-lt"/>
                <a:ea typeface="+mn-ea"/>
                <a:cs typeface="+mn-cs"/>
              </a:rPr>
              <a:t> to become a market leader and earn greater profits. </a:t>
            </a:r>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7</a:t>
            </a:fld>
            <a:endParaRPr lang="en-US"/>
          </a:p>
        </p:txBody>
      </p:sp>
    </p:spTree>
    <p:extLst>
      <p:ext uri="{BB962C8B-B14F-4D97-AF65-F5344CB8AC3E}">
        <p14:creationId xmlns:p14="http://schemas.microsoft.com/office/powerpoint/2010/main" val="8195017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Identification of Stakeholders and their Roles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It is known to all that the entire success of any project depends upon the efforts and involvement of both internal and external stakeholders. Additionally, effective involvement and support of project stakeholders can add value and quality to the overall project. For this exclusive project about the launch of a new Fuzzy drink, the two main internal stakeholders of the project are senior management and the project team. On the other hand, some of the most important external stakeholders are customers, suppliers, distributors, competitors and regulatory authorities (</a:t>
            </a:r>
            <a:r>
              <a:rPr lang="en-US" sz="1200" kern="1200" dirty="0" err="1">
                <a:solidFill>
                  <a:schemeClr val="tx1"/>
                </a:solidFill>
                <a:effectLst/>
                <a:latin typeface="+mn-lt"/>
                <a:ea typeface="+mn-ea"/>
                <a:cs typeface="+mn-cs"/>
              </a:rPr>
              <a:t>Hampel</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2020). However, to guarantee the success of the project establishing effective communication with the stakeholder and their involvement will be very important. </a:t>
            </a:r>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8</a:t>
            </a:fld>
            <a:endParaRPr lang="en-US"/>
          </a:p>
        </p:txBody>
      </p:sp>
    </p:spTree>
    <p:extLst>
      <p:ext uri="{BB962C8B-B14F-4D97-AF65-F5344CB8AC3E}">
        <p14:creationId xmlns:p14="http://schemas.microsoft.com/office/powerpoint/2010/main" val="17527262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1" kern="1200" dirty="0">
                <a:solidFill>
                  <a:schemeClr val="tx1"/>
                </a:solidFill>
                <a:effectLst/>
                <a:latin typeface="+mn-lt"/>
                <a:ea typeface="+mn-ea"/>
                <a:cs typeface="+mn-cs"/>
              </a:rPr>
              <a:t>Role of Internal Stakeholders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main senior management within this project is to provide direction, allocate resource and support the project management team with all the required assistance. Further, the project management has a huge role in this project because they will be working on the project from the initiation phase to the execution phase and their expertise and knowledge will help in acquiring the objective of the project (</a:t>
            </a:r>
            <a:r>
              <a:rPr lang="en-US" sz="1200" kern="1200" dirty="0" err="1">
                <a:solidFill>
                  <a:schemeClr val="tx1"/>
                </a:solidFill>
                <a:effectLst/>
                <a:latin typeface="+mn-lt"/>
                <a:ea typeface="+mn-ea"/>
                <a:cs typeface="+mn-cs"/>
              </a:rPr>
              <a:t>Lehtinen</a:t>
            </a:r>
            <a:r>
              <a:rPr lang="en-US" sz="1200" kern="1200" dirty="0">
                <a:solidFill>
                  <a:schemeClr val="tx1"/>
                </a:solidFill>
                <a:effectLst/>
                <a:latin typeface="+mn-lt"/>
                <a:ea typeface="+mn-ea"/>
                <a:cs typeface="+mn-cs"/>
              </a:rPr>
              <a:t> and </a:t>
            </a:r>
            <a:r>
              <a:rPr lang="en-US" sz="1200" kern="1200" dirty="0" err="1">
                <a:solidFill>
                  <a:schemeClr val="tx1"/>
                </a:solidFill>
                <a:effectLst/>
                <a:latin typeface="+mn-lt"/>
                <a:ea typeface="+mn-ea"/>
                <a:cs typeface="+mn-cs"/>
              </a:rPr>
              <a:t>Aaltonen</a:t>
            </a:r>
            <a:r>
              <a:rPr lang="en-US" sz="1200" kern="1200" dirty="0">
                <a:solidFill>
                  <a:schemeClr val="tx1"/>
                </a:solidFill>
                <a:effectLst/>
                <a:latin typeface="+mn-lt"/>
                <a:ea typeface="+mn-ea"/>
                <a:cs typeface="+mn-cs"/>
              </a:rPr>
              <a:t>, 2020).  </a:t>
            </a:r>
          </a:p>
          <a:p>
            <a:r>
              <a:rPr lang="en-US" sz="1200" b="1" i="1" kern="1200" dirty="0">
                <a:solidFill>
                  <a:schemeClr val="tx1"/>
                </a:solidFill>
                <a:effectLst/>
                <a:latin typeface="+mn-lt"/>
                <a:ea typeface="+mn-ea"/>
                <a:cs typeface="+mn-cs"/>
              </a:rPr>
              <a:t>Role of External Stakeholder</a:t>
            </a:r>
            <a:r>
              <a:rPr lang="en-US" sz="1200" kern="1200" dirty="0">
                <a:solidFill>
                  <a:schemeClr val="tx1"/>
                </a:solidFill>
                <a:effectLst/>
                <a:latin typeface="+mn-lt"/>
                <a:ea typeface="+mn-ea"/>
                <a:cs typeface="+mn-cs"/>
              </a:rPr>
              <a:t> </a:t>
            </a:r>
          </a:p>
          <a:p>
            <a:r>
              <a:rPr lang="en-US" sz="1200" kern="1200" dirty="0">
                <a:solidFill>
                  <a:schemeClr val="tx1"/>
                </a:solidFill>
                <a:effectLst/>
                <a:latin typeface="+mn-lt"/>
                <a:ea typeface="+mn-ea"/>
                <a:cs typeface="+mn-cs"/>
              </a:rPr>
              <a:t>Further, the main role of the customers within this project is to engage in this project plan and provide necessary feedback, which would help the company in improving the product and developing market strategy. Moreover, the main role of the supplier or vendor is to streamline their supply chain and ensure the availability of high-quality ingredients required for the manufacturing of fizzy drinks. Additionally, the main role of the regulatory authorities is to develop a regulation which focuses on product safety and fair business practices (</a:t>
            </a:r>
            <a:r>
              <a:rPr lang="en-US" sz="1200" kern="1200" dirty="0" err="1">
                <a:solidFill>
                  <a:schemeClr val="tx1"/>
                </a:solidFill>
                <a:effectLst/>
                <a:latin typeface="+mn-lt"/>
                <a:ea typeface="+mn-ea"/>
                <a:cs typeface="+mn-cs"/>
              </a:rPr>
              <a:t>Derakhshan</a:t>
            </a:r>
            <a:r>
              <a:rPr lang="en-US" sz="1200" i="1" kern="1200" dirty="0">
                <a:solidFill>
                  <a:schemeClr val="tx1"/>
                </a:solidFill>
                <a:effectLst/>
                <a:latin typeface="+mn-lt"/>
                <a:ea typeface="+mn-ea"/>
                <a:cs typeface="+mn-cs"/>
              </a:rPr>
              <a:t> et al.,</a:t>
            </a:r>
            <a:r>
              <a:rPr lang="en-US" sz="1200" kern="1200" dirty="0">
                <a:solidFill>
                  <a:schemeClr val="tx1"/>
                </a:solidFill>
                <a:effectLst/>
                <a:latin typeface="+mn-lt"/>
                <a:ea typeface="+mn-ea"/>
                <a:cs typeface="+mn-cs"/>
              </a:rPr>
              <a:t> 2019).  Additionally, monitoring competitors would help in upholding market position and adapting new strategies. </a:t>
            </a:r>
          </a:p>
          <a:p>
            <a:endParaRPr lang="en-US" dirty="0"/>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9</a:t>
            </a:fld>
            <a:endParaRPr lang="en-US"/>
          </a:p>
        </p:txBody>
      </p:sp>
    </p:spTree>
    <p:extLst>
      <p:ext uri="{BB962C8B-B14F-4D97-AF65-F5344CB8AC3E}">
        <p14:creationId xmlns:p14="http://schemas.microsoft.com/office/powerpoint/2010/main" val="219209547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Selection of project methodology</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this specific project, the project management team will be using the agile project management approach because offers essential adaptability and agility due to the industry's constantly shifting dynamics and the necessity for quick change (</a:t>
            </a:r>
            <a:r>
              <a:rPr lang="en-US" sz="1200" kern="1200" dirty="0" err="1">
                <a:solidFill>
                  <a:schemeClr val="tx1"/>
                </a:solidFill>
                <a:effectLst/>
                <a:latin typeface="+mn-lt"/>
                <a:ea typeface="+mn-ea"/>
                <a:cs typeface="+mn-cs"/>
              </a:rPr>
              <a:t>Marnada</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2022). Further, by using an iterative process, the project management team can quickly make modifications in response to consumer input and market shifts, which improves the likelihood that our product launch will be successful.</a:t>
            </a:r>
          </a:p>
          <a:p>
            <a:endParaRPr lang="en-US" dirty="0"/>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10</a:t>
            </a:fld>
            <a:endParaRPr lang="en-US"/>
          </a:p>
        </p:txBody>
      </p:sp>
    </p:spTree>
    <p:extLst>
      <p:ext uri="{BB962C8B-B14F-4D97-AF65-F5344CB8AC3E}">
        <p14:creationId xmlns:p14="http://schemas.microsoft.com/office/powerpoint/2010/main" val="399010733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Possible project challenges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After carefully inspecting the overall project in detail, it has been found that performing a market saturation can be challenging due to the high level of competition in the market. Further, winning the trust of the customers and influencing them to switch brands would be difficult. Additionally, external business factors related to economic and political forces would impact the supply chain of the business (Cooper, 2019). Complying with the regulations associated with product safety, customer rights, employees' rights and ethical business practice can be very challenging. Lastly, staying updated about the current market trends and customers' preferences would be very difficult in this rapidly changing business environment.   </a:t>
            </a:r>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11</a:t>
            </a:fld>
            <a:endParaRPr lang="en-US"/>
          </a:p>
        </p:txBody>
      </p:sp>
    </p:spTree>
    <p:extLst>
      <p:ext uri="{BB962C8B-B14F-4D97-AF65-F5344CB8AC3E}">
        <p14:creationId xmlns:p14="http://schemas.microsoft.com/office/powerpoint/2010/main" val="39977119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Risk mitigation strategies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To effectively focus on market saturation, the leaders of the Eco-Bites have to focus on using a differentiating strategy to gain the upper hand over their competitors. To win the trust of the customers and influence them to switch brands, the company will be focusing on developing quality products and providing discounts on purchases of products. Moreover, to deal with the legal compliance issues the company have to hire and develop a legal team which looks after all the legal matters of the company (</a:t>
            </a:r>
            <a:r>
              <a:rPr lang="en-US" sz="1200" kern="1200" dirty="0" err="1">
                <a:solidFill>
                  <a:schemeClr val="tx1"/>
                </a:solidFill>
                <a:effectLst/>
                <a:latin typeface="+mn-lt"/>
                <a:ea typeface="+mn-ea"/>
                <a:cs typeface="+mn-cs"/>
              </a:rPr>
              <a:t>Kah</a:t>
            </a:r>
            <a:r>
              <a:rPr lang="en-US" sz="1200" i="1" kern="1200" dirty="0">
                <a:solidFill>
                  <a:schemeClr val="tx1"/>
                </a:solidFill>
                <a:effectLst/>
                <a:latin typeface="+mn-lt"/>
                <a:ea typeface="+mn-ea"/>
                <a:cs typeface="+mn-cs"/>
              </a:rPr>
              <a:t> et al.,</a:t>
            </a:r>
            <a:r>
              <a:rPr lang="en-US" sz="1200" kern="1200" dirty="0">
                <a:solidFill>
                  <a:schemeClr val="tx1"/>
                </a:solidFill>
                <a:effectLst/>
                <a:latin typeface="+mn-lt"/>
                <a:ea typeface="+mn-ea"/>
                <a:cs typeface="+mn-cs"/>
              </a:rPr>
              <a:t> 2019). Lastly to remain updated about the customer's preferences and market trends conducting regular market analysis is important. </a:t>
            </a:r>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12</a:t>
            </a:fld>
            <a:endParaRPr lang="en-US"/>
          </a:p>
        </p:txBody>
      </p:sp>
    </p:spTree>
    <p:extLst>
      <p:ext uri="{BB962C8B-B14F-4D97-AF65-F5344CB8AC3E}">
        <p14:creationId xmlns:p14="http://schemas.microsoft.com/office/powerpoint/2010/main" val="248598553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Success Criteria</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Success Criteria</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Measurement and metrics</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Market Shares</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Acquiring an almost 27% market share in less than a year. To measure the success of this objective the project team will be comparing the percentage of their market share with their competitors. Additionally, the success of this objective is demonstrated by a significant rise in market share (Cooper, 2019).</a:t>
            </a:r>
          </a:p>
          <a:p>
            <a:r>
              <a:rPr lang="en-US" sz="1200" b="1" kern="1200" dirty="0">
                <a:solidFill>
                  <a:schemeClr val="tx1"/>
                </a:solidFill>
                <a:effectLst/>
                <a:latin typeface="+mn-lt"/>
                <a:ea typeface="+mn-ea"/>
                <a:cs typeface="+mn-cs"/>
              </a:rPr>
              <a:t>Sales Objective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Surpassing or achieving predetermined objectives for sales. If the project is successful in meeting or exceeding the estimated sales targets within the specified time frame, then it can be defined that the project has succeeded.</a:t>
            </a:r>
          </a:p>
          <a:p>
            <a:r>
              <a:rPr lang="en-US" sz="1200" b="1" kern="1200" dirty="0">
                <a:solidFill>
                  <a:schemeClr val="tx1"/>
                </a:solidFill>
                <a:effectLst/>
                <a:latin typeface="+mn-lt"/>
                <a:ea typeface="+mn-ea"/>
                <a:cs typeface="+mn-cs"/>
              </a:rPr>
              <a:t>Customer Contentment</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Outstanding levels of customer satisfaction as determined by reviews and recommendations. Further, the project management team will be conducting a survey of customers and examining the proportion of repurchases (Armenia </a:t>
            </a:r>
            <a:r>
              <a:rPr lang="en-US" sz="1200" i="1" kern="1200" dirty="0">
                <a:solidFill>
                  <a:schemeClr val="tx1"/>
                </a:solidFill>
                <a:effectLst/>
                <a:latin typeface="+mn-lt"/>
                <a:ea typeface="+mn-ea"/>
                <a:cs typeface="+mn-cs"/>
              </a:rPr>
              <a:t>et al., </a:t>
            </a:r>
            <a:r>
              <a:rPr lang="en-US" sz="1200" kern="1200" dirty="0">
                <a:solidFill>
                  <a:schemeClr val="tx1"/>
                </a:solidFill>
                <a:effectLst/>
                <a:latin typeface="+mn-lt"/>
                <a:ea typeface="+mn-ea"/>
                <a:cs typeface="+mn-cs"/>
              </a:rPr>
              <a:t>2019).</a:t>
            </a:r>
          </a:p>
          <a:p>
            <a:r>
              <a:rPr lang="en-US" sz="1200" b="1" kern="1200" dirty="0">
                <a:solidFill>
                  <a:schemeClr val="tx1"/>
                </a:solidFill>
                <a:effectLst/>
                <a:latin typeface="+mn-lt"/>
                <a:ea typeface="+mn-ea"/>
                <a:cs typeface="+mn-cs"/>
              </a:rPr>
              <a:t>Brand Recognition</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company's new fuzzy drink brand is </a:t>
            </a:r>
            <a:r>
              <a:rPr lang="en-US" sz="1200" kern="1200" dirty="0" err="1">
                <a:solidFill>
                  <a:schemeClr val="tx1"/>
                </a:solidFill>
                <a:effectLst/>
                <a:latin typeface="+mn-lt"/>
                <a:ea typeface="+mn-ea"/>
                <a:cs typeface="+mn-cs"/>
              </a:rPr>
              <a:t>recognisable</a:t>
            </a:r>
            <a:r>
              <a:rPr lang="en-US" sz="1200" kern="1200" dirty="0">
                <a:solidFill>
                  <a:schemeClr val="tx1"/>
                </a:solidFill>
                <a:effectLst/>
                <a:latin typeface="+mn-lt"/>
                <a:ea typeface="+mn-ea"/>
                <a:cs typeface="+mn-cs"/>
              </a:rPr>
              <a:t> and well-remembered within a target audience. However, success will be evident once customers can identify and remember our brand. To evaluate this, we'll employ surveys and market research</a:t>
            </a:r>
          </a:p>
          <a:p>
            <a:r>
              <a:rPr lang="en-US" sz="1200" b="1" kern="1200" dirty="0">
                <a:solidFill>
                  <a:schemeClr val="tx1"/>
                </a:solidFill>
                <a:effectLst/>
                <a:latin typeface="+mn-lt"/>
                <a:ea typeface="+mn-ea"/>
                <a:cs typeface="+mn-cs"/>
              </a:rPr>
              <a:t>Table No. 1: Success Criteria table</a:t>
            </a:r>
            <a:endParaRPr lang="en-US" sz="1200" kern="1200" dirty="0">
              <a:solidFill>
                <a:schemeClr val="tx1"/>
              </a:solidFill>
              <a:effectLst/>
              <a:latin typeface="+mn-lt"/>
              <a:ea typeface="+mn-ea"/>
              <a:cs typeface="+mn-cs"/>
            </a:endParaRPr>
          </a:p>
          <a:p>
            <a:r>
              <a:rPr lang="en-US" sz="1200" b="1" kern="1200" dirty="0">
                <a:solidFill>
                  <a:schemeClr val="tx1"/>
                </a:solidFill>
                <a:effectLst/>
                <a:latin typeface="+mn-lt"/>
                <a:ea typeface="+mn-ea"/>
                <a:cs typeface="+mn-cs"/>
              </a:rPr>
              <a:t>Source: </a:t>
            </a:r>
            <a:r>
              <a:rPr lang="en-US" sz="1200" kern="1200" dirty="0">
                <a:solidFill>
                  <a:schemeClr val="tx1"/>
                </a:solidFill>
                <a:effectLst/>
                <a:latin typeface="+mn-lt"/>
                <a:ea typeface="+mn-ea"/>
                <a:cs typeface="+mn-cs"/>
              </a:rPr>
              <a:t>(Self-Created)</a:t>
            </a:r>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13</a:t>
            </a:fld>
            <a:endParaRPr lang="en-US"/>
          </a:p>
        </p:txBody>
      </p:sp>
    </p:spTree>
    <p:extLst>
      <p:ext uri="{BB962C8B-B14F-4D97-AF65-F5344CB8AC3E}">
        <p14:creationId xmlns:p14="http://schemas.microsoft.com/office/powerpoint/2010/main" val="158514100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Estimated Budget and Time Frame</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For all the project expenses related to product development, marketing, distribution, logistics, regulatory compliance and employees' wage the estimated budget of the project will be £1.5 million and the project will be completed within 18 months</a:t>
            </a:r>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14</a:t>
            </a:fld>
            <a:endParaRPr lang="en-US"/>
          </a:p>
        </p:txBody>
      </p:sp>
    </p:spTree>
    <p:extLst>
      <p:ext uri="{BB962C8B-B14F-4D97-AF65-F5344CB8AC3E}">
        <p14:creationId xmlns:p14="http://schemas.microsoft.com/office/powerpoint/2010/main" val="37798315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Scope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The main scope of this project is to successfully introduce Eco-Bites' new fuzzy drink brand to the UK food and beverage industry. Further, the target audience for this campaign is diverse and includes individuals, retail establishments, hotels, and schools. Moreover, by </a:t>
            </a:r>
            <a:r>
              <a:rPr lang="en-US" sz="1200" kern="1200" dirty="0" err="1">
                <a:solidFill>
                  <a:schemeClr val="tx1"/>
                </a:solidFill>
                <a:effectLst/>
                <a:latin typeface="+mn-lt"/>
                <a:ea typeface="+mn-ea"/>
                <a:cs typeface="+mn-cs"/>
              </a:rPr>
              <a:t>utilising</a:t>
            </a:r>
            <a:r>
              <a:rPr lang="en-US" sz="1200" kern="1200" dirty="0">
                <a:solidFill>
                  <a:schemeClr val="tx1"/>
                </a:solidFill>
                <a:effectLst/>
                <a:latin typeface="+mn-lt"/>
                <a:ea typeface="+mn-ea"/>
                <a:cs typeface="+mn-cs"/>
              </a:rPr>
              <a:t> innovation and consumer happiness to make up for prior deficiencies, the project aims to establish Eco-Bites as a dominant force in the fiercely competitive UK beverage market. Additionally, product creation, marketing, distribution, logistics, regulatory compliance, and staff management are important factors. Therefore, the project is expected to cost £1.5 million, and it will take 18 months to complete. Lastly, the achievement of a sizable market share, sales goals, client happiness, brand awareness, and revenue growth will define success.</a:t>
            </a:r>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15</a:t>
            </a:fld>
            <a:endParaRPr lang="en-US"/>
          </a:p>
        </p:txBody>
      </p:sp>
    </p:spTree>
    <p:extLst>
      <p:ext uri="{BB962C8B-B14F-4D97-AF65-F5344CB8AC3E}">
        <p14:creationId xmlns:p14="http://schemas.microsoft.com/office/powerpoint/2010/main" val="5307825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kern="1200" dirty="0">
                <a:solidFill>
                  <a:schemeClr val="tx1"/>
                </a:solidFill>
                <a:effectLst/>
                <a:latin typeface="+mn-lt"/>
                <a:ea typeface="+mn-ea"/>
                <a:cs typeface="+mn-cs"/>
              </a:rPr>
              <a:t>Quad Chart </a:t>
            </a:r>
            <a:endParaRPr lang="en-US" sz="1200" kern="1200" dirty="0">
              <a:solidFill>
                <a:schemeClr val="tx1"/>
              </a:solidFill>
              <a:effectLst/>
              <a:latin typeface="+mn-lt"/>
              <a:ea typeface="+mn-ea"/>
              <a:cs typeface="+mn-cs"/>
            </a:endParaRPr>
          </a:p>
          <a:p>
            <a:r>
              <a:rPr lang="en-US" sz="1200" kern="1200" dirty="0">
                <a:solidFill>
                  <a:schemeClr val="tx1"/>
                </a:solidFill>
                <a:effectLst/>
                <a:latin typeface="+mn-lt"/>
                <a:ea typeface="+mn-ea"/>
                <a:cs typeface="+mn-cs"/>
              </a:rPr>
              <a:t>Within this project the Quad Chart is frequently used to alert team members and stakeholders about critical project information. Further, the ability of the Quad Chart to provide a concise, at-a-glance assessment of project status and performance is what makes it so crucial in this particular project (</a:t>
            </a:r>
            <a:r>
              <a:rPr lang="en-US" sz="1200" kern="1200" dirty="0" err="1">
                <a:solidFill>
                  <a:schemeClr val="tx1"/>
                </a:solidFill>
                <a:effectLst/>
                <a:latin typeface="+mn-lt"/>
                <a:ea typeface="+mn-ea"/>
                <a:cs typeface="+mn-cs"/>
              </a:rPr>
              <a:t>Esmailpour</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et al.,</a:t>
            </a:r>
            <a:r>
              <a:rPr lang="en-US" sz="1200" kern="1200" dirty="0">
                <a:solidFill>
                  <a:schemeClr val="tx1"/>
                </a:solidFill>
                <a:effectLst/>
                <a:latin typeface="+mn-lt"/>
                <a:ea typeface="+mn-ea"/>
                <a:cs typeface="+mn-cs"/>
              </a:rPr>
              <a:t> 2020).</a:t>
            </a:r>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19</a:t>
            </a:fld>
            <a:endParaRPr lang="en-US"/>
          </a:p>
        </p:txBody>
      </p:sp>
    </p:spTree>
    <p:extLst>
      <p:ext uri="{BB962C8B-B14F-4D97-AF65-F5344CB8AC3E}">
        <p14:creationId xmlns:p14="http://schemas.microsoft.com/office/powerpoint/2010/main" val="223955158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For the </a:t>
            </a:r>
            <a:r>
              <a:rPr lang="en-US" sz="1200" kern="1200" dirty="0" err="1">
                <a:solidFill>
                  <a:schemeClr val="tx1"/>
                </a:solidFill>
                <a:effectLst/>
                <a:latin typeface="+mn-lt"/>
                <a:ea typeface="+mn-ea"/>
                <a:cs typeface="+mn-cs"/>
              </a:rPr>
              <a:t>organisation</a:t>
            </a:r>
            <a:r>
              <a:rPr lang="en-US" sz="1200" kern="1200" dirty="0">
                <a:solidFill>
                  <a:schemeClr val="tx1"/>
                </a:solidFill>
                <a:effectLst/>
                <a:latin typeface="+mn-lt"/>
                <a:ea typeface="+mn-ea"/>
                <a:cs typeface="+mn-cs"/>
              </a:rPr>
              <a:t> to completely reinvent its future in the cutthroat UK food and beverage sector, Eco-Bite's plan to introduce a new range of fizzy drinks is crucial. This business </a:t>
            </a:r>
            <a:r>
              <a:rPr lang="en-US" sz="1200" kern="1200" dirty="0" err="1">
                <a:solidFill>
                  <a:schemeClr val="tx1"/>
                </a:solidFill>
                <a:effectLst/>
                <a:latin typeface="+mn-lt"/>
                <a:ea typeface="+mn-ea"/>
                <a:cs typeface="+mn-cs"/>
              </a:rPr>
              <a:t>endeavour</a:t>
            </a:r>
            <a:r>
              <a:rPr lang="en-US" sz="1200" kern="1200" dirty="0">
                <a:solidFill>
                  <a:schemeClr val="tx1"/>
                </a:solidFill>
                <a:effectLst/>
                <a:latin typeface="+mn-lt"/>
                <a:ea typeface="+mn-ea"/>
                <a:cs typeface="+mn-cs"/>
              </a:rPr>
              <a:t>, which aims to correct prior flaws in product introductions, is motivated by the urgent demand for higher revenues and market domination. Further, this creative fuzzy drink variation intends to differentiate Eco-Bites from rivals, </a:t>
            </a:r>
            <a:r>
              <a:rPr lang="en-US" sz="1200" kern="1200" dirty="0" err="1">
                <a:solidFill>
                  <a:schemeClr val="tx1"/>
                </a:solidFill>
                <a:effectLst/>
                <a:latin typeface="+mn-lt"/>
                <a:ea typeface="+mn-ea"/>
                <a:cs typeface="+mn-cs"/>
              </a:rPr>
              <a:t>revitalise</a:t>
            </a:r>
            <a:r>
              <a:rPr lang="en-US" sz="1200" kern="1200" dirty="0">
                <a:solidFill>
                  <a:schemeClr val="tx1"/>
                </a:solidFill>
                <a:effectLst/>
                <a:latin typeface="+mn-lt"/>
                <a:ea typeface="+mn-ea"/>
                <a:cs typeface="+mn-cs"/>
              </a:rPr>
              <a:t> its image as a company, and propel the business to the top of its sector. Additionally, effective internal and external stakeholder engagement, a dedication to creativity and customer happiness, and the use of agile project management practices are all necessary for the project to succeed.</a:t>
            </a:r>
          </a:p>
          <a:p>
            <a:r>
              <a:rPr lang="en-US" sz="1200" kern="1200" dirty="0">
                <a:solidFill>
                  <a:schemeClr val="tx1"/>
                </a:solidFill>
                <a:effectLst/>
                <a:latin typeface="+mn-lt"/>
                <a:ea typeface="+mn-ea"/>
                <a:cs typeface="+mn-cs"/>
              </a:rPr>
              <a:t> Additionally, the project has well-considered risk mitigation techniques, even though it faces difficulties with market saturation, consumer trust, regulatory compliance, and constantly changing market trends. Moreover, the project's success is clearly measured by the success criteria, which put a particular emphasis on market share, sales targets, customer satisfaction, brand awareness, and sustainability goals. The project's scope includes a number of crucial components, from creating the product to advertising and distribution, with a projected £1.5 million budget and an 18-month time frame. Furthermore, the Quad Chart is a useful tool for giving stakeholders a brief overview of the project's main goals and performance indicators, fostering openness and efficient communication. With a solid strategy in place and a committed project team, Eco-Bites is in a good position to accomplish its objectives, take control of the market, and solidify its position as the dominant player in the UK food and beverage business.</a:t>
            </a:r>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25</a:t>
            </a:fld>
            <a:endParaRPr lang="en-US"/>
          </a:p>
        </p:txBody>
      </p:sp>
    </p:spTree>
    <p:extLst>
      <p:ext uri="{BB962C8B-B14F-4D97-AF65-F5344CB8AC3E}">
        <p14:creationId xmlns:p14="http://schemas.microsoft.com/office/powerpoint/2010/main" val="531824736"/>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err="1">
                <a:solidFill>
                  <a:schemeClr val="tx1"/>
                </a:solidFill>
                <a:effectLst/>
                <a:latin typeface="+mn-lt"/>
                <a:ea typeface="+mn-ea"/>
                <a:cs typeface="+mn-cs"/>
              </a:rPr>
              <a:t>Amit</a:t>
            </a:r>
            <a:r>
              <a:rPr lang="en-US" sz="1200" kern="1200" dirty="0">
                <a:solidFill>
                  <a:schemeClr val="tx1"/>
                </a:solidFill>
                <a:effectLst/>
                <a:latin typeface="+mn-lt"/>
                <a:ea typeface="+mn-ea"/>
                <a:cs typeface="+mn-cs"/>
              </a:rPr>
              <a:t>, R. and </a:t>
            </a:r>
            <a:r>
              <a:rPr lang="en-US" sz="1200" kern="1200" dirty="0" err="1">
                <a:solidFill>
                  <a:schemeClr val="tx1"/>
                </a:solidFill>
                <a:effectLst/>
                <a:latin typeface="+mn-lt"/>
                <a:ea typeface="+mn-ea"/>
                <a:cs typeface="+mn-cs"/>
              </a:rPr>
              <a:t>Zott</a:t>
            </a:r>
            <a:r>
              <a:rPr lang="en-US" sz="1200" kern="1200" dirty="0">
                <a:solidFill>
                  <a:schemeClr val="tx1"/>
                </a:solidFill>
                <a:effectLst/>
                <a:latin typeface="+mn-lt"/>
                <a:ea typeface="+mn-ea"/>
                <a:cs typeface="+mn-cs"/>
              </a:rPr>
              <a:t>, C., (2020). </a:t>
            </a:r>
            <a:r>
              <a:rPr lang="en-US" sz="1200" i="1" kern="1200" dirty="0">
                <a:solidFill>
                  <a:schemeClr val="tx1"/>
                </a:solidFill>
                <a:effectLst/>
                <a:latin typeface="+mn-lt"/>
                <a:ea typeface="+mn-ea"/>
                <a:cs typeface="+mn-cs"/>
              </a:rPr>
              <a:t>Business model innovation strategy: Transformational concepts and tools for entrepreneurial leaders</a:t>
            </a:r>
            <a:r>
              <a:rPr lang="en-US" sz="1200" kern="1200" dirty="0">
                <a:solidFill>
                  <a:schemeClr val="tx1"/>
                </a:solidFill>
                <a:effectLst/>
                <a:latin typeface="+mn-lt"/>
                <a:ea typeface="+mn-ea"/>
                <a:cs typeface="+mn-cs"/>
              </a:rPr>
              <a:t>. John Wiley &amp; Sons.</a:t>
            </a:r>
          </a:p>
          <a:p>
            <a:r>
              <a:rPr lang="en-US" sz="1200" kern="1200" dirty="0">
                <a:solidFill>
                  <a:schemeClr val="tx1"/>
                </a:solidFill>
                <a:effectLst/>
                <a:latin typeface="+mn-lt"/>
                <a:ea typeface="+mn-ea"/>
                <a:cs typeface="+mn-cs"/>
              </a:rPr>
              <a:t>Armenia, S., </a:t>
            </a:r>
            <a:r>
              <a:rPr lang="en-US" sz="1200" kern="1200" dirty="0" err="1">
                <a:solidFill>
                  <a:schemeClr val="tx1"/>
                </a:solidFill>
                <a:effectLst/>
                <a:latin typeface="+mn-lt"/>
                <a:ea typeface="+mn-ea"/>
                <a:cs typeface="+mn-cs"/>
              </a:rPr>
              <a:t>Dangelico</a:t>
            </a:r>
            <a:r>
              <a:rPr lang="en-US" sz="1200" kern="1200" dirty="0">
                <a:solidFill>
                  <a:schemeClr val="tx1"/>
                </a:solidFill>
                <a:effectLst/>
                <a:latin typeface="+mn-lt"/>
                <a:ea typeface="+mn-ea"/>
                <a:cs typeface="+mn-cs"/>
              </a:rPr>
              <a:t>, R.M., </a:t>
            </a:r>
            <a:r>
              <a:rPr lang="en-US" sz="1200" kern="1200" dirty="0" err="1">
                <a:solidFill>
                  <a:schemeClr val="tx1"/>
                </a:solidFill>
                <a:effectLst/>
                <a:latin typeface="+mn-lt"/>
                <a:ea typeface="+mn-ea"/>
                <a:cs typeface="+mn-cs"/>
              </a:rPr>
              <a:t>Nonino</a:t>
            </a:r>
            <a:r>
              <a:rPr lang="en-US" sz="1200" kern="1200" dirty="0">
                <a:solidFill>
                  <a:schemeClr val="tx1"/>
                </a:solidFill>
                <a:effectLst/>
                <a:latin typeface="+mn-lt"/>
                <a:ea typeface="+mn-ea"/>
                <a:cs typeface="+mn-cs"/>
              </a:rPr>
              <a:t>, F. and </a:t>
            </a:r>
            <a:r>
              <a:rPr lang="en-US" sz="1200" kern="1200" dirty="0" err="1">
                <a:solidFill>
                  <a:schemeClr val="tx1"/>
                </a:solidFill>
                <a:effectLst/>
                <a:latin typeface="+mn-lt"/>
                <a:ea typeface="+mn-ea"/>
                <a:cs typeface="+mn-cs"/>
              </a:rPr>
              <a:t>Pompei</a:t>
            </a:r>
            <a:r>
              <a:rPr lang="en-US" sz="1200" kern="1200" dirty="0">
                <a:solidFill>
                  <a:schemeClr val="tx1"/>
                </a:solidFill>
                <a:effectLst/>
                <a:latin typeface="+mn-lt"/>
                <a:ea typeface="+mn-ea"/>
                <a:cs typeface="+mn-cs"/>
              </a:rPr>
              <a:t>, A., (2019). Sustainable project management: A conceptualization-oriented review and a framework proposal for future studies. </a:t>
            </a:r>
            <a:r>
              <a:rPr lang="en-US" sz="1200" i="1" kern="1200" dirty="0">
                <a:solidFill>
                  <a:schemeClr val="tx1"/>
                </a:solidFill>
                <a:effectLst/>
                <a:latin typeface="+mn-lt"/>
                <a:ea typeface="+mn-ea"/>
                <a:cs typeface="+mn-cs"/>
              </a:rPr>
              <a:t>Sustainability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11</a:t>
            </a:r>
            <a:r>
              <a:rPr lang="en-US" sz="1200" kern="1200" dirty="0">
                <a:solidFill>
                  <a:schemeClr val="tx1"/>
                </a:solidFill>
                <a:effectLst/>
                <a:latin typeface="+mn-lt"/>
                <a:ea typeface="+mn-ea"/>
                <a:cs typeface="+mn-cs"/>
              </a:rPr>
              <a:t>(9), p.2664.</a:t>
            </a:r>
          </a:p>
          <a:p>
            <a:r>
              <a:rPr lang="en-US" sz="1200" kern="1200" dirty="0" err="1">
                <a:solidFill>
                  <a:schemeClr val="tx1"/>
                </a:solidFill>
                <a:effectLst/>
                <a:latin typeface="+mn-lt"/>
                <a:ea typeface="+mn-ea"/>
                <a:cs typeface="+mn-cs"/>
              </a:rPr>
              <a:t>Barendsen</a:t>
            </a:r>
            <a:r>
              <a:rPr lang="en-US" sz="1200" kern="1200" dirty="0">
                <a:solidFill>
                  <a:schemeClr val="tx1"/>
                </a:solidFill>
                <a:effectLst/>
                <a:latin typeface="+mn-lt"/>
                <a:ea typeface="+mn-ea"/>
                <a:cs typeface="+mn-cs"/>
              </a:rPr>
              <a:t>, W., </a:t>
            </a:r>
            <a:r>
              <a:rPr lang="en-US" sz="1200" kern="1200" dirty="0" err="1">
                <a:solidFill>
                  <a:schemeClr val="tx1"/>
                </a:solidFill>
                <a:effectLst/>
                <a:latin typeface="+mn-lt"/>
                <a:ea typeface="+mn-ea"/>
                <a:cs typeface="+mn-cs"/>
              </a:rPr>
              <a:t>Muß</a:t>
            </a:r>
            <a:r>
              <a:rPr lang="en-US" sz="1200" kern="1200" dirty="0">
                <a:solidFill>
                  <a:schemeClr val="tx1"/>
                </a:solidFill>
                <a:effectLst/>
                <a:latin typeface="+mn-lt"/>
                <a:ea typeface="+mn-ea"/>
                <a:cs typeface="+mn-cs"/>
              </a:rPr>
              <a:t>, A.C. and </a:t>
            </a:r>
            <a:r>
              <a:rPr lang="en-US" sz="1200" kern="1200" dirty="0" err="1">
                <a:solidFill>
                  <a:schemeClr val="tx1"/>
                </a:solidFill>
                <a:effectLst/>
                <a:latin typeface="+mn-lt"/>
                <a:ea typeface="+mn-ea"/>
                <a:cs typeface="+mn-cs"/>
              </a:rPr>
              <a:t>Silvius</a:t>
            </a:r>
            <a:r>
              <a:rPr lang="en-US" sz="1200" kern="1200" dirty="0">
                <a:solidFill>
                  <a:schemeClr val="tx1"/>
                </a:solidFill>
                <a:effectLst/>
                <a:latin typeface="+mn-lt"/>
                <a:ea typeface="+mn-ea"/>
                <a:cs typeface="+mn-cs"/>
              </a:rPr>
              <a:t>, G., (2021). Exploring team members’ perceptions of internal sustainability communication in sustainable project management. </a:t>
            </a:r>
            <a:r>
              <a:rPr lang="en-US" sz="1200" i="1" kern="1200" dirty="0">
                <a:solidFill>
                  <a:schemeClr val="tx1"/>
                </a:solidFill>
                <a:effectLst/>
                <a:latin typeface="+mn-lt"/>
                <a:ea typeface="+mn-ea"/>
                <a:cs typeface="+mn-cs"/>
              </a:rPr>
              <a:t>Project Leadership and Society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2</a:t>
            </a:r>
            <a:r>
              <a:rPr lang="en-US" sz="1200" kern="1200" dirty="0">
                <a:solidFill>
                  <a:schemeClr val="tx1"/>
                </a:solidFill>
                <a:effectLst/>
                <a:latin typeface="+mn-lt"/>
                <a:ea typeface="+mn-ea"/>
                <a:cs typeface="+mn-cs"/>
              </a:rPr>
              <a:t>, p.100015.</a:t>
            </a:r>
          </a:p>
          <a:p>
            <a:r>
              <a:rPr lang="en-US" sz="1200" kern="1200" dirty="0">
                <a:solidFill>
                  <a:schemeClr val="tx1"/>
                </a:solidFill>
                <a:effectLst/>
                <a:latin typeface="+mn-lt"/>
                <a:ea typeface="+mn-ea"/>
                <a:cs typeface="+mn-cs"/>
              </a:rPr>
              <a:t>Cooper, R.G., (2019). The drivers of success in new-product development. </a:t>
            </a:r>
            <a:r>
              <a:rPr lang="en-US" sz="1200" i="1" kern="1200" dirty="0">
                <a:solidFill>
                  <a:schemeClr val="tx1"/>
                </a:solidFill>
                <a:effectLst/>
                <a:latin typeface="+mn-lt"/>
                <a:ea typeface="+mn-ea"/>
                <a:cs typeface="+mn-cs"/>
              </a:rPr>
              <a:t>Industrial marketing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76</a:t>
            </a:r>
            <a:r>
              <a:rPr lang="en-US" sz="1200" kern="1200" dirty="0">
                <a:solidFill>
                  <a:schemeClr val="tx1"/>
                </a:solidFill>
                <a:effectLst/>
                <a:latin typeface="+mn-lt"/>
                <a:ea typeface="+mn-ea"/>
                <a:cs typeface="+mn-cs"/>
              </a:rPr>
              <a:t>, pp.36-47.</a:t>
            </a:r>
          </a:p>
          <a:p>
            <a:r>
              <a:rPr lang="en-US" sz="1200" kern="1200" dirty="0">
                <a:solidFill>
                  <a:schemeClr val="tx1"/>
                </a:solidFill>
                <a:effectLst/>
                <a:latin typeface="+mn-lt"/>
                <a:ea typeface="+mn-ea"/>
                <a:cs typeface="+mn-cs"/>
              </a:rPr>
              <a:t>Cooper, R.G., (2019). The drivers of success in new-product development. </a:t>
            </a:r>
            <a:r>
              <a:rPr lang="en-US" sz="1200" i="1" kern="1200" dirty="0">
                <a:solidFill>
                  <a:schemeClr val="tx1"/>
                </a:solidFill>
                <a:effectLst/>
                <a:latin typeface="+mn-lt"/>
                <a:ea typeface="+mn-ea"/>
                <a:cs typeface="+mn-cs"/>
              </a:rPr>
              <a:t>Industrial marketing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76</a:t>
            </a:r>
            <a:r>
              <a:rPr lang="en-US" sz="1200" kern="1200" dirty="0">
                <a:solidFill>
                  <a:schemeClr val="tx1"/>
                </a:solidFill>
                <a:effectLst/>
                <a:latin typeface="+mn-lt"/>
                <a:ea typeface="+mn-ea"/>
                <a:cs typeface="+mn-cs"/>
              </a:rPr>
              <a:t>, pp.36-47.</a:t>
            </a:r>
          </a:p>
          <a:p>
            <a:r>
              <a:rPr lang="en-US" sz="1200" kern="1200" dirty="0" err="1">
                <a:solidFill>
                  <a:schemeClr val="tx1"/>
                </a:solidFill>
                <a:effectLst/>
                <a:latin typeface="+mn-lt"/>
                <a:ea typeface="+mn-ea"/>
                <a:cs typeface="+mn-cs"/>
              </a:rPr>
              <a:t>Derakhshan</a:t>
            </a:r>
            <a:r>
              <a:rPr lang="en-US" sz="1200" kern="1200" dirty="0">
                <a:solidFill>
                  <a:schemeClr val="tx1"/>
                </a:solidFill>
                <a:effectLst/>
                <a:latin typeface="+mn-lt"/>
                <a:ea typeface="+mn-ea"/>
                <a:cs typeface="+mn-cs"/>
              </a:rPr>
              <a:t>, R., Turner, R. and Mancini, M., (2019). Project governance and stakeholders: a literature review. </a:t>
            </a:r>
            <a:r>
              <a:rPr lang="en-US" sz="1200" i="1" kern="1200" dirty="0">
                <a:solidFill>
                  <a:schemeClr val="tx1"/>
                </a:solidFill>
                <a:effectLst/>
                <a:latin typeface="+mn-lt"/>
                <a:ea typeface="+mn-ea"/>
                <a:cs typeface="+mn-cs"/>
              </a:rPr>
              <a:t>International Journal of Project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37</a:t>
            </a:r>
            <a:r>
              <a:rPr lang="en-US" sz="1200" kern="1200" dirty="0">
                <a:solidFill>
                  <a:schemeClr val="tx1"/>
                </a:solidFill>
                <a:effectLst/>
                <a:latin typeface="+mn-lt"/>
                <a:ea typeface="+mn-ea"/>
                <a:cs typeface="+mn-cs"/>
              </a:rPr>
              <a:t>(1), pp.98-116.</a:t>
            </a:r>
          </a:p>
          <a:p>
            <a:r>
              <a:rPr lang="en-US" sz="1200" kern="1200" dirty="0" err="1">
                <a:solidFill>
                  <a:schemeClr val="tx1"/>
                </a:solidFill>
                <a:effectLst/>
                <a:latin typeface="+mn-lt"/>
                <a:ea typeface="+mn-ea"/>
                <a:cs typeface="+mn-cs"/>
              </a:rPr>
              <a:t>Esmailpour</a:t>
            </a:r>
            <a:r>
              <a:rPr lang="en-US" sz="1200" kern="1200" dirty="0">
                <a:solidFill>
                  <a:schemeClr val="tx1"/>
                </a:solidFill>
                <a:effectLst/>
                <a:latin typeface="+mn-lt"/>
                <a:ea typeface="+mn-ea"/>
                <a:cs typeface="+mn-cs"/>
              </a:rPr>
              <a:t>, J., </a:t>
            </a:r>
            <a:r>
              <a:rPr lang="en-US" sz="1200" kern="1200" dirty="0" err="1">
                <a:solidFill>
                  <a:schemeClr val="tx1"/>
                </a:solidFill>
                <a:effectLst/>
                <a:latin typeface="+mn-lt"/>
                <a:ea typeface="+mn-ea"/>
                <a:cs typeface="+mn-cs"/>
              </a:rPr>
              <a:t>Aghabayk</a:t>
            </a:r>
            <a:r>
              <a:rPr lang="en-US" sz="1200" kern="1200" dirty="0">
                <a:solidFill>
                  <a:schemeClr val="tx1"/>
                </a:solidFill>
                <a:effectLst/>
                <a:latin typeface="+mn-lt"/>
                <a:ea typeface="+mn-ea"/>
                <a:cs typeface="+mn-cs"/>
              </a:rPr>
              <a:t>, K., </a:t>
            </a:r>
            <a:r>
              <a:rPr lang="en-US" sz="1200" kern="1200" dirty="0" err="1">
                <a:solidFill>
                  <a:schemeClr val="tx1"/>
                </a:solidFill>
                <a:effectLst/>
                <a:latin typeface="+mn-lt"/>
                <a:ea typeface="+mn-ea"/>
                <a:cs typeface="+mn-cs"/>
              </a:rPr>
              <a:t>Vajari</a:t>
            </a:r>
            <a:r>
              <a:rPr lang="en-US" sz="1200" kern="1200" dirty="0">
                <a:solidFill>
                  <a:schemeClr val="tx1"/>
                </a:solidFill>
                <a:effectLst/>
                <a:latin typeface="+mn-lt"/>
                <a:ea typeface="+mn-ea"/>
                <a:cs typeface="+mn-cs"/>
              </a:rPr>
              <a:t>, M.A. and De </a:t>
            </a:r>
            <a:r>
              <a:rPr lang="en-US" sz="1200" kern="1200" dirty="0" err="1">
                <a:solidFill>
                  <a:schemeClr val="tx1"/>
                </a:solidFill>
                <a:effectLst/>
                <a:latin typeface="+mn-lt"/>
                <a:ea typeface="+mn-ea"/>
                <a:cs typeface="+mn-cs"/>
              </a:rPr>
              <a:t>Gruyter</a:t>
            </a:r>
            <a:r>
              <a:rPr lang="en-US" sz="1200" kern="1200" dirty="0">
                <a:solidFill>
                  <a:schemeClr val="tx1"/>
                </a:solidFill>
                <a:effectLst/>
                <a:latin typeface="+mn-lt"/>
                <a:ea typeface="+mn-ea"/>
                <a:cs typeface="+mn-cs"/>
              </a:rPr>
              <a:t>, C., (2020). Importance–Performance Analysis (IPA) of bus service attributes: A case study in a developing country. </a:t>
            </a:r>
            <a:r>
              <a:rPr lang="en-US" sz="1200" i="1" kern="1200" dirty="0">
                <a:solidFill>
                  <a:schemeClr val="tx1"/>
                </a:solidFill>
                <a:effectLst/>
                <a:latin typeface="+mn-lt"/>
                <a:ea typeface="+mn-ea"/>
                <a:cs typeface="+mn-cs"/>
              </a:rPr>
              <a:t>Transportation research part a: policy and practice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142</a:t>
            </a:r>
            <a:r>
              <a:rPr lang="en-US" sz="1200" kern="1200" dirty="0">
                <a:solidFill>
                  <a:schemeClr val="tx1"/>
                </a:solidFill>
                <a:effectLst/>
                <a:latin typeface="+mn-lt"/>
                <a:ea typeface="+mn-ea"/>
                <a:cs typeface="+mn-cs"/>
              </a:rPr>
              <a:t>, pp.129-150.</a:t>
            </a:r>
          </a:p>
          <a:p>
            <a:r>
              <a:rPr lang="en-US" sz="1200" kern="1200" dirty="0" err="1">
                <a:solidFill>
                  <a:schemeClr val="tx1"/>
                </a:solidFill>
                <a:effectLst/>
                <a:latin typeface="+mn-lt"/>
                <a:ea typeface="+mn-ea"/>
                <a:cs typeface="+mn-cs"/>
              </a:rPr>
              <a:t>Hampel</a:t>
            </a:r>
            <a:r>
              <a:rPr lang="en-US" sz="1200" kern="1200" dirty="0">
                <a:solidFill>
                  <a:schemeClr val="tx1"/>
                </a:solidFill>
                <a:effectLst/>
                <a:latin typeface="+mn-lt"/>
                <a:ea typeface="+mn-ea"/>
                <a:cs typeface="+mn-cs"/>
              </a:rPr>
              <a:t>, C.E., Tracey, P. and Weber, K., (2020). The art of the pivot: How new ventures manage identification relationships with stakeholders as they change direction. </a:t>
            </a:r>
            <a:r>
              <a:rPr lang="en-US" sz="1200" i="1" kern="1200" dirty="0">
                <a:solidFill>
                  <a:schemeClr val="tx1"/>
                </a:solidFill>
                <a:effectLst/>
                <a:latin typeface="+mn-lt"/>
                <a:ea typeface="+mn-ea"/>
                <a:cs typeface="+mn-cs"/>
              </a:rPr>
              <a:t>Academy of Management Journal</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63</a:t>
            </a:r>
            <a:r>
              <a:rPr lang="en-US" sz="1200" kern="1200" dirty="0">
                <a:solidFill>
                  <a:schemeClr val="tx1"/>
                </a:solidFill>
                <a:effectLst/>
                <a:latin typeface="+mn-lt"/>
                <a:ea typeface="+mn-ea"/>
                <a:cs typeface="+mn-cs"/>
              </a:rPr>
              <a:t>(2), pp.440-471.</a:t>
            </a:r>
          </a:p>
          <a:p>
            <a:r>
              <a:rPr lang="en-US" sz="1200" kern="1200" dirty="0" err="1">
                <a:solidFill>
                  <a:schemeClr val="tx1"/>
                </a:solidFill>
                <a:effectLst/>
                <a:latin typeface="+mn-lt"/>
                <a:ea typeface="+mn-ea"/>
                <a:cs typeface="+mn-cs"/>
              </a:rPr>
              <a:t>Kah</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Tufenkji</a:t>
            </a:r>
            <a:r>
              <a:rPr lang="en-US" sz="1200" kern="1200" dirty="0">
                <a:solidFill>
                  <a:schemeClr val="tx1"/>
                </a:solidFill>
                <a:effectLst/>
                <a:latin typeface="+mn-lt"/>
                <a:ea typeface="+mn-ea"/>
                <a:cs typeface="+mn-cs"/>
              </a:rPr>
              <a:t>, N. and White, J.C., (2019). Nano-enabled strategies to enhance crop nutrition and protection. </a:t>
            </a:r>
            <a:r>
              <a:rPr lang="en-US" sz="1200" i="1" kern="1200" dirty="0">
                <a:solidFill>
                  <a:schemeClr val="tx1"/>
                </a:solidFill>
                <a:effectLst/>
                <a:latin typeface="+mn-lt"/>
                <a:ea typeface="+mn-ea"/>
                <a:cs typeface="+mn-cs"/>
              </a:rPr>
              <a:t>Nature nanotechnology</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14</a:t>
            </a:r>
            <a:r>
              <a:rPr lang="en-US" sz="1200" kern="1200" dirty="0">
                <a:solidFill>
                  <a:schemeClr val="tx1"/>
                </a:solidFill>
                <a:effectLst/>
                <a:latin typeface="+mn-lt"/>
                <a:ea typeface="+mn-ea"/>
                <a:cs typeface="+mn-cs"/>
              </a:rPr>
              <a:t>(6), pp.532-540.</a:t>
            </a:r>
          </a:p>
          <a:p>
            <a:r>
              <a:rPr lang="en-US" sz="1200" kern="1200" dirty="0" err="1">
                <a:solidFill>
                  <a:schemeClr val="tx1"/>
                </a:solidFill>
                <a:effectLst/>
                <a:latin typeface="+mn-lt"/>
                <a:ea typeface="+mn-ea"/>
                <a:cs typeface="+mn-cs"/>
              </a:rPr>
              <a:t>Lehtinen</a:t>
            </a:r>
            <a:r>
              <a:rPr lang="en-US" sz="1200" kern="1200" dirty="0">
                <a:solidFill>
                  <a:schemeClr val="tx1"/>
                </a:solidFill>
                <a:effectLst/>
                <a:latin typeface="+mn-lt"/>
                <a:ea typeface="+mn-ea"/>
                <a:cs typeface="+mn-cs"/>
              </a:rPr>
              <a:t>, J. and </a:t>
            </a:r>
            <a:r>
              <a:rPr lang="en-US" sz="1200" kern="1200" dirty="0" err="1">
                <a:solidFill>
                  <a:schemeClr val="tx1"/>
                </a:solidFill>
                <a:effectLst/>
                <a:latin typeface="+mn-lt"/>
                <a:ea typeface="+mn-ea"/>
                <a:cs typeface="+mn-cs"/>
              </a:rPr>
              <a:t>Aaltonen</a:t>
            </a:r>
            <a:r>
              <a:rPr lang="en-US" sz="1200" kern="1200" dirty="0">
                <a:solidFill>
                  <a:schemeClr val="tx1"/>
                </a:solidFill>
                <a:effectLst/>
                <a:latin typeface="+mn-lt"/>
                <a:ea typeface="+mn-ea"/>
                <a:cs typeface="+mn-cs"/>
              </a:rPr>
              <a:t>, K., (2020). Organizing external stakeholder engagement in inter-organizational projects: Opening the black box. </a:t>
            </a:r>
            <a:r>
              <a:rPr lang="en-US" sz="1200" i="1" kern="1200" dirty="0">
                <a:solidFill>
                  <a:schemeClr val="tx1"/>
                </a:solidFill>
                <a:effectLst/>
                <a:latin typeface="+mn-lt"/>
                <a:ea typeface="+mn-ea"/>
                <a:cs typeface="+mn-cs"/>
              </a:rPr>
              <a:t>International Journal of Project Management</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38</a:t>
            </a:r>
            <a:r>
              <a:rPr lang="en-US" sz="1200" kern="1200" dirty="0">
                <a:solidFill>
                  <a:schemeClr val="tx1"/>
                </a:solidFill>
                <a:effectLst/>
                <a:latin typeface="+mn-lt"/>
                <a:ea typeface="+mn-ea"/>
                <a:cs typeface="+mn-cs"/>
              </a:rPr>
              <a:t>(2), pp.85-98.</a:t>
            </a:r>
          </a:p>
          <a:p>
            <a:r>
              <a:rPr lang="en-US" sz="1200" kern="1200" dirty="0" err="1">
                <a:solidFill>
                  <a:schemeClr val="tx1"/>
                </a:solidFill>
                <a:effectLst/>
                <a:latin typeface="+mn-lt"/>
                <a:ea typeface="+mn-ea"/>
                <a:cs typeface="+mn-cs"/>
              </a:rPr>
              <a:t>Marnada</a:t>
            </a:r>
            <a:r>
              <a:rPr lang="en-US" sz="1200" kern="1200" dirty="0">
                <a:solidFill>
                  <a:schemeClr val="tx1"/>
                </a:solidFill>
                <a:effectLst/>
                <a:latin typeface="+mn-lt"/>
                <a:ea typeface="+mn-ea"/>
                <a:cs typeface="+mn-cs"/>
              </a:rPr>
              <a:t>, P., </a:t>
            </a:r>
            <a:r>
              <a:rPr lang="en-US" sz="1200" kern="1200" dirty="0" err="1">
                <a:solidFill>
                  <a:schemeClr val="tx1"/>
                </a:solidFill>
                <a:effectLst/>
                <a:latin typeface="+mn-lt"/>
                <a:ea typeface="+mn-ea"/>
                <a:cs typeface="+mn-cs"/>
              </a:rPr>
              <a:t>Raharjo</a:t>
            </a:r>
            <a:r>
              <a:rPr lang="en-US" sz="1200" kern="1200" dirty="0">
                <a:solidFill>
                  <a:schemeClr val="tx1"/>
                </a:solidFill>
                <a:effectLst/>
                <a:latin typeface="+mn-lt"/>
                <a:ea typeface="+mn-ea"/>
                <a:cs typeface="+mn-cs"/>
              </a:rPr>
              <a:t>, T., </a:t>
            </a:r>
            <a:r>
              <a:rPr lang="en-US" sz="1200" kern="1200" dirty="0" err="1">
                <a:solidFill>
                  <a:schemeClr val="tx1"/>
                </a:solidFill>
                <a:effectLst/>
                <a:latin typeface="+mn-lt"/>
                <a:ea typeface="+mn-ea"/>
                <a:cs typeface="+mn-cs"/>
              </a:rPr>
              <a:t>Hardian</a:t>
            </a:r>
            <a:r>
              <a:rPr lang="en-US" sz="1200" kern="1200" dirty="0">
                <a:solidFill>
                  <a:schemeClr val="tx1"/>
                </a:solidFill>
                <a:effectLst/>
                <a:latin typeface="+mn-lt"/>
                <a:ea typeface="+mn-ea"/>
                <a:cs typeface="+mn-cs"/>
              </a:rPr>
              <a:t>, B. and </a:t>
            </a:r>
            <a:r>
              <a:rPr lang="en-US" sz="1200" kern="1200" dirty="0" err="1">
                <a:solidFill>
                  <a:schemeClr val="tx1"/>
                </a:solidFill>
                <a:effectLst/>
                <a:latin typeface="+mn-lt"/>
                <a:ea typeface="+mn-ea"/>
                <a:cs typeface="+mn-cs"/>
              </a:rPr>
              <a:t>Prasetyo</a:t>
            </a:r>
            <a:r>
              <a:rPr lang="en-US" sz="1200" kern="1200" dirty="0">
                <a:solidFill>
                  <a:schemeClr val="tx1"/>
                </a:solidFill>
                <a:effectLst/>
                <a:latin typeface="+mn-lt"/>
                <a:ea typeface="+mn-ea"/>
                <a:cs typeface="+mn-cs"/>
              </a:rPr>
              <a:t>, A., (2022). Agile project management challenge in handling scope and change: A systematic literature review. </a:t>
            </a:r>
            <a:r>
              <a:rPr lang="en-US" sz="1200" i="1" kern="1200" dirty="0" err="1">
                <a:solidFill>
                  <a:schemeClr val="tx1"/>
                </a:solidFill>
                <a:effectLst/>
                <a:latin typeface="+mn-lt"/>
                <a:ea typeface="+mn-ea"/>
                <a:cs typeface="+mn-cs"/>
              </a:rPr>
              <a:t>Procedia</a:t>
            </a:r>
            <a:r>
              <a:rPr lang="en-US" sz="1200" i="1" kern="1200" dirty="0">
                <a:solidFill>
                  <a:schemeClr val="tx1"/>
                </a:solidFill>
                <a:effectLst/>
                <a:latin typeface="+mn-lt"/>
                <a:ea typeface="+mn-ea"/>
                <a:cs typeface="+mn-cs"/>
              </a:rPr>
              <a:t> Computer Science</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197</a:t>
            </a:r>
            <a:r>
              <a:rPr lang="en-US" sz="1200" kern="1200" dirty="0">
                <a:solidFill>
                  <a:schemeClr val="tx1"/>
                </a:solidFill>
                <a:effectLst/>
                <a:latin typeface="+mn-lt"/>
                <a:ea typeface="+mn-ea"/>
                <a:cs typeface="+mn-cs"/>
              </a:rPr>
              <a:t>, pp.290-300.</a:t>
            </a:r>
          </a:p>
          <a:p>
            <a:r>
              <a:rPr lang="en-US" sz="1200" kern="1200" dirty="0" err="1">
                <a:solidFill>
                  <a:schemeClr val="tx1"/>
                </a:solidFill>
                <a:effectLst/>
                <a:latin typeface="+mn-lt"/>
                <a:ea typeface="+mn-ea"/>
                <a:cs typeface="+mn-cs"/>
              </a:rPr>
              <a:t>Nijhuis</a:t>
            </a:r>
            <a:r>
              <a:rPr lang="en-US" sz="1200" kern="1200" dirty="0">
                <a:solidFill>
                  <a:schemeClr val="tx1"/>
                </a:solidFill>
                <a:effectLst/>
                <a:latin typeface="+mn-lt"/>
                <a:ea typeface="+mn-ea"/>
                <a:cs typeface="+mn-cs"/>
              </a:rPr>
              <a:t>, S.A., (2021). Somebody Has to Teach Them, But What? Moving Towards Sustainable Teaching of Project Management. In </a:t>
            </a:r>
            <a:r>
              <a:rPr lang="en-US" sz="1200" i="1" kern="1200" dirty="0">
                <a:solidFill>
                  <a:schemeClr val="tx1"/>
                </a:solidFill>
                <a:effectLst/>
                <a:latin typeface="+mn-lt"/>
                <a:ea typeface="+mn-ea"/>
                <a:cs typeface="+mn-cs"/>
              </a:rPr>
              <a:t>Research on Project, </a:t>
            </a:r>
            <a:r>
              <a:rPr lang="en-US" sz="1200" i="1" kern="1200" dirty="0" err="1">
                <a:solidFill>
                  <a:schemeClr val="tx1"/>
                </a:solidFill>
                <a:effectLst/>
                <a:latin typeface="+mn-lt"/>
                <a:ea typeface="+mn-ea"/>
                <a:cs typeface="+mn-cs"/>
              </a:rPr>
              <a:t>Programme</a:t>
            </a:r>
            <a:r>
              <a:rPr lang="en-US" sz="1200" i="1" kern="1200" dirty="0">
                <a:solidFill>
                  <a:schemeClr val="tx1"/>
                </a:solidFill>
                <a:effectLst/>
                <a:latin typeface="+mn-lt"/>
                <a:ea typeface="+mn-ea"/>
                <a:cs typeface="+mn-cs"/>
              </a:rPr>
              <a:t> and Portfolio Management: Integrating Sustainability into Project Management</a:t>
            </a:r>
            <a:r>
              <a:rPr lang="en-US" sz="1200" kern="1200" dirty="0">
                <a:solidFill>
                  <a:schemeClr val="tx1"/>
                </a:solidFill>
                <a:effectLst/>
                <a:latin typeface="+mn-lt"/>
                <a:ea typeface="+mn-ea"/>
                <a:cs typeface="+mn-cs"/>
              </a:rPr>
              <a:t> (pp. 261-271). Springer International Publishing.</a:t>
            </a:r>
          </a:p>
          <a:p>
            <a:r>
              <a:rPr lang="en-US" sz="1200" kern="1200" dirty="0" err="1">
                <a:solidFill>
                  <a:schemeClr val="tx1"/>
                </a:solidFill>
                <a:effectLst/>
                <a:latin typeface="+mn-lt"/>
                <a:ea typeface="+mn-ea"/>
                <a:cs typeface="+mn-cs"/>
              </a:rPr>
              <a:t>Tourky</a:t>
            </a:r>
            <a:r>
              <a:rPr lang="en-US" sz="1200" kern="1200" dirty="0">
                <a:solidFill>
                  <a:schemeClr val="tx1"/>
                </a:solidFill>
                <a:effectLst/>
                <a:latin typeface="+mn-lt"/>
                <a:ea typeface="+mn-ea"/>
                <a:cs typeface="+mn-cs"/>
              </a:rPr>
              <a:t>, M., </a:t>
            </a:r>
            <a:r>
              <a:rPr lang="en-US" sz="1200" kern="1200" dirty="0" err="1">
                <a:solidFill>
                  <a:schemeClr val="tx1"/>
                </a:solidFill>
                <a:effectLst/>
                <a:latin typeface="+mn-lt"/>
                <a:ea typeface="+mn-ea"/>
                <a:cs typeface="+mn-cs"/>
              </a:rPr>
              <a:t>Alwi</a:t>
            </a:r>
            <a:r>
              <a:rPr lang="en-US" sz="1200" kern="1200" dirty="0">
                <a:solidFill>
                  <a:schemeClr val="tx1"/>
                </a:solidFill>
                <a:effectLst/>
                <a:latin typeface="+mn-lt"/>
                <a:ea typeface="+mn-ea"/>
                <a:cs typeface="+mn-cs"/>
              </a:rPr>
              <a:t>, S.F.S., Kitchen, P., </a:t>
            </a:r>
            <a:r>
              <a:rPr lang="en-US" sz="1200" kern="1200" dirty="0" err="1">
                <a:solidFill>
                  <a:schemeClr val="tx1"/>
                </a:solidFill>
                <a:effectLst/>
                <a:latin typeface="+mn-lt"/>
                <a:ea typeface="+mn-ea"/>
                <a:cs typeface="+mn-cs"/>
              </a:rPr>
              <a:t>Melewar</a:t>
            </a:r>
            <a:r>
              <a:rPr lang="en-US" sz="1200" kern="1200" dirty="0">
                <a:solidFill>
                  <a:schemeClr val="tx1"/>
                </a:solidFill>
                <a:effectLst/>
                <a:latin typeface="+mn-lt"/>
                <a:ea typeface="+mn-ea"/>
                <a:cs typeface="+mn-cs"/>
              </a:rPr>
              <a:t>, T.C. and </a:t>
            </a:r>
            <a:r>
              <a:rPr lang="en-US" sz="1200" kern="1200" dirty="0" err="1">
                <a:solidFill>
                  <a:schemeClr val="tx1"/>
                </a:solidFill>
                <a:effectLst/>
                <a:latin typeface="+mn-lt"/>
                <a:ea typeface="+mn-ea"/>
                <a:cs typeface="+mn-cs"/>
              </a:rPr>
              <a:t>Shaalan</a:t>
            </a:r>
            <a:r>
              <a:rPr lang="en-US" sz="1200" kern="1200" dirty="0">
                <a:solidFill>
                  <a:schemeClr val="tx1"/>
                </a:solidFill>
                <a:effectLst/>
                <a:latin typeface="+mn-lt"/>
                <a:ea typeface="+mn-ea"/>
                <a:cs typeface="+mn-cs"/>
              </a:rPr>
              <a:t>, A., (2020). New conceptualization and measurement of corporate identity: Evidence from UK food and beverage industry. </a:t>
            </a:r>
            <a:r>
              <a:rPr lang="en-US" sz="1200" i="1" kern="1200" dirty="0">
                <a:solidFill>
                  <a:schemeClr val="tx1"/>
                </a:solidFill>
                <a:effectLst/>
                <a:latin typeface="+mn-lt"/>
                <a:ea typeface="+mn-ea"/>
                <a:cs typeface="+mn-cs"/>
              </a:rPr>
              <a:t>Journal of Business Research</a:t>
            </a:r>
            <a:r>
              <a:rPr lang="en-US" sz="1200" kern="1200" dirty="0">
                <a:solidFill>
                  <a:schemeClr val="tx1"/>
                </a:solidFill>
                <a:effectLst/>
                <a:latin typeface="+mn-lt"/>
                <a:ea typeface="+mn-ea"/>
                <a:cs typeface="+mn-cs"/>
              </a:rPr>
              <a:t>, </a:t>
            </a:r>
            <a:r>
              <a:rPr lang="en-US" sz="1200" i="1" kern="1200" dirty="0">
                <a:solidFill>
                  <a:schemeClr val="tx1"/>
                </a:solidFill>
                <a:effectLst/>
                <a:latin typeface="+mn-lt"/>
                <a:ea typeface="+mn-ea"/>
                <a:cs typeface="+mn-cs"/>
              </a:rPr>
              <a:t>109</a:t>
            </a:r>
            <a:r>
              <a:rPr lang="en-US" sz="1200" kern="1200" dirty="0">
                <a:solidFill>
                  <a:schemeClr val="tx1"/>
                </a:solidFill>
                <a:effectLst/>
                <a:latin typeface="+mn-lt"/>
                <a:ea typeface="+mn-ea"/>
                <a:cs typeface="+mn-cs"/>
              </a:rPr>
              <a:t>, pp.595-606.</a:t>
            </a:r>
          </a:p>
          <a:p>
            <a:r>
              <a:rPr lang="en-GB" sz="1200" kern="1200" dirty="0">
                <a:solidFill>
                  <a:schemeClr val="tx1"/>
                </a:solidFill>
                <a:effectLst/>
                <a:latin typeface="+mn-lt"/>
                <a:ea typeface="+mn-ea"/>
                <a:cs typeface="+mn-cs"/>
              </a:rPr>
              <a:t> </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3C414301-9DF9-4785-9A0B-D9B9A282B641}" type="slidenum">
              <a:rPr lang="en-US" smtClean="0"/>
              <a:t>26</a:t>
            </a:fld>
            <a:endParaRPr lang="en-US"/>
          </a:p>
        </p:txBody>
      </p:sp>
    </p:spTree>
    <p:extLst>
      <p:ext uri="{BB962C8B-B14F-4D97-AF65-F5344CB8AC3E}">
        <p14:creationId xmlns:p14="http://schemas.microsoft.com/office/powerpoint/2010/main" val="1173670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Isosceles Triangle 6"/>
          <p:cNvSpPr/>
          <p:nvPr/>
        </p:nvSpPr>
        <p:spPr>
          <a:xfrm rot="16200000">
            <a:off x="7554353" y="5254283"/>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540544" y="776288"/>
            <a:ext cx="8062912" cy="1470025"/>
          </a:xfrm>
        </p:spPr>
        <p:txBody>
          <a:bodyPr anchor="b">
            <a:normAutofit/>
          </a:bodyPr>
          <a:lstStyle>
            <a:lvl1pPr algn="r">
              <a:defRPr sz="4400"/>
            </a:lvl1pPr>
          </a:lstStyle>
          <a:p>
            <a:r>
              <a:rPr kumimoji="0" lang="en-US"/>
              <a:t>Click to edit Master title style</a:t>
            </a:r>
          </a:p>
        </p:txBody>
      </p:sp>
      <p:sp>
        <p:nvSpPr>
          <p:cNvPr id="9" name="Subtitle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28" name="Date Placeholder 27"/>
          <p:cNvSpPr>
            <a:spLocks noGrp="1"/>
          </p:cNvSpPr>
          <p:nvPr>
            <p:ph type="dt" sz="half" idx="10"/>
          </p:nvPr>
        </p:nvSpPr>
        <p:spPr>
          <a:xfrm>
            <a:off x="1371600" y="6012656"/>
            <a:ext cx="5791200" cy="365125"/>
          </a:xfrm>
        </p:spPr>
        <p:txBody>
          <a:bodyPr tIns="0" bIns="0" anchor="t"/>
          <a:lstStyle>
            <a:lvl1pPr algn="r">
              <a:defRPr sz="1000"/>
            </a:lvl1pPr>
          </a:lstStyle>
          <a:p>
            <a:fld id="{3735F3EC-D795-4AA7-9CED-7936A6BFE3D1}" type="datetimeFigureOut">
              <a:rPr lang="en-US" smtClean="0"/>
              <a:t>10/22/23</a:t>
            </a:fld>
            <a:endParaRPr lang="en-US"/>
          </a:p>
        </p:txBody>
      </p:sp>
      <p:sp>
        <p:nvSpPr>
          <p:cNvPr id="17" name="Footer Placeholder 16"/>
          <p:cNvSpPr>
            <a:spLocks noGrp="1"/>
          </p:cNvSpPr>
          <p:nvPr>
            <p:ph type="ftr" sz="quarter" idx="11"/>
          </p:nvPr>
        </p:nvSpPr>
        <p:spPr>
          <a:xfrm>
            <a:off x="1371600" y="5650704"/>
            <a:ext cx="5791200" cy="365125"/>
          </a:xfrm>
        </p:spPr>
        <p:txBody>
          <a:bodyPr tIns="0" bIns="0" anchor="b"/>
          <a:lstStyle>
            <a:lvl1pPr algn="r">
              <a:defRPr sz="1100"/>
            </a:lvl1pPr>
          </a:lstStyle>
          <a:p>
            <a:endParaRPr lang="en-US"/>
          </a:p>
        </p:txBody>
      </p:sp>
      <p:sp>
        <p:nvSpPr>
          <p:cNvPr id="29" name="Slide Number Placeholder 28"/>
          <p:cNvSpPr>
            <a:spLocks noGrp="1"/>
          </p:cNvSpPr>
          <p:nvPr>
            <p:ph type="sldNum" sz="quarter" idx="12"/>
          </p:nvPr>
        </p:nvSpPr>
        <p:spPr>
          <a:xfrm>
            <a:off x="8392247" y="5752307"/>
            <a:ext cx="502920" cy="365125"/>
          </a:xfrm>
        </p:spPr>
        <p:txBody>
          <a:bodyPr anchor="ctr"/>
          <a:lstStyle>
            <a:lvl1pPr algn="ctr">
              <a:defRPr sz="1300">
                <a:solidFill>
                  <a:srgbClr val="FFFFFF"/>
                </a:solidFill>
              </a:defRPr>
            </a:lvl1pPr>
          </a:lstStyle>
          <a:p>
            <a:fld id="{76BFDBCA-877E-44FA-AF76-4C681A6E4EB8}"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67494"/>
            <a:ext cx="8229600" cy="1399032"/>
          </a:xfrm>
        </p:spPr>
        <p:txBody>
          <a:bodyPr/>
          <a:lstStyle/>
          <a:p>
            <a:r>
              <a:rPr kumimoji="0" lang="en-US"/>
              <a:t>Click to edit Master title style</a:t>
            </a:r>
          </a:p>
        </p:txBody>
      </p:sp>
      <p:sp>
        <p:nvSpPr>
          <p:cNvPr id="3" name="Content Placeholder 2"/>
          <p:cNvSpPr>
            <a:spLocks noGrp="1"/>
          </p:cNvSpPr>
          <p:nvPr>
            <p:ph idx="1"/>
          </p:nvPr>
        </p:nvSpPr>
        <p:spPr>
          <a:xfrm>
            <a:off x="457200" y="1882808"/>
            <a:ext cx="8229600" cy="4572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a:xfrm>
            <a:off x="4791456" y="6480048"/>
            <a:ext cx="2133600" cy="301752"/>
          </a:xfrm>
        </p:spPr>
        <p:txBody>
          <a:bodyPr/>
          <a:lstStyle/>
          <a:p>
            <a:fld id="{3735F3EC-D795-4AA7-9CED-7936A6BFE3D1}" type="datetimeFigureOut">
              <a:rPr lang="en-US" smtClean="0"/>
              <a:t>10/22/23</a:t>
            </a:fld>
            <a:endParaRPr lang="en-US"/>
          </a:p>
        </p:txBody>
      </p:sp>
      <p:sp>
        <p:nvSpPr>
          <p:cNvPr id="5" name="Footer Placeholder 4"/>
          <p:cNvSpPr>
            <a:spLocks noGrp="1"/>
          </p:cNvSpPr>
          <p:nvPr>
            <p:ph type="ftr" sz="quarter" idx="11"/>
          </p:nvPr>
        </p:nvSpPr>
        <p:spPr>
          <a:xfrm>
            <a:off x="457200" y="6480969"/>
            <a:ext cx="4260056" cy="300831"/>
          </a:xfrm>
        </p:spPr>
        <p:txBody>
          <a:bodyPr/>
          <a:lstStyle/>
          <a:p>
            <a:endParaRPr lang="en-US"/>
          </a:p>
        </p:txBody>
      </p:sp>
      <p:sp>
        <p:nvSpPr>
          <p:cNvPr id="6" name="Slide Number Placeholder 5"/>
          <p:cNvSpPr>
            <a:spLocks noGrp="1"/>
          </p:cNvSpPr>
          <p:nvPr>
            <p:ph type="sldNum" sz="quarter" idx="12"/>
          </p:nvPr>
        </p:nvSpPr>
        <p:spPr/>
        <p:txBody>
          <a:bodyPr/>
          <a:lstStyle/>
          <a:p>
            <a:fld id="{76BFDBCA-877E-44FA-AF76-4C681A6E4EB8}"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1"/>
      </p:bgRef>
    </p:bg>
    <p:spTree>
      <p:nvGrpSpPr>
        <p:cNvPr id="1" name=""/>
        <p:cNvGrpSpPr/>
        <p:nvPr/>
      </p:nvGrpSpPr>
      <p:grpSpPr>
        <a:xfrm>
          <a:off x="0" y="0"/>
          <a:ext cx="0" cy="0"/>
          <a:chOff x="0" y="0"/>
          <a:chExt cx="0" cy="0"/>
        </a:xfrm>
      </p:grpSpPr>
      <p:sp>
        <p:nvSpPr>
          <p:cNvPr id="9" name="Right Triangle 8"/>
          <p:cNvSpPr/>
          <p:nvPr/>
        </p:nvSpPr>
        <p:spPr>
          <a:xfrm flipV="1">
            <a:off x="7034" y="7034"/>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marL="0" algn="ctr" defTabSz="914400" rtl="0" eaLnBrk="1" latinLnBrk="0" hangingPunct="1"/>
            <a:endParaRPr kumimoji="0" lang="en-US" sz="1800" kern="1200">
              <a:solidFill>
                <a:schemeClr val="lt1"/>
              </a:solidFill>
              <a:latin typeface="+mn-lt"/>
              <a:ea typeface="+mn-ea"/>
              <a:cs typeface="+mn-cs"/>
            </a:endParaRPr>
          </a:p>
        </p:txBody>
      </p:sp>
      <p:sp>
        <p:nvSpPr>
          <p:cNvPr id="8" name="Isosceles Triangle 7"/>
          <p:cNvSpPr/>
          <p:nvPr/>
        </p:nvSpPr>
        <p:spPr>
          <a:xfrm rot="5400000" flipV="1">
            <a:off x="7554353" y="309490"/>
            <a:ext cx="1892949" cy="1294228"/>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4" name="Date Placeholder 3"/>
          <p:cNvSpPr>
            <a:spLocks noGrp="1"/>
          </p:cNvSpPr>
          <p:nvPr>
            <p:ph type="dt" sz="half" idx="10"/>
          </p:nvPr>
        </p:nvSpPr>
        <p:spPr>
          <a:xfrm>
            <a:off x="6955632" y="6477000"/>
            <a:ext cx="2133600" cy="304800"/>
          </a:xfrm>
        </p:spPr>
        <p:txBody>
          <a:bodyPr/>
          <a:lstStyle/>
          <a:p>
            <a:fld id="{3735F3EC-D795-4AA7-9CED-7936A6BFE3D1}" type="datetimeFigureOut">
              <a:rPr lang="en-US" smtClean="0"/>
              <a:t>10/22/23</a:t>
            </a:fld>
            <a:endParaRPr lang="en-US"/>
          </a:p>
        </p:txBody>
      </p:sp>
      <p:sp>
        <p:nvSpPr>
          <p:cNvPr id="5" name="Footer Placeholder 4"/>
          <p:cNvSpPr>
            <a:spLocks noGrp="1"/>
          </p:cNvSpPr>
          <p:nvPr>
            <p:ph type="ftr" sz="quarter" idx="11"/>
          </p:nvPr>
        </p:nvSpPr>
        <p:spPr>
          <a:xfrm>
            <a:off x="2619376" y="6480969"/>
            <a:ext cx="4260056" cy="300831"/>
          </a:xfrm>
        </p:spPr>
        <p:txBody>
          <a:bodyPr/>
          <a:lstStyle/>
          <a:p>
            <a:endParaRPr lang="en-US"/>
          </a:p>
        </p:txBody>
      </p:sp>
      <p:sp>
        <p:nvSpPr>
          <p:cNvPr id="6" name="Slide Number Placeholder 5"/>
          <p:cNvSpPr>
            <a:spLocks noGrp="1"/>
          </p:cNvSpPr>
          <p:nvPr>
            <p:ph type="sldNum" sz="quarter" idx="12"/>
          </p:nvPr>
        </p:nvSpPr>
        <p:spPr>
          <a:xfrm>
            <a:off x="8451056" y="809624"/>
            <a:ext cx="502920" cy="300831"/>
          </a:xfrm>
        </p:spPr>
        <p:txBody>
          <a:bodyPr/>
          <a:lstStyle/>
          <a:p>
            <a:fld id="{76BFDBCA-877E-44FA-AF76-4C681A6E4EB8}" type="slidenum">
              <a:rPr lang="en-US" smtClean="0"/>
              <a:t>‹#›</a:t>
            </a:fld>
            <a:endParaRPr lang="en-US"/>
          </a:p>
        </p:txBody>
      </p:sp>
      <p:cxnSp>
        <p:nvCxnSpPr>
          <p:cNvPr id="11" name="Straight Connector 10"/>
          <p:cNvCxnSpPr/>
          <p:nvPr/>
        </p:nvCxnSpPr>
        <p:spPr>
          <a:xfrm rot="10800000">
            <a:off x="6468794" y="9381"/>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V="1">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a:xfrm>
            <a:off x="381000" y="271464"/>
            <a:ext cx="7239000" cy="1362075"/>
          </a:xfrm>
        </p:spPr>
        <p:txBody>
          <a:bodyPr anchor="ctr"/>
          <a:lstStyle>
            <a:lvl1pPr marL="0" algn="l">
              <a:buNone/>
              <a:defRPr sz="3600" b="1" cap="none" baseline="0"/>
            </a:lvl1pPr>
          </a:lstStyle>
          <a:p>
            <a:r>
              <a:rPr kumimoji="0" lang="en-US"/>
              <a:t>Click to edit Master title style</a:t>
            </a:r>
          </a:p>
        </p:txBody>
      </p:sp>
      <p:sp>
        <p:nvSpPr>
          <p:cNvPr id="3" name="Text Placeholder 2"/>
          <p:cNvSpPr>
            <a:spLocks noGrp="1"/>
          </p:cNvSpPr>
          <p:nvPr>
            <p:ph type="body" idx="1"/>
          </p:nvPr>
        </p:nvSpPr>
        <p:spPr>
          <a:xfrm>
            <a:off x="381000" y="1633536"/>
            <a:ext cx="3886200" cy="2286000"/>
          </a:xfrm>
        </p:spPr>
        <p:txBody>
          <a:bodyPr anchor="t"/>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lgn="l">
              <a:defRPr/>
            </a:lvl1pPr>
          </a:lstStyle>
          <a:p>
            <a:r>
              <a:rPr kumimoji="0" lang="en-US"/>
              <a:t>Click to edit Master title style</a:t>
            </a:r>
          </a:p>
        </p:txBody>
      </p:sp>
      <p:sp>
        <p:nvSpPr>
          <p:cNvPr id="3" name="Content Placeholder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4791456" y="6480969"/>
            <a:ext cx="2133600" cy="301752"/>
          </a:xfrm>
        </p:spPr>
        <p:txBody>
          <a:bodyPr/>
          <a:lstStyle/>
          <a:p>
            <a:fld id="{3735F3EC-D795-4AA7-9CED-7936A6BFE3D1}" type="datetimeFigureOut">
              <a:rPr lang="en-US" smtClean="0"/>
              <a:t>10/22/23</a:t>
            </a:fld>
            <a:endParaRPr lang="en-US"/>
          </a:p>
        </p:txBody>
      </p:sp>
      <p:sp>
        <p:nvSpPr>
          <p:cNvPr id="6" name="Footer Placeholder 5"/>
          <p:cNvSpPr>
            <a:spLocks noGrp="1"/>
          </p:cNvSpPr>
          <p:nvPr>
            <p:ph type="ftr" sz="quarter" idx="11"/>
          </p:nvPr>
        </p:nvSpPr>
        <p:spPr>
          <a:xfrm>
            <a:off x="457200" y="6480969"/>
            <a:ext cx="4260056" cy="301752"/>
          </a:xfrm>
        </p:spPr>
        <p:txBody>
          <a:bodyPr/>
          <a:lstStyle/>
          <a:p>
            <a:endParaRPr lang="en-US"/>
          </a:p>
        </p:txBody>
      </p:sp>
      <p:sp>
        <p:nvSpPr>
          <p:cNvPr id="7" name="Slide Number Placeholder 6"/>
          <p:cNvSpPr>
            <a:spLocks noGrp="1"/>
          </p:cNvSpPr>
          <p:nvPr>
            <p:ph type="sldNum" sz="quarter" idx="12"/>
          </p:nvPr>
        </p:nvSpPr>
        <p:spPr>
          <a:xfrm>
            <a:off x="7589520" y="6480969"/>
            <a:ext cx="502920" cy="301752"/>
          </a:xfrm>
        </p:spPr>
        <p:txBody>
          <a:bodyPr/>
          <a:lstStyle/>
          <a:p>
            <a:fld id="{76BFDBCA-877E-44FA-AF76-4C681A6E4EB8}"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kumimoji="0" lang="en-US"/>
              <a:t>Click to edit Master title style</a:t>
            </a:r>
          </a:p>
        </p:txBody>
      </p:sp>
      <p:sp>
        <p:nvSpPr>
          <p:cNvPr id="3" name="Text Placeholder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a:xfrm>
            <a:off x="4791456" y="6480969"/>
            <a:ext cx="2130552" cy="301752"/>
          </a:xfrm>
        </p:spPr>
        <p:txBody>
          <a:bodyPr/>
          <a:lstStyle/>
          <a:p>
            <a:fld id="{3735F3EC-D795-4AA7-9CED-7936A6BFE3D1}" type="datetimeFigureOut">
              <a:rPr lang="en-US" smtClean="0"/>
              <a:t>10/22/23</a:t>
            </a:fld>
            <a:endParaRPr lang="en-US"/>
          </a:p>
        </p:txBody>
      </p:sp>
      <p:sp>
        <p:nvSpPr>
          <p:cNvPr id="8" name="Footer Placeholder 7"/>
          <p:cNvSpPr>
            <a:spLocks noGrp="1"/>
          </p:cNvSpPr>
          <p:nvPr>
            <p:ph type="ftr" sz="quarter" idx="11"/>
          </p:nvPr>
        </p:nvSpPr>
        <p:spPr>
          <a:xfrm>
            <a:off x="457200" y="6480969"/>
            <a:ext cx="4261104" cy="301752"/>
          </a:xfrm>
        </p:spPr>
        <p:txBody>
          <a:bodyPr/>
          <a:lstStyle/>
          <a:p>
            <a:endParaRPr lang="en-US"/>
          </a:p>
        </p:txBody>
      </p:sp>
      <p:sp>
        <p:nvSpPr>
          <p:cNvPr id="9" name="Slide Number Placeholder 8"/>
          <p:cNvSpPr>
            <a:spLocks noGrp="1"/>
          </p:cNvSpPr>
          <p:nvPr>
            <p:ph type="sldNum" sz="quarter" idx="12"/>
          </p:nvPr>
        </p:nvSpPr>
        <p:spPr>
          <a:xfrm>
            <a:off x="7589520" y="6483096"/>
            <a:ext cx="502920" cy="301752"/>
          </a:xfrm>
        </p:spPr>
        <p:txBody>
          <a:bodyPr/>
          <a:lstStyle>
            <a:lvl1pPr algn="ctr">
              <a:defRPr/>
            </a:lvl1pPr>
          </a:lstStyle>
          <a:p>
            <a:fld id="{76BFDBCA-877E-44FA-AF76-4C681A6E4EB8}"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b="0"/>
            </a:lvl1pPr>
          </a:lstStyle>
          <a:p>
            <a:r>
              <a:rPr kumimoji="0" lang="en-US"/>
              <a:t>Click to edit Master title style</a:t>
            </a:r>
          </a:p>
        </p:txBody>
      </p:sp>
      <p:sp>
        <p:nvSpPr>
          <p:cNvPr id="3" name="Date Placeholder 2"/>
          <p:cNvSpPr>
            <a:spLocks noGrp="1"/>
          </p:cNvSpPr>
          <p:nvPr>
            <p:ph type="dt" sz="half" idx="10"/>
          </p:nvPr>
        </p:nvSpPr>
        <p:spPr/>
        <p:txBody>
          <a:bodyPr/>
          <a:lstStyle/>
          <a:p>
            <a:fld id="{3735F3EC-D795-4AA7-9CED-7936A6BFE3D1}" type="datetimeFigureOut">
              <a:rPr lang="en-US" smtClean="0"/>
              <a:t>10/22/23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6BFDBCA-877E-44FA-AF76-4C681A6E4EB8}"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4791456" y="6480969"/>
            <a:ext cx="2133600" cy="301752"/>
          </a:xfrm>
        </p:spPr>
        <p:txBody>
          <a:bodyPr/>
          <a:lstStyle/>
          <a:p>
            <a:fld id="{3735F3EC-D795-4AA7-9CED-7936A6BFE3D1}" type="datetimeFigureOut">
              <a:rPr lang="en-US" smtClean="0"/>
              <a:t>10/22/23</a:t>
            </a:fld>
            <a:endParaRPr lang="en-US"/>
          </a:p>
        </p:txBody>
      </p:sp>
      <p:sp>
        <p:nvSpPr>
          <p:cNvPr id="3" name="Footer Placeholder 2"/>
          <p:cNvSpPr>
            <a:spLocks noGrp="1"/>
          </p:cNvSpPr>
          <p:nvPr>
            <p:ph type="ftr" sz="quarter" idx="11"/>
          </p:nvPr>
        </p:nvSpPr>
        <p:spPr>
          <a:xfrm>
            <a:off x="457200" y="6481890"/>
            <a:ext cx="4260056" cy="300831"/>
          </a:xfrm>
        </p:spPr>
        <p:txBody>
          <a:bodyPr/>
          <a:lstStyle/>
          <a:p>
            <a:endParaRPr lang="en-US"/>
          </a:p>
        </p:txBody>
      </p:sp>
      <p:sp>
        <p:nvSpPr>
          <p:cNvPr id="4" name="Slide Number Placeholder 3"/>
          <p:cNvSpPr>
            <a:spLocks noGrp="1"/>
          </p:cNvSpPr>
          <p:nvPr>
            <p:ph type="sldNum" sz="quarter" idx="12"/>
          </p:nvPr>
        </p:nvSpPr>
        <p:spPr>
          <a:xfrm>
            <a:off x="7589520" y="6480969"/>
            <a:ext cx="502920" cy="301752"/>
          </a:xfrm>
        </p:spPr>
        <p:txBody>
          <a:bodyPr/>
          <a:lstStyle/>
          <a:p>
            <a:fld id="{76BFDBCA-877E-44FA-AF76-4C681A6E4EB8}"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kumimoji="0" lang="en-US"/>
              <a:t>Click to edit Master title style</a:t>
            </a:r>
          </a:p>
        </p:txBody>
      </p:sp>
      <p:sp>
        <p:nvSpPr>
          <p:cNvPr id="3" name="Text Placeholder 2"/>
          <p:cNvSpPr>
            <a:spLocks noGrp="1"/>
          </p:cNvSpPr>
          <p:nvPr>
            <p:ph type="body" idx="2"/>
          </p:nvPr>
        </p:nvSpPr>
        <p:spPr>
          <a:xfrm>
            <a:off x="1135856" y="367664"/>
            <a:ext cx="2438400" cy="5943600"/>
          </a:xfrm>
        </p:spPr>
        <p:txBody>
          <a:bodyPr anchor="t"/>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a:xfrm>
            <a:off x="6278976" y="6556248"/>
            <a:ext cx="2133600" cy="301752"/>
          </a:xfrm>
        </p:spPr>
        <p:txBody>
          <a:bodyPr/>
          <a:lstStyle>
            <a:lvl1pPr>
              <a:defRPr sz="900"/>
            </a:lvl1pPr>
          </a:lstStyle>
          <a:p>
            <a:fld id="{3735F3EC-D795-4AA7-9CED-7936A6BFE3D1}" type="datetimeFigureOut">
              <a:rPr lang="en-US" smtClean="0"/>
              <a:t>10/22/23</a:t>
            </a:fld>
            <a:endParaRPr lang="en-US"/>
          </a:p>
        </p:txBody>
      </p:sp>
      <p:sp>
        <p:nvSpPr>
          <p:cNvPr id="6" name="Footer Placeholder 5"/>
          <p:cNvSpPr>
            <a:spLocks noGrp="1"/>
          </p:cNvSpPr>
          <p:nvPr>
            <p:ph type="ftr" sz="quarter" idx="11"/>
          </p:nvPr>
        </p:nvSpPr>
        <p:spPr>
          <a:xfrm>
            <a:off x="1135856" y="6556248"/>
            <a:ext cx="5143120"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410576" y="6556248"/>
            <a:ext cx="502920" cy="301752"/>
          </a:xfrm>
        </p:spPr>
        <p:txBody>
          <a:bodyPr/>
          <a:lstStyle>
            <a:lvl1pPr>
              <a:defRPr sz="900"/>
            </a:lvl1pPr>
          </a:lstStyle>
          <a:p>
            <a:fld id="{76BFDBCA-877E-44FA-AF76-4C681A6E4EB8}"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kumimoji="0" lang="en-US"/>
              <a:t>Click to edit Master title style</a:t>
            </a:r>
          </a:p>
        </p:txBody>
      </p:sp>
      <p:sp>
        <p:nvSpPr>
          <p:cNvPr id="3" name="Picture Placeholder 2"/>
          <p:cNvSpPr>
            <a:spLocks noGrp="1"/>
          </p:cNvSpPr>
          <p:nvPr>
            <p:ph type="pic" idx="1"/>
          </p:nvPr>
        </p:nvSpPr>
        <p:spPr>
          <a:xfrm>
            <a:off x="1138237" y="373966"/>
            <a:ext cx="7333488" cy="5486400"/>
          </a:xfrm>
          <a:solidFill>
            <a:schemeClr val="bg2">
              <a:shade val="50000"/>
            </a:schemeClr>
          </a:solidFill>
        </p:spPr>
        <p:txBody>
          <a:bodyPr/>
          <a:lstStyle>
            <a:lvl1pPr marL="0" indent="0">
              <a:buNone/>
              <a:defRPr sz="3200"/>
            </a:lvl1pPr>
          </a:lstStyle>
          <a:p>
            <a:r>
              <a:rPr kumimoji="0" lang="en-US"/>
              <a:t>Click icon to add picture</a:t>
            </a:r>
            <a:endParaRPr kumimoji="0" lang="en-US" dirty="0"/>
          </a:p>
        </p:txBody>
      </p:sp>
      <p:sp>
        <p:nvSpPr>
          <p:cNvPr id="4" name="Text Placeholder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6108192" y="6556248"/>
            <a:ext cx="2103120" cy="301752"/>
          </a:xfrm>
        </p:spPr>
        <p:txBody>
          <a:bodyPr/>
          <a:lstStyle>
            <a:lvl1pPr>
              <a:defRPr sz="900"/>
            </a:lvl1pPr>
          </a:lstStyle>
          <a:p>
            <a:fld id="{3735F3EC-D795-4AA7-9CED-7936A6BFE3D1}" type="datetimeFigureOut">
              <a:rPr lang="en-US" smtClean="0"/>
              <a:t>10/22/23</a:t>
            </a:fld>
            <a:endParaRPr lang="en-US"/>
          </a:p>
        </p:txBody>
      </p:sp>
      <p:sp>
        <p:nvSpPr>
          <p:cNvPr id="6" name="Footer Placeholder 5"/>
          <p:cNvSpPr>
            <a:spLocks noGrp="1"/>
          </p:cNvSpPr>
          <p:nvPr>
            <p:ph type="ftr" sz="quarter" idx="11"/>
          </p:nvPr>
        </p:nvSpPr>
        <p:spPr>
          <a:xfrm>
            <a:off x="1170432" y="6557169"/>
            <a:ext cx="4948072" cy="301752"/>
          </a:xfrm>
        </p:spPr>
        <p:txBody>
          <a:bodyPr/>
          <a:lstStyle>
            <a:lvl1pPr>
              <a:defRPr sz="900"/>
            </a:lvl1pPr>
          </a:lstStyle>
          <a:p>
            <a:endParaRPr lang="en-US"/>
          </a:p>
        </p:txBody>
      </p:sp>
      <p:sp>
        <p:nvSpPr>
          <p:cNvPr id="7" name="Slide Number Placeholder 6"/>
          <p:cNvSpPr>
            <a:spLocks noGrp="1"/>
          </p:cNvSpPr>
          <p:nvPr>
            <p:ph type="sldNum" sz="quarter" idx="12"/>
          </p:nvPr>
        </p:nvSpPr>
        <p:spPr>
          <a:xfrm>
            <a:off x="8217192" y="6556248"/>
            <a:ext cx="365760" cy="301752"/>
          </a:xfrm>
        </p:spPr>
        <p:txBody>
          <a:bodyPr/>
          <a:lstStyle>
            <a:lvl1pPr algn="ctr">
              <a:defRPr sz="900"/>
            </a:lvl1pPr>
          </a:lstStyle>
          <a:p>
            <a:fld id="{76BFDBCA-877E-44FA-AF76-4C681A6E4EB8}"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735F3EC-D795-4AA7-9CED-7936A6BFE3D1}" type="datetimeFigureOut">
              <a:rPr lang="en-US" smtClean="0"/>
              <a:t>10/22/23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BFDBCA-877E-44FA-AF76-4C681A6E4EB8}"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81800" y="381000"/>
            <a:ext cx="1905000" cy="5486400"/>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381000"/>
            <a:ext cx="6248400" cy="5486400"/>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3735F3EC-D795-4AA7-9CED-7936A6BFE3D1}" type="datetimeFigureOut">
              <a:rPr lang="en-US" smtClean="0"/>
              <a:t>10/22/23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6BFDBCA-877E-44FA-AF76-4C681A6E4EB8}"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Right Triangle 10"/>
          <p:cNvSpPr/>
          <p:nvPr/>
        </p:nvSpPr>
        <p:spPr>
          <a:xfrm>
            <a:off x="7034" y="14068"/>
            <a:ext cx="9129932" cy="6836899"/>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cxnSp>
        <p:nvCxnSpPr>
          <p:cNvPr id="8" name="Straight Connector 7"/>
          <p:cNvCxnSpPr/>
          <p:nvPr/>
        </p:nvCxnSpPr>
        <p:spPr>
          <a:xfrm>
            <a:off x="0" y="7034"/>
            <a:ext cx="9136966" cy="6843933"/>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rot="10800000" flipV="1">
            <a:off x="6468794" y="4948410"/>
            <a:ext cx="2672861" cy="1900210"/>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Title Placeholder 21"/>
          <p:cNvSpPr>
            <a:spLocks noGrp="1"/>
          </p:cNvSpPr>
          <p:nvPr>
            <p:ph type="title"/>
          </p:nvPr>
        </p:nvSpPr>
        <p:spPr>
          <a:xfrm>
            <a:off x="457200" y="267494"/>
            <a:ext cx="8229600" cy="1399032"/>
          </a:xfrm>
          <a:prstGeom prst="rect">
            <a:avLst/>
          </a:prstGeom>
        </p:spPr>
        <p:txBody>
          <a:bodyPr vert="horz" anchor="ctr">
            <a:normAutofit/>
          </a:bodyPr>
          <a:lstStyle/>
          <a:p>
            <a:r>
              <a:rPr kumimoji="0" lang="en-US"/>
              <a:t>Click to edit Master title style</a:t>
            </a:r>
          </a:p>
        </p:txBody>
      </p:sp>
      <p:sp>
        <p:nvSpPr>
          <p:cNvPr id="13" name="Text Placeholder 12"/>
          <p:cNvSpPr>
            <a:spLocks noGrp="1"/>
          </p:cNvSpPr>
          <p:nvPr>
            <p:ph type="body" idx="1"/>
          </p:nvPr>
        </p:nvSpPr>
        <p:spPr>
          <a:xfrm>
            <a:off x="457200" y="1882808"/>
            <a:ext cx="8229600" cy="4572000"/>
          </a:xfrm>
          <a:prstGeom prst="rect">
            <a:avLst/>
          </a:prstGeom>
        </p:spPr>
        <p:txBody>
          <a:bodyPr vert="horz" anchor="t">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a:off x="4791456" y="6480969"/>
            <a:ext cx="2133600" cy="301752"/>
          </a:xfrm>
          <a:prstGeom prst="rect">
            <a:avLst/>
          </a:prstGeom>
        </p:spPr>
        <p:txBody>
          <a:bodyPr vert="horz" anchor="b"/>
          <a:lstStyle>
            <a:lvl1pPr algn="l" eaLnBrk="1" latinLnBrk="0" hangingPunct="1">
              <a:defRPr kumimoji="0" sz="1000" b="0">
                <a:solidFill>
                  <a:schemeClr val="tx1"/>
                </a:solidFill>
              </a:defRPr>
            </a:lvl1pPr>
          </a:lstStyle>
          <a:p>
            <a:fld id="{3735F3EC-D795-4AA7-9CED-7936A6BFE3D1}" type="datetimeFigureOut">
              <a:rPr lang="en-US" smtClean="0"/>
              <a:t>10/22/23</a:t>
            </a:fld>
            <a:endParaRPr lang="en-US"/>
          </a:p>
        </p:txBody>
      </p:sp>
      <p:sp>
        <p:nvSpPr>
          <p:cNvPr id="3" name="Footer Placeholder 2"/>
          <p:cNvSpPr>
            <a:spLocks noGrp="1"/>
          </p:cNvSpPr>
          <p:nvPr>
            <p:ph type="ftr" sz="quarter" idx="3"/>
          </p:nvPr>
        </p:nvSpPr>
        <p:spPr>
          <a:xfrm>
            <a:off x="457200" y="6481890"/>
            <a:ext cx="4260056" cy="300831"/>
          </a:xfrm>
          <a:prstGeom prst="rect">
            <a:avLst/>
          </a:prstGeom>
        </p:spPr>
        <p:txBody>
          <a:bodyPr vert="horz" anchor="b"/>
          <a:lstStyle>
            <a:lvl1pPr algn="r" eaLnBrk="1" latinLnBrk="0" hangingPunct="1">
              <a:defRPr kumimoji="0" sz="1000">
                <a:solidFill>
                  <a:schemeClr val="tx1"/>
                </a:solidFill>
              </a:defRPr>
            </a:lvl1pPr>
          </a:lstStyle>
          <a:p>
            <a:endParaRPr lang="en-US"/>
          </a:p>
        </p:txBody>
      </p:sp>
      <p:sp>
        <p:nvSpPr>
          <p:cNvPr id="23" name="Slide Number Placeholder 22"/>
          <p:cNvSpPr>
            <a:spLocks noGrp="1"/>
          </p:cNvSpPr>
          <p:nvPr>
            <p:ph type="sldNum" sz="quarter" idx="4"/>
          </p:nvPr>
        </p:nvSpPr>
        <p:spPr>
          <a:xfrm>
            <a:off x="7589520" y="6480969"/>
            <a:ext cx="502920" cy="301752"/>
          </a:xfrm>
          <a:prstGeom prst="rect">
            <a:avLst/>
          </a:prstGeom>
        </p:spPr>
        <p:txBody>
          <a:bodyPr vert="horz" anchor="b"/>
          <a:lstStyle>
            <a:lvl1pPr algn="ctr" eaLnBrk="1" latinLnBrk="0" hangingPunct="1">
              <a:defRPr kumimoji="0" sz="1200">
                <a:solidFill>
                  <a:schemeClr val="tx1"/>
                </a:solidFill>
              </a:defRPr>
            </a:lvl1pPr>
          </a:lstStyle>
          <a:p>
            <a:fld id="{76BFDBCA-877E-44FA-AF76-4C681A6E4EB8}" type="slidenum">
              <a:rPr lang="en-US" smtClean="0"/>
              <a:t>‹#›</a:t>
            </a:fld>
            <a:endParaRPr lang="en-US"/>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marL="484632" algn="l" rtl="0" eaLnBrk="1" latinLnBrk="0" hangingPunct="1">
        <a:spcBef>
          <a:spcPct val="0"/>
        </a:spcBef>
        <a:buNone/>
        <a:defRPr kumimoji="0" sz="4200" kern="1200">
          <a:ln w="6350">
            <a:solidFill>
              <a:schemeClr val="accent1">
                <a:shade val="43000"/>
              </a:schemeClr>
            </a:solidFill>
          </a:ln>
          <a:solidFill>
            <a:schemeClr val="accent1">
              <a:tint val="83000"/>
              <a:satMod val="150000"/>
            </a:schemeClr>
          </a:solidFill>
          <a:effectLst>
            <a:outerShdw blurRad="26000" dist="26000" dir="14500000" algn="tl" rotWithShape="0">
              <a:srgbClr val="000000">
                <a:alpha val="40000"/>
              </a:srgbClr>
            </a:outerShdw>
          </a:effectLst>
          <a:latin typeface="+mj-lt"/>
          <a:ea typeface="+mj-ea"/>
          <a:cs typeface="+mj-cs"/>
        </a:defRPr>
      </a:lvl1pPr>
    </p:titleStyle>
    <p:bodyStyle>
      <a:lvl1pPr marL="448056" indent="-384048" algn="l" rtl="0" eaLnBrk="1" latinLnBrk="0" hangingPunct="1">
        <a:spcBef>
          <a:spcPct val="20000"/>
        </a:spcBef>
        <a:buClr>
          <a:schemeClr val="accent1"/>
        </a:buClr>
        <a:buSzPct val="80000"/>
        <a:buFont typeface="Wingdings 2"/>
        <a:buChar char=""/>
        <a:defRPr kumimoji="0" sz="3000" kern="1200">
          <a:solidFill>
            <a:schemeClr val="tx1"/>
          </a:solidFill>
          <a:latin typeface="+mn-lt"/>
          <a:ea typeface="+mn-ea"/>
          <a:cs typeface="+mn-cs"/>
        </a:defRPr>
      </a:lvl1pPr>
      <a:lvl2pPr marL="822960" indent="-285750" algn="l" rtl="0" eaLnBrk="1" latinLnBrk="0" hangingPunct="1">
        <a:spcBef>
          <a:spcPct val="20000"/>
        </a:spcBef>
        <a:buClr>
          <a:schemeClr val="accent1"/>
        </a:buClr>
        <a:buSzPct val="95000"/>
        <a:buFont typeface="Verdana"/>
        <a:buChar char="›"/>
        <a:defRPr kumimoji="0" sz="2600" kern="1200">
          <a:solidFill>
            <a:schemeClr val="tx1"/>
          </a:solidFill>
          <a:latin typeface="+mn-lt"/>
          <a:ea typeface="+mn-ea"/>
          <a:cs typeface="+mn-cs"/>
        </a:defRPr>
      </a:lvl2pPr>
      <a:lvl3pPr marL="1106424" indent="-228600" algn="l" rtl="0" eaLnBrk="1" latinLnBrk="0" hangingPunct="1">
        <a:spcBef>
          <a:spcPct val="20000"/>
        </a:spcBef>
        <a:buClr>
          <a:schemeClr val="accent1"/>
        </a:buClr>
        <a:buFont typeface="Wingdings 2"/>
        <a:buChar char=""/>
        <a:defRPr kumimoji="0" sz="2400" kern="1200">
          <a:solidFill>
            <a:schemeClr val="tx1"/>
          </a:solidFill>
          <a:latin typeface="+mn-lt"/>
          <a:ea typeface="+mn-ea"/>
          <a:cs typeface="+mn-cs"/>
        </a:defRPr>
      </a:lvl3pPr>
      <a:lvl4pPr marL="1371600" indent="-210312" algn="l" rtl="0" eaLnBrk="1" latinLnBrk="0" hangingPunct="1">
        <a:spcBef>
          <a:spcPct val="20000"/>
        </a:spcBef>
        <a:buClr>
          <a:schemeClr val="accent1"/>
        </a:buClr>
        <a:buFont typeface="Wingdings 2"/>
        <a:buChar char=""/>
        <a:defRPr kumimoji="0" sz="2000" kern="1200">
          <a:solidFill>
            <a:schemeClr val="tx1"/>
          </a:solidFill>
          <a:latin typeface="+mn-lt"/>
          <a:ea typeface="+mn-ea"/>
          <a:cs typeface="+mn-cs"/>
        </a:defRPr>
      </a:lvl4pPr>
      <a:lvl5pPr marL="1600200" indent="-210312" algn="l" rtl="0" eaLnBrk="1" latinLnBrk="0" hangingPunct="1">
        <a:spcBef>
          <a:spcPct val="20000"/>
        </a:spcBef>
        <a:buClr>
          <a:schemeClr val="accent1">
            <a:tint val="75000"/>
          </a:schemeClr>
        </a:buClr>
        <a:buFont typeface="Wingdings 2"/>
        <a:buChar char=""/>
        <a:defRPr kumimoji="0"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12.png"/></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l"/>
            <a:r>
              <a:rPr lang="en-GB" b="1" u="sng" dirty="0">
                <a:effectLst/>
              </a:rPr>
              <a:t>Managing Project In Workplace</a:t>
            </a:r>
            <a:endParaRPr lang="en-US" dirty="0"/>
          </a:p>
        </p:txBody>
      </p:sp>
      <p:sp>
        <p:nvSpPr>
          <p:cNvPr id="3" name="Subtitle 2"/>
          <p:cNvSpPr>
            <a:spLocks noGrp="1"/>
          </p:cNvSpPr>
          <p:nvPr>
            <p:ph type="subTitle" idx="1"/>
          </p:nvPr>
        </p:nvSpPr>
        <p:spPr>
          <a:xfrm>
            <a:off x="990600" y="2514600"/>
            <a:ext cx="7605712" cy="2667000"/>
          </a:xfrm>
        </p:spPr>
        <p:txBody>
          <a:bodyPr>
            <a:noAutofit/>
          </a:bodyPr>
          <a:lstStyle/>
          <a:p>
            <a:pPr algn="l"/>
            <a:r>
              <a:rPr lang="en-US" sz="3200" b="1" dirty="0"/>
              <a:t>Lecturer Name: </a:t>
            </a:r>
            <a:r>
              <a:rPr lang="en-US" sz="3200" b="1" dirty="0" err="1"/>
              <a:t>Aderemi</a:t>
            </a:r>
            <a:r>
              <a:rPr lang="en-US" sz="3200" b="1" dirty="0"/>
              <a:t> </a:t>
            </a:r>
            <a:r>
              <a:rPr lang="en-US" sz="3200" b="1" dirty="0" err="1"/>
              <a:t>Ojebode</a:t>
            </a:r>
            <a:endParaRPr lang="en-US" sz="3200" b="1" dirty="0"/>
          </a:p>
          <a:p>
            <a:pPr algn="l"/>
            <a:r>
              <a:rPr lang="en-US" sz="3200" b="1" dirty="0"/>
              <a:t>Module code:BMSW5104</a:t>
            </a:r>
          </a:p>
          <a:p>
            <a:pPr algn="l"/>
            <a:r>
              <a:rPr lang="en-US" sz="3200" b="1" dirty="0"/>
              <a:t>Student Name: Marian Matei-2123249</a:t>
            </a:r>
          </a:p>
          <a:p>
            <a:pPr algn="l"/>
            <a:r>
              <a:rPr lang="en-US" sz="3200" b="1" dirty="0"/>
              <a:t>Student Name: Stefan Mihai-2113636</a:t>
            </a:r>
          </a:p>
          <a:p>
            <a:pPr algn="l"/>
            <a:r>
              <a:rPr lang="en-US" sz="3200" b="1" dirty="0"/>
              <a:t>Student Name: Alexandru Netoi-2026780</a:t>
            </a:r>
          </a:p>
          <a:p>
            <a:pPr algn="l"/>
            <a:r>
              <a:rPr lang="en-US" sz="3200" b="1" dirty="0">
                <a:solidFill>
                  <a:schemeClr val="tx1"/>
                </a:solidFill>
              </a:rPr>
              <a:t>Student Name: Iulia </a:t>
            </a:r>
            <a:r>
              <a:rPr lang="en-US" sz="3200" b="1" dirty="0" err="1">
                <a:solidFill>
                  <a:schemeClr val="tx1"/>
                </a:solidFill>
              </a:rPr>
              <a:t>Barbu</a:t>
            </a:r>
            <a:r>
              <a:rPr lang="en-US" sz="3200" b="1" dirty="0">
                <a:solidFill>
                  <a:schemeClr val="tx1"/>
                </a:solidFill>
              </a:rPr>
              <a:t> - 2014826</a:t>
            </a:r>
            <a:endParaRPr lang="en-US" sz="3200" b="1" dirty="0"/>
          </a:p>
        </p:txBody>
      </p:sp>
    </p:spTree>
    <p:extLst>
      <p:ext uri="{BB962C8B-B14F-4D97-AF65-F5344CB8AC3E}">
        <p14:creationId xmlns:p14="http://schemas.microsoft.com/office/powerpoint/2010/main" val="29761887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Executive Summary</a:t>
            </a:r>
          </a:p>
        </p:txBody>
      </p:sp>
      <p:sp>
        <p:nvSpPr>
          <p:cNvPr id="3" name="Content Placeholder 2"/>
          <p:cNvSpPr>
            <a:spLocks noGrp="1"/>
          </p:cNvSpPr>
          <p:nvPr>
            <p:ph idx="1"/>
          </p:nvPr>
        </p:nvSpPr>
        <p:spPr>
          <a:xfrm>
            <a:off x="457200" y="1882808"/>
            <a:ext cx="7848600" cy="3908392"/>
          </a:xfrm>
        </p:spPr>
        <p:txBody>
          <a:bodyPr>
            <a:normAutofit lnSpcReduction="10000"/>
          </a:bodyPr>
          <a:lstStyle/>
          <a:p>
            <a:pPr algn="just"/>
            <a:r>
              <a:rPr lang="en-US" sz="2400" dirty="0"/>
              <a:t>To gain market supremacy and increase revenues, The Food &amp; Beverage Company named as Eco-Bites has made the decision to introduce a new brand of fuzzy drink variety. </a:t>
            </a:r>
          </a:p>
          <a:p>
            <a:pPr algn="just"/>
            <a:r>
              <a:rPr lang="en-US" sz="2400" dirty="0"/>
              <a:t>It is imperative that this project is carried out successfully because past attempts at introducing novel goods have failed to meet sales objectives.</a:t>
            </a:r>
          </a:p>
          <a:p>
            <a:pPr algn="just"/>
            <a:r>
              <a:rPr lang="en-US" sz="2400" dirty="0"/>
              <a:t>Moreover, this particular proposal details our strategy to ensure the successful completion of the initial appearance of this new brand, which has been assigned to our team by high management. </a:t>
            </a:r>
          </a:p>
          <a:p>
            <a:endParaRPr lang="en-US" sz="1400" dirty="0"/>
          </a:p>
        </p:txBody>
      </p:sp>
    </p:spTree>
    <p:extLst>
      <p:ext uri="{BB962C8B-B14F-4D97-AF65-F5344CB8AC3E}">
        <p14:creationId xmlns:p14="http://schemas.microsoft.com/office/powerpoint/2010/main" val="9147774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a:t>
            </a:r>
          </a:p>
        </p:txBody>
      </p:sp>
      <p:sp>
        <p:nvSpPr>
          <p:cNvPr id="3" name="Content Placeholder 2"/>
          <p:cNvSpPr>
            <a:spLocks noGrp="1"/>
          </p:cNvSpPr>
          <p:nvPr>
            <p:ph idx="1"/>
          </p:nvPr>
        </p:nvSpPr>
        <p:spPr/>
        <p:txBody>
          <a:bodyPr/>
          <a:lstStyle/>
          <a:p>
            <a:r>
              <a:rPr lang="en-US" dirty="0"/>
              <a:t>Introduction</a:t>
            </a:r>
          </a:p>
          <a:p>
            <a:r>
              <a:rPr lang="en-US" dirty="0"/>
              <a:t>Project Description</a:t>
            </a:r>
          </a:p>
          <a:p>
            <a:r>
              <a:rPr lang="en-US" dirty="0"/>
              <a:t>Project Scope</a:t>
            </a:r>
          </a:p>
          <a:p>
            <a:r>
              <a:rPr lang="en-US" dirty="0"/>
              <a:t>Work-Breakdown Structure</a:t>
            </a:r>
          </a:p>
          <a:p>
            <a:r>
              <a:rPr lang="en-US" dirty="0"/>
              <a:t>Quad Chart</a:t>
            </a:r>
          </a:p>
          <a:p>
            <a:r>
              <a:rPr lang="en-US" dirty="0"/>
              <a:t>Conclusion</a:t>
            </a:r>
          </a:p>
          <a:p>
            <a:r>
              <a:rPr lang="en-US" dirty="0"/>
              <a:t>Reference</a:t>
            </a:r>
          </a:p>
        </p:txBody>
      </p:sp>
    </p:spTree>
    <p:extLst>
      <p:ext uri="{BB962C8B-B14F-4D97-AF65-F5344CB8AC3E}">
        <p14:creationId xmlns:p14="http://schemas.microsoft.com/office/powerpoint/2010/main" val="25412047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Introduction</a:t>
            </a:r>
          </a:p>
        </p:txBody>
      </p:sp>
      <p:sp>
        <p:nvSpPr>
          <p:cNvPr id="3" name="Content Placeholder 2"/>
          <p:cNvSpPr>
            <a:spLocks noGrp="1"/>
          </p:cNvSpPr>
          <p:nvPr>
            <p:ph idx="1"/>
          </p:nvPr>
        </p:nvSpPr>
        <p:spPr>
          <a:xfrm>
            <a:off x="457200" y="1882808"/>
            <a:ext cx="4648200" cy="4572000"/>
          </a:xfrm>
        </p:spPr>
        <p:txBody>
          <a:bodyPr>
            <a:normAutofit fontScale="40000" lnSpcReduction="20000"/>
          </a:bodyPr>
          <a:lstStyle/>
          <a:p>
            <a:pPr algn="just"/>
            <a:r>
              <a:rPr lang="en-US" dirty="0"/>
              <a:t>This pitch presentation is prepared to announce a pivotal opportunity for Eco-Bites which is British a food and beverage firm. </a:t>
            </a:r>
          </a:p>
          <a:p>
            <a:pPr algn="just"/>
            <a:r>
              <a:rPr lang="en-US" dirty="0"/>
              <a:t>The main focus of this presentation is to ensure the successful debut of a ground-breaking fuzzy drink variety into the UK food and beverage market as an answer to the company's prior difficulties with new product releases and a shortage of anticipated sales achievements.</a:t>
            </a:r>
          </a:p>
          <a:p>
            <a:pPr algn="just"/>
            <a:r>
              <a:rPr lang="en-US" dirty="0"/>
              <a:t>Further, in the very competitive UK food and beverage sector, Eco-Bites sees this new fuzzy drink variation as a game-changer which would differentiate their product from their competitors and further help boost sales (</a:t>
            </a:r>
            <a:r>
              <a:rPr lang="en-US" dirty="0" err="1"/>
              <a:t>Tourky</a:t>
            </a:r>
            <a:r>
              <a:rPr lang="en-US" dirty="0"/>
              <a:t> </a:t>
            </a:r>
            <a:r>
              <a:rPr lang="en-US" i="1" dirty="0"/>
              <a:t>et al.,</a:t>
            </a:r>
            <a:r>
              <a:rPr lang="en-US" dirty="0"/>
              <a:t> 2020).</a:t>
            </a:r>
          </a:p>
          <a:p>
            <a:pPr algn="just"/>
            <a:r>
              <a:rPr lang="en-US" dirty="0"/>
              <a:t>Therefore, the successful completion of this specific project will provide the company with the ability to not only </a:t>
            </a:r>
            <a:r>
              <a:rPr lang="en-US" dirty="0" err="1"/>
              <a:t>revitalise</a:t>
            </a:r>
            <a:r>
              <a:rPr lang="en-US" dirty="0"/>
              <a:t> its brand image but it can also propel the firm to a leadership position, establish new benchmarks in the UK food and beverage sector, and eventually increase earnings. </a:t>
            </a:r>
          </a:p>
          <a:p>
            <a:pPr algn="just"/>
            <a:r>
              <a:rPr lang="en-US" dirty="0"/>
              <a:t>Here we are presenting the pitch for strategy and plan for the launch of the new fuzzy drink </a:t>
            </a:r>
          </a:p>
          <a:p>
            <a:pPr algn="just"/>
            <a:r>
              <a:rPr lang="en-US" dirty="0"/>
              <a:t>Therefore, we as a project management team are looking to convince company stakeholders for the approval of the project management plan, which might lead the company towards long-term success. </a:t>
            </a:r>
          </a:p>
          <a:p>
            <a:pPr marL="64008" indent="0">
              <a:buNone/>
            </a:pPr>
            <a:endParaRPr lang="en-US" dirty="0"/>
          </a:p>
        </p:txBody>
      </p:sp>
      <p:pic>
        <p:nvPicPr>
          <p:cNvPr id="11266" name="Picture 2" descr="3 Types of Project Management Goals to Improve Success | Kantata Software |  Kantata Softwar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10200" y="1905000"/>
            <a:ext cx="3276600" cy="3352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98363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Description</a:t>
            </a:r>
          </a:p>
        </p:txBody>
      </p:sp>
      <p:sp>
        <p:nvSpPr>
          <p:cNvPr id="3" name="Content Placeholder 2"/>
          <p:cNvSpPr>
            <a:spLocks noGrp="1"/>
          </p:cNvSpPr>
          <p:nvPr>
            <p:ph idx="1"/>
          </p:nvPr>
        </p:nvSpPr>
        <p:spPr>
          <a:xfrm>
            <a:off x="457200" y="1882808"/>
            <a:ext cx="4648200" cy="4572000"/>
          </a:xfrm>
        </p:spPr>
        <p:txBody>
          <a:bodyPr>
            <a:normAutofit fontScale="55000" lnSpcReduction="20000"/>
          </a:bodyPr>
          <a:lstStyle/>
          <a:p>
            <a:pPr algn="just"/>
            <a:r>
              <a:rPr lang="en-US" dirty="0"/>
              <a:t>This specific pitch is developed to offer you an opportunity which has the potential to completely rewrite the long-term prospects of Eco-Bites, a reputable company in the UK food and beverage sector. </a:t>
            </a:r>
          </a:p>
          <a:p>
            <a:pPr algn="just"/>
            <a:r>
              <a:rPr lang="en-US" dirty="0"/>
              <a:t>Therefore, to effectively outline the Eco-Bites' legacy of excellence and creativity, the main goal of this project is to launch a new line of fuzzy drinks, which will transform the food and beverage industry with its unique taste. </a:t>
            </a:r>
          </a:p>
          <a:p>
            <a:pPr algn="just"/>
            <a:r>
              <a:rPr lang="en-US" dirty="0"/>
              <a:t>Further, this particular project is developed to correct previous mistakes, chart a new course, and seize the opportunity to rule a crowded market and greatly increase the profits of the company (</a:t>
            </a:r>
            <a:r>
              <a:rPr lang="en-US" dirty="0" err="1"/>
              <a:t>Nijhuis</a:t>
            </a:r>
            <a:r>
              <a:rPr lang="en-US" dirty="0"/>
              <a:t>, 2020). </a:t>
            </a:r>
          </a:p>
          <a:p>
            <a:pPr algn="just"/>
            <a:r>
              <a:rPr lang="en-US" dirty="0"/>
              <a:t>Additionally, this pitch will dive deep into presenting transparent and useful details about the complete project management strategy in this presentation, which includes important elements, goals, and the path to success.</a:t>
            </a:r>
          </a:p>
          <a:p>
            <a:pPr marL="64008" indent="0">
              <a:buNone/>
            </a:pPr>
            <a:endParaRPr lang="en-US" dirty="0"/>
          </a:p>
        </p:txBody>
      </p:sp>
      <p:pic>
        <p:nvPicPr>
          <p:cNvPr id="12290" name="Picture 2" descr="Project Manager Job Description (Examples) | TopResum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34000" y="1915886"/>
            <a:ext cx="3632970" cy="4114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924877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Description-Project Aims</a:t>
            </a:r>
          </a:p>
        </p:txBody>
      </p:sp>
      <p:sp>
        <p:nvSpPr>
          <p:cNvPr id="3" name="Content Placeholder 2"/>
          <p:cNvSpPr>
            <a:spLocks noGrp="1"/>
          </p:cNvSpPr>
          <p:nvPr>
            <p:ph idx="1"/>
          </p:nvPr>
        </p:nvSpPr>
        <p:spPr>
          <a:xfrm>
            <a:off x="457200" y="1882808"/>
            <a:ext cx="4114800" cy="4572000"/>
          </a:xfrm>
        </p:spPr>
        <p:txBody>
          <a:bodyPr>
            <a:normAutofit fontScale="70000" lnSpcReduction="20000"/>
          </a:bodyPr>
          <a:lstStyle/>
          <a:p>
            <a:pPr algn="just"/>
            <a:r>
              <a:rPr lang="en-US" dirty="0"/>
              <a:t>The main aim of this particular pitch presentation is to successfully launch a new brand of Fuzzy beverages into the UK food and beverage market to capture the full attention of the targeted audiences such as schools, hotels, retail stores and individual customers. </a:t>
            </a:r>
          </a:p>
          <a:p>
            <a:pPr algn="just"/>
            <a:r>
              <a:rPr lang="en-US" dirty="0"/>
              <a:t>Further, the focus of this project aim is to drive Eco-Bites towards becoming a dominant player in the highly competitive UK beverage food and beverage market</a:t>
            </a:r>
          </a:p>
          <a:p>
            <a:pPr marL="64008" indent="0">
              <a:buNone/>
            </a:pPr>
            <a:endParaRPr lang="en-US" dirty="0"/>
          </a:p>
        </p:txBody>
      </p:sp>
      <p:sp>
        <p:nvSpPr>
          <p:cNvPr id="4" name="AutoShape 2" descr="4. Objectives and Scope - The Will To Change"/>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3316" name="Picture 4" descr="4. Objectives and Scope - The Will To Chang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76800" y="1992086"/>
            <a:ext cx="3810000" cy="3810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4119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sz="3500" dirty="0"/>
              <a:t>Project Description-Project Purpose</a:t>
            </a:r>
          </a:p>
        </p:txBody>
      </p:sp>
      <p:sp>
        <p:nvSpPr>
          <p:cNvPr id="3" name="Content Placeholder 2"/>
          <p:cNvSpPr>
            <a:spLocks noGrp="1"/>
          </p:cNvSpPr>
          <p:nvPr>
            <p:ph idx="1"/>
          </p:nvPr>
        </p:nvSpPr>
        <p:spPr>
          <a:xfrm>
            <a:off x="457200" y="1882808"/>
            <a:ext cx="4648200" cy="4572000"/>
          </a:xfrm>
        </p:spPr>
        <p:txBody>
          <a:bodyPr>
            <a:normAutofit fontScale="62500" lnSpcReduction="20000"/>
          </a:bodyPr>
          <a:lstStyle/>
          <a:p>
            <a:pPr algn="just"/>
            <a:r>
              <a:rPr lang="en-US" dirty="0"/>
              <a:t>The previous project of launching a new product into the market did not meet the estimated sales target of Eco-Bites stakeholders and the project was seen as a failure. </a:t>
            </a:r>
          </a:p>
          <a:p>
            <a:pPr algn="just"/>
            <a:r>
              <a:rPr lang="en-US" dirty="0"/>
              <a:t>The previous project of launching a new product into the market did not meet the estimated sales target of Eco-Bites stakeholders and the project was seen as a failure. </a:t>
            </a:r>
          </a:p>
          <a:p>
            <a:pPr algn="just"/>
            <a:r>
              <a:rPr lang="en-US" dirty="0"/>
              <a:t>Additionally, the fundamental principles of Eco-Bites such as innovation, customer happiness, and long-term development are all supported by this project. </a:t>
            </a:r>
          </a:p>
          <a:p>
            <a:pPr algn="just"/>
            <a:r>
              <a:rPr lang="en-US" dirty="0"/>
              <a:t>In the long term, the project is aimed to drive Eco-</a:t>
            </a:r>
            <a:r>
              <a:rPr lang="en-US" dirty="0" err="1"/>
              <a:t>Bitesin</a:t>
            </a:r>
            <a:r>
              <a:rPr lang="en-US" dirty="0"/>
              <a:t> to become a market leader and earn greater profits. </a:t>
            </a:r>
          </a:p>
        </p:txBody>
      </p:sp>
      <p:sp>
        <p:nvSpPr>
          <p:cNvPr id="4" name="AutoShape 2" descr="Project Purpose | Sydney NSW"/>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 name="AutoShape 4" descr="Project Purpose | Sydney NSW"/>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4342" name="Picture 6" descr="Clarify the purpose of the project - Project Management | Small Business  Guide"/>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1981200"/>
            <a:ext cx="3581400" cy="4038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359255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Project Description-Identification of project stakeholder</a:t>
            </a:r>
          </a:p>
        </p:txBody>
      </p:sp>
      <p:sp>
        <p:nvSpPr>
          <p:cNvPr id="3" name="Content Placeholder 2"/>
          <p:cNvSpPr>
            <a:spLocks noGrp="1"/>
          </p:cNvSpPr>
          <p:nvPr>
            <p:ph idx="1"/>
          </p:nvPr>
        </p:nvSpPr>
        <p:spPr>
          <a:xfrm>
            <a:off x="457200" y="1882808"/>
            <a:ext cx="3924300" cy="4572000"/>
          </a:xfrm>
        </p:spPr>
        <p:txBody>
          <a:bodyPr>
            <a:normAutofit fontScale="55000" lnSpcReduction="20000"/>
          </a:bodyPr>
          <a:lstStyle/>
          <a:p>
            <a:pPr algn="just"/>
            <a:r>
              <a:rPr lang="en-US" dirty="0"/>
              <a:t>It is known to all that the entire success of any project depends upon the efforts and involvement of both internal and external stakeholders. </a:t>
            </a:r>
          </a:p>
          <a:p>
            <a:pPr algn="just"/>
            <a:r>
              <a:rPr lang="en-US" dirty="0"/>
              <a:t>Additionally, effective involvement and support of project stakeholders can add value and quality to the overall project. </a:t>
            </a:r>
          </a:p>
          <a:p>
            <a:pPr algn="just"/>
            <a:r>
              <a:rPr lang="en-US" dirty="0"/>
              <a:t>For this exclusive project about the launch of a new Fuzzy drink, the two main internal stakeholders of the project are senior management and the project team. </a:t>
            </a:r>
          </a:p>
          <a:p>
            <a:pPr algn="just"/>
            <a:r>
              <a:rPr lang="en-US" dirty="0"/>
              <a:t>On the other hand, some of the most important external stakeholders are customers, suppliers, distributors, competitors and regulatory authorities (</a:t>
            </a:r>
            <a:r>
              <a:rPr lang="en-US" dirty="0" err="1"/>
              <a:t>Hampel</a:t>
            </a:r>
            <a:r>
              <a:rPr lang="en-US" dirty="0"/>
              <a:t> </a:t>
            </a:r>
            <a:r>
              <a:rPr lang="en-US" i="1" dirty="0"/>
              <a:t>et al.,</a:t>
            </a:r>
            <a:r>
              <a:rPr lang="en-US" dirty="0"/>
              <a:t> 2020). </a:t>
            </a:r>
          </a:p>
        </p:txBody>
      </p:sp>
      <p:pic>
        <p:nvPicPr>
          <p:cNvPr id="15362" name="Picture 2" descr="Stakeholder icon - vector illustration . Stakeholder, investor, government,  creditors, trade unions, suppliers, customers, infographic, template,  presentation, concept, banner, icon set, icons . 13039985 Vector Art at  Vecteezy"/>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495800" y="1905000"/>
            <a:ext cx="4419600" cy="3733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4725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a:t>Project Description-Role of internal and external Stakeholder</a:t>
            </a:r>
          </a:p>
        </p:txBody>
      </p:sp>
      <p:sp>
        <p:nvSpPr>
          <p:cNvPr id="3" name="Content Placeholder 2"/>
          <p:cNvSpPr>
            <a:spLocks noGrp="1"/>
          </p:cNvSpPr>
          <p:nvPr>
            <p:ph idx="1"/>
          </p:nvPr>
        </p:nvSpPr>
        <p:spPr>
          <a:xfrm>
            <a:off x="457200" y="1882808"/>
            <a:ext cx="4572000" cy="4572000"/>
          </a:xfrm>
        </p:spPr>
        <p:txBody>
          <a:bodyPr>
            <a:normAutofit fontScale="47500" lnSpcReduction="20000"/>
          </a:bodyPr>
          <a:lstStyle/>
          <a:p>
            <a:pPr algn="just"/>
            <a:r>
              <a:rPr lang="en-US" dirty="0"/>
              <a:t>The main senior management within this project is to provide direction, allocate resource and support the project management team with all the required assistance. </a:t>
            </a:r>
          </a:p>
          <a:p>
            <a:pPr algn="just"/>
            <a:r>
              <a:rPr lang="en-US" dirty="0"/>
              <a:t>Further, the project management has a huge role in this project because they will be working on the project from the initiation phase to the execution phase and their expertise and knowledge will help in acquiring the objective of the project (</a:t>
            </a:r>
            <a:r>
              <a:rPr lang="en-US" dirty="0" err="1"/>
              <a:t>Lehtinen</a:t>
            </a:r>
            <a:r>
              <a:rPr lang="en-US" dirty="0"/>
              <a:t> and </a:t>
            </a:r>
            <a:r>
              <a:rPr lang="en-US" dirty="0" err="1"/>
              <a:t>Aaltonen</a:t>
            </a:r>
            <a:r>
              <a:rPr lang="en-US" dirty="0"/>
              <a:t>, 2020).  </a:t>
            </a:r>
          </a:p>
          <a:p>
            <a:pPr algn="just"/>
            <a:r>
              <a:rPr lang="en-US" dirty="0"/>
              <a:t>Further, the main role of the customers within this project is to engage in this project plan and provide necessary feedback, which would help the company in improving the product and developing market strategy. </a:t>
            </a:r>
          </a:p>
          <a:p>
            <a:pPr algn="just"/>
            <a:r>
              <a:rPr lang="en-US" dirty="0"/>
              <a:t>Moreover, the main role of the supplier or vendor is to streamline their supply chain and ensure the availability of high-quality ingredients required for the manufacturing of fizzy drinks. </a:t>
            </a:r>
          </a:p>
          <a:p>
            <a:pPr algn="just"/>
            <a:r>
              <a:rPr lang="en-US" dirty="0"/>
              <a:t>Additionally, the main role of the regulatory authorities is to develop a regulation which focuses on product safety and fair business practices (</a:t>
            </a:r>
            <a:r>
              <a:rPr lang="en-US" dirty="0" err="1"/>
              <a:t>Derakhshan</a:t>
            </a:r>
            <a:r>
              <a:rPr lang="en-US" i="1" dirty="0"/>
              <a:t> et al.,</a:t>
            </a:r>
            <a:r>
              <a:rPr lang="en-US" dirty="0"/>
              <a:t> 2019).  </a:t>
            </a:r>
          </a:p>
          <a:p>
            <a:pPr algn="just"/>
            <a:endParaRPr lang="en-US" dirty="0"/>
          </a:p>
          <a:p>
            <a:pPr algn="just"/>
            <a:endParaRPr lang="en-US" dirty="0"/>
          </a:p>
          <a:p>
            <a:endParaRPr lang="en-US" dirty="0"/>
          </a:p>
        </p:txBody>
      </p:sp>
      <p:pic>
        <p:nvPicPr>
          <p:cNvPr id="16386" name="Picture 2" descr="What Is A Stakeholder? Things You Should Know Government, 49% OFF"/>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1981200"/>
            <a:ext cx="3581400" cy="3581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852346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Project Description-</a:t>
            </a:r>
            <a:r>
              <a:rPr lang="en-US" sz="4400" b="1" dirty="0">
                <a:effectLst/>
              </a:rPr>
              <a:t> Selection of project methodology</a:t>
            </a:r>
            <a:endParaRPr lang="en-US" b="1" dirty="0"/>
          </a:p>
        </p:txBody>
      </p:sp>
      <p:sp>
        <p:nvSpPr>
          <p:cNvPr id="3" name="Content Placeholder 2"/>
          <p:cNvSpPr>
            <a:spLocks noGrp="1"/>
          </p:cNvSpPr>
          <p:nvPr>
            <p:ph idx="1"/>
          </p:nvPr>
        </p:nvSpPr>
        <p:spPr>
          <a:xfrm>
            <a:off x="457200" y="1882808"/>
            <a:ext cx="4267200" cy="4572000"/>
          </a:xfrm>
        </p:spPr>
        <p:txBody>
          <a:bodyPr>
            <a:normAutofit fontScale="70000" lnSpcReduction="20000"/>
          </a:bodyPr>
          <a:lstStyle/>
          <a:p>
            <a:pPr algn="just"/>
            <a:r>
              <a:rPr lang="en-US" dirty="0"/>
              <a:t>For this specific project, the project management team will be using the agile project management approach because offers essential adaptability and agility due to the industry's constantly shifting dynamics and the necessity for quick change (</a:t>
            </a:r>
            <a:r>
              <a:rPr lang="en-US" dirty="0" err="1"/>
              <a:t>Marnada</a:t>
            </a:r>
            <a:r>
              <a:rPr lang="en-US" dirty="0"/>
              <a:t> </a:t>
            </a:r>
            <a:r>
              <a:rPr lang="en-US" i="1" dirty="0"/>
              <a:t>et al.,</a:t>
            </a:r>
            <a:r>
              <a:rPr lang="en-US" dirty="0"/>
              <a:t> 2022). </a:t>
            </a:r>
          </a:p>
          <a:p>
            <a:pPr algn="just"/>
            <a:r>
              <a:rPr lang="en-US" dirty="0"/>
              <a:t>Further, by using an iterative process, the project management team can quickly make modifications in response to consumer input and market shifts, which improves the likelihood that our product launch will be successful.</a:t>
            </a:r>
          </a:p>
          <a:p>
            <a:endParaRPr lang="en-US" dirty="0"/>
          </a:p>
          <a:p>
            <a:pPr algn="just"/>
            <a:endParaRPr lang="en-US" dirty="0"/>
          </a:p>
        </p:txBody>
      </p:sp>
      <p:pic>
        <p:nvPicPr>
          <p:cNvPr id="17410" name="Picture 2" descr="The Ultimate Guide to Implementing Agile Project Management (and Scrum) |  Planio"/>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36886" y="1926771"/>
            <a:ext cx="4038600" cy="4038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1841591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br>
              <a:rPr lang="en-US" sz="3000" dirty="0"/>
            </a:br>
            <a:r>
              <a:rPr lang="en-US" sz="3000" b="1" dirty="0"/>
              <a:t>Project Description-Project challenges</a:t>
            </a:r>
            <a:br>
              <a:rPr lang="en-US" sz="3000" dirty="0">
                <a:effectLst/>
              </a:rPr>
            </a:br>
            <a:endParaRPr lang="en-US" sz="3000" dirty="0"/>
          </a:p>
        </p:txBody>
      </p:sp>
      <p:sp>
        <p:nvSpPr>
          <p:cNvPr id="3" name="Content Placeholder 2"/>
          <p:cNvSpPr>
            <a:spLocks noGrp="1"/>
          </p:cNvSpPr>
          <p:nvPr>
            <p:ph idx="1"/>
          </p:nvPr>
        </p:nvSpPr>
        <p:spPr>
          <a:xfrm>
            <a:off x="457200" y="1882808"/>
            <a:ext cx="4572000" cy="4572000"/>
          </a:xfrm>
        </p:spPr>
        <p:txBody>
          <a:bodyPr>
            <a:normAutofit fontScale="55000" lnSpcReduction="20000"/>
          </a:bodyPr>
          <a:lstStyle/>
          <a:p>
            <a:pPr algn="just"/>
            <a:r>
              <a:rPr lang="en-US" dirty="0"/>
              <a:t>After carefully inspecting the overall project in detail, it has been found that performing a market saturation can be challenging due to the high level of competition in the market. </a:t>
            </a:r>
          </a:p>
          <a:p>
            <a:pPr algn="just"/>
            <a:r>
              <a:rPr lang="en-US" dirty="0"/>
              <a:t>Further, winning the trust of the customers and influencing them to switch brands would be difficult. Additionally, external business factors related to economic and political forces would impact the supply chain of the business (Cooper, 2019). </a:t>
            </a:r>
          </a:p>
          <a:p>
            <a:pPr algn="just"/>
            <a:r>
              <a:rPr lang="en-US" dirty="0"/>
              <a:t>Complying with the regulations associated with product safety, customer rights, employees' rights and ethical business practice can be very challenging. </a:t>
            </a:r>
          </a:p>
          <a:p>
            <a:pPr algn="just"/>
            <a:r>
              <a:rPr lang="en-US" dirty="0"/>
              <a:t>Lastly, staying updated about the current market trends and customers' preferences would be very difficult in this rapidly changing business environment.   </a:t>
            </a:r>
          </a:p>
        </p:txBody>
      </p:sp>
      <p:pic>
        <p:nvPicPr>
          <p:cNvPr id="18434" name="Picture 2" descr="6 Challenges For Project Managers - PM Tip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57800" y="2085109"/>
            <a:ext cx="3581400" cy="3505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76053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Description-risk mitigation strategies</a:t>
            </a:r>
          </a:p>
        </p:txBody>
      </p:sp>
      <p:sp>
        <p:nvSpPr>
          <p:cNvPr id="3" name="Content Placeholder 2"/>
          <p:cNvSpPr>
            <a:spLocks noGrp="1"/>
          </p:cNvSpPr>
          <p:nvPr>
            <p:ph idx="1"/>
          </p:nvPr>
        </p:nvSpPr>
        <p:spPr>
          <a:xfrm>
            <a:off x="457200" y="1882808"/>
            <a:ext cx="4495800" cy="4572000"/>
          </a:xfrm>
        </p:spPr>
        <p:txBody>
          <a:bodyPr>
            <a:normAutofit fontScale="55000" lnSpcReduction="20000"/>
          </a:bodyPr>
          <a:lstStyle/>
          <a:p>
            <a:pPr algn="just"/>
            <a:r>
              <a:rPr lang="en-US" dirty="0"/>
              <a:t>To effectively focus on market saturation, the leaders of the Eco-Bites have to focus on using a differentiating strategy to gain the upper hand over their competitors.</a:t>
            </a:r>
          </a:p>
          <a:p>
            <a:pPr algn="just"/>
            <a:r>
              <a:rPr lang="en-US" dirty="0"/>
              <a:t>To win the trust of the customers and influence them to switch brands, the company will be focusing on developing quality products and providing discounts on purchases of products. </a:t>
            </a:r>
          </a:p>
          <a:p>
            <a:pPr algn="just"/>
            <a:r>
              <a:rPr lang="en-US" dirty="0"/>
              <a:t>Moreover, to deal with the legal compliance issues the company have to hire and develop a legal team which looks after all the legal matters of the company (</a:t>
            </a:r>
            <a:r>
              <a:rPr lang="en-US" dirty="0" err="1"/>
              <a:t>Kah</a:t>
            </a:r>
            <a:r>
              <a:rPr lang="en-US" i="1" dirty="0"/>
              <a:t> et al.,</a:t>
            </a:r>
            <a:r>
              <a:rPr lang="en-US" dirty="0"/>
              <a:t> 2019). </a:t>
            </a:r>
          </a:p>
          <a:p>
            <a:pPr algn="just"/>
            <a:r>
              <a:rPr lang="en-US" dirty="0"/>
              <a:t>Lastly to remain updated about the customer's preferences and market trends conducting regular market analysis is important. </a:t>
            </a:r>
          </a:p>
        </p:txBody>
      </p:sp>
      <p:pic>
        <p:nvPicPr>
          <p:cNvPr id="19458" name="Picture 2" descr="Risk Mitigation Strategies in Project Management | 5 Risk Mitigation  Strategies"/>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400" y="1981200"/>
            <a:ext cx="3810000" cy="3429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823822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Description-Success Criteria</a:t>
            </a:r>
          </a:p>
        </p:txBody>
      </p:sp>
      <p:graphicFrame>
        <p:nvGraphicFramePr>
          <p:cNvPr id="4" name="Table 3"/>
          <p:cNvGraphicFramePr>
            <a:graphicFrameLocks noGrp="1"/>
          </p:cNvGraphicFramePr>
          <p:nvPr/>
        </p:nvGraphicFramePr>
        <p:xfrm>
          <a:off x="509560" y="1857351"/>
          <a:ext cx="8124880" cy="4574786"/>
        </p:xfrm>
        <a:graphic>
          <a:graphicData uri="http://schemas.openxmlformats.org/drawingml/2006/table">
            <a:tbl>
              <a:tblPr firstRow="1" firstCol="1" bandRow="1">
                <a:tableStyleId>{5C22544A-7EE6-4342-B048-85BDC9FD1C3A}</a:tableStyleId>
              </a:tblPr>
              <a:tblGrid>
                <a:gridCol w="4062440">
                  <a:extLst>
                    <a:ext uri="{9D8B030D-6E8A-4147-A177-3AD203B41FA5}">
                      <a16:colId xmlns:a16="http://schemas.microsoft.com/office/drawing/2014/main" val="20000"/>
                    </a:ext>
                  </a:extLst>
                </a:gridCol>
                <a:gridCol w="4062440">
                  <a:extLst>
                    <a:ext uri="{9D8B030D-6E8A-4147-A177-3AD203B41FA5}">
                      <a16:colId xmlns:a16="http://schemas.microsoft.com/office/drawing/2014/main" val="20001"/>
                    </a:ext>
                  </a:extLst>
                </a:gridCol>
              </a:tblGrid>
              <a:tr h="333020">
                <a:tc>
                  <a:txBody>
                    <a:bodyPr/>
                    <a:lstStyle/>
                    <a:p>
                      <a:pPr marL="0" marR="0">
                        <a:lnSpc>
                          <a:spcPct val="115000"/>
                        </a:lnSpc>
                        <a:spcBef>
                          <a:spcPts val="0"/>
                        </a:spcBef>
                        <a:spcAft>
                          <a:spcPts val="0"/>
                        </a:spcAft>
                      </a:pPr>
                      <a:r>
                        <a:rPr lang="en-US" sz="1200">
                          <a:effectLst/>
                        </a:rPr>
                        <a:t>Success Criteria</a:t>
                      </a:r>
                      <a:endParaRPr lang="en-US" sz="1100">
                        <a:effectLst/>
                        <a:latin typeface="Calibri"/>
                        <a:ea typeface="Calibri"/>
                        <a:cs typeface="Times New Roman"/>
                      </a:endParaRPr>
                    </a:p>
                  </a:txBody>
                  <a:tcPr marL="62692" marR="62692" marT="62692" marB="62692"/>
                </a:tc>
                <a:tc>
                  <a:txBody>
                    <a:bodyPr/>
                    <a:lstStyle/>
                    <a:p>
                      <a:pPr marL="0" marR="0">
                        <a:lnSpc>
                          <a:spcPct val="115000"/>
                        </a:lnSpc>
                        <a:spcBef>
                          <a:spcPts val="0"/>
                        </a:spcBef>
                        <a:spcAft>
                          <a:spcPts val="0"/>
                        </a:spcAft>
                      </a:pPr>
                      <a:r>
                        <a:rPr lang="en-US" sz="1200">
                          <a:effectLst/>
                        </a:rPr>
                        <a:t>Measurement and metrics</a:t>
                      </a:r>
                      <a:endParaRPr lang="en-US" sz="1100">
                        <a:effectLst/>
                        <a:latin typeface="Calibri"/>
                        <a:ea typeface="Calibri"/>
                        <a:cs typeface="Times New Roman"/>
                      </a:endParaRPr>
                    </a:p>
                  </a:txBody>
                  <a:tcPr marL="62692" marR="62692" marT="62692" marB="62692"/>
                </a:tc>
                <a:extLst>
                  <a:ext uri="{0D108BD9-81ED-4DB2-BD59-A6C34878D82A}">
                    <a16:rowId xmlns:a16="http://schemas.microsoft.com/office/drawing/2014/main" val="10000"/>
                  </a:ext>
                </a:extLst>
              </a:tr>
              <a:tr h="1371199">
                <a:tc>
                  <a:txBody>
                    <a:bodyPr/>
                    <a:lstStyle/>
                    <a:p>
                      <a:pPr marL="0" marR="0">
                        <a:lnSpc>
                          <a:spcPct val="115000"/>
                        </a:lnSpc>
                        <a:spcBef>
                          <a:spcPts val="0"/>
                        </a:spcBef>
                        <a:spcAft>
                          <a:spcPts val="0"/>
                        </a:spcAft>
                      </a:pPr>
                      <a:r>
                        <a:rPr lang="en-US" sz="1200">
                          <a:effectLst/>
                        </a:rPr>
                        <a:t>Market Shares</a:t>
                      </a:r>
                      <a:endParaRPr lang="en-US" sz="1100">
                        <a:effectLst/>
                        <a:latin typeface="Calibri"/>
                        <a:ea typeface="Calibri"/>
                        <a:cs typeface="Times New Roman"/>
                      </a:endParaRPr>
                    </a:p>
                  </a:txBody>
                  <a:tcPr marL="62692" marR="62692" marT="62692" marB="62692"/>
                </a:tc>
                <a:tc>
                  <a:txBody>
                    <a:bodyPr/>
                    <a:lstStyle/>
                    <a:p>
                      <a:pPr marL="0" marR="0" algn="just">
                        <a:lnSpc>
                          <a:spcPct val="115000"/>
                        </a:lnSpc>
                        <a:spcBef>
                          <a:spcPts val="1200"/>
                        </a:spcBef>
                        <a:spcAft>
                          <a:spcPts val="1200"/>
                        </a:spcAft>
                      </a:pPr>
                      <a:r>
                        <a:rPr lang="en-US" sz="1200">
                          <a:effectLst/>
                        </a:rPr>
                        <a:t>Acquiring an almost 27% market share in less than a year. To measure the success of this objective the project team will be comparing the percentage of their market share with their competitors. Additionally, the success of this objective is demonstrated by a significant rise in market share (Cooper, 2019).</a:t>
                      </a:r>
                      <a:endParaRPr lang="en-US" sz="1100">
                        <a:effectLst/>
                        <a:latin typeface="Calibri"/>
                        <a:ea typeface="Calibri"/>
                        <a:cs typeface="Times New Roman"/>
                      </a:endParaRPr>
                    </a:p>
                  </a:txBody>
                  <a:tcPr marL="62692" marR="62692" marT="62692" marB="62692"/>
                </a:tc>
                <a:extLst>
                  <a:ext uri="{0D108BD9-81ED-4DB2-BD59-A6C34878D82A}">
                    <a16:rowId xmlns:a16="http://schemas.microsoft.com/office/drawing/2014/main" val="10001"/>
                  </a:ext>
                </a:extLst>
              </a:tr>
              <a:tr h="955927">
                <a:tc>
                  <a:txBody>
                    <a:bodyPr/>
                    <a:lstStyle/>
                    <a:p>
                      <a:pPr marL="0" marR="0">
                        <a:lnSpc>
                          <a:spcPct val="115000"/>
                        </a:lnSpc>
                        <a:spcBef>
                          <a:spcPts val="0"/>
                        </a:spcBef>
                        <a:spcAft>
                          <a:spcPts val="0"/>
                        </a:spcAft>
                      </a:pPr>
                      <a:r>
                        <a:rPr lang="en-US" sz="1200">
                          <a:effectLst/>
                        </a:rPr>
                        <a:t>Sales Objective</a:t>
                      </a:r>
                      <a:endParaRPr lang="en-US" sz="1100">
                        <a:effectLst/>
                        <a:latin typeface="Calibri"/>
                        <a:ea typeface="Calibri"/>
                        <a:cs typeface="Times New Roman"/>
                      </a:endParaRPr>
                    </a:p>
                  </a:txBody>
                  <a:tcPr marL="62692" marR="62692" marT="62692" marB="62692"/>
                </a:tc>
                <a:tc>
                  <a:txBody>
                    <a:bodyPr/>
                    <a:lstStyle/>
                    <a:p>
                      <a:pPr marL="0" marR="0" algn="just">
                        <a:lnSpc>
                          <a:spcPct val="115000"/>
                        </a:lnSpc>
                        <a:spcBef>
                          <a:spcPts val="1200"/>
                        </a:spcBef>
                        <a:spcAft>
                          <a:spcPts val="1200"/>
                        </a:spcAft>
                      </a:pPr>
                      <a:r>
                        <a:rPr lang="en-US" sz="1200">
                          <a:effectLst/>
                        </a:rPr>
                        <a:t>Surpassing or achieving predetermined objectives for sales. If the project is successful in meeting or exceeding the estimated sales targets within the specified time frame, then it can be defined that the project has succeeded.</a:t>
                      </a:r>
                      <a:endParaRPr lang="en-US" sz="1100">
                        <a:effectLst/>
                        <a:latin typeface="Calibri"/>
                        <a:ea typeface="Calibri"/>
                        <a:cs typeface="Times New Roman"/>
                      </a:endParaRPr>
                    </a:p>
                  </a:txBody>
                  <a:tcPr marL="62692" marR="62692" marT="62692" marB="62692"/>
                </a:tc>
                <a:extLst>
                  <a:ext uri="{0D108BD9-81ED-4DB2-BD59-A6C34878D82A}">
                    <a16:rowId xmlns:a16="http://schemas.microsoft.com/office/drawing/2014/main" val="10002"/>
                  </a:ext>
                </a:extLst>
              </a:tr>
              <a:tr h="955927">
                <a:tc>
                  <a:txBody>
                    <a:bodyPr/>
                    <a:lstStyle/>
                    <a:p>
                      <a:pPr marL="0" marR="0">
                        <a:lnSpc>
                          <a:spcPct val="115000"/>
                        </a:lnSpc>
                        <a:spcBef>
                          <a:spcPts val="0"/>
                        </a:spcBef>
                        <a:spcAft>
                          <a:spcPts val="0"/>
                        </a:spcAft>
                      </a:pPr>
                      <a:r>
                        <a:rPr lang="en-US" sz="1200">
                          <a:effectLst/>
                        </a:rPr>
                        <a:t>Customer Contentment</a:t>
                      </a:r>
                      <a:endParaRPr lang="en-US" sz="1100">
                        <a:effectLst/>
                        <a:latin typeface="Calibri"/>
                        <a:ea typeface="Calibri"/>
                        <a:cs typeface="Times New Roman"/>
                      </a:endParaRPr>
                    </a:p>
                  </a:txBody>
                  <a:tcPr marL="62692" marR="62692" marT="62692" marB="62692"/>
                </a:tc>
                <a:tc>
                  <a:txBody>
                    <a:bodyPr/>
                    <a:lstStyle/>
                    <a:p>
                      <a:pPr marL="0" marR="0" algn="just">
                        <a:lnSpc>
                          <a:spcPct val="115000"/>
                        </a:lnSpc>
                        <a:spcBef>
                          <a:spcPts val="1200"/>
                        </a:spcBef>
                        <a:spcAft>
                          <a:spcPts val="1200"/>
                        </a:spcAft>
                      </a:pPr>
                      <a:r>
                        <a:rPr lang="en-US" sz="1200">
                          <a:effectLst/>
                        </a:rPr>
                        <a:t>Outstanding levels of customer satisfaction as determined by reviews and recommendations. Further, the project management team will be conducting a survey of customers and examining the proportion of repurchases (Armenia et al., 2019).</a:t>
                      </a:r>
                      <a:endParaRPr lang="en-US" sz="1100">
                        <a:effectLst/>
                        <a:latin typeface="Calibri"/>
                        <a:ea typeface="Calibri"/>
                        <a:cs typeface="Times New Roman"/>
                      </a:endParaRPr>
                    </a:p>
                  </a:txBody>
                  <a:tcPr marL="62692" marR="62692" marT="62692" marB="62692"/>
                </a:tc>
                <a:extLst>
                  <a:ext uri="{0D108BD9-81ED-4DB2-BD59-A6C34878D82A}">
                    <a16:rowId xmlns:a16="http://schemas.microsoft.com/office/drawing/2014/main" val="10003"/>
                  </a:ext>
                </a:extLst>
              </a:tr>
              <a:tr h="955927">
                <a:tc>
                  <a:txBody>
                    <a:bodyPr/>
                    <a:lstStyle/>
                    <a:p>
                      <a:pPr marL="0" marR="0">
                        <a:lnSpc>
                          <a:spcPct val="115000"/>
                        </a:lnSpc>
                        <a:spcBef>
                          <a:spcPts val="0"/>
                        </a:spcBef>
                        <a:spcAft>
                          <a:spcPts val="0"/>
                        </a:spcAft>
                      </a:pPr>
                      <a:r>
                        <a:rPr lang="en-US" sz="1200">
                          <a:effectLst/>
                        </a:rPr>
                        <a:t>Brand Recognition</a:t>
                      </a:r>
                      <a:endParaRPr lang="en-US" sz="1100">
                        <a:effectLst/>
                        <a:latin typeface="Calibri"/>
                        <a:ea typeface="Calibri"/>
                        <a:cs typeface="Times New Roman"/>
                      </a:endParaRPr>
                    </a:p>
                  </a:txBody>
                  <a:tcPr marL="62692" marR="62692" marT="62692" marB="62692"/>
                </a:tc>
                <a:tc>
                  <a:txBody>
                    <a:bodyPr/>
                    <a:lstStyle/>
                    <a:p>
                      <a:pPr marL="0" marR="0" algn="just">
                        <a:lnSpc>
                          <a:spcPct val="115000"/>
                        </a:lnSpc>
                        <a:spcBef>
                          <a:spcPts val="1200"/>
                        </a:spcBef>
                        <a:spcAft>
                          <a:spcPts val="1200"/>
                        </a:spcAft>
                      </a:pPr>
                      <a:r>
                        <a:rPr lang="en-US" sz="1200" dirty="0">
                          <a:effectLst/>
                        </a:rPr>
                        <a:t>The company's new fuzzy drink brand is </a:t>
                      </a:r>
                      <a:r>
                        <a:rPr lang="en-US" sz="1200" dirty="0" err="1">
                          <a:effectLst/>
                        </a:rPr>
                        <a:t>recognisable</a:t>
                      </a:r>
                      <a:r>
                        <a:rPr lang="en-US" sz="1200" dirty="0">
                          <a:effectLst/>
                        </a:rPr>
                        <a:t> and well-remembered within a target audience. However, success will be evident once customers can identify and remember our brand. To evaluate this, we'll employ surveys and market research</a:t>
                      </a:r>
                      <a:endParaRPr lang="en-US" sz="1100" dirty="0">
                        <a:effectLst/>
                        <a:latin typeface="Calibri"/>
                        <a:ea typeface="Calibri"/>
                        <a:cs typeface="Times New Roman"/>
                      </a:endParaRPr>
                    </a:p>
                  </a:txBody>
                  <a:tcPr marL="62692" marR="62692" marT="62692" marB="62692"/>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42730723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Description-estimated budget and timeframe</a:t>
            </a:r>
          </a:p>
        </p:txBody>
      </p:sp>
      <p:sp>
        <p:nvSpPr>
          <p:cNvPr id="3" name="Content Placeholder 2"/>
          <p:cNvSpPr>
            <a:spLocks noGrp="1"/>
          </p:cNvSpPr>
          <p:nvPr>
            <p:ph idx="1"/>
          </p:nvPr>
        </p:nvSpPr>
        <p:spPr>
          <a:xfrm>
            <a:off x="457200" y="1882808"/>
            <a:ext cx="4114800" cy="4572000"/>
          </a:xfrm>
        </p:spPr>
        <p:txBody>
          <a:bodyPr>
            <a:normAutofit fontScale="92500" lnSpcReduction="20000"/>
          </a:bodyPr>
          <a:lstStyle/>
          <a:p>
            <a:pPr algn="just"/>
            <a:r>
              <a:rPr lang="en-US" dirty="0"/>
              <a:t>For all the project expenses related to product development, marketing, distribution, logistics, regulatory compliance and employees' wage the estimated budget of the project will be £1.5 million and the project will be completed within 18 months</a:t>
            </a:r>
          </a:p>
        </p:txBody>
      </p:sp>
      <p:pic>
        <p:nvPicPr>
          <p:cNvPr id="20482" name="Picture 2" descr="Budget will go green this year also"/>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4821382" y="1981200"/>
            <a:ext cx="3941618" cy="1752600"/>
          </a:xfrm>
          <a:prstGeom prst="rect">
            <a:avLst/>
          </a:prstGeom>
          <a:noFill/>
          <a:extLst>
            <a:ext uri="{909E8E84-426E-40DD-AFC4-6F175D3DCCD1}">
              <a14:hiddenFill xmlns:a14="http://schemas.microsoft.com/office/drawing/2010/main">
                <a:solidFill>
                  <a:srgbClr val="FFFFFF"/>
                </a:solidFill>
              </a14:hiddenFill>
            </a:ext>
          </a:extLst>
        </p:spPr>
      </p:pic>
      <p:sp>
        <p:nvSpPr>
          <p:cNvPr id="4" name="AutoShape 4" descr="Timeframe Stock Photos, Royalty Free Timeframe Images | Depositphotos"/>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20486" name="Picture 6" descr="timeframe Icon - Free PNG &amp; SVG 981072 - Noun Project"/>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181600" y="4038600"/>
            <a:ext cx="3276600" cy="1905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46845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Project Scope</a:t>
            </a:r>
          </a:p>
        </p:txBody>
      </p:sp>
      <p:sp>
        <p:nvSpPr>
          <p:cNvPr id="3" name="Content Placeholder 2"/>
          <p:cNvSpPr>
            <a:spLocks noGrp="1"/>
          </p:cNvSpPr>
          <p:nvPr>
            <p:ph idx="1"/>
          </p:nvPr>
        </p:nvSpPr>
        <p:spPr>
          <a:xfrm>
            <a:off x="457200" y="1882808"/>
            <a:ext cx="4343400" cy="4975192"/>
          </a:xfrm>
        </p:spPr>
        <p:txBody>
          <a:bodyPr>
            <a:normAutofit fontScale="40000" lnSpcReduction="20000"/>
          </a:bodyPr>
          <a:lstStyle/>
          <a:p>
            <a:pPr algn="just"/>
            <a:r>
              <a:rPr lang="en-GB" sz="4000" dirty="0"/>
              <a:t>The main scope of this project is to successfully introduce Eco-Bites' new fuzzy drink brand to the UK food and beverage industry. </a:t>
            </a:r>
          </a:p>
          <a:p>
            <a:pPr algn="just"/>
            <a:r>
              <a:rPr lang="en-GB" sz="4000" dirty="0"/>
              <a:t>Further, the target audience for this campaign is diverse and includes individuals, retail establishments, hotels, and schools. </a:t>
            </a:r>
          </a:p>
          <a:p>
            <a:pPr algn="just"/>
            <a:r>
              <a:rPr lang="en-GB" sz="4000" dirty="0"/>
              <a:t>Moreover, by utilising innovation and consumer happiness to make up for prior deficiencies, the project aims to establish Eco-Bites as a dominant force in the fiercely competitive UK beverage market. </a:t>
            </a:r>
          </a:p>
          <a:p>
            <a:pPr algn="just"/>
            <a:r>
              <a:rPr lang="en-GB" sz="4000" dirty="0"/>
              <a:t>Additionally, product creation, marketing, distribution, logistics, regulatory compliance, and staff management are important factors. </a:t>
            </a:r>
          </a:p>
          <a:p>
            <a:pPr algn="just"/>
            <a:r>
              <a:rPr lang="en-GB" sz="4000" dirty="0"/>
              <a:t>Therefore, the project is expected to cost £1.5 million, and it will take 18 months to complete. </a:t>
            </a:r>
          </a:p>
          <a:p>
            <a:pPr algn="just"/>
            <a:r>
              <a:rPr lang="en-GB" sz="4000" dirty="0"/>
              <a:t>Lastly, the achievement of a sizable market share, sales goals, client happiness, brand awareness, and revenue growth will define success.</a:t>
            </a:r>
          </a:p>
          <a:p>
            <a:endParaRPr lang="en-GB" dirty="0"/>
          </a:p>
        </p:txBody>
      </p:sp>
      <p:pic>
        <p:nvPicPr>
          <p:cNvPr id="21506" name="Picture 2" descr="An Overview of Project Scope Management - Whizlabs Blo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1981200"/>
            <a:ext cx="4063999" cy="42672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58761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Work Break Structure –Phase 1</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3357308032"/>
              </p:ext>
            </p:extLst>
          </p:nvPr>
        </p:nvGraphicFramePr>
        <p:xfrm>
          <a:off x="457200" y="2209803"/>
          <a:ext cx="8229601" cy="3403824"/>
        </p:xfrm>
        <a:graphic>
          <a:graphicData uri="http://schemas.openxmlformats.org/drawingml/2006/table">
            <a:tbl>
              <a:tblPr firstRow="1" firstCol="1" bandRow="1">
                <a:tableStyleId>{5C22544A-7EE6-4342-B048-85BDC9FD1C3A}</a:tableStyleId>
              </a:tblPr>
              <a:tblGrid>
                <a:gridCol w="2444436">
                  <a:extLst>
                    <a:ext uri="{9D8B030D-6E8A-4147-A177-3AD203B41FA5}">
                      <a16:colId xmlns:a16="http://schemas.microsoft.com/office/drawing/2014/main" val="20000"/>
                    </a:ext>
                  </a:extLst>
                </a:gridCol>
                <a:gridCol w="2444436">
                  <a:extLst>
                    <a:ext uri="{9D8B030D-6E8A-4147-A177-3AD203B41FA5}">
                      <a16:colId xmlns:a16="http://schemas.microsoft.com/office/drawing/2014/main" val="20001"/>
                    </a:ext>
                  </a:extLst>
                </a:gridCol>
                <a:gridCol w="3340729">
                  <a:extLst>
                    <a:ext uri="{9D8B030D-6E8A-4147-A177-3AD203B41FA5}">
                      <a16:colId xmlns:a16="http://schemas.microsoft.com/office/drawing/2014/main" val="20002"/>
                    </a:ext>
                  </a:extLst>
                </a:gridCol>
              </a:tblGrid>
              <a:tr h="434748">
                <a:tc>
                  <a:txBody>
                    <a:bodyPr/>
                    <a:lstStyle/>
                    <a:p>
                      <a:pPr marL="0" marR="0">
                        <a:lnSpc>
                          <a:spcPct val="115000"/>
                        </a:lnSpc>
                        <a:spcBef>
                          <a:spcPts val="0"/>
                        </a:spcBef>
                        <a:spcAft>
                          <a:spcPts val="0"/>
                        </a:spcAft>
                      </a:pPr>
                      <a:r>
                        <a:rPr lang="en-US" sz="1200" dirty="0">
                          <a:effectLst/>
                        </a:rPr>
                        <a:t>Project Phase</a:t>
                      </a:r>
                      <a:endParaRPr lang="en-US" sz="1200" dirty="0">
                        <a:effectLst/>
                        <a:latin typeface="Calibri"/>
                        <a:ea typeface="Times New Roman"/>
                        <a:cs typeface="Times New Roman"/>
                      </a:endParaRPr>
                    </a:p>
                  </a:txBody>
                  <a:tcPr marL="63500" marR="63500" marT="63500" marB="63500"/>
                </a:tc>
                <a:tc>
                  <a:txBody>
                    <a:bodyPr/>
                    <a:lstStyle/>
                    <a:p>
                      <a:r>
                        <a:rPr lang="en-US" sz="1200" dirty="0"/>
                        <a:t>Task</a:t>
                      </a:r>
                    </a:p>
                  </a:txBody>
                  <a:tcPr marL="63500" marR="63500" marT="63500" marB="6350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effectLst/>
                        </a:rPr>
                        <a:t>Tasks Duration (in Months) </a:t>
                      </a:r>
                      <a:endParaRPr lang="en-US" sz="1200" dirty="0"/>
                    </a:p>
                    <a:p>
                      <a:endParaRPr lang="en-US" sz="1200" dirty="0"/>
                    </a:p>
                  </a:txBody>
                  <a:tcPr/>
                </a:tc>
                <a:extLst>
                  <a:ext uri="{0D108BD9-81ED-4DB2-BD59-A6C34878D82A}">
                    <a16:rowId xmlns:a16="http://schemas.microsoft.com/office/drawing/2014/main" val="10000"/>
                  </a:ext>
                </a:extLst>
              </a:tr>
              <a:tr h="368328">
                <a:tc rowSpan="8">
                  <a:txBody>
                    <a:bodyPr/>
                    <a:lstStyle/>
                    <a:p>
                      <a:pPr marL="0" marR="0">
                        <a:spcBef>
                          <a:spcPts val="0"/>
                        </a:spcBef>
                        <a:spcAft>
                          <a:spcPts val="0"/>
                        </a:spcAft>
                      </a:pPr>
                      <a:r>
                        <a:rPr lang="en-US" sz="1200">
                          <a:effectLst/>
                        </a:rPr>
                        <a:t>Phase 1: Pre-Launch preparation</a:t>
                      </a:r>
                      <a:endParaRPr lang="en-US" sz="1200">
                        <a:effectLst/>
                        <a:latin typeface="Times New Roman"/>
                        <a:ea typeface="Times New Roman"/>
                      </a:endParaRPr>
                    </a:p>
                  </a:txBody>
                  <a:tcPr marL="63500" marR="63500" marT="63500" marB="63500"/>
                </a:tc>
                <a:tc>
                  <a:txBody>
                    <a:bodyPr/>
                    <a:lstStyle/>
                    <a:p>
                      <a:pPr marL="0" marR="0">
                        <a:spcBef>
                          <a:spcPts val="0"/>
                        </a:spcBef>
                        <a:spcAft>
                          <a:spcPts val="0"/>
                        </a:spcAft>
                      </a:pPr>
                      <a:r>
                        <a:rPr lang="en-US" sz="1200">
                          <a:effectLst/>
                        </a:rPr>
                        <a:t>Market Research</a:t>
                      </a:r>
                      <a:endParaRPr lang="en-US" sz="1200">
                        <a:effectLst/>
                        <a:latin typeface="Times New Roman"/>
                        <a:ea typeface="Times New Roman"/>
                      </a:endParaRPr>
                    </a:p>
                  </a:txBody>
                  <a:tcPr marL="63500" marR="63500" marT="63500" marB="63500"/>
                </a:tc>
                <a:tc rowSpan="8">
                  <a:txBody>
                    <a:bodyPr/>
                    <a:lstStyle/>
                    <a:p>
                      <a:pPr marL="0" marR="0">
                        <a:spcBef>
                          <a:spcPts val="0"/>
                        </a:spcBef>
                        <a:spcAft>
                          <a:spcPts val="0"/>
                        </a:spcAft>
                      </a:pPr>
                      <a:r>
                        <a:rPr lang="en-US" sz="1200">
                          <a:effectLst/>
                        </a:rPr>
                        <a:t>6 Months</a:t>
                      </a:r>
                      <a:endParaRPr lang="en-US" sz="1200">
                        <a:effectLst/>
                        <a:latin typeface="Times New Roman"/>
                        <a:ea typeface="Times New Roman"/>
                      </a:endParaRPr>
                    </a:p>
                  </a:txBody>
                  <a:tcPr marL="63500" marR="63500" marT="63500" marB="63500"/>
                </a:tc>
                <a:extLst>
                  <a:ext uri="{0D108BD9-81ED-4DB2-BD59-A6C34878D82A}">
                    <a16:rowId xmlns:a16="http://schemas.microsoft.com/office/drawing/2014/main" val="10001"/>
                  </a:ext>
                </a:extLst>
              </a:tr>
              <a:tr h="368328">
                <a:tc vMerge="1">
                  <a:txBody>
                    <a:bodyPr/>
                    <a:lstStyle/>
                    <a:p>
                      <a:endParaRPr lang="en-US"/>
                    </a:p>
                  </a:txBody>
                  <a:tcPr/>
                </a:tc>
                <a:tc>
                  <a:txBody>
                    <a:bodyPr/>
                    <a:lstStyle/>
                    <a:p>
                      <a:pPr marL="0" marR="0">
                        <a:spcBef>
                          <a:spcPts val="0"/>
                        </a:spcBef>
                        <a:spcAft>
                          <a:spcPts val="0"/>
                        </a:spcAft>
                      </a:pPr>
                      <a:r>
                        <a:rPr lang="en-US" sz="1200">
                          <a:effectLst/>
                        </a:rPr>
                        <a:t>Product Development</a:t>
                      </a:r>
                      <a:endParaRPr lang="en-US" sz="1200">
                        <a:effectLst/>
                        <a:latin typeface="Times New Roman"/>
                        <a:ea typeface="Times New Roman"/>
                      </a:endParaRPr>
                    </a:p>
                  </a:txBody>
                  <a:tcPr marL="63500" marR="63500" marT="63500" marB="63500"/>
                </a:tc>
                <a:tc vMerge="1">
                  <a:txBody>
                    <a:bodyPr/>
                    <a:lstStyle/>
                    <a:p>
                      <a:endParaRPr lang="en-US"/>
                    </a:p>
                  </a:txBody>
                  <a:tcPr/>
                </a:tc>
                <a:extLst>
                  <a:ext uri="{0D108BD9-81ED-4DB2-BD59-A6C34878D82A}">
                    <a16:rowId xmlns:a16="http://schemas.microsoft.com/office/drawing/2014/main" val="10002"/>
                  </a:ext>
                </a:extLst>
              </a:tr>
              <a:tr h="368328">
                <a:tc vMerge="1">
                  <a:txBody>
                    <a:bodyPr/>
                    <a:lstStyle/>
                    <a:p>
                      <a:endParaRPr lang="en-US"/>
                    </a:p>
                  </a:txBody>
                  <a:tcPr/>
                </a:tc>
                <a:tc>
                  <a:txBody>
                    <a:bodyPr/>
                    <a:lstStyle/>
                    <a:p>
                      <a:pPr marL="0" marR="0">
                        <a:spcBef>
                          <a:spcPts val="0"/>
                        </a:spcBef>
                        <a:spcAft>
                          <a:spcPts val="0"/>
                        </a:spcAft>
                      </a:pPr>
                      <a:r>
                        <a:rPr lang="en-US" sz="1200">
                          <a:effectLst/>
                        </a:rPr>
                        <a:t>Marketing Strategy Development</a:t>
                      </a:r>
                      <a:endParaRPr lang="en-US" sz="1200">
                        <a:effectLst/>
                        <a:latin typeface="Times New Roman"/>
                        <a:ea typeface="Times New Roman"/>
                      </a:endParaRPr>
                    </a:p>
                  </a:txBody>
                  <a:tcPr marL="63500" marR="63500" marT="63500" marB="63500"/>
                </a:tc>
                <a:tc vMerge="1">
                  <a:txBody>
                    <a:bodyPr/>
                    <a:lstStyle/>
                    <a:p>
                      <a:endParaRPr lang="en-US"/>
                    </a:p>
                  </a:txBody>
                  <a:tcPr/>
                </a:tc>
                <a:extLst>
                  <a:ext uri="{0D108BD9-81ED-4DB2-BD59-A6C34878D82A}">
                    <a16:rowId xmlns:a16="http://schemas.microsoft.com/office/drawing/2014/main" val="10003"/>
                  </a:ext>
                </a:extLst>
              </a:tr>
              <a:tr h="368328">
                <a:tc vMerge="1">
                  <a:txBody>
                    <a:bodyPr/>
                    <a:lstStyle/>
                    <a:p>
                      <a:endParaRPr lang="en-US"/>
                    </a:p>
                  </a:txBody>
                  <a:tcPr/>
                </a:tc>
                <a:tc>
                  <a:txBody>
                    <a:bodyPr/>
                    <a:lstStyle/>
                    <a:p>
                      <a:pPr marL="0" marR="0">
                        <a:spcBef>
                          <a:spcPts val="0"/>
                        </a:spcBef>
                        <a:spcAft>
                          <a:spcPts val="0"/>
                        </a:spcAft>
                      </a:pPr>
                      <a:r>
                        <a:rPr lang="en-US" sz="1200">
                          <a:effectLst/>
                        </a:rPr>
                        <a:t>Distribution Network Setup</a:t>
                      </a:r>
                      <a:endParaRPr lang="en-US" sz="1200">
                        <a:effectLst/>
                        <a:latin typeface="Times New Roman"/>
                        <a:ea typeface="Times New Roman"/>
                      </a:endParaRPr>
                    </a:p>
                  </a:txBody>
                  <a:tcPr marL="63500" marR="63500" marT="63500" marB="63500"/>
                </a:tc>
                <a:tc vMerge="1">
                  <a:txBody>
                    <a:bodyPr/>
                    <a:lstStyle/>
                    <a:p>
                      <a:endParaRPr lang="en-US"/>
                    </a:p>
                  </a:txBody>
                  <a:tcPr/>
                </a:tc>
                <a:extLst>
                  <a:ext uri="{0D108BD9-81ED-4DB2-BD59-A6C34878D82A}">
                    <a16:rowId xmlns:a16="http://schemas.microsoft.com/office/drawing/2014/main" val="10004"/>
                  </a:ext>
                </a:extLst>
              </a:tr>
              <a:tr h="368328">
                <a:tc vMerge="1">
                  <a:txBody>
                    <a:bodyPr/>
                    <a:lstStyle/>
                    <a:p>
                      <a:endParaRPr lang="en-US"/>
                    </a:p>
                  </a:txBody>
                  <a:tcPr/>
                </a:tc>
                <a:tc>
                  <a:txBody>
                    <a:bodyPr/>
                    <a:lstStyle/>
                    <a:p>
                      <a:r>
                        <a:rPr lang="en-US" sz="1200">
                          <a:effectLst/>
                        </a:rPr>
                        <a:t>Team Training </a:t>
                      </a:r>
                      <a:endParaRPr lang="en-US" sz="1800"/>
                    </a:p>
                  </a:txBody>
                  <a:tcPr marL="63500" marR="63500" marT="63500" marB="63500"/>
                </a:tc>
                <a:tc vMerge="1">
                  <a:txBody>
                    <a:bodyPr/>
                    <a:lstStyle/>
                    <a:p>
                      <a:endParaRPr lang="en-US"/>
                    </a:p>
                  </a:txBody>
                  <a:tcPr/>
                </a:tc>
                <a:extLst>
                  <a:ext uri="{0D108BD9-81ED-4DB2-BD59-A6C34878D82A}">
                    <a16:rowId xmlns:a16="http://schemas.microsoft.com/office/drawing/2014/main" val="10005"/>
                  </a:ext>
                </a:extLst>
              </a:tr>
              <a:tr h="368328">
                <a:tc vMerge="1">
                  <a:txBody>
                    <a:bodyPr/>
                    <a:lstStyle/>
                    <a:p>
                      <a:endParaRPr lang="en-US"/>
                    </a:p>
                  </a:txBody>
                  <a:tcPr/>
                </a:tc>
                <a:tc>
                  <a:txBody>
                    <a:bodyPr/>
                    <a:lstStyle/>
                    <a:p>
                      <a:pPr marL="0" marR="0">
                        <a:spcBef>
                          <a:spcPts val="0"/>
                        </a:spcBef>
                        <a:spcAft>
                          <a:spcPts val="0"/>
                        </a:spcAft>
                      </a:pPr>
                      <a:r>
                        <a:rPr lang="en-US" sz="1200">
                          <a:effectLst/>
                        </a:rPr>
                        <a:t>Quality Control Implementation</a:t>
                      </a:r>
                      <a:endParaRPr lang="en-US" sz="1200">
                        <a:effectLst/>
                        <a:latin typeface="Times New Roman"/>
                        <a:ea typeface="Times New Roman"/>
                      </a:endParaRPr>
                    </a:p>
                  </a:txBody>
                  <a:tcPr marL="63500" marR="63500" marT="63500" marB="63500"/>
                </a:tc>
                <a:tc vMerge="1">
                  <a:txBody>
                    <a:bodyPr/>
                    <a:lstStyle/>
                    <a:p>
                      <a:endParaRPr lang="en-US"/>
                    </a:p>
                  </a:txBody>
                  <a:tcPr/>
                </a:tc>
                <a:extLst>
                  <a:ext uri="{0D108BD9-81ED-4DB2-BD59-A6C34878D82A}">
                    <a16:rowId xmlns:a16="http://schemas.microsoft.com/office/drawing/2014/main" val="10006"/>
                  </a:ext>
                </a:extLst>
              </a:tr>
              <a:tr h="368328">
                <a:tc vMerge="1">
                  <a:txBody>
                    <a:bodyPr/>
                    <a:lstStyle/>
                    <a:p>
                      <a:endParaRPr lang="en-US"/>
                    </a:p>
                  </a:txBody>
                  <a:tcPr/>
                </a:tc>
                <a:tc>
                  <a:txBody>
                    <a:bodyPr/>
                    <a:lstStyle/>
                    <a:p>
                      <a:pPr marL="0" marR="0">
                        <a:spcBef>
                          <a:spcPts val="0"/>
                        </a:spcBef>
                        <a:spcAft>
                          <a:spcPts val="0"/>
                        </a:spcAft>
                      </a:pPr>
                      <a:r>
                        <a:rPr lang="en-US" sz="1200">
                          <a:effectLst/>
                        </a:rPr>
                        <a:t>Sustainability Initiative</a:t>
                      </a:r>
                      <a:endParaRPr lang="en-US" sz="1200">
                        <a:effectLst/>
                        <a:latin typeface="Times New Roman"/>
                        <a:ea typeface="Times New Roman"/>
                      </a:endParaRPr>
                    </a:p>
                  </a:txBody>
                  <a:tcPr marL="63500" marR="63500" marT="63500" marB="63500"/>
                </a:tc>
                <a:tc vMerge="1">
                  <a:txBody>
                    <a:bodyPr/>
                    <a:lstStyle/>
                    <a:p>
                      <a:endParaRPr lang="en-US"/>
                    </a:p>
                  </a:txBody>
                  <a:tcPr/>
                </a:tc>
                <a:extLst>
                  <a:ext uri="{0D108BD9-81ED-4DB2-BD59-A6C34878D82A}">
                    <a16:rowId xmlns:a16="http://schemas.microsoft.com/office/drawing/2014/main" val="10007"/>
                  </a:ext>
                </a:extLst>
              </a:tr>
              <a:tr h="368328">
                <a:tc vMerge="1">
                  <a:txBody>
                    <a:bodyPr/>
                    <a:lstStyle/>
                    <a:p>
                      <a:endParaRPr lang="en-US"/>
                    </a:p>
                  </a:txBody>
                  <a:tcPr/>
                </a:tc>
                <a:tc>
                  <a:txBody>
                    <a:bodyPr/>
                    <a:lstStyle/>
                    <a:p>
                      <a:pPr marL="0" marR="0">
                        <a:spcBef>
                          <a:spcPts val="0"/>
                        </a:spcBef>
                        <a:spcAft>
                          <a:spcPts val="0"/>
                        </a:spcAft>
                      </a:pPr>
                      <a:r>
                        <a:rPr lang="en-US" sz="1200" dirty="0">
                          <a:effectLst/>
                        </a:rPr>
                        <a:t>Customer Feedback</a:t>
                      </a:r>
                      <a:endParaRPr lang="en-US" sz="1200" dirty="0">
                        <a:effectLst/>
                        <a:latin typeface="Times New Roman"/>
                        <a:ea typeface="Times New Roman"/>
                      </a:endParaRPr>
                    </a:p>
                  </a:txBody>
                  <a:tcPr marL="63500" marR="63500" marT="63500" marB="63500"/>
                </a:tc>
                <a:tc vMerge="1">
                  <a:txBody>
                    <a:bodyPr/>
                    <a:lstStyle/>
                    <a:p>
                      <a:endParaRPr lang="en-US"/>
                    </a:p>
                  </a:txBody>
                  <a:tcPr/>
                </a:tc>
                <a:extLst>
                  <a:ext uri="{0D108BD9-81ED-4DB2-BD59-A6C34878D82A}">
                    <a16:rowId xmlns:a16="http://schemas.microsoft.com/office/drawing/2014/main" val="10008"/>
                  </a:ext>
                </a:extLst>
              </a:tr>
            </a:tbl>
          </a:graphicData>
        </a:graphic>
      </p:graphicFrame>
    </p:spTree>
    <p:extLst>
      <p:ext uri="{BB962C8B-B14F-4D97-AF65-F5344CB8AC3E}">
        <p14:creationId xmlns:p14="http://schemas.microsoft.com/office/powerpoint/2010/main" val="331271351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Work Break Structure –Phase 2</a:t>
            </a: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3840113696"/>
              </p:ext>
            </p:extLst>
          </p:nvPr>
        </p:nvGraphicFramePr>
        <p:xfrm>
          <a:off x="914400" y="1828800"/>
          <a:ext cx="7543799" cy="4133533"/>
        </p:xfrm>
        <a:graphic>
          <a:graphicData uri="http://schemas.openxmlformats.org/drawingml/2006/table">
            <a:tbl>
              <a:tblPr firstRow="1" firstCol="1" bandRow="1">
                <a:tableStyleId>{5C22544A-7EE6-4342-B048-85BDC9FD1C3A}</a:tableStyleId>
              </a:tblPr>
              <a:tblGrid>
                <a:gridCol w="2091470">
                  <a:extLst>
                    <a:ext uri="{9D8B030D-6E8A-4147-A177-3AD203B41FA5}">
                      <a16:colId xmlns:a16="http://schemas.microsoft.com/office/drawing/2014/main" val="20000"/>
                    </a:ext>
                  </a:extLst>
                </a:gridCol>
                <a:gridCol w="3771899">
                  <a:extLst>
                    <a:ext uri="{9D8B030D-6E8A-4147-A177-3AD203B41FA5}">
                      <a16:colId xmlns:a16="http://schemas.microsoft.com/office/drawing/2014/main" val="20001"/>
                    </a:ext>
                  </a:extLst>
                </a:gridCol>
                <a:gridCol w="1680430">
                  <a:extLst>
                    <a:ext uri="{9D8B030D-6E8A-4147-A177-3AD203B41FA5}">
                      <a16:colId xmlns:a16="http://schemas.microsoft.com/office/drawing/2014/main" val="20002"/>
                    </a:ext>
                  </a:extLst>
                </a:gridCol>
              </a:tblGrid>
              <a:tr h="949878">
                <a:tc>
                  <a:txBody>
                    <a:bodyPr/>
                    <a:lstStyle/>
                    <a:p>
                      <a:pPr marL="0" marR="0">
                        <a:lnSpc>
                          <a:spcPct val="115000"/>
                        </a:lnSpc>
                        <a:spcBef>
                          <a:spcPts val="0"/>
                        </a:spcBef>
                        <a:spcAft>
                          <a:spcPts val="0"/>
                        </a:spcAft>
                      </a:pPr>
                      <a:r>
                        <a:rPr lang="en-US" sz="1200" dirty="0">
                          <a:effectLst/>
                        </a:rPr>
                        <a:t>Project Phase</a:t>
                      </a:r>
                      <a:endParaRPr lang="en-US" sz="1200" dirty="0">
                        <a:effectLst/>
                        <a:latin typeface="Calibri"/>
                        <a:ea typeface="Times New Roman"/>
                        <a:cs typeface="Times New Roman"/>
                      </a:endParaRPr>
                    </a:p>
                  </a:txBody>
                  <a:tcPr marL="63500" marR="63500" marT="63500" marB="63500"/>
                </a:tc>
                <a:tc>
                  <a:txBody>
                    <a:bodyPr/>
                    <a:lstStyle/>
                    <a:p>
                      <a:r>
                        <a:rPr lang="en-US" sz="1200" dirty="0"/>
                        <a:t>Task</a:t>
                      </a:r>
                    </a:p>
                  </a:txBody>
                  <a:tcPr marL="63500" marR="63500" marT="63500" marB="6350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effectLst/>
                        </a:rPr>
                        <a:t>Tasks Duration (in Months) </a:t>
                      </a:r>
                      <a:endParaRPr lang="en-US" sz="1200" dirty="0"/>
                    </a:p>
                  </a:txBody>
                  <a:tcPr/>
                </a:tc>
                <a:extLst>
                  <a:ext uri="{0D108BD9-81ED-4DB2-BD59-A6C34878D82A}">
                    <a16:rowId xmlns:a16="http://schemas.microsoft.com/office/drawing/2014/main" val="10000"/>
                  </a:ext>
                </a:extLst>
              </a:tr>
              <a:tr h="636731">
                <a:tc rowSpan="5">
                  <a:txBody>
                    <a:bodyPr/>
                    <a:lstStyle/>
                    <a:p>
                      <a:pPr marL="0" marR="0">
                        <a:spcBef>
                          <a:spcPts val="0"/>
                        </a:spcBef>
                        <a:spcAft>
                          <a:spcPts val="0"/>
                        </a:spcAft>
                      </a:pPr>
                      <a:r>
                        <a:rPr lang="en-US" sz="1200">
                          <a:effectLst/>
                        </a:rPr>
                        <a:t>Phase 2: Launch and Promotion</a:t>
                      </a:r>
                      <a:endParaRPr lang="en-US" sz="1200">
                        <a:effectLst/>
                        <a:latin typeface="Times New Roman"/>
                        <a:ea typeface="Times New Roman"/>
                      </a:endParaRPr>
                    </a:p>
                  </a:txBody>
                  <a:tcPr marL="63500" marR="63500" marT="63500" marB="63500"/>
                </a:tc>
                <a:tc>
                  <a:txBody>
                    <a:bodyPr/>
                    <a:lstStyle/>
                    <a:p>
                      <a:pPr marL="0" marR="0">
                        <a:spcBef>
                          <a:spcPts val="0"/>
                        </a:spcBef>
                        <a:spcAft>
                          <a:spcPts val="0"/>
                        </a:spcAft>
                      </a:pPr>
                      <a:r>
                        <a:rPr lang="en-US" sz="1200">
                          <a:effectLst/>
                        </a:rPr>
                        <a:t>Project Launch </a:t>
                      </a:r>
                      <a:endParaRPr lang="en-US" sz="1200">
                        <a:effectLst/>
                        <a:latin typeface="Times New Roman"/>
                        <a:ea typeface="Times New Roman"/>
                      </a:endParaRPr>
                    </a:p>
                  </a:txBody>
                  <a:tcPr marL="63500" marR="63500" marT="63500" marB="63500"/>
                </a:tc>
                <a:tc rowSpan="5">
                  <a:txBody>
                    <a:bodyPr/>
                    <a:lstStyle/>
                    <a:p>
                      <a:pPr marL="0" marR="0">
                        <a:spcBef>
                          <a:spcPts val="0"/>
                        </a:spcBef>
                        <a:spcAft>
                          <a:spcPts val="0"/>
                        </a:spcAft>
                      </a:pPr>
                      <a:r>
                        <a:rPr lang="en-US" sz="1200">
                          <a:effectLst/>
                        </a:rPr>
                        <a:t>6 months</a:t>
                      </a:r>
                      <a:endParaRPr lang="en-US" sz="1200">
                        <a:effectLst/>
                        <a:latin typeface="Times New Roman"/>
                        <a:ea typeface="Times New Roman"/>
                      </a:endParaRPr>
                    </a:p>
                  </a:txBody>
                  <a:tcPr marL="63500" marR="63500" marT="63500" marB="63500"/>
                </a:tc>
                <a:extLst>
                  <a:ext uri="{0D108BD9-81ED-4DB2-BD59-A6C34878D82A}">
                    <a16:rowId xmlns:a16="http://schemas.microsoft.com/office/drawing/2014/main" val="10001"/>
                  </a:ext>
                </a:extLst>
              </a:tr>
              <a:tr h="636731">
                <a:tc vMerge="1">
                  <a:txBody>
                    <a:bodyPr/>
                    <a:lstStyle/>
                    <a:p>
                      <a:endParaRPr lang="en-US"/>
                    </a:p>
                  </a:txBody>
                  <a:tcPr/>
                </a:tc>
                <a:tc>
                  <a:txBody>
                    <a:bodyPr/>
                    <a:lstStyle/>
                    <a:p>
                      <a:pPr marL="0" marR="0">
                        <a:spcBef>
                          <a:spcPts val="0"/>
                        </a:spcBef>
                        <a:spcAft>
                          <a:spcPts val="0"/>
                        </a:spcAft>
                      </a:pPr>
                      <a:r>
                        <a:rPr lang="en-US" sz="1200">
                          <a:effectLst/>
                        </a:rPr>
                        <a:t>Marketing Campaign Execution</a:t>
                      </a:r>
                      <a:endParaRPr lang="en-US" sz="1200">
                        <a:effectLst/>
                        <a:latin typeface="Times New Roman"/>
                        <a:ea typeface="Times New Roman"/>
                      </a:endParaRPr>
                    </a:p>
                  </a:txBody>
                  <a:tcPr marL="63500" marR="63500" marT="63500" marB="63500"/>
                </a:tc>
                <a:tc vMerge="1">
                  <a:txBody>
                    <a:bodyPr/>
                    <a:lstStyle/>
                    <a:p>
                      <a:endParaRPr lang="en-US"/>
                    </a:p>
                  </a:txBody>
                  <a:tcPr/>
                </a:tc>
                <a:extLst>
                  <a:ext uri="{0D108BD9-81ED-4DB2-BD59-A6C34878D82A}">
                    <a16:rowId xmlns:a16="http://schemas.microsoft.com/office/drawing/2014/main" val="10002"/>
                  </a:ext>
                </a:extLst>
              </a:tr>
              <a:tr h="636731">
                <a:tc vMerge="1">
                  <a:txBody>
                    <a:bodyPr/>
                    <a:lstStyle/>
                    <a:p>
                      <a:endParaRPr lang="en-US"/>
                    </a:p>
                  </a:txBody>
                  <a:tcPr/>
                </a:tc>
                <a:tc>
                  <a:txBody>
                    <a:bodyPr/>
                    <a:lstStyle/>
                    <a:p>
                      <a:pPr marL="0" marR="0">
                        <a:spcBef>
                          <a:spcPts val="0"/>
                        </a:spcBef>
                        <a:spcAft>
                          <a:spcPts val="0"/>
                        </a:spcAft>
                      </a:pPr>
                      <a:r>
                        <a:rPr lang="en-US" sz="1200">
                          <a:effectLst/>
                        </a:rPr>
                        <a:t>Sales Team Deployment</a:t>
                      </a:r>
                      <a:endParaRPr lang="en-US" sz="1200">
                        <a:effectLst/>
                        <a:latin typeface="Times New Roman"/>
                        <a:ea typeface="Times New Roman"/>
                      </a:endParaRPr>
                    </a:p>
                  </a:txBody>
                  <a:tcPr marL="63500" marR="63500" marT="63500" marB="63500"/>
                </a:tc>
                <a:tc vMerge="1">
                  <a:txBody>
                    <a:bodyPr/>
                    <a:lstStyle/>
                    <a:p>
                      <a:endParaRPr lang="en-US"/>
                    </a:p>
                  </a:txBody>
                  <a:tcPr/>
                </a:tc>
                <a:extLst>
                  <a:ext uri="{0D108BD9-81ED-4DB2-BD59-A6C34878D82A}">
                    <a16:rowId xmlns:a16="http://schemas.microsoft.com/office/drawing/2014/main" val="10003"/>
                  </a:ext>
                </a:extLst>
              </a:tr>
              <a:tr h="636731">
                <a:tc vMerge="1">
                  <a:txBody>
                    <a:bodyPr/>
                    <a:lstStyle/>
                    <a:p>
                      <a:endParaRPr lang="en-US"/>
                    </a:p>
                  </a:txBody>
                  <a:tcPr/>
                </a:tc>
                <a:tc>
                  <a:txBody>
                    <a:bodyPr/>
                    <a:lstStyle/>
                    <a:p>
                      <a:pPr marL="0" marR="0">
                        <a:spcBef>
                          <a:spcPts val="0"/>
                        </a:spcBef>
                        <a:spcAft>
                          <a:spcPts val="0"/>
                        </a:spcAft>
                      </a:pPr>
                      <a:r>
                        <a:rPr lang="en-US" sz="1200">
                          <a:effectLst/>
                        </a:rPr>
                        <a:t>Customer Engagement</a:t>
                      </a:r>
                      <a:endParaRPr lang="en-US" sz="1200">
                        <a:effectLst/>
                        <a:latin typeface="Times New Roman"/>
                        <a:ea typeface="Times New Roman"/>
                      </a:endParaRPr>
                    </a:p>
                  </a:txBody>
                  <a:tcPr marL="63500" marR="63500" marT="63500" marB="63500"/>
                </a:tc>
                <a:tc vMerge="1">
                  <a:txBody>
                    <a:bodyPr/>
                    <a:lstStyle/>
                    <a:p>
                      <a:endParaRPr lang="en-US"/>
                    </a:p>
                  </a:txBody>
                  <a:tcPr/>
                </a:tc>
                <a:extLst>
                  <a:ext uri="{0D108BD9-81ED-4DB2-BD59-A6C34878D82A}">
                    <a16:rowId xmlns:a16="http://schemas.microsoft.com/office/drawing/2014/main" val="10004"/>
                  </a:ext>
                </a:extLst>
              </a:tr>
              <a:tr h="636731">
                <a:tc vMerge="1">
                  <a:txBody>
                    <a:bodyPr/>
                    <a:lstStyle/>
                    <a:p>
                      <a:endParaRPr lang="en-US"/>
                    </a:p>
                  </a:txBody>
                  <a:tcPr/>
                </a:tc>
                <a:tc>
                  <a:txBody>
                    <a:bodyPr/>
                    <a:lstStyle/>
                    <a:p>
                      <a:pPr marL="0" marR="0">
                        <a:spcBef>
                          <a:spcPts val="0"/>
                        </a:spcBef>
                        <a:spcAft>
                          <a:spcPts val="0"/>
                        </a:spcAft>
                      </a:pPr>
                      <a:r>
                        <a:rPr lang="en-US" sz="1200" dirty="0">
                          <a:effectLst/>
                        </a:rPr>
                        <a:t>Monitor and Adjust</a:t>
                      </a:r>
                      <a:endParaRPr lang="en-US" sz="1200" dirty="0">
                        <a:effectLst/>
                        <a:latin typeface="Times New Roman"/>
                        <a:ea typeface="Times New Roman"/>
                      </a:endParaRPr>
                    </a:p>
                  </a:txBody>
                  <a:tcPr marL="63500" marR="63500" marT="63500" marB="63500"/>
                </a:tc>
                <a:tc vMerge="1">
                  <a:txBody>
                    <a:bodyPr/>
                    <a:lstStyle/>
                    <a:p>
                      <a:endParaRPr lang="en-US"/>
                    </a:p>
                  </a:txBody>
                  <a:tcPr/>
                </a:tc>
                <a:extLst>
                  <a:ext uri="{0D108BD9-81ED-4DB2-BD59-A6C34878D82A}">
                    <a16:rowId xmlns:a16="http://schemas.microsoft.com/office/drawing/2014/main" val="10005"/>
                  </a:ext>
                </a:extLst>
              </a:tr>
            </a:tbl>
          </a:graphicData>
        </a:graphic>
      </p:graphicFrame>
      <p:sp>
        <p:nvSpPr>
          <p:cNvPr id="7" name="Rectangle 3"/>
          <p:cNvSpPr>
            <a:spLocks noChangeArrowheads="1"/>
          </p:cNvSpPr>
          <p:nvPr/>
        </p:nvSpPr>
        <p:spPr bwMode="auto">
          <a:xfrm>
            <a:off x="1600200" y="31623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Tree>
    <p:extLst>
      <p:ext uri="{BB962C8B-B14F-4D97-AF65-F5344CB8AC3E}">
        <p14:creationId xmlns:p14="http://schemas.microsoft.com/office/powerpoint/2010/main" val="73724149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Work Break Structure –Phase 3</a:t>
            </a:r>
          </a:p>
        </p:txBody>
      </p:sp>
      <p:graphicFrame>
        <p:nvGraphicFramePr>
          <p:cNvPr id="5" name="Content Placeholder 4"/>
          <p:cNvGraphicFramePr>
            <a:graphicFrameLocks noGrp="1"/>
          </p:cNvGraphicFramePr>
          <p:nvPr>
            <p:ph idx="1"/>
            <p:extLst>
              <p:ext uri="{D42A27DB-BD31-4B8C-83A1-F6EECF244321}">
                <p14:modId xmlns:p14="http://schemas.microsoft.com/office/powerpoint/2010/main" val="1239853234"/>
              </p:ext>
            </p:extLst>
          </p:nvPr>
        </p:nvGraphicFramePr>
        <p:xfrm>
          <a:off x="457200" y="2667001"/>
          <a:ext cx="8229601" cy="1381759"/>
        </p:xfrm>
        <a:graphic>
          <a:graphicData uri="http://schemas.openxmlformats.org/drawingml/2006/table">
            <a:tbl>
              <a:tblPr firstRow="1" firstCol="1" bandRow="1">
                <a:tableStyleId>{5C22544A-7EE6-4342-B048-85BDC9FD1C3A}</a:tableStyleId>
              </a:tblPr>
              <a:tblGrid>
                <a:gridCol w="2444436">
                  <a:extLst>
                    <a:ext uri="{9D8B030D-6E8A-4147-A177-3AD203B41FA5}">
                      <a16:colId xmlns:a16="http://schemas.microsoft.com/office/drawing/2014/main" val="20000"/>
                    </a:ext>
                  </a:extLst>
                </a:gridCol>
                <a:gridCol w="2444436">
                  <a:extLst>
                    <a:ext uri="{9D8B030D-6E8A-4147-A177-3AD203B41FA5}">
                      <a16:colId xmlns:a16="http://schemas.microsoft.com/office/drawing/2014/main" val="20001"/>
                    </a:ext>
                  </a:extLst>
                </a:gridCol>
                <a:gridCol w="3340729">
                  <a:extLst>
                    <a:ext uri="{9D8B030D-6E8A-4147-A177-3AD203B41FA5}">
                      <a16:colId xmlns:a16="http://schemas.microsoft.com/office/drawing/2014/main" val="20002"/>
                    </a:ext>
                  </a:extLst>
                </a:gridCol>
              </a:tblGrid>
              <a:tr h="761999">
                <a:tc>
                  <a:txBody>
                    <a:bodyPr/>
                    <a:lstStyle/>
                    <a:p>
                      <a:pPr marL="0" marR="0">
                        <a:lnSpc>
                          <a:spcPct val="115000"/>
                        </a:lnSpc>
                        <a:spcBef>
                          <a:spcPts val="0"/>
                        </a:spcBef>
                        <a:spcAft>
                          <a:spcPts val="0"/>
                        </a:spcAft>
                      </a:pPr>
                      <a:r>
                        <a:rPr lang="en-US" sz="1200" dirty="0">
                          <a:effectLst/>
                        </a:rPr>
                        <a:t>Project Phase</a:t>
                      </a:r>
                      <a:endParaRPr lang="en-US" sz="1200" dirty="0">
                        <a:effectLst/>
                        <a:latin typeface="Calibri"/>
                        <a:ea typeface="Times New Roman"/>
                        <a:cs typeface="Times New Roman"/>
                      </a:endParaRPr>
                    </a:p>
                  </a:txBody>
                  <a:tcPr marL="63500" marR="63500" marT="63500" marB="63500"/>
                </a:tc>
                <a:tc>
                  <a:txBody>
                    <a:bodyPr/>
                    <a:lstStyle/>
                    <a:p>
                      <a:r>
                        <a:rPr lang="en-US" sz="1200" dirty="0"/>
                        <a:t>Task</a:t>
                      </a:r>
                    </a:p>
                  </a:txBody>
                  <a:tcPr marL="63500" marR="63500" marT="63500" marB="63500"/>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dirty="0">
                          <a:effectLst/>
                        </a:rPr>
                        <a:t>Tasks Duration (in Months) </a:t>
                      </a:r>
                      <a:endParaRPr lang="en-US" sz="1200" dirty="0"/>
                    </a:p>
                  </a:txBody>
                  <a:tcPr/>
                </a:tc>
                <a:extLst>
                  <a:ext uri="{0D108BD9-81ED-4DB2-BD59-A6C34878D82A}">
                    <a16:rowId xmlns:a16="http://schemas.microsoft.com/office/drawing/2014/main" val="10000"/>
                  </a:ext>
                </a:extLst>
              </a:tr>
              <a:tr h="309880">
                <a:tc rowSpan="2">
                  <a:txBody>
                    <a:bodyPr/>
                    <a:lstStyle/>
                    <a:p>
                      <a:pPr marL="0" marR="0">
                        <a:spcBef>
                          <a:spcPts val="0"/>
                        </a:spcBef>
                        <a:spcAft>
                          <a:spcPts val="0"/>
                        </a:spcAft>
                      </a:pPr>
                      <a:r>
                        <a:rPr lang="en-US" sz="1200">
                          <a:effectLst/>
                        </a:rPr>
                        <a:t>Phase 3: Post-Launch Evaluation</a:t>
                      </a:r>
                      <a:endParaRPr lang="en-US" sz="1200">
                        <a:effectLst/>
                        <a:latin typeface="Times New Roman"/>
                        <a:ea typeface="Times New Roman"/>
                      </a:endParaRPr>
                    </a:p>
                  </a:txBody>
                  <a:tcPr marL="63500" marR="63500" marT="63500" marB="63500"/>
                </a:tc>
                <a:tc>
                  <a:txBody>
                    <a:bodyPr/>
                    <a:lstStyle/>
                    <a:p>
                      <a:pPr marL="0" marR="0">
                        <a:spcBef>
                          <a:spcPts val="0"/>
                        </a:spcBef>
                        <a:spcAft>
                          <a:spcPts val="0"/>
                        </a:spcAft>
                      </a:pPr>
                      <a:r>
                        <a:rPr lang="en-US" sz="1200">
                          <a:effectLst/>
                        </a:rPr>
                        <a:t>Sales Analysis</a:t>
                      </a:r>
                      <a:endParaRPr lang="en-US" sz="1200">
                        <a:effectLst/>
                        <a:latin typeface="Times New Roman"/>
                        <a:ea typeface="Times New Roman"/>
                      </a:endParaRPr>
                    </a:p>
                  </a:txBody>
                  <a:tcPr marL="63500" marR="63500" marT="63500" marB="63500"/>
                </a:tc>
                <a:tc rowSpan="2">
                  <a:txBody>
                    <a:bodyPr/>
                    <a:lstStyle/>
                    <a:p>
                      <a:pPr marL="0" marR="0">
                        <a:spcBef>
                          <a:spcPts val="0"/>
                        </a:spcBef>
                        <a:spcAft>
                          <a:spcPts val="0"/>
                        </a:spcAft>
                      </a:pPr>
                      <a:r>
                        <a:rPr lang="en-US" sz="1200">
                          <a:effectLst/>
                        </a:rPr>
                        <a:t>6 months</a:t>
                      </a:r>
                      <a:endParaRPr lang="en-US" sz="1200">
                        <a:effectLst/>
                        <a:latin typeface="Times New Roman"/>
                        <a:ea typeface="Times New Roman"/>
                      </a:endParaRPr>
                    </a:p>
                  </a:txBody>
                  <a:tcPr marL="63500" marR="63500" marT="63500" marB="63500"/>
                </a:tc>
                <a:extLst>
                  <a:ext uri="{0D108BD9-81ED-4DB2-BD59-A6C34878D82A}">
                    <a16:rowId xmlns:a16="http://schemas.microsoft.com/office/drawing/2014/main" val="10001"/>
                  </a:ext>
                </a:extLst>
              </a:tr>
              <a:tr h="309880">
                <a:tc vMerge="1">
                  <a:txBody>
                    <a:bodyPr/>
                    <a:lstStyle/>
                    <a:p>
                      <a:endParaRPr lang="en-US"/>
                    </a:p>
                  </a:txBody>
                  <a:tcPr/>
                </a:tc>
                <a:tc>
                  <a:txBody>
                    <a:bodyPr/>
                    <a:lstStyle/>
                    <a:p>
                      <a:pPr marL="0" marR="0">
                        <a:spcBef>
                          <a:spcPts val="0"/>
                        </a:spcBef>
                        <a:spcAft>
                          <a:spcPts val="0"/>
                        </a:spcAft>
                      </a:pPr>
                      <a:r>
                        <a:rPr lang="en-US" sz="1200" dirty="0">
                          <a:effectLst/>
                        </a:rPr>
                        <a:t>Customer Feedback</a:t>
                      </a:r>
                      <a:endParaRPr lang="en-US" sz="1200" dirty="0">
                        <a:effectLst/>
                        <a:latin typeface="Times New Roman"/>
                        <a:ea typeface="Times New Roman"/>
                      </a:endParaRPr>
                    </a:p>
                  </a:txBody>
                  <a:tcPr marL="63500" marR="63500" marT="63500" marB="63500"/>
                </a:tc>
                <a:tc vMerge="1">
                  <a:txBody>
                    <a:bodyPr/>
                    <a:lstStyle/>
                    <a:p>
                      <a:endParaRPr lang="en-US"/>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9734255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rPr>
              <a:t>Quad Chart </a:t>
            </a:r>
            <a:br>
              <a:rPr lang="en-US" dirty="0">
                <a:effectLst/>
              </a:rPr>
            </a:br>
            <a:endParaRPr lang="en-US" dirty="0"/>
          </a:p>
        </p:txBody>
      </p:sp>
      <p:sp>
        <p:nvSpPr>
          <p:cNvPr id="3" name="Content Placeholder 2"/>
          <p:cNvSpPr>
            <a:spLocks noGrp="1"/>
          </p:cNvSpPr>
          <p:nvPr>
            <p:ph idx="1"/>
          </p:nvPr>
        </p:nvSpPr>
        <p:spPr>
          <a:xfrm>
            <a:off x="457200" y="1882808"/>
            <a:ext cx="4343400" cy="3984592"/>
          </a:xfrm>
        </p:spPr>
        <p:txBody>
          <a:bodyPr>
            <a:normAutofit fontScale="77500" lnSpcReduction="20000"/>
          </a:bodyPr>
          <a:lstStyle/>
          <a:p>
            <a:pPr algn="just"/>
            <a:r>
              <a:rPr lang="en-US" dirty="0"/>
              <a:t>Within this project the Quad Chart is frequently used to alert team members and stakeholders about critical project information.</a:t>
            </a:r>
          </a:p>
          <a:p>
            <a:pPr algn="just"/>
            <a:r>
              <a:rPr lang="en-US" dirty="0"/>
              <a:t>Further, the ability of the Quad Chart to provide a concise, at-a-glance assessment of project status and performance is what makes it so crucial in this particular project (</a:t>
            </a:r>
            <a:r>
              <a:rPr lang="en-US" dirty="0" err="1"/>
              <a:t>Esmailpour</a:t>
            </a:r>
            <a:r>
              <a:rPr lang="en-US" dirty="0"/>
              <a:t> </a:t>
            </a:r>
            <a:r>
              <a:rPr lang="en-US" i="1" dirty="0"/>
              <a:t>et al.,</a:t>
            </a:r>
            <a:r>
              <a:rPr lang="en-US" dirty="0"/>
              <a:t> 2020).</a:t>
            </a:r>
          </a:p>
          <a:p>
            <a:pPr marL="64008" indent="0">
              <a:buNone/>
            </a:pPr>
            <a:endParaRPr lang="en-US" dirty="0"/>
          </a:p>
        </p:txBody>
      </p:sp>
      <p:pic>
        <p:nvPicPr>
          <p:cNvPr id="2253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53000" y="1981200"/>
            <a:ext cx="4038600" cy="312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8931300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rPr>
              <a:t>Quad Chart-Objective 1</a:t>
            </a:r>
            <a:endParaRPr lang="en-US" dirty="0">
              <a:effectLst/>
            </a:endParaRP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269480980"/>
              </p:ext>
            </p:extLst>
          </p:nvPr>
        </p:nvGraphicFramePr>
        <p:xfrm>
          <a:off x="1004455" y="2590800"/>
          <a:ext cx="7010400" cy="3151505"/>
        </p:xfrm>
        <a:graphic>
          <a:graphicData uri="http://schemas.openxmlformats.org/drawingml/2006/table">
            <a:tbl>
              <a:tblPr firstRow="1" firstCol="1" bandRow="1">
                <a:tableStyleId>{5C22544A-7EE6-4342-B048-85BDC9FD1C3A}</a:tableStyleId>
              </a:tblPr>
              <a:tblGrid>
                <a:gridCol w="3338286">
                  <a:extLst>
                    <a:ext uri="{9D8B030D-6E8A-4147-A177-3AD203B41FA5}">
                      <a16:colId xmlns:a16="http://schemas.microsoft.com/office/drawing/2014/main" val="20000"/>
                    </a:ext>
                  </a:extLst>
                </a:gridCol>
                <a:gridCol w="3672114">
                  <a:extLst>
                    <a:ext uri="{9D8B030D-6E8A-4147-A177-3AD203B41FA5}">
                      <a16:colId xmlns:a16="http://schemas.microsoft.com/office/drawing/2014/main" val="20001"/>
                    </a:ext>
                  </a:extLst>
                </a:gridCol>
              </a:tblGrid>
              <a:tr h="630301">
                <a:tc>
                  <a:txBody>
                    <a:bodyPr/>
                    <a:lstStyle/>
                    <a:p>
                      <a:pPr marL="0" marR="0" algn="ctr">
                        <a:lnSpc>
                          <a:spcPct val="115000"/>
                        </a:lnSpc>
                        <a:spcBef>
                          <a:spcPts val="0"/>
                        </a:spcBef>
                        <a:spcAft>
                          <a:spcPts val="0"/>
                        </a:spcAft>
                      </a:pPr>
                      <a:r>
                        <a:rPr lang="en-US" sz="1200" dirty="0">
                          <a:effectLst/>
                        </a:rPr>
                        <a:t>Key Metrics</a:t>
                      </a:r>
                      <a:endParaRPr lang="en-US" sz="1200" dirty="0">
                        <a:effectLst/>
                        <a:latin typeface="Times New Roman"/>
                        <a:ea typeface="Calibri"/>
                        <a:cs typeface="Times New Roman"/>
                      </a:endParaRPr>
                    </a:p>
                  </a:txBody>
                  <a:tcPr marL="63500" marR="63500" marT="63500" marB="63500"/>
                </a:tc>
                <a:tc>
                  <a:txBody>
                    <a:bodyPr/>
                    <a:lstStyle/>
                    <a:p>
                      <a:pPr marL="0" marR="0" algn="ctr">
                        <a:lnSpc>
                          <a:spcPct val="115000"/>
                        </a:lnSpc>
                        <a:spcBef>
                          <a:spcPts val="0"/>
                        </a:spcBef>
                        <a:spcAft>
                          <a:spcPts val="0"/>
                        </a:spcAft>
                      </a:pPr>
                      <a:r>
                        <a:rPr lang="en-US" sz="1200" dirty="0">
                          <a:effectLst/>
                        </a:rPr>
                        <a:t>Target</a:t>
                      </a:r>
                      <a:endParaRPr lang="en-US" sz="1200" dirty="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0"/>
                  </a:ext>
                </a:extLst>
              </a:tr>
              <a:tr h="630301">
                <a:tc>
                  <a:txBody>
                    <a:bodyPr/>
                    <a:lstStyle/>
                    <a:p>
                      <a:pPr marL="0" marR="0">
                        <a:lnSpc>
                          <a:spcPct val="115000"/>
                        </a:lnSpc>
                        <a:spcBef>
                          <a:spcPts val="0"/>
                        </a:spcBef>
                        <a:spcAft>
                          <a:spcPts val="0"/>
                        </a:spcAft>
                      </a:pPr>
                      <a:r>
                        <a:rPr lang="en-US" sz="1200">
                          <a:effectLst/>
                        </a:rPr>
                        <a:t>Product Design</a:t>
                      </a:r>
                      <a:endParaRPr lang="en-US" sz="1200">
                        <a:effectLst/>
                        <a:latin typeface="Times New Roman"/>
                        <a:ea typeface="Calibri"/>
                        <a:cs typeface="Times New Roman"/>
                      </a:endParaRPr>
                    </a:p>
                  </a:txBody>
                  <a:tcPr marL="63500" marR="63500" marT="63500" marB="63500"/>
                </a:tc>
                <a:tc>
                  <a:txBody>
                    <a:bodyPr/>
                    <a:lstStyle/>
                    <a:p>
                      <a:pPr marL="0" marR="0">
                        <a:lnSpc>
                          <a:spcPct val="115000"/>
                        </a:lnSpc>
                        <a:spcBef>
                          <a:spcPts val="0"/>
                        </a:spcBef>
                        <a:spcAft>
                          <a:spcPts val="0"/>
                        </a:spcAft>
                      </a:pPr>
                      <a:r>
                        <a:rPr lang="en-US" sz="1200">
                          <a:effectLst/>
                        </a:rPr>
                        <a:t>Complete</a:t>
                      </a:r>
                      <a:endParaRPr lang="en-US" sz="120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1"/>
                  </a:ext>
                </a:extLst>
              </a:tr>
              <a:tr h="630301">
                <a:tc>
                  <a:txBody>
                    <a:bodyPr/>
                    <a:lstStyle/>
                    <a:p>
                      <a:pPr marL="0" marR="0">
                        <a:lnSpc>
                          <a:spcPct val="115000"/>
                        </a:lnSpc>
                        <a:spcBef>
                          <a:spcPts val="0"/>
                        </a:spcBef>
                        <a:spcAft>
                          <a:spcPts val="0"/>
                        </a:spcAft>
                      </a:pPr>
                      <a:r>
                        <a:rPr lang="en-US" sz="1200">
                          <a:effectLst/>
                        </a:rPr>
                        <a:t>Manufacturing</a:t>
                      </a:r>
                      <a:endParaRPr lang="en-US" sz="1200">
                        <a:effectLst/>
                        <a:latin typeface="Times New Roman"/>
                        <a:ea typeface="Calibri"/>
                        <a:cs typeface="Times New Roman"/>
                      </a:endParaRPr>
                    </a:p>
                  </a:txBody>
                  <a:tcPr marL="63500" marR="63500" marT="63500" marB="63500"/>
                </a:tc>
                <a:tc>
                  <a:txBody>
                    <a:bodyPr/>
                    <a:lstStyle/>
                    <a:p>
                      <a:pPr marL="0" marR="0">
                        <a:lnSpc>
                          <a:spcPct val="115000"/>
                        </a:lnSpc>
                        <a:spcBef>
                          <a:spcPts val="0"/>
                        </a:spcBef>
                        <a:spcAft>
                          <a:spcPts val="0"/>
                        </a:spcAft>
                      </a:pPr>
                      <a:r>
                        <a:rPr lang="en-US" sz="1200">
                          <a:effectLst/>
                        </a:rPr>
                        <a:t>On Schedule</a:t>
                      </a:r>
                      <a:endParaRPr lang="en-US" sz="120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2"/>
                  </a:ext>
                </a:extLst>
              </a:tr>
              <a:tr h="630301">
                <a:tc>
                  <a:txBody>
                    <a:bodyPr/>
                    <a:lstStyle/>
                    <a:p>
                      <a:pPr marL="0" marR="0">
                        <a:lnSpc>
                          <a:spcPct val="115000"/>
                        </a:lnSpc>
                        <a:spcBef>
                          <a:spcPts val="0"/>
                        </a:spcBef>
                        <a:spcAft>
                          <a:spcPts val="0"/>
                        </a:spcAft>
                      </a:pPr>
                      <a:r>
                        <a:rPr lang="en-US" sz="1200">
                          <a:effectLst/>
                        </a:rPr>
                        <a:t>Launch date</a:t>
                      </a:r>
                      <a:endParaRPr lang="en-US" sz="1200">
                        <a:effectLst/>
                        <a:latin typeface="Times New Roman"/>
                        <a:ea typeface="Calibri"/>
                        <a:cs typeface="Times New Roman"/>
                      </a:endParaRPr>
                    </a:p>
                  </a:txBody>
                  <a:tcPr marL="63500" marR="63500" marT="63500" marB="63500"/>
                </a:tc>
                <a:tc>
                  <a:txBody>
                    <a:bodyPr/>
                    <a:lstStyle/>
                    <a:p>
                      <a:pPr marL="0" marR="0">
                        <a:lnSpc>
                          <a:spcPct val="115000"/>
                        </a:lnSpc>
                        <a:spcBef>
                          <a:spcPts val="0"/>
                        </a:spcBef>
                        <a:spcAft>
                          <a:spcPts val="0"/>
                        </a:spcAft>
                      </a:pPr>
                      <a:r>
                        <a:rPr lang="en-US" sz="1200">
                          <a:effectLst/>
                        </a:rPr>
                        <a:t>On Schedule</a:t>
                      </a:r>
                      <a:endParaRPr lang="en-US" sz="120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3"/>
                  </a:ext>
                </a:extLst>
              </a:tr>
              <a:tr h="630301">
                <a:tc>
                  <a:txBody>
                    <a:bodyPr/>
                    <a:lstStyle/>
                    <a:p>
                      <a:pPr marL="0" marR="0">
                        <a:lnSpc>
                          <a:spcPct val="115000"/>
                        </a:lnSpc>
                        <a:spcBef>
                          <a:spcPts val="0"/>
                        </a:spcBef>
                        <a:spcAft>
                          <a:spcPts val="0"/>
                        </a:spcAft>
                      </a:pPr>
                      <a:r>
                        <a:rPr lang="en-US" sz="1200">
                          <a:effectLst/>
                        </a:rPr>
                        <a:t>Budget Adherence</a:t>
                      </a:r>
                      <a:endParaRPr lang="en-US" sz="1200">
                        <a:effectLst/>
                        <a:latin typeface="Times New Roman"/>
                        <a:ea typeface="Calibri"/>
                        <a:cs typeface="Times New Roman"/>
                      </a:endParaRPr>
                    </a:p>
                  </a:txBody>
                  <a:tcPr marL="63500" marR="63500" marT="63500" marB="63500"/>
                </a:tc>
                <a:tc>
                  <a:txBody>
                    <a:bodyPr/>
                    <a:lstStyle/>
                    <a:p>
                      <a:pPr marL="0" marR="0">
                        <a:lnSpc>
                          <a:spcPct val="115000"/>
                        </a:lnSpc>
                        <a:spcBef>
                          <a:spcPts val="0"/>
                        </a:spcBef>
                        <a:spcAft>
                          <a:spcPts val="0"/>
                        </a:spcAft>
                      </a:pPr>
                      <a:r>
                        <a:rPr lang="en-US" sz="1200" dirty="0">
                          <a:effectLst/>
                        </a:rPr>
                        <a:t>Within 5%</a:t>
                      </a:r>
                      <a:endParaRPr lang="en-US" sz="1200" dirty="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4"/>
                  </a:ext>
                </a:extLst>
              </a:tr>
            </a:tbl>
          </a:graphicData>
        </a:graphic>
      </p:graphicFrame>
      <p:sp>
        <p:nvSpPr>
          <p:cNvPr id="5" name="Rectangle 4"/>
          <p:cNvSpPr/>
          <p:nvPr/>
        </p:nvSpPr>
        <p:spPr>
          <a:xfrm>
            <a:off x="990600" y="1752600"/>
            <a:ext cx="6629400" cy="369332"/>
          </a:xfrm>
          <a:prstGeom prst="rect">
            <a:avLst/>
          </a:prstGeom>
        </p:spPr>
        <p:txBody>
          <a:bodyPr wrap="square">
            <a:spAutoFit/>
          </a:bodyPr>
          <a:lstStyle/>
          <a:p>
            <a:r>
              <a:rPr lang="en-US" b="1" dirty="0"/>
              <a:t>Objective 1: Develop and Launch the Fuzzy Drink Variants</a:t>
            </a:r>
            <a:endParaRPr lang="en-US" dirty="0"/>
          </a:p>
        </p:txBody>
      </p:sp>
    </p:spTree>
    <p:extLst>
      <p:ext uri="{BB962C8B-B14F-4D97-AF65-F5344CB8AC3E}">
        <p14:creationId xmlns:p14="http://schemas.microsoft.com/office/powerpoint/2010/main" val="282075992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rPr>
              <a:t>Quad Chart-Objective 2</a:t>
            </a:r>
            <a:endParaRPr lang="en-US" dirty="0"/>
          </a:p>
        </p:txBody>
      </p:sp>
      <p:sp>
        <p:nvSpPr>
          <p:cNvPr id="3" name="Content Placeholder 2"/>
          <p:cNvSpPr>
            <a:spLocks noGrp="1"/>
          </p:cNvSpPr>
          <p:nvPr>
            <p:ph idx="1"/>
          </p:nvPr>
        </p:nvSpPr>
        <p:spPr/>
        <p:txBody>
          <a:bodyPr/>
          <a:lstStyle/>
          <a:p>
            <a:r>
              <a:rPr lang="en-US" b="1" dirty="0"/>
              <a:t>Objective 2: Establish a Strong Market Presence</a:t>
            </a:r>
          </a:p>
          <a:p>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1882249160"/>
              </p:ext>
            </p:extLst>
          </p:nvPr>
        </p:nvGraphicFramePr>
        <p:xfrm>
          <a:off x="1066800" y="3429000"/>
          <a:ext cx="6858000" cy="2438400"/>
        </p:xfrm>
        <a:graphic>
          <a:graphicData uri="http://schemas.openxmlformats.org/drawingml/2006/table">
            <a:tbl>
              <a:tblPr firstRow="1" firstCol="1" bandRow="1">
                <a:tableStyleId>{5C22544A-7EE6-4342-B048-85BDC9FD1C3A}</a:tableStyleId>
              </a:tblPr>
              <a:tblGrid>
                <a:gridCol w="3429000">
                  <a:extLst>
                    <a:ext uri="{9D8B030D-6E8A-4147-A177-3AD203B41FA5}">
                      <a16:colId xmlns:a16="http://schemas.microsoft.com/office/drawing/2014/main" val="20000"/>
                    </a:ext>
                  </a:extLst>
                </a:gridCol>
                <a:gridCol w="3429000">
                  <a:extLst>
                    <a:ext uri="{9D8B030D-6E8A-4147-A177-3AD203B41FA5}">
                      <a16:colId xmlns:a16="http://schemas.microsoft.com/office/drawing/2014/main" val="20001"/>
                    </a:ext>
                  </a:extLst>
                </a:gridCol>
              </a:tblGrid>
              <a:tr h="609600">
                <a:tc>
                  <a:txBody>
                    <a:bodyPr/>
                    <a:lstStyle/>
                    <a:p>
                      <a:pPr marL="0" marR="0" algn="ctr">
                        <a:lnSpc>
                          <a:spcPct val="115000"/>
                        </a:lnSpc>
                        <a:spcBef>
                          <a:spcPts val="0"/>
                        </a:spcBef>
                        <a:spcAft>
                          <a:spcPts val="0"/>
                        </a:spcAft>
                      </a:pPr>
                      <a:r>
                        <a:rPr lang="en-US" sz="1200">
                          <a:effectLst/>
                        </a:rPr>
                        <a:t>Key Metrics</a:t>
                      </a:r>
                      <a:endParaRPr lang="en-US" sz="1200">
                        <a:effectLst/>
                        <a:latin typeface="Times New Roman"/>
                        <a:ea typeface="Calibri"/>
                        <a:cs typeface="Times New Roman"/>
                      </a:endParaRPr>
                    </a:p>
                  </a:txBody>
                  <a:tcPr marL="63500" marR="63500" marT="63500" marB="63500"/>
                </a:tc>
                <a:tc>
                  <a:txBody>
                    <a:bodyPr/>
                    <a:lstStyle/>
                    <a:p>
                      <a:pPr marL="0" marR="0" algn="ctr">
                        <a:lnSpc>
                          <a:spcPct val="115000"/>
                        </a:lnSpc>
                        <a:spcBef>
                          <a:spcPts val="0"/>
                        </a:spcBef>
                        <a:spcAft>
                          <a:spcPts val="0"/>
                        </a:spcAft>
                      </a:pPr>
                      <a:r>
                        <a:rPr lang="en-US" sz="1200">
                          <a:effectLst/>
                        </a:rPr>
                        <a:t>Target</a:t>
                      </a:r>
                      <a:endParaRPr lang="en-US" sz="120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0"/>
                  </a:ext>
                </a:extLst>
              </a:tr>
              <a:tr h="609600">
                <a:tc>
                  <a:txBody>
                    <a:bodyPr/>
                    <a:lstStyle/>
                    <a:p>
                      <a:pPr marL="0" marR="0">
                        <a:lnSpc>
                          <a:spcPct val="115000"/>
                        </a:lnSpc>
                        <a:spcBef>
                          <a:spcPts val="0"/>
                        </a:spcBef>
                        <a:spcAft>
                          <a:spcPts val="0"/>
                        </a:spcAft>
                      </a:pPr>
                      <a:r>
                        <a:rPr lang="en-US" sz="1200">
                          <a:effectLst/>
                        </a:rPr>
                        <a:t>Market Share</a:t>
                      </a:r>
                      <a:endParaRPr lang="en-US" sz="1200">
                        <a:effectLst/>
                        <a:latin typeface="Times New Roman"/>
                        <a:ea typeface="Calibri"/>
                        <a:cs typeface="Times New Roman"/>
                      </a:endParaRPr>
                    </a:p>
                  </a:txBody>
                  <a:tcPr marL="63500" marR="63500" marT="63500" marB="63500"/>
                </a:tc>
                <a:tc>
                  <a:txBody>
                    <a:bodyPr/>
                    <a:lstStyle/>
                    <a:p>
                      <a:pPr marL="0" marR="0">
                        <a:lnSpc>
                          <a:spcPct val="115000"/>
                        </a:lnSpc>
                        <a:spcBef>
                          <a:spcPts val="0"/>
                        </a:spcBef>
                        <a:spcAft>
                          <a:spcPts val="0"/>
                        </a:spcAft>
                      </a:pPr>
                      <a:r>
                        <a:rPr lang="en-US" sz="1200">
                          <a:effectLst/>
                        </a:rPr>
                        <a:t>20% by second year</a:t>
                      </a:r>
                      <a:endParaRPr lang="en-US" sz="120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1"/>
                  </a:ext>
                </a:extLst>
              </a:tr>
              <a:tr h="609600">
                <a:tc>
                  <a:txBody>
                    <a:bodyPr/>
                    <a:lstStyle/>
                    <a:p>
                      <a:pPr marL="0" marR="0">
                        <a:lnSpc>
                          <a:spcPct val="115000"/>
                        </a:lnSpc>
                        <a:spcBef>
                          <a:spcPts val="0"/>
                        </a:spcBef>
                        <a:spcAft>
                          <a:spcPts val="0"/>
                        </a:spcAft>
                      </a:pPr>
                      <a:r>
                        <a:rPr lang="en-US" sz="1200">
                          <a:effectLst/>
                        </a:rPr>
                        <a:t>Brand Recognition</a:t>
                      </a:r>
                      <a:endParaRPr lang="en-US" sz="1200">
                        <a:effectLst/>
                        <a:latin typeface="Times New Roman"/>
                        <a:ea typeface="Calibri"/>
                        <a:cs typeface="Times New Roman"/>
                      </a:endParaRPr>
                    </a:p>
                  </a:txBody>
                  <a:tcPr marL="63500" marR="63500" marT="63500" marB="63500"/>
                </a:tc>
                <a:tc>
                  <a:txBody>
                    <a:bodyPr/>
                    <a:lstStyle/>
                    <a:p>
                      <a:pPr marL="0" marR="0">
                        <a:lnSpc>
                          <a:spcPct val="115000"/>
                        </a:lnSpc>
                        <a:spcBef>
                          <a:spcPts val="0"/>
                        </a:spcBef>
                        <a:spcAft>
                          <a:spcPts val="0"/>
                        </a:spcAft>
                      </a:pPr>
                      <a:r>
                        <a:rPr lang="en-US" sz="1200">
                          <a:effectLst/>
                        </a:rPr>
                        <a:t>High</a:t>
                      </a:r>
                      <a:endParaRPr lang="en-US" sz="120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2"/>
                  </a:ext>
                </a:extLst>
              </a:tr>
              <a:tr h="609600">
                <a:tc>
                  <a:txBody>
                    <a:bodyPr/>
                    <a:lstStyle/>
                    <a:p>
                      <a:pPr marL="0" marR="0">
                        <a:lnSpc>
                          <a:spcPct val="115000"/>
                        </a:lnSpc>
                        <a:spcBef>
                          <a:spcPts val="0"/>
                        </a:spcBef>
                        <a:spcAft>
                          <a:spcPts val="0"/>
                        </a:spcAft>
                      </a:pPr>
                      <a:r>
                        <a:rPr lang="en-US" sz="1200">
                          <a:effectLst/>
                        </a:rPr>
                        <a:t>Competition Analysis</a:t>
                      </a:r>
                      <a:endParaRPr lang="en-US" sz="1200">
                        <a:effectLst/>
                        <a:latin typeface="Times New Roman"/>
                        <a:ea typeface="Calibri"/>
                        <a:cs typeface="Times New Roman"/>
                      </a:endParaRPr>
                    </a:p>
                  </a:txBody>
                  <a:tcPr marL="63500" marR="63500" marT="63500" marB="63500"/>
                </a:tc>
                <a:tc>
                  <a:txBody>
                    <a:bodyPr/>
                    <a:lstStyle/>
                    <a:p>
                      <a:pPr marL="0" marR="0">
                        <a:lnSpc>
                          <a:spcPct val="115000"/>
                        </a:lnSpc>
                        <a:spcBef>
                          <a:spcPts val="0"/>
                        </a:spcBef>
                        <a:spcAft>
                          <a:spcPts val="0"/>
                        </a:spcAft>
                      </a:pPr>
                      <a:r>
                        <a:rPr lang="en-US" sz="1200" dirty="0">
                          <a:effectLst/>
                        </a:rPr>
                        <a:t>Ongoing</a:t>
                      </a:r>
                      <a:endParaRPr lang="en-US" sz="1200" dirty="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49096209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rPr>
              <a:t>Quad Chart-Objective 3</a:t>
            </a:r>
            <a:br>
              <a:rPr lang="en-US" dirty="0">
                <a:effectLst/>
              </a:rPr>
            </a:br>
            <a:endParaRPr lang="en-US" dirty="0"/>
          </a:p>
        </p:txBody>
      </p:sp>
      <p:sp>
        <p:nvSpPr>
          <p:cNvPr id="3" name="Content Placeholder 2"/>
          <p:cNvSpPr>
            <a:spLocks noGrp="1"/>
          </p:cNvSpPr>
          <p:nvPr>
            <p:ph idx="1"/>
          </p:nvPr>
        </p:nvSpPr>
        <p:spPr/>
        <p:txBody>
          <a:bodyPr/>
          <a:lstStyle/>
          <a:p>
            <a:r>
              <a:rPr lang="en-US" b="1" dirty="0"/>
              <a:t>Objective 3: Achieve Sales Targets</a:t>
            </a:r>
            <a:endParaRPr lang="en-US" dirty="0"/>
          </a:p>
          <a:p>
            <a:pPr marL="64008" indent="0">
              <a:buNone/>
            </a:pP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1486338588"/>
              </p:ext>
            </p:extLst>
          </p:nvPr>
        </p:nvGraphicFramePr>
        <p:xfrm>
          <a:off x="990600" y="3048000"/>
          <a:ext cx="6705600" cy="2678048"/>
        </p:xfrm>
        <a:graphic>
          <a:graphicData uri="http://schemas.openxmlformats.org/drawingml/2006/table">
            <a:tbl>
              <a:tblPr firstRow="1" firstCol="1" bandRow="1">
                <a:tableStyleId>{5C22544A-7EE6-4342-B048-85BDC9FD1C3A}</a:tableStyleId>
              </a:tblPr>
              <a:tblGrid>
                <a:gridCol w="3352800">
                  <a:extLst>
                    <a:ext uri="{9D8B030D-6E8A-4147-A177-3AD203B41FA5}">
                      <a16:colId xmlns:a16="http://schemas.microsoft.com/office/drawing/2014/main" val="20000"/>
                    </a:ext>
                  </a:extLst>
                </a:gridCol>
                <a:gridCol w="3352800">
                  <a:extLst>
                    <a:ext uri="{9D8B030D-6E8A-4147-A177-3AD203B41FA5}">
                      <a16:colId xmlns:a16="http://schemas.microsoft.com/office/drawing/2014/main" val="20001"/>
                    </a:ext>
                  </a:extLst>
                </a:gridCol>
              </a:tblGrid>
              <a:tr h="669512">
                <a:tc>
                  <a:txBody>
                    <a:bodyPr/>
                    <a:lstStyle/>
                    <a:p>
                      <a:pPr marL="0" marR="0" algn="ctr">
                        <a:lnSpc>
                          <a:spcPct val="115000"/>
                        </a:lnSpc>
                        <a:spcBef>
                          <a:spcPts val="0"/>
                        </a:spcBef>
                        <a:spcAft>
                          <a:spcPts val="0"/>
                        </a:spcAft>
                      </a:pPr>
                      <a:r>
                        <a:rPr lang="en-US" sz="1200">
                          <a:effectLst/>
                        </a:rPr>
                        <a:t>Key Metrics</a:t>
                      </a:r>
                      <a:endParaRPr lang="en-US" sz="1200">
                        <a:effectLst/>
                        <a:latin typeface="Times New Roman"/>
                        <a:ea typeface="Calibri"/>
                        <a:cs typeface="Times New Roman"/>
                      </a:endParaRPr>
                    </a:p>
                  </a:txBody>
                  <a:tcPr marL="63500" marR="63500" marT="63500" marB="63500"/>
                </a:tc>
                <a:tc>
                  <a:txBody>
                    <a:bodyPr/>
                    <a:lstStyle/>
                    <a:p>
                      <a:pPr marL="0" marR="0" algn="ctr">
                        <a:lnSpc>
                          <a:spcPct val="115000"/>
                        </a:lnSpc>
                        <a:spcBef>
                          <a:spcPts val="0"/>
                        </a:spcBef>
                        <a:spcAft>
                          <a:spcPts val="0"/>
                        </a:spcAft>
                      </a:pPr>
                      <a:r>
                        <a:rPr lang="en-US" sz="1200">
                          <a:effectLst/>
                        </a:rPr>
                        <a:t>Target</a:t>
                      </a:r>
                      <a:endParaRPr lang="en-US" sz="120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0"/>
                  </a:ext>
                </a:extLst>
              </a:tr>
              <a:tr h="669512">
                <a:tc>
                  <a:txBody>
                    <a:bodyPr/>
                    <a:lstStyle/>
                    <a:p>
                      <a:pPr marL="0" marR="0">
                        <a:lnSpc>
                          <a:spcPct val="115000"/>
                        </a:lnSpc>
                        <a:spcBef>
                          <a:spcPts val="0"/>
                        </a:spcBef>
                        <a:spcAft>
                          <a:spcPts val="0"/>
                        </a:spcAft>
                      </a:pPr>
                      <a:r>
                        <a:rPr lang="en-US" sz="1200">
                          <a:effectLst/>
                        </a:rPr>
                        <a:t>Sales Revenue</a:t>
                      </a:r>
                      <a:endParaRPr lang="en-US" sz="1200">
                        <a:effectLst/>
                        <a:latin typeface="Times New Roman"/>
                        <a:ea typeface="Calibri"/>
                        <a:cs typeface="Times New Roman"/>
                      </a:endParaRPr>
                    </a:p>
                  </a:txBody>
                  <a:tcPr marL="63500" marR="63500" marT="63500" marB="63500"/>
                </a:tc>
                <a:tc>
                  <a:txBody>
                    <a:bodyPr/>
                    <a:lstStyle/>
                    <a:p>
                      <a:pPr marL="0" marR="0" algn="just">
                        <a:lnSpc>
                          <a:spcPct val="115000"/>
                        </a:lnSpc>
                        <a:spcBef>
                          <a:spcPts val="1200"/>
                        </a:spcBef>
                        <a:spcAft>
                          <a:spcPts val="1200"/>
                        </a:spcAft>
                      </a:pPr>
                      <a:r>
                        <a:rPr lang="en-US" sz="1200">
                          <a:effectLst/>
                        </a:rPr>
                        <a:t>£7 million</a:t>
                      </a:r>
                      <a:endParaRPr lang="en-US" sz="120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1"/>
                  </a:ext>
                </a:extLst>
              </a:tr>
              <a:tr h="669512">
                <a:tc>
                  <a:txBody>
                    <a:bodyPr/>
                    <a:lstStyle/>
                    <a:p>
                      <a:pPr marL="0" marR="0">
                        <a:lnSpc>
                          <a:spcPct val="115000"/>
                        </a:lnSpc>
                        <a:spcBef>
                          <a:spcPts val="0"/>
                        </a:spcBef>
                        <a:spcAft>
                          <a:spcPts val="0"/>
                        </a:spcAft>
                      </a:pPr>
                      <a:r>
                        <a:rPr lang="en-US" sz="1200">
                          <a:effectLst/>
                        </a:rPr>
                        <a:t>Sales Growth Rate</a:t>
                      </a:r>
                      <a:endParaRPr lang="en-US" sz="1200">
                        <a:effectLst/>
                        <a:latin typeface="Times New Roman"/>
                        <a:ea typeface="Calibri"/>
                        <a:cs typeface="Times New Roman"/>
                      </a:endParaRPr>
                    </a:p>
                  </a:txBody>
                  <a:tcPr marL="63500" marR="63500" marT="63500" marB="63500"/>
                </a:tc>
                <a:tc>
                  <a:txBody>
                    <a:bodyPr/>
                    <a:lstStyle/>
                    <a:p>
                      <a:pPr marL="0" marR="0">
                        <a:lnSpc>
                          <a:spcPct val="115000"/>
                        </a:lnSpc>
                        <a:spcBef>
                          <a:spcPts val="0"/>
                        </a:spcBef>
                        <a:spcAft>
                          <a:spcPts val="0"/>
                        </a:spcAft>
                      </a:pPr>
                      <a:r>
                        <a:rPr lang="en-US" sz="1200">
                          <a:effectLst/>
                        </a:rPr>
                        <a:t>14%</a:t>
                      </a:r>
                      <a:endParaRPr lang="en-US" sz="120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2"/>
                  </a:ext>
                </a:extLst>
              </a:tr>
              <a:tr h="669512">
                <a:tc>
                  <a:txBody>
                    <a:bodyPr/>
                    <a:lstStyle/>
                    <a:p>
                      <a:pPr marL="0" marR="0">
                        <a:lnSpc>
                          <a:spcPct val="115000"/>
                        </a:lnSpc>
                        <a:spcBef>
                          <a:spcPts val="0"/>
                        </a:spcBef>
                        <a:spcAft>
                          <a:spcPts val="0"/>
                        </a:spcAft>
                      </a:pPr>
                      <a:r>
                        <a:rPr lang="en-US" sz="1200">
                          <a:effectLst/>
                        </a:rPr>
                        <a:t>Return on Investment</a:t>
                      </a:r>
                      <a:endParaRPr lang="en-US" sz="1200">
                        <a:effectLst/>
                        <a:latin typeface="Times New Roman"/>
                        <a:ea typeface="Calibri"/>
                        <a:cs typeface="Times New Roman"/>
                      </a:endParaRPr>
                    </a:p>
                  </a:txBody>
                  <a:tcPr marL="63500" marR="63500" marT="63500" marB="63500"/>
                </a:tc>
                <a:tc>
                  <a:txBody>
                    <a:bodyPr/>
                    <a:lstStyle/>
                    <a:p>
                      <a:pPr marL="0" marR="0">
                        <a:lnSpc>
                          <a:spcPct val="115000"/>
                        </a:lnSpc>
                        <a:spcBef>
                          <a:spcPts val="0"/>
                        </a:spcBef>
                        <a:spcAft>
                          <a:spcPts val="0"/>
                        </a:spcAft>
                      </a:pPr>
                      <a:r>
                        <a:rPr lang="en-US" sz="1200" dirty="0">
                          <a:effectLst/>
                        </a:rPr>
                        <a:t>23%</a:t>
                      </a:r>
                      <a:endParaRPr lang="en-US" sz="1200" dirty="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909332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rPr>
              <a:t>Quad Chart-Objective 4</a:t>
            </a:r>
            <a:br>
              <a:rPr lang="en-US" dirty="0">
                <a:effectLst/>
              </a:rPr>
            </a:br>
            <a:endParaRPr lang="en-US" dirty="0"/>
          </a:p>
        </p:txBody>
      </p:sp>
      <p:sp>
        <p:nvSpPr>
          <p:cNvPr id="3" name="Content Placeholder 2"/>
          <p:cNvSpPr>
            <a:spLocks noGrp="1"/>
          </p:cNvSpPr>
          <p:nvPr>
            <p:ph idx="1"/>
          </p:nvPr>
        </p:nvSpPr>
        <p:spPr/>
        <p:txBody>
          <a:bodyPr/>
          <a:lstStyle/>
          <a:p>
            <a:r>
              <a:rPr lang="en-US" b="1" dirty="0"/>
              <a:t>Objective 4: Customer Engagement</a:t>
            </a:r>
            <a:endParaRPr lang="en-US" dirty="0"/>
          </a:p>
          <a:p>
            <a:pPr marL="64008" indent="0">
              <a:buNone/>
            </a:pP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2005665401"/>
              </p:ext>
            </p:extLst>
          </p:nvPr>
        </p:nvGraphicFramePr>
        <p:xfrm>
          <a:off x="1143000" y="3200400"/>
          <a:ext cx="6705600" cy="2601848"/>
        </p:xfrm>
        <a:graphic>
          <a:graphicData uri="http://schemas.openxmlformats.org/drawingml/2006/table">
            <a:tbl>
              <a:tblPr firstRow="1" firstCol="1" bandRow="1">
                <a:tableStyleId>{5C22544A-7EE6-4342-B048-85BDC9FD1C3A}</a:tableStyleId>
              </a:tblPr>
              <a:tblGrid>
                <a:gridCol w="3352800">
                  <a:extLst>
                    <a:ext uri="{9D8B030D-6E8A-4147-A177-3AD203B41FA5}">
                      <a16:colId xmlns:a16="http://schemas.microsoft.com/office/drawing/2014/main" val="20000"/>
                    </a:ext>
                  </a:extLst>
                </a:gridCol>
                <a:gridCol w="3352800">
                  <a:extLst>
                    <a:ext uri="{9D8B030D-6E8A-4147-A177-3AD203B41FA5}">
                      <a16:colId xmlns:a16="http://schemas.microsoft.com/office/drawing/2014/main" val="20001"/>
                    </a:ext>
                  </a:extLst>
                </a:gridCol>
              </a:tblGrid>
              <a:tr h="650462">
                <a:tc>
                  <a:txBody>
                    <a:bodyPr/>
                    <a:lstStyle/>
                    <a:p>
                      <a:pPr marL="0" marR="0" algn="ctr">
                        <a:lnSpc>
                          <a:spcPct val="115000"/>
                        </a:lnSpc>
                        <a:spcBef>
                          <a:spcPts val="0"/>
                        </a:spcBef>
                        <a:spcAft>
                          <a:spcPts val="0"/>
                        </a:spcAft>
                      </a:pPr>
                      <a:r>
                        <a:rPr lang="en-US" sz="1200">
                          <a:effectLst/>
                        </a:rPr>
                        <a:t>Key Metrics</a:t>
                      </a:r>
                      <a:endParaRPr lang="en-US" sz="1200">
                        <a:effectLst/>
                        <a:latin typeface="Times New Roman"/>
                        <a:ea typeface="Calibri"/>
                        <a:cs typeface="Times New Roman"/>
                      </a:endParaRPr>
                    </a:p>
                  </a:txBody>
                  <a:tcPr marL="63500" marR="63500" marT="63500" marB="63500"/>
                </a:tc>
                <a:tc>
                  <a:txBody>
                    <a:bodyPr/>
                    <a:lstStyle/>
                    <a:p>
                      <a:pPr marL="0" marR="0" algn="ctr">
                        <a:lnSpc>
                          <a:spcPct val="115000"/>
                        </a:lnSpc>
                        <a:spcBef>
                          <a:spcPts val="0"/>
                        </a:spcBef>
                        <a:spcAft>
                          <a:spcPts val="0"/>
                        </a:spcAft>
                      </a:pPr>
                      <a:r>
                        <a:rPr lang="en-US" sz="1200">
                          <a:effectLst/>
                        </a:rPr>
                        <a:t>Target</a:t>
                      </a:r>
                      <a:endParaRPr lang="en-US" sz="120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0"/>
                  </a:ext>
                </a:extLst>
              </a:tr>
              <a:tr h="650462">
                <a:tc>
                  <a:txBody>
                    <a:bodyPr/>
                    <a:lstStyle/>
                    <a:p>
                      <a:pPr marL="0" marR="0">
                        <a:lnSpc>
                          <a:spcPct val="115000"/>
                        </a:lnSpc>
                        <a:spcBef>
                          <a:spcPts val="0"/>
                        </a:spcBef>
                        <a:spcAft>
                          <a:spcPts val="0"/>
                        </a:spcAft>
                      </a:pPr>
                      <a:r>
                        <a:rPr lang="en-US" sz="1200">
                          <a:effectLst/>
                        </a:rPr>
                        <a:t>Customer Satisfaction </a:t>
                      </a:r>
                      <a:endParaRPr lang="en-US" sz="1200">
                        <a:effectLst/>
                        <a:latin typeface="Times New Roman"/>
                        <a:ea typeface="Calibri"/>
                        <a:cs typeface="Times New Roman"/>
                      </a:endParaRPr>
                    </a:p>
                  </a:txBody>
                  <a:tcPr marL="63500" marR="63500" marT="63500" marB="63500"/>
                </a:tc>
                <a:tc>
                  <a:txBody>
                    <a:bodyPr/>
                    <a:lstStyle/>
                    <a:p>
                      <a:pPr marL="0" marR="0">
                        <a:lnSpc>
                          <a:spcPct val="115000"/>
                        </a:lnSpc>
                        <a:spcBef>
                          <a:spcPts val="0"/>
                        </a:spcBef>
                        <a:spcAft>
                          <a:spcPts val="0"/>
                        </a:spcAft>
                      </a:pPr>
                      <a:r>
                        <a:rPr lang="en-US" sz="1200">
                          <a:effectLst/>
                        </a:rPr>
                        <a:t>90%</a:t>
                      </a:r>
                      <a:endParaRPr lang="en-US" sz="120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1"/>
                  </a:ext>
                </a:extLst>
              </a:tr>
              <a:tr h="650462">
                <a:tc>
                  <a:txBody>
                    <a:bodyPr/>
                    <a:lstStyle/>
                    <a:p>
                      <a:pPr marL="0" marR="0">
                        <a:lnSpc>
                          <a:spcPct val="115000"/>
                        </a:lnSpc>
                        <a:spcBef>
                          <a:spcPts val="0"/>
                        </a:spcBef>
                        <a:spcAft>
                          <a:spcPts val="0"/>
                        </a:spcAft>
                      </a:pPr>
                      <a:r>
                        <a:rPr lang="en-US" sz="1200">
                          <a:effectLst/>
                        </a:rPr>
                        <a:t>Customer retention</a:t>
                      </a:r>
                      <a:endParaRPr lang="en-US" sz="1200">
                        <a:effectLst/>
                        <a:latin typeface="Times New Roman"/>
                        <a:ea typeface="Calibri"/>
                        <a:cs typeface="Times New Roman"/>
                      </a:endParaRPr>
                    </a:p>
                  </a:txBody>
                  <a:tcPr marL="63500" marR="63500" marT="63500" marB="63500"/>
                </a:tc>
                <a:tc>
                  <a:txBody>
                    <a:bodyPr/>
                    <a:lstStyle/>
                    <a:p>
                      <a:pPr marL="0" marR="0">
                        <a:lnSpc>
                          <a:spcPct val="115000"/>
                        </a:lnSpc>
                        <a:spcBef>
                          <a:spcPts val="0"/>
                        </a:spcBef>
                        <a:spcAft>
                          <a:spcPts val="0"/>
                        </a:spcAft>
                      </a:pPr>
                      <a:r>
                        <a:rPr lang="en-US" sz="1200">
                          <a:effectLst/>
                        </a:rPr>
                        <a:t>75%</a:t>
                      </a:r>
                      <a:endParaRPr lang="en-US" sz="120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2"/>
                  </a:ext>
                </a:extLst>
              </a:tr>
              <a:tr h="650462">
                <a:tc>
                  <a:txBody>
                    <a:bodyPr/>
                    <a:lstStyle/>
                    <a:p>
                      <a:pPr marL="0" marR="0">
                        <a:lnSpc>
                          <a:spcPct val="115000"/>
                        </a:lnSpc>
                        <a:spcBef>
                          <a:spcPts val="0"/>
                        </a:spcBef>
                        <a:spcAft>
                          <a:spcPts val="0"/>
                        </a:spcAft>
                      </a:pPr>
                      <a:r>
                        <a:rPr lang="en-US" sz="1200">
                          <a:effectLst/>
                        </a:rPr>
                        <a:t>Repeat Sales</a:t>
                      </a:r>
                      <a:endParaRPr lang="en-US" sz="1200">
                        <a:effectLst/>
                        <a:latin typeface="Times New Roman"/>
                        <a:ea typeface="Calibri"/>
                        <a:cs typeface="Times New Roman"/>
                      </a:endParaRPr>
                    </a:p>
                  </a:txBody>
                  <a:tcPr marL="63500" marR="63500" marT="63500" marB="63500"/>
                </a:tc>
                <a:tc>
                  <a:txBody>
                    <a:bodyPr/>
                    <a:lstStyle/>
                    <a:p>
                      <a:pPr marL="0" marR="0">
                        <a:lnSpc>
                          <a:spcPct val="115000"/>
                        </a:lnSpc>
                        <a:spcBef>
                          <a:spcPts val="0"/>
                        </a:spcBef>
                        <a:spcAft>
                          <a:spcPts val="0"/>
                        </a:spcAft>
                      </a:pPr>
                      <a:r>
                        <a:rPr lang="en-US" sz="1200" dirty="0">
                          <a:effectLst/>
                        </a:rPr>
                        <a:t>50%</a:t>
                      </a:r>
                      <a:endParaRPr lang="en-US" sz="1200" dirty="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69093327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effectLst/>
              </a:rPr>
              <a:t>Quad Chart-Objective 5</a:t>
            </a:r>
            <a:endParaRPr lang="en-US" dirty="0"/>
          </a:p>
        </p:txBody>
      </p:sp>
      <p:sp>
        <p:nvSpPr>
          <p:cNvPr id="3" name="Content Placeholder 2"/>
          <p:cNvSpPr>
            <a:spLocks noGrp="1"/>
          </p:cNvSpPr>
          <p:nvPr>
            <p:ph idx="1"/>
          </p:nvPr>
        </p:nvSpPr>
        <p:spPr/>
        <p:txBody>
          <a:bodyPr/>
          <a:lstStyle/>
          <a:p>
            <a:r>
              <a:rPr lang="en-US" b="1" dirty="0"/>
              <a:t>Objective 5: Sustainability</a:t>
            </a:r>
            <a:endParaRPr lang="en-US" dirty="0"/>
          </a:p>
          <a:p>
            <a:pPr marL="64008" indent="0">
              <a:buNone/>
            </a:pPr>
            <a:endParaRPr lang="en-US" dirty="0"/>
          </a:p>
        </p:txBody>
      </p:sp>
      <p:graphicFrame>
        <p:nvGraphicFramePr>
          <p:cNvPr id="4" name="Table 3"/>
          <p:cNvGraphicFramePr>
            <a:graphicFrameLocks noGrp="1"/>
          </p:cNvGraphicFramePr>
          <p:nvPr>
            <p:extLst>
              <p:ext uri="{D42A27DB-BD31-4B8C-83A1-F6EECF244321}">
                <p14:modId xmlns:p14="http://schemas.microsoft.com/office/powerpoint/2010/main" val="2635911982"/>
              </p:ext>
            </p:extLst>
          </p:nvPr>
        </p:nvGraphicFramePr>
        <p:xfrm>
          <a:off x="1066800" y="3048000"/>
          <a:ext cx="7239000" cy="2667000"/>
        </p:xfrm>
        <a:graphic>
          <a:graphicData uri="http://schemas.openxmlformats.org/drawingml/2006/table">
            <a:tbl>
              <a:tblPr firstRow="1" firstCol="1" bandRow="1">
                <a:tableStyleId>{5C22544A-7EE6-4342-B048-85BDC9FD1C3A}</a:tableStyleId>
              </a:tblPr>
              <a:tblGrid>
                <a:gridCol w="3619500">
                  <a:extLst>
                    <a:ext uri="{9D8B030D-6E8A-4147-A177-3AD203B41FA5}">
                      <a16:colId xmlns:a16="http://schemas.microsoft.com/office/drawing/2014/main" val="20000"/>
                    </a:ext>
                  </a:extLst>
                </a:gridCol>
                <a:gridCol w="3619500">
                  <a:extLst>
                    <a:ext uri="{9D8B030D-6E8A-4147-A177-3AD203B41FA5}">
                      <a16:colId xmlns:a16="http://schemas.microsoft.com/office/drawing/2014/main" val="20001"/>
                    </a:ext>
                  </a:extLst>
                </a:gridCol>
              </a:tblGrid>
              <a:tr h="666750">
                <a:tc>
                  <a:txBody>
                    <a:bodyPr/>
                    <a:lstStyle/>
                    <a:p>
                      <a:pPr marL="0" marR="0" algn="ctr">
                        <a:lnSpc>
                          <a:spcPct val="115000"/>
                        </a:lnSpc>
                        <a:spcBef>
                          <a:spcPts val="0"/>
                        </a:spcBef>
                        <a:spcAft>
                          <a:spcPts val="0"/>
                        </a:spcAft>
                      </a:pPr>
                      <a:r>
                        <a:rPr lang="en-US" sz="1200">
                          <a:effectLst/>
                        </a:rPr>
                        <a:t>Key Metrics</a:t>
                      </a:r>
                      <a:endParaRPr lang="en-US" sz="1200">
                        <a:effectLst/>
                        <a:latin typeface="Times New Roman"/>
                        <a:ea typeface="Calibri"/>
                        <a:cs typeface="Times New Roman"/>
                      </a:endParaRPr>
                    </a:p>
                  </a:txBody>
                  <a:tcPr marL="63500" marR="63500" marT="63500" marB="63500"/>
                </a:tc>
                <a:tc>
                  <a:txBody>
                    <a:bodyPr/>
                    <a:lstStyle/>
                    <a:p>
                      <a:pPr marL="0" marR="0" algn="ctr">
                        <a:lnSpc>
                          <a:spcPct val="115000"/>
                        </a:lnSpc>
                        <a:spcBef>
                          <a:spcPts val="0"/>
                        </a:spcBef>
                        <a:spcAft>
                          <a:spcPts val="0"/>
                        </a:spcAft>
                      </a:pPr>
                      <a:r>
                        <a:rPr lang="en-US" sz="1200">
                          <a:effectLst/>
                        </a:rPr>
                        <a:t>Target</a:t>
                      </a:r>
                      <a:endParaRPr lang="en-US" sz="120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0"/>
                  </a:ext>
                </a:extLst>
              </a:tr>
              <a:tr h="666750">
                <a:tc>
                  <a:txBody>
                    <a:bodyPr/>
                    <a:lstStyle/>
                    <a:p>
                      <a:pPr marL="0" marR="0">
                        <a:lnSpc>
                          <a:spcPct val="115000"/>
                        </a:lnSpc>
                        <a:spcBef>
                          <a:spcPts val="0"/>
                        </a:spcBef>
                        <a:spcAft>
                          <a:spcPts val="0"/>
                        </a:spcAft>
                      </a:pPr>
                      <a:r>
                        <a:rPr lang="en-US" sz="1200">
                          <a:effectLst/>
                        </a:rPr>
                        <a:t>Eco-friendly packaging</a:t>
                      </a:r>
                      <a:endParaRPr lang="en-US" sz="1200">
                        <a:effectLst/>
                        <a:latin typeface="Times New Roman"/>
                        <a:ea typeface="Calibri"/>
                        <a:cs typeface="Times New Roman"/>
                      </a:endParaRPr>
                    </a:p>
                  </a:txBody>
                  <a:tcPr marL="63500" marR="63500" marT="63500" marB="63500"/>
                </a:tc>
                <a:tc>
                  <a:txBody>
                    <a:bodyPr/>
                    <a:lstStyle/>
                    <a:p>
                      <a:pPr marL="0" marR="0">
                        <a:lnSpc>
                          <a:spcPct val="115000"/>
                        </a:lnSpc>
                        <a:spcBef>
                          <a:spcPts val="0"/>
                        </a:spcBef>
                        <a:spcAft>
                          <a:spcPts val="0"/>
                        </a:spcAft>
                      </a:pPr>
                      <a:r>
                        <a:rPr lang="en-US" sz="1200">
                          <a:effectLst/>
                        </a:rPr>
                        <a:t>Implemented</a:t>
                      </a:r>
                      <a:endParaRPr lang="en-US" sz="120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1"/>
                  </a:ext>
                </a:extLst>
              </a:tr>
              <a:tr h="666750">
                <a:tc>
                  <a:txBody>
                    <a:bodyPr/>
                    <a:lstStyle/>
                    <a:p>
                      <a:pPr marL="0" marR="0">
                        <a:lnSpc>
                          <a:spcPct val="115000"/>
                        </a:lnSpc>
                        <a:spcBef>
                          <a:spcPts val="0"/>
                        </a:spcBef>
                        <a:spcAft>
                          <a:spcPts val="0"/>
                        </a:spcAft>
                      </a:pPr>
                      <a:r>
                        <a:rPr lang="en-US" sz="1200">
                          <a:effectLst/>
                        </a:rPr>
                        <a:t>Waste reduction</a:t>
                      </a:r>
                      <a:endParaRPr lang="en-US" sz="1200">
                        <a:effectLst/>
                        <a:latin typeface="Times New Roman"/>
                        <a:ea typeface="Calibri"/>
                        <a:cs typeface="Times New Roman"/>
                      </a:endParaRPr>
                    </a:p>
                  </a:txBody>
                  <a:tcPr marL="63500" marR="63500" marT="63500" marB="63500"/>
                </a:tc>
                <a:tc>
                  <a:txBody>
                    <a:bodyPr/>
                    <a:lstStyle/>
                    <a:p>
                      <a:pPr marL="0" marR="0">
                        <a:lnSpc>
                          <a:spcPct val="115000"/>
                        </a:lnSpc>
                        <a:spcBef>
                          <a:spcPts val="0"/>
                        </a:spcBef>
                        <a:spcAft>
                          <a:spcPts val="0"/>
                        </a:spcAft>
                      </a:pPr>
                      <a:r>
                        <a:rPr lang="en-US" sz="1200">
                          <a:effectLst/>
                        </a:rPr>
                        <a:t>10% reduction</a:t>
                      </a:r>
                      <a:endParaRPr lang="en-US" sz="120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2"/>
                  </a:ext>
                </a:extLst>
              </a:tr>
              <a:tr h="666750">
                <a:tc>
                  <a:txBody>
                    <a:bodyPr/>
                    <a:lstStyle/>
                    <a:p>
                      <a:pPr marL="0" marR="0">
                        <a:lnSpc>
                          <a:spcPct val="115000"/>
                        </a:lnSpc>
                        <a:spcBef>
                          <a:spcPts val="0"/>
                        </a:spcBef>
                        <a:spcAft>
                          <a:spcPts val="0"/>
                        </a:spcAft>
                      </a:pPr>
                      <a:r>
                        <a:rPr lang="en-US" sz="1200">
                          <a:effectLst/>
                        </a:rPr>
                        <a:t>Sustainability reports</a:t>
                      </a:r>
                      <a:endParaRPr lang="en-US" sz="1200">
                        <a:effectLst/>
                        <a:latin typeface="Times New Roman"/>
                        <a:ea typeface="Calibri"/>
                        <a:cs typeface="Times New Roman"/>
                      </a:endParaRPr>
                    </a:p>
                  </a:txBody>
                  <a:tcPr marL="63500" marR="63500" marT="63500" marB="63500"/>
                </a:tc>
                <a:tc>
                  <a:txBody>
                    <a:bodyPr/>
                    <a:lstStyle/>
                    <a:p>
                      <a:pPr marL="0" marR="0">
                        <a:lnSpc>
                          <a:spcPct val="115000"/>
                        </a:lnSpc>
                        <a:spcBef>
                          <a:spcPts val="0"/>
                        </a:spcBef>
                        <a:spcAft>
                          <a:spcPts val="0"/>
                        </a:spcAft>
                      </a:pPr>
                      <a:r>
                        <a:rPr lang="en-US" sz="1200" dirty="0">
                          <a:effectLst/>
                        </a:rPr>
                        <a:t>Quarterly</a:t>
                      </a:r>
                      <a:endParaRPr lang="en-US" sz="1200" dirty="0">
                        <a:effectLst/>
                        <a:latin typeface="Times New Roman"/>
                        <a:ea typeface="Calibri"/>
                        <a:cs typeface="Times New Roman"/>
                      </a:endParaRPr>
                    </a:p>
                  </a:txBody>
                  <a:tcPr marL="63500" marR="63500" marT="63500" marB="6350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10077587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Conclusion</a:t>
            </a:r>
          </a:p>
        </p:txBody>
      </p:sp>
      <p:sp>
        <p:nvSpPr>
          <p:cNvPr id="3" name="Content Placeholder 2"/>
          <p:cNvSpPr>
            <a:spLocks noGrp="1"/>
          </p:cNvSpPr>
          <p:nvPr>
            <p:ph idx="1"/>
          </p:nvPr>
        </p:nvSpPr>
        <p:spPr>
          <a:xfrm>
            <a:off x="457200" y="1882808"/>
            <a:ext cx="4419600" cy="5127592"/>
          </a:xfrm>
        </p:spPr>
        <p:txBody>
          <a:bodyPr>
            <a:normAutofit fontScale="40000" lnSpcReduction="20000"/>
          </a:bodyPr>
          <a:lstStyle/>
          <a:p>
            <a:pPr algn="just"/>
            <a:r>
              <a:rPr lang="en-GB" dirty="0"/>
              <a:t>For the organisation to completely reinvent its future in the cutthroat UK food and beverage sector, Eco-Bite's plan to introduce a new range of fizzy drinks is crucial. </a:t>
            </a:r>
          </a:p>
          <a:p>
            <a:pPr algn="just"/>
            <a:r>
              <a:rPr lang="en-GB" dirty="0"/>
              <a:t>This business endeavour, which aims to correct prior flaws in product introductions, is motivated by the urgent demand for higher revenues and market domination. </a:t>
            </a:r>
          </a:p>
          <a:p>
            <a:pPr algn="just"/>
            <a:r>
              <a:rPr lang="en-GB" dirty="0"/>
              <a:t>Further, this creative fuzzy drink variation intends to differentiate Eco-Bites from rivals, revitalise its image as a company, and propel the business to the top of its sector. </a:t>
            </a:r>
          </a:p>
          <a:p>
            <a:pPr algn="just"/>
            <a:r>
              <a:rPr lang="en-GB" dirty="0"/>
              <a:t>Additionally, effective internal and external stakeholder engagement, a dedication to creativity and customer happiness, and the use of agile project management practices are all necessary for the project to succeed.</a:t>
            </a:r>
          </a:p>
          <a:p>
            <a:pPr algn="just"/>
            <a:endParaRPr lang="en-GB" dirty="0"/>
          </a:p>
          <a:p>
            <a:pPr algn="just"/>
            <a:r>
              <a:rPr lang="en-GB" dirty="0"/>
              <a:t>Additionally, the project has well-considered risk mitigation techniques, even though it faces difficulties with market saturation, consumer trust, regulatory compliance, and constantly changing market trends</a:t>
            </a:r>
          </a:p>
          <a:p>
            <a:pPr algn="just"/>
            <a:r>
              <a:rPr lang="en-GB" dirty="0"/>
              <a:t>Moreover, the project's success is clearly measured by the success criteria, which put a particular emphasis on market share, sales targets, customer satisfaction, brand awareness, and sustainability goals. </a:t>
            </a:r>
          </a:p>
          <a:p>
            <a:pPr algn="just"/>
            <a:r>
              <a:rPr lang="en-GB" dirty="0"/>
              <a:t>Moreover, the project's success is clearly measured by the success criteria, which put a particular emphasis on market share, sales targets, customer satisfaction, brand awareness, and sustainability goals. </a:t>
            </a:r>
          </a:p>
          <a:p>
            <a:pPr algn="just"/>
            <a:r>
              <a:rPr lang="en-GB" dirty="0"/>
              <a:t>Furthermore, the Quad Chart is a useful tool for giving stakeholders a brief overview of the project's main goals and performance indicators, fostering openness and efficient communication.</a:t>
            </a:r>
          </a:p>
        </p:txBody>
      </p:sp>
      <p:pic>
        <p:nvPicPr>
          <p:cNvPr id="23554" name="Picture 2" descr="How to Write a Conclusion that Ties Your Assignment Together -  MakeMyAssignments Blo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061858" y="1981200"/>
            <a:ext cx="3900947" cy="4343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425985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a:t>
            </a:r>
          </a:p>
        </p:txBody>
      </p:sp>
      <p:sp>
        <p:nvSpPr>
          <p:cNvPr id="3" name="Content Placeholder 2"/>
          <p:cNvSpPr>
            <a:spLocks noGrp="1"/>
          </p:cNvSpPr>
          <p:nvPr>
            <p:ph idx="1"/>
          </p:nvPr>
        </p:nvSpPr>
        <p:spPr/>
        <p:txBody>
          <a:bodyPr>
            <a:normAutofit fontScale="40000" lnSpcReduction="20000"/>
          </a:bodyPr>
          <a:lstStyle/>
          <a:p>
            <a:r>
              <a:rPr lang="en-US" dirty="0" err="1"/>
              <a:t>Amit</a:t>
            </a:r>
            <a:r>
              <a:rPr lang="en-US" dirty="0"/>
              <a:t>, R. and </a:t>
            </a:r>
            <a:r>
              <a:rPr lang="en-US" dirty="0" err="1"/>
              <a:t>Zott</a:t>
            </a:r>
            <a:r>
              <a:rPr lang="en-US" dirty="0"/>
              <a:t>, C., (2020). </a:t>
            </a:r>
            <a:r>
              <a:rPr lang="en-US" i="1" dirty="0"/>
              <a:t>Business model innovation strategy: Transformational concepts and tools for entrepreneurial leaders</a:t>
            </a:r>
            <a:r>
              <a:rPr lang="en-US" dirty="0"/>
              <a:t>. John Wiley &amp; Sons.</a:t>
            </a:r>
          </a:p>
          <a:p>
            <a:r>
              <a:rPr lang="en-US" dirty="0"/>
              <a:t>Armenia, S., </a:t>
            </a:r>
            <a:r>
              <a:rPr lang="en-US" dirty="0" err="1"/>
              <a:t>Dangelico</a:t>
            </a:r>
            <a:r>
              <a:rPr lang="en-US" dirty="0"/>
              <a:t>, R.M., </a:t>
            </a:r>
            <a:r>
              <a:rPr lang="en-US" dirty="0" err="1"/>
              <a:t>Nonino</a:t>
            </a:r>
            <a:r>
              <a:rPr lang="en-US" dirty="0"/>
              <a:t>, F. and </a:t>
            </a:r>
            <a:r>
              <a:rPr lang="en-US" dirty="0" err="1"/>
              <a:t>Pompei</a:t>
            </a:r>
            <a:r>
              <a:rPr lang="en-US" dirty="0"/>
              <a:t>, A., (2019). Sustainable project management: A conceptualization-oriented review and a framework proposal for future studies. </a:t>
            </a:r>
            <a:r>
              <a:rPr lang="en-US" i="1" dirty="0"/>
              <a:t>Sustainability</a:t>
            </a:r>
            <a:r>
              <a:rPr lang="en-US" dirty="0"/>
              <a:t>, </a:t>
            </a:r>
            <a:r>
              <a:rPr lang="en-US" i="1" dirty="0"/>
              <a:t>11</a:t>
            </a:r>
            <a:r>
              <a:rPr lang="en-US" dirty="0"/>
              <a:t>(9), p.2664.</a:t>
            </a:r>
          </a:p>
          <a:p>
            <a:r>
              <a:rPr lang="en-US" dirty="0" err="1"/>
              <a:t>Barendsen</a:t>
            </a:r>
            <a:r>
              <a:rPr lang="en-US" dirty="0"/>
              <a:t>, W., </a:t>
            </a:r>
            <a:r>
              <a:rPr lang="en-US" dirty="0" err="1"/>
              <a:t>Muß</a:t>
            </a:r>
            <a:r>
              <a:rPr lang="en-US" dirty="0"/>
              <a:t>, A.C. and </a:t>
            </a:r>
            <a:r>
              <a:rPr lang="en-US" dirty="0" err="1"/>
              <a:t>Silvius</a:t>
            </a:r>
            <a:r>
              <a:rPr lang="en-US" dirty="0"/>
              <a:t>, G., (2021). Exploring team members’ perceptions of internal sustainability communication in sustainable project management. </a:t>
            </a:r>
            <a:r>
              <a:rPr lang="en-US" i="1" dirty="0"/>
              <a:t>Project Leadership and Society</a:t>
            </a:r>
            <a:r>
              <a:rPr lang="en-US" dirty="0"/>
              <a:t>, </a:t>
            </a:r>
            <a:r>
              <a:rPr lang="en-US" i="1" dirty="0"/>
              <a:t>2</a:t>
            </a:r>
            <a:r>
              <a:rPr lang="en-US" dirty="0"/>
              <a:t>, p.100015.</a:t>
            </a:r>
          </a:p>
          <a:p>
            <a:r>
              <a:rPr lang="en-US" dirty="0"/>
              <a:t>Cooper, R.G., (2019). The drivers of success in new-product development. </a:t>
            </a:r>
            <a:r>
              <a:rPr lang="en-US" i="1" dirty="0"/>
              <a:t>Industrial marketing management</a:t>
            </a:r>
            <a:r>
              <a:rPr lang="en-US" dirty="0"/>
              <a:t>, </a:t>
            </a:r>
            <a:r>
              <a:rPr lang="en-US" i="1" dirty="0"/>
              <a:t>76</a:t>
            </a:r>
            <a:r>
              <a:rPr lang="en-US" dirty="0"/>
              <a:t>, pp.36-47.</a:t>
            </a:r>
          </a:p>
          <a:p>
            <a:r>
              <a:rPr lang="en-US" dirty="0"/>
              <a:t>Cooper, R.G., (2019). The drivers of success in new-product development. </a:t>
            </a:r>
            <a:r>
              <a:rPr lang="en-US" i="1" dirty="0"/>
              <a:t>Industrial marketing management</a:t>
            </a:r>
            <a:r>
              <a:rPr lang="en-US" dirty="0"/>
              <a:t>, </a:t>
            </a:r>
            <a:r>
              <a:rPr lang="en-US" i="1" dirty="0"/>
              <a:t>76</a:t>
            </a:r>
            <a:r>
              <a:rPr lang="en-US" dirty="0"/>
              <a:t>, pp.36-47.</a:t>
            </a:r>
          </a:p>
          <a:p>
            <a:r>
              <a:rPr lang="en-US" dirty="0" err="1"/>
              <a:t>Derakhshan</a:t>
            </a:r>
            <a:r>
              <a:rPr lang="en-US" dirty="0"/>
              <a:t>, R., Turner, R. and Mancini, M., (2019). Project governance and stakeholders: a literature review. </a:t>
            </a:r>
            <a:r>
              <a:rPr lang="en-US" i="1" dirty="0"/>
              <a:t>International Journal of Project Management</a:t>
            </a:r>
            <a:r>
              <a:rPr lang="en-US" dirty="0"/>
              <a:t>, </a:t>
            </a:r>
            <a:r>
              <a:rPr lang="en-US" i="1" dirty="0"/>
              <a:t>37</a:t>
            </a:r>
            <a:r>
              <a:rPr lang="en-US" dirty="0"/>
              <a:t>(1), pp.98-116.</a:t>
            </a:r>
          </a:p>
          <a:p>
            <a:r>
              <a:rPr lang="en-US" dirty="0" err="1"/>
              <a:t>Esmailpour</a:t>
            </a:r>
            <a:r>
              <a:rPr lang="en-US" dirty="0"/>
              <a:t>, J., </a:t>
            </a:r>
            <a:r>
              <a:rPr lang="en-US" dirty="0" err="1"/>
              <a:t>Aghabayk</a:t>
            </a:r>
            <a:r>
              <a:rPr lang="en-US" dirty="0"/>
              <a:t>, K., </a:t>
            </a:r>
            <a:r>
              <a:rPr lang="en-US" dirty="0" err="1"/>
              <a:t>Vajari</a:t>
            </a:r>
            <a:r>
              <a:rPr lang="en-US" dirty="0"/>
              <a:t>, M.A. and De </a:t>
            </a:r>
            <a:r>
              <a:rPr lang="en-US" dirty="0" err="1"/>
              <a:t>Gruyter</a:t>
            </a:r>
            <a:r>
              <a:rPr lang="en-US" dirty="0"/>
              <a:t>, C., (2020). Importance–Performance Analysis (IPA) of bus service attributes: A case study in a developing country. </a:t>
            </a:r>
            <a:r>
              <a:rPr lang="en-US" i="1" dirty="0"/>
              <a:t>Transportation research part a: policy and practice</a:t>
            </a:r>
            <a:r>
              <a:rPr lang="en-US" dirty="0"/>
              <a:t>, </a:t>
            </a:r>
            <a:r>
              <a:rPr lang="en-US" i="1" dirty="0"/>
              <a:t>142</a:t>
            </a:r>
            <a:r>
              <a:rPr lang="en-US" dirty="0"/>
              <a:t>, pp.129-150.</a:t>
            </a:r>
          </a:p>
          <a:p>
            <a:r>
              <a:rPr lang="en-US" dirty="0" err="1"/>
              <a:t>Hampel</a:t>
            </a:r>
            <a:r>
              <a:rPr lang="en-US" dirty="0"/>
              <a:t>, C.E., Tracey, P. and Weber, K., (2020). The art of the pivot: How new ventures manage identification relationships with stakeholders as they change direction. </a:t>
            </a:r>
            <a:r>
              <a:rPr lang="en-US" i="1" dirty="0"/>
              <a:t>Academy of Management Journal</a:t>
            </a:r>
            <a:r>
              <a:rPr lang="en-US" dirty="0"/>
              <a:t>, </a:t>
            </a:r>
            <a:r>
              <a:rPr lang="en-US" i="1" dirty="0"/>
              <a:t>63</a:t>
            </a:r>
            <a:r>
              <a:rPr lang="en-US" dirty="0"/>
              <a:t>(2), pp.440-471.</a:t>
            </a:r>
          </a:p>
          <a:p>
            <a:r>
              <a:rPr lang="en-US" dirty="0" err="1"/>
              <a:t>Kah</a:t>
            </a:r>
            <a:r>
              <a:rPr lang="en-US" dirty="0"/>
              <a:t>, M., </a:t>
            </a:r>
            <a:r>
              <a:rPr lang="en-US" dirty="0" err="1"/>
              <a:t>Tufenkji</a:t>
            </a:r>
            <a:r>
              <a:rPr lang="en-US" dirty="0"/>
              <a:t>, N. and White, J.C., (2019). Nano-enabled strategies to enhance crop nutrition and protection. </a:t>
            </a:r>
            <a:r>
              <a:rPr lang="en-US" i="1" dirty="0"/>
              <a:t>Nature nanotechnology</a:t>
            </a:r>
            <a:r>
              <a:rPr lang="en-US" dirty="0"/>
              <a:t>, </a:t>
            </a:r>
            <a:r>
              <a:rPr lang="en-US" i="1" dirty="0"/>
              <a:t>14</a:t>
            </a:r>
            <a:r>
              <a:rPr lang="en-US" dirty="0"/>
              <a:t>(6), pp.532-540.</a:t>
            </a:r>
          </a:p>
          <a:p>
            <a:r>
              <a:rPr lang="en-US" dirty="0" err="1"/>
              <a:t>Lehtinen</a:t>
            </a:r>
            <a:r>
              <a:rPr lang="en-US" dirty="0"/>
              <a:t>, J. and </a:t>
            </a:r>
            <a:r>
              <a:rPr lang="en-US" dirty="0" err="1"/>
              <a:t>Aaltonen</a:t>
            </a:r>
            <a:r>
              <a:rPr lang="en-US" dirty="0"/>
              <a:t>, K., (2020). Organizing external stakeholder engagement in inter-organizational projects: Opening the black box. </a:t>
            </a:r>
            <a:r>
              <a:rPr lang="en-US" i="1" dirty="0"/>
              <a:t>International Journal of Project Management</a:t>
            </a:r>
            <a:r>
              <a:rPr lang="en-US" dirty="0"/>
              <a:t>, </a:t>
            </a:r>
            <a:r>
              <a:rPr lang="en-US" i="1" dirty="0"/>
              <a:t>38</a:t>
            </a:r>
            <a:r>
              <a:rPr lang="en-US" dirty="0"/>
              <a:t>(2), pp.85-98.</a:t>
            </a:r>
          </a:p>
          <a:p>
            <a:r>
              <a:rPr lang="en-US" dirty="0" err="1"/>
              <a:t>Marnada</a:t>
            </a:r>
            <a:r>
              <a:rPr lang="en-US" dirty="0"/>
              <a:t>, P., </a:t>
            </a:r>
            <a:r>
              <a:rPr lang="en-US" dirty="0" err="1"/>
              <a:t>Raharjo</a:t>
            </a:r>
            <a:r>
              <a:rPr lang="en-US" dirty="0"/>
              <a:t>, T., </a:t>
            </a:r>
            <a:r>
              <a:rPr lang="en-US" dirty="0" err="1"/>
              <a:t>Hardian</a:t>
            </a:r>
            <a:r>
              <a:rPr lang="en-US" dirty="0"/>
              <a:t>, B. and </a:t>
            </a:r>
            <a:r>
              <a:rPr lang="en-US" dirty="0" err="1"/>
              <a:t>Prasetyo</a:t>
            </a:r>
            <a:r>
              <a:rPr lang="en-US" dirty="0"/>
              <a:t>, A., (2022). Agile project management challenge in handling scope and change: A systematic literature review. </a:t>
            </a:r>
            <a:r>
              <a:rPr lang="en-US" i="1" dirty="0" err="1"/>
              <a:t>Procedia</a:t>
            </a:r>
            <a:r>
              <a:rPr lang="en-US" i="1" dirty="0"/>
              <a:t> Computer Science</a:t>
            </a:r>
            <a:r>
              <a:rPr lang="en-US" dirty="0"/>
              <a:t>, </a:t>
            </a:r>
            <a:r>
              <a:rPr lang="en-US" i="1" dirty="0"/>
              <a:t>197</a:t>
            </a:r>
            <a:r>
              <a:rPr lang="en-US" dirty="0"/>
              <a:t>, pp.290-300.</a:t>
            </a:r>
          </a:p>
          <a:p>
            <a:r>
              <a:rPr lang="en-US" dirty="0" err="1"/>
              <a:t>Nijhuis</a:t>
            </a:r>
            <a:r>
              <a:rPr lang="en-US" dirty="0"/>
              <a:t>, S.A., (2021). Somebody Has to Teach Them, But What? Moving Towards Sustainable Teaching of Project Management. In </a:t>
            </a:r>
            <a:r>
              <a:rPr lang="en-US" i="1" dirty="0"/>
              <a:t>Research on Project, </a:t>
            </a:r>
            <a:r>
              <a:rPr lang="en-US" i="1" dirty="0" err="1"/>
              <a:t>Programme</a:t>
            </a:r>
            <a:r>
              <a:rPr lang="en-US" i="1" dirty="0"/>
              <a:t> and Portfolio Management: Integrating Sustainability into Project Management</a:t>
            </a:r>
            <a:r>
              <a:rPr lang="en-US" dirty="0"/>
              <a:t> (pp. 261-271). Springer International Publishing.</a:t>
            </a:r>
          </a:p>
          <a:p>
            <a:r>
              <a:rPr lang="en-US" dirty="0" err="1"/>
              <a:t>Tourky</a:t>
            </a:r>
            <a:r>
              <a:rPr lang="en-US" dirty="0"/>
              <a:t>, M., </a:t>
            </a:r>
            <a:r>
              <a:rPr lang="en-US" dirty="0" err="1"/>
              <a:t>Alwi</a:t>
            </a:r>
            <a:r>
              <a:rPr lang="en-US" dirty="0"/>
              <a:t>, S.F.S., Kitchen, P., </a:t>
            </a:r>
            <a:r>
              <a:rPr lang="en-US" dirty="0" err="1"/>
              <a:t>Melewar</a:t>
            </a:r>
            <a:r>
              <a:rPr lang="en-US" dirty="0"/>
              <a:t>, T.C. and </a:t>
            </a:r>
            <a:r>
              <a:rPr lang="en-US" dirty="0" err="1"/>
              <a:t>Shaalan</a:t>
            </a:r>
            <a:r>
              <a:rPr lang="en-US" dirty="0"/>
              <a:t>, A., (2020). New conceptualization and measurement of corporate identity: Evidence from UK food and beverage industry. </a:t>
            </a:r>
            <a:r>
              <a:rPr lang="en-US" i="1" dirty="0"/>
              <a:t>Journal of Business Research</a:t>
            </a:r>
            <a:r>
              <a:rPr lang="en-US" dirty="0"/>
              <a:t>, </a:t>
            </a:r>
            <a:r>
              <a:rPr lang="en-US" i="1" dirty="0"/>
              <a:t>109</a:t>
            </a:r>
            <a:r>
              <a:rPr lang="en-US" dirty="0"/>
              <a:t>, pp.595-606.</a:t>
            </a:r>
          </a:p>
          <a:p>
            <a:pPr marL="64008" indent="0">
              <a:buNone/>
            </a:pPr>
            <a:r>
              <a:rPr lang="en-GB" dirty="0"/>
              <a:t> </a:t>
            </a:r>
            <a:endParaRPr lang="en-US" dirty="0"/>
          </a:p>
          <a:p>
            <a:endParaRPr lang="en-US" dirty="0"/>
          </a:p>
        </p:txBody>
      </p:sp>
    </p:spTree>
    <p:extLst>
      <p:ext uri="{BB962C8B-B14F-4D97-AF65-F5344CB8AC3E}">
        <p14:creationId xmlns:p14="http://schemas.microsoft.com/office/powerpoint/2010/main" val="266293308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dirty="0"/>
          </a:p>
        </p:txBody>
      </p:sp>
      <p:sp>
        <p:nvSpPr>
          <p:cNvPr id="3" name="Content Placeholder 2"/>
          <p:cNvSpPr>
            <a:spLocks noGrp="1"/>
          </p:cNvSpPr>
          <p:nvPr>
            <p:ph idx="1"/>
          </p:nvPr>
        </p:nvSpPr>
        <p:spPr/>
        <p:txBody>
          <a:bodyPr/>
          <a:lstStyle/>
          <a:p>
            <a:endParaRPr lang="en-US"/>
          </a:p>
        </p:txBody>
      </p:sp>
      <p:pic>
        <p:nvPicPr>
          <p:cNvPr id="10242" name="Picture 2" descr="How to Say 'Thank You' in Business | Proposify"/>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 y="228600"/>
            <a:ext cx="8686800" cy="63246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3895246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Verve">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Office Classic">
      <a:majorFont>
        <a:latin typeface="Arial"/>
        <a:ea typeface=""/>
        <a:cs typeface=""/>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Times New Roman"/>
        <a:ea typeface=""/>
        <a:cs typeface=""/>
        <a:font script="Jpan" typeface="ＭＳ Ｐ明朝"/>
        <a:font script="Hang" typeface="바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Austin">
      <a:fillStyleLst>
        <a:solidFill>
          <a:schemeClr val="phClr"/>
        </a:solidFill>
        <a:gradFill rotWithShape="1">
          <a:gsLst>
            <a:gs pos="0">
              <a:schemeClr val="phClr">
                <a:tint val="20000"/>
                <a:satMod val="180000"/>
                <a:lumMod val="98000"/>
              </a:schemeClr>
            </a:gs>
            <a:gs pos="40000">
              <a:schemeClr val="phClr">
                <a:tint val="30000"/>
                <a:satMod val="260000"/>
                <a:lumMod val="84000"/>
              </a:schemeClr>
            </a:gs>
            <a:gs pos="100000">
              <a:schemeClr val="phClr">
                <a:tint val="100000"/>
                <a:satMod val="110000"/>
                <a:lumMod val="100000"/>
              </a:schemeClr>
            </a:gs>
          </a:gsLst>
          <a:lin ang="5040000" scaled="1"/>
        </a:gradFill>
        <a:gradFill rotWithShape="1">
          <a:gsLst>
            <a:gs pos="0">
              <a:schemeClr val="phClr"/>
            </a:gs>
            <a:gs pos="100000">
              <a:schemeClr val="phClr">
                <a:shade val="75000"/>
                <a:satMod val="120000"/>
                <a:lumMod val="9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outerShdw blurRad="50800" dist="25400" dir="5400000" rotWithShape="0">
              <a:srgbClr val="000000">
                <a:alpha val="28000"/>
              </a:srgbClr>
            </a:outerShdw>
          </a:effectLst>
          <a:scene3d>
            <a:camera prst="orthographicFront">
              <a:rot lat="0" lon="0" rev="0"/>
            </a:camera>
            <a:lightRig rig="threePt" dir="tl">
              <a:rot lat="0" lon="0" rev="20400000"/>
            </a:lightRig>
          </a:scene3d>
          <a:sp3d>
            <a:bevelT w="50800" h="12700" prst="softRound"/>
          </a:sp3d>
        </a:effectStyle>
        <a:effectStyle>
          <a:effectLst>
            <a:outerShdw blurRad="44450" dist="50800" dir="5400000" sx="96000" rotWithShape="0">
              <a:srgbClr val="000000">
                <a:alpha val="34000"/>
              </a:srgbClr>
            </a:outerShdw>
          </a:effectLst>
          <a:scene3d>
            <a:camera prst="orthographicFront">
              <a:rot lat="0" lon="0" rev="0"/>
            </a:camera>
            <a:lightRig rig="threePt" dir="tl">
              <a:rot lat="0" lon="0" rev="20400000"/>
            </a:lightRig>
          </a:scene3d>
          <a:sp3d contourW="15875" prstMaterial="metal">
            <a:bevelT w="101600" h="25400" prst="softRound"/>
            <a:contourClr>
              <a:schemeClr val="phClr">
                <a:shade val="30000"/>
              </a:scheme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Verve</Template>
  <TotalTime>66</TotalTime>
  <Words>5463</Words>
  <Application>Microsoft Office PowerPoint</Application>
  <PresentationFormat>On-screen Show (4:3)</PresentationFormat>
  <Paragraphs>270</Paragraphs>
  <Slides>27</Slides>
  <Notes>16</Notes>
  <HiddenSlides>0</HiddenSlides>
  <MMClips>0</MMClips>
  <ScaleCrop>false</ScaleCrop>
  <HeadingPairs>
    <vt:vector size="4" baseType="variant">
      <vt:variant>
        <vt:lpstr>Theme</vt:lpstr>
      </vt:variant>
      <vt:variant>
        <vt:i4>1</vt:i4>
      </vt:variant>
      <vt:variant>
        <vt:lpstr>Slide Titles</vt:lpstr>
      </vt:variant>
      <vt:variant>
        <vt:i4>27</vt:i4>
      </vt:variant>
    </vt:vector>
  </HeadingPairs>
  <TitlesOfParts>
    <vt:vector size="28" baseType="lpstr">
      <vt:lpstr>Verve</vt:lpstr>
      <vt:lpstr>Managing Project In Workplace</vt:lpstr>
      <vt:lpstr>Executive Summary</vt:lpstr>
      <vt:lpstr>Table of Content</vt:lpstr>
      <vt:lpstr>Introduction</vt:lpstr>
      <vt:lpstr>Project Description</vt:lpstr>
      <vt:lpstr>Project Description-Project Aims</vt:lpstr>
      <vt:lpstr>Project Description-Project Purpose</vt:lpstr>
      <vt:lpstr>Project Description-Identification of project stakeholder</vt:lpstr>
      <vt:lpstr>Project Description-Role of internal and external Stakeholder</vt:lpstr>
      <vt:lpstr>Project Description- Selection of project methodology</vt:lpstr>
      <vt:lpstr> Project Description-Project challenges </vt:lpstr>
      <vt:lpstr>Project Description-risk mitigation strategies</vt:lpstr>
      <vt:lpstr>Project Description-Success Criteria</vt:lpstr>
      <vt:lpstr>Project Description-estimated budget and timeframe</vt:lpstr>
      <vt:lpstr>Project Scope</vt:lpstr>
      <vt:lpstr>Work Break Structure –Phase 1</vt:lpstr>
      <vt:lpstr>Work Break Structure –Phase 2</vt:lpstr>
      <vt:lpstr>Work Break Structure –Phase 3</vt:lpstr>
      <vt:lpstr>Quad Chart  </vt:lpstr>
      <vt:lpstr>Quad Chart-Objective 1</vt:lpstr>
      <vt:lpstr>Quad Chart-Objective 2</vt:lpstr>
      <vt:lpstr>Quad Chart-Objective 3 </vt:lpstr>
      <vt:lpstr>Quad Chart-Objective 4 </vt:lpstr>
      <vt:lpstr>Quad Chart-Objective 5</vt:lpstr>
      <vt:lpstr>Conclusion</vt:lpstr>
      <vt:lpstr>Reference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Managing Project In Workplace</dc:title>
  <dc:creator>macroon</dc:creator>
  <cp:lastModifiedBy>biuliacosmina@hotmail.com</cp:lastModifiedBy>
  <cp:revision>10</cp:revision>
  <dcterms:created xsi:type="dcterms:W3CDTF">2023-10-19T18:46:14Z</dcterms:created>
  <dcterms:modified xsi:type="dcterms:W3CDTF">2023-10-22T22:40:57Z</dcterms:modified>
</cp:coreProperties>
</file>