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57" r:id="rId3"/>
    <p:sldId id="268" r:id="rId4"/>
    <p:sldId id="270" r:id="rId5"/>
    <p:sldId id="287" r:id="rId6"/>
    <p:sldId id="258" r:id="rId7"/>
    <p:sldId id="260" r:id="rId8"/>
    <p:sldId id="288" r:id="rId9"/>
    <p:sldId id="261" r:id="rId10"/>
    <p:sldId id="286" r:id="rId11"/>
    <p:sldId id="292" r:id="rId12"/>
    <p:sldId id="262" r:id="rId13"/>
    <p:sldId id="296" r:id="rId14"/>
    <p:sldId id="272" r:id="rId15"/>
    <p:sldId id="294" r:id="rId16"/>
    <p:sldId id="295" r:id="rId17"/>
    <p:sldId id="273" r:id="rId18"/>
    <p:sldId id="264" r:id="rId19"/>
    <p:sldId id="263" r:id="rId20"/>
    <p:sldId id="274" r:id="rId21"/>
    <p:sldId id="275" r:id="rId22"/>
    <p:sldId id="276" r:id="rId23"/>
    <p:sldId id="277" r:id="rId24"/>
    <p:sldId id="289" r:id="rId25"/>
    <p:sldId id="290" r:id="rId26"/>
    <p:sldId id="271" r:id="rId27"/>
    <p:sldId id="279" r:id="rId28"/>
    <p:sldId id="281" r:id="rId29"/>
    <p:sldId id="282" r:id="rId30"/>
    <p:sldId id="283" r:id="rId31"/>
    <p:sldId id="285" r:id="rId32"/>
    <p:sldId id="284" r:id="rId33"/>
    <p:sldId id="266" r:id="rId34"/>
    <p:sldId id="29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68" autoAdjust="0"/>
    <p:restoredTop sz="94660"/>
  </p:normalViewPr>
  <p:slideViewPr>
    <p:cSldViewPr snapToGrid="0">
      <p:cViewPr varScale="1">
        <p:scale>
          <a:sx n="73" d="100"/>
          <a:sy n="73" d="100"/>
        </p:scale>
        <p:origin x="4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436558-EC60-4A9B-9C9C-0DD4E3822E20}" type="datetimeFigureOut">
              <a:rPr lang="en-GB" smtClean="0"/>
              <a:t>11/03/2019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63C1B2-22E5-453C-86E1-CB6678022048}" type="slidenum">
              <a:rPr lang="en-GB" smtClean="0"/>
              <a:t>‹#›</a:t>
            </a:fld>
            <a:endParaRPr lang="en-GB"/>
          </a:p>
        </p:txBody>
      </p:sp>
    </p:spTree>
    <p:extLst>
      <p:ext uri="{BB962C8B-B14F-4D97-AF65-F5344CB8AC3E}">
        <p14:creationId xmlns:p14="http://schemas.microsoft.com/office/powerpoint/2010/main" val="39087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8"/>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eaLnBrk="1">
              <a:lnSpc>
                <a:spcPct val="100000"/>
              </a:lnSpc>
              <a:buFont typeface="Wingdings" panose="05000000000000000000" pitchFamily="2" charset="2"/>
              <a:buNone/>
            </a:pPr>
            <a:fld id="{5FFE9F63-CC5F-4DF2-900D-9CE93FE3D817}" type="slidenum">
              <a:rPr lang="en-GB" altLang="en-US" sz="1200">
                <a:solidFill>
                  <a:srgbClr val="000000"/>
                </a:solidFill>
                <a:latin typeface="Times New Roman" panose="02020603050405020304" pitchFamily="18" charset="0"/>
              </a:rPr>
              <a:pPr eaLnBrk="1">
                <a:lnSpc>
                  <a:spcPct val="100000"/>
                </a:lnSpc>
                <a:buFont typeface="Wingdings" panose="05000000000000000000" pitchFamily="2" charset="2"/>
                <a:buNone/>
              </a:pPr>
              <a:t>27</a:t>
            </a:fld>
            <a:endParaRPr lang="en-GB" altLang="en-US" sz="1200">
              <a:solidFill>
                <a:srgbClr val="000000"/>
              </a:solidFill>
              <a:latin typeface="Times New Roman" panose="02020603050405020304" pitchFamily="18" charset="0"/>
            </a:endParaRPr>
          </a:p>
        </p:txBody>
      </p:sp>
      <p:sp>
        <p:nvSpPr>
          <p:cNvPr id="17411" name="Text Box 1"/>
          <p:cNvSpPr txBox="1">
            <a:spLocks noChangeArrowheads="1"/>
          </p:cNvSpPr>
          <p:nvPr/>
        </p:nvSpPr>
        <p:spPr bwMode="auto">
          <a:xfrm>
            <a:off x="1184275" y="704850"/>
            <a:ext cx="4733925" cy="3519488"/>
          </a:xfrm>
          <a:prstGeom prst="rect">
            <a:avLst/>
          </a:prstGeom>
          <a:solidFill>
            <a:srgbClr val="FFFFFF"/>
          </a:solidFill>
          <a:ln w="9360">
            <a:solidFill>
              <a:srgbClr val="000000"/>
            </a:solidFill>
            <a:miter lim="800000"/>
            <a:headEnd/>
            <a:tailEnd/>
          </a:ln>
        </p:spPr>
        <p:txBody>
          <a:bodyPr wrap="none" anchor="ctr"/>
          <a:lstStyle>
            <a:lvl1pPr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endParaRPr lang="en-US" altLang="en-US"/>
          </a:p>
        </p:txBody>
      </p:sp>
      <p:sp>
        <p:nvSpPr>
          <p:cNvPr id="17412" name="Rectangle 2"/>
          <p:cNvSpPr>
            <a:spLocks noGrp="1" noChangeArrowheads="1"/>
          </p:cNvSpPr>
          <p:nvPr>
            <p:ph type="body"/>
          </p:nvPr>
        </p:nvSpPr>
        <p:spPr>
          <a:xfrm>
            <a:off x="947738" y="4459288"/>
            <a:ext cx="5205412" cy="4222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2498808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2" name="Rectangle 8"/>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722313" algn="l"/>
                <a:tab pos="1446213" algn="l"/>
                <a:tab pos="2170113" algn="l"/>
                <a:tab pos="289401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eaLnBrk="1">
              <a:lnSpc>
                <a:spcPct val="100000"/>
              </a:lnSpc>
              <a:buFont typeface="Wingdings" panose="05000000000000000000" pitchFamily="2" charset="2"/>
              <a:buNone/>
            </a:pPr>
            <a:fld id="{9DDAC261-BD43-4DE9-89EE-4750BAA0ED4A}" type="slidenum">
              <a:rPr lang="en-GB" altLang="en-US" sz="1200">
                <a:solidFill>
                  <a:srgbClr val="000000"/>
                </a:solidFill>
                <a:latin typeface="Times New Roman" panose="02020603050405020304" pitchFamily="18" charset="0"/>
              </a:rPr>
              <a:pPr eaLnBrk="1">
                <a:lnSpc>
                  <a:spcPct val="100000"/>
                </a:lnSpc>
                <a:buFont typeface="Wingdings" panose="05000000000000000000" pitchFamily="2" charset="2"/>
                <a:buNone/>
              </a:pPr>
              <a:t>30</a:t>
            </a:fld>
            <a:endParaRPr lang="en-GB" altLang="en-US" sz="1200">
              <a:solidFill>
                <a:srgbClr val="000000"/>
              </a:solidFill>
              <a:latin typeface="Times New Roman" panose="02020603050405020304" pitchFamily="18" charset="0"/>
            </a:endParaRPr>
          </a:p>
        </p:txBody>
      </p:sp>
      <p:sp>
        <p:nvSpPr>
          <p:cNvPr id="20483" name="Text Box 1"/>
          <p:cNvSpPr txBox="1">
            <a:spLocks noChangeArrowheads="1"/>
          </p:cNvSpPr>
          <p:nvPr/>
        </p:nvSpPr>
        <p:spPr bwMode="auto">
          <a:xfrm>
            <a:off x="1184275" y="704850"/>
            <a:ext cx="4733925" cy="3519488"/>
          </a:xfrm>
          <a:prstGeom prst="rect">
            <a:avLst/>
          </a:prstGeom>
          <a:solidFill>
            <a:srgbClr val="FFFFFF"/>
          </a:solidFill>
          <a:ln w="9360">
            <a:solidFill>
              <a:srgbClr val="000000"/>
            </a:solidFill>
            <a:miter lim="800000"/>
            <a:headEnd/>
            <a:tailEnd/>
          </a:ln>
        </p:spPr>
        <p:txBody>
          <a:bodyPr wrap="none" anchor="ctr"/>
          <a:lstStyle>
            <a:lvl1pPr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endParaRPr lang="en-US" altLang="en-US"/>
          </a:p>
        </p:txBody>
      </p:sp>
      <p:sp>
        <p:nvSpPr>
          <p:cNvPr id="20484" name="Rectangle 2"/>
          <p:cNvSpPr>
            <a:spLocks noGrp="1" noChangeArrowheads="1"/>
          </p:cNvSpPr>
          <p:nvPr>
            <p:ph type="body"/>
          </p:nvPr>
        </p:nvSpPr>
        <p:spPr>
          <a:xfrm>
            <a:off x="947738" y="4459288"/>
            <a:ext cx="5205412" cy="4222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31556639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1DE23A0-287A-493E-B082-F99A0985AC1D}" type="datetimeFigureOut">
              <a:rPr lang="en-GB" smtClean="0"/>
              <a:t>11/03/2019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868091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DE23A0-287A-493E-B082-F99A0985AC1D}" type="datetimeFigureOut">
              <a:rPr lang="en-GB" smtClean="0"/>
              <a:t>11/03/2019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765276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DE23A0-287A-493E-B082-F99A0985AC1D}" type="datetimeFigureOut">
              <a:rPr lang="en-GB" smtClean="0"/>
              <a:t>11/03/2019</a:t>
            </a:fld>
            <a:endParaRPr lang="en-GB"/>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274139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DE23A0-287A-493E-B082-F99A0985AC1D}" type="datetimeFigureOut">
              <a:rPr lang="en-GB" smtClean="0"/>
              <a:t>11/03/2019</a:t>
            </a:fld>
            <a:endParaRPr lang="en-GB"/>
          </a:p>
        </p:txBody>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823105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DE23A0-287A-493E-B082-F99A0985AC1D}" type="datetimeFigureOut">
              <a:rPr lang="en-GB" smtClean="0"/>
              <a:t>11/03/2019</a:t>
            </a:fld>
            <a:endParaRPr lang="en-GB"/>
          </a:p>
        </p:txBody>
      </p:sp>
      <p:sp>
        <p:nvSpPr>
          <p:cNvPr id="9" name="Slide Number Placeholder 8"/>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004961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DE23A0-287A-493E-B082-F99A0985AC1D}" type="datetimeFigureOut">
              <a:rPr lang="en-GB" smtClean="0"/>
              <a:t>11/03/2019</a:t>
            </a:fld>
            <a:endParaRPr lang="en-GB"/>
          </a:p>
        </p:txBody>
      </p:sp>
      <p:sp>
        <p:nvSpPr>
          <p:cNvPr id="5" name="Slide Number Placeholder 4"/>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882092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E23A0-287A-493E-B082-F99A0985AC1D}" type="datetimeFigureOut">
              <a:rPr lang="en-GB" smtClean="0"/>
              <a:t>11/03/2019</a:t>
            </a:fld>
            <a:endParaRPr lang="en-GB"/>
          </a:p>
        </p:txBody>
      </p:sp>
      <p:sp>
        <p:nvSpPr>
          <p:cNvPr id="4" name="Slide Number Placeholder 3"/>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420909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E23A0-287A-493E-B082-F99A0985AC1D}" type="datetimeFigureOut">
              <a:rPr lang="en-GB" smtClean="0"/>
              <a:t>11/03/2019</a:t>
            </a:fld>
            <a:endParaRPr lang="en-GB"/>
          </a:p>
        </p:txBody>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3188155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E23A0-287A-493E-B082-F99A0985AC1D}" type="datetimeFigureOut">
              <a:rPr lang="en-GB" smtClean="0"/>
              <a:t>11/03/2019</a:t>
            </a:fld>
            <a:endParaRPr lang="en-GB"/>
          </a:p>
        </p:txBody>
      </p:sp>
      <p:sp>
        <p:nvSpPr>
          <p:cNvPr id="7" name="Slide Number Placeholder 6"/>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676061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DE23A0-287A-493E-B082-F99A0985AC1D}" type="datetimeFigureOut">
              <a:rPr lang="en-GB" smtClean="0"/>
              <a:t>11/03/2019</a:t>
            </a:fld>
            <a:endParaRPr lang="en-GB"/>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210249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DE23A0-287A-493E-B082-F99A0985AC1D}" type="datetimeFigureOut">
              <a:rPr lang="en-GB" smtClean="0"/>
              <a:t>11/03/2019</a:t>
            </a:fld>
            <a:endParaRPr lang="en-GB"/>
          </a:p>
        </p:txBody>
      </p:sp>
      <p:sp>
        <p:nvSpPr>
          <p:cNvPr id="6" name="Slide Number Placeholder 5"/>
          <p:cNvSpPr>
            <a:spLocks noGrp="1"/>
          </p:cNvSpPr>
          <p:nvPr>
            <p:ph type="sldNum" sz="quarter" idx="12"/>
          </p:nvPr>
        </p:nvSpPr>
        <p:spPr/>
        <p:txBody>
          <a:bodyPr/>
          <a:lstStyle/>
          <a:p>
            <a:fld id="{0760AF71-9C83-4B41-AE0A-E393748BFC6F}" type="slidenum">
              <a:rPr lang="en-GB" smtClean="0"/>
              <a:t>‹#›</a:t>
            </a:fld>
            <a:endParaRPr lang="en-GB"/>
          </a:p>
        </p:txBody>
      </p:sp>
    </p:spTree>
    <p:extLst>
      <p:ext uri="{BB962C8B-B14F-4D97-AF65-F5344CB8AC3E}">
        <p14:creationId xmlns:p14="http://schemas.microsoft.com/office/powerpoint/2010/main" val="1276551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DE23A0-287A-493E-B082-F99A0985AC1D}" type="datetimeFigureOut">
              <a:rPr lang="en-GB" smtClean="0"/>
              <a:t>11/03/2019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760AF71-9C83-4B41-AE0A-E393748BFC6F}" type="slidenum">
              <a:rPr lang="en-GB" smtClean="0"/>
              <a:t>‹#›</a:t>
            </a:fld>
            <a:endParaRPr lang="en-GB"/>
          </a:p>
        </p:txBody>
      </p:sp>
    </p:spTree>
    <p:extLst>
      <p:ext uri="{BB962C8B-B14F-4D97-AF65-F5344CB8AC3E}">
        <p14:creationId xmlns:p14="http://schemas.microsoft.com/office/powerpoint/2010/main" val="24099315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youtu.be/rgPt8W0Zndw"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youtu.be/rgPt8W0Zndw"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infed.org/mobi/what-is-youth-work-exploring-the-history-theory-and-practice-of-work-with-young-peopl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youtu.be/kxSychyhhk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hyperlink" Target="http://www.infed.org/archives/youth.htm"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hyperlink" Target="http://infed.org/mobi/category/thinkers-and-innovators/"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infed.org/mobi/what-is-youth-work-exploring-the-history-theory-and-practice-of-work-with-young-people/" TargetMode="External"/><Relationship Id="rId2" Type="http://schemas.openxmlformats.org/officeDocument/2006/relationships/hyperlink" Target="http://www.infed.org/archives/youth.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SJYW7012</a:t>
            </a:r>
            <a:endParaRPr lang="en-GB" dirty="0"/>
          </a:p>
        </p:txBody>
      </p:sp>
      <p:sp>
        <p:nvSpPr>
          <p:cNvPr id="3" name="Subtitle 2"/>
          <p:cNvSpPr>
            <a:spLocks noGrp="1"/>
          </p:cNvSpPr>
          <p:nvPr>
            <p:ph type="subTitle" idx="1"/>
          </p:nvPr>
        </p:nvSpPr>
        <p:spPr/>
        <p:txBody>
          <a:bodyPr/>
          <a:lstStyle/>
          <a:p>
            <a:r>
              <a:rPr lang="en-GB" dirty="0" smtClean="0"/>
              <a:t>Critical Social Education </a:t>
            </a:r>
            <a:endParaRPr lang="en-GB" dirty="0"/>
          </a:p>
        </p:txBody>
      </p:sp>
    </p:spTree>
    <p:extLst>
      <p:ext uri="{BB962C8B-B14F-4D97-AF65-F5344CB8AC3E}">
        <p14:creationId xmlns:p14="http://schemas.microsoft.com/office/powerpoint/2010/main" val="20891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Critically </a:t>
            </a:r>
            <a:r>
              <a:rPr lang="en-GB" dirty="0"/>
              <a:t>discuss historical </a:t>
            </a:r>
            <a:r>
              <a:rPr lang="en-GB" dirty="0" smtClean="0"/>
              <a:t>influences </a:t>
            </a:r>
            <a:r>
              <a:rPr lang="en-GB" dirty="0"/>
              <a:t>on current youth work practice </a:t>
            </a:r>
          </a:p>
          <a:p>
            <a:pPr marL="514350" indent="-514350">
              <a:buFont typeface="+mj-lt"/>
              <a:buAutoNum type="arabicPeriod"/>
            </a:pPr>
            <a:r>
              <a:rPr lang="en-GB" dirty="0" smtClean="0"/>
              <a:t>Critically Explore historical perspectives on Social education : Pedagogy </a:t>
            </a:r>
          </a:p>
          <a:p>
            <a:pPr marL="514350" indent="-514350">
              <a:buFont typeface="+mj-lt"/>
              <a:buAutoNum type="arabicPeriod"/>
            </a:pPr>
            <a:r>
              <a:rPr lang="en-GB" dirty="0" smtClean="0"/>
              <a:t>Engage in directed study task </a:t>
            </a:r>
          </a:p>
          <a:p>
            <a:pPr marL="514350" indent="-514350">
              <a:buFont typeface="+mj-lt"/>
              <a:buAutoNum type="arabicPeriod"/>
            </a:pPr>
            <a:endParaRPr lang="en-GB" dirty="0"/>
          </a:p>
        </p:txBody>
      </p:sp>
    </p:spTree>
    <p:extLst>
      <p:ext uri="{BB962C8B-B14F-4D97-AF65-F5344CB8AC3E}">
        <p14:creationId xmlns:p14="http://schemas.microsoft.com/office/powerpoint/2010/main" val="1395759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Pedagogy / History </a:t>
            </a:r>
            <a:endParaRPr lang="en-GB" dirty="0"/>
          </a:p>
        </p:txBody>
      </p:sp>
      <p:sp>
        <p:nvSpPr>
          <p:cNvPr id="3" name="Content Placeholder 2"/>
          <p:cNvSpPr>
            <a:spLocks noGrp="1"/>
          </p:cNvSpPr>
          <p:nvPr>
            <p:ph idx="1"/>
          </p:nvPr>
        </p:nvSpPr>
        <p:spPr/>
        <p:txBody>
          <a:bodyPr/>
          <a:lstStyle/>
          <a:p>
            <a:r>
              <a:rPr lang="en-GB" dirty="0" smtClean="0"/>
              <a:t>What are our principles values based upon? </a:t>
            </a:r>
            <a:endParaRPr lang="en-GB" dirty="0" smtClean="0"/>
          </a:p>
          <a:p>
            <a:endParaRPr lang="en-GB" dirty="0"/>
          </a:p>
          <a:p>
            <a:r>
              <a:rPr lang="en-GB" dirty="0">
                <a:hlinkClick r:id="rId2"/>
              </a:rPr>
              <a:t>https://</a:t>
            </a:r>
            <a:r>
              <a:rPr lang="en-GB" dirty="0" err="1" smtClean="0">
                <a:hlinkClick r:id="rId2"/>
              </a:rPr>
              <a:t>youtu.be</a:t>
            </a:r>
            <a:r>
              <a:rPr lang="en-GB" dirty="0" smtClean="0">
                <a:hlinkClick r:id="rId2"/>
              </a:rPr>
              <a:t>/</a:t>
            </a:r>
            <a:r>
              <a:rPr lang="en-GB" dirty="0" err="1" smtClean="0">
                <a:hlinkClick r:id="rId2"/>
              </a:rPr>
              <a:t>rgPt8W0Zndw</a:t>
            </a:r>
            <a:r>
              <a:rPr lang="en-GB" dirty="0" smtClean="0"/>
              <a:t> </a:t>
            </a:r>
          </a:p>
          <a:p>
            <a:endParaRPr lang="en-GB" dirty="0"/>
          </a:p>
          <a:p>
            <a:r>
              <a:rPr lang="en-GB" dirty="0" smtClean="0"/>
              <a:t>What does this history tell us about our  principles and values? </a:t>
            </a:r>
            <a:endParaRPr lang="en-GB" dirty="0" smtClean="0"/>
          </a:p>
          <a:p>
            <a:endParaRPr lang="en-GB" dirty="0"/>
          </a:p>
        </p:txBody>
      </p:sp>
    </p:spTree>
    <p:extLst>
      <p:ext uri="{BB962C8B-B14F-4D97-AF65-F5344CB8AC3E}">
        <p14:creationId xmlns:p14="http://schemas.microsoft.com/office/powerpoint/2010/main" val="2096323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Timeline</a:t>
            </a:r>
            <a:endParaRPr lang="en-GB" dirty="0"/>
          </a:p>
        </p:txBody>
      </p:sp>
      <p:sp>
        <p:nvSpPr>
          <p:cNvPr id="3" name="Content Placeholder 2"/>
          <p:cNvSpPr>
            <a:spLocks noGrp="1"/>
          </p:cNvSpPr>
          <p:nvPr>
            <p:ph idx="1"/>
          </p:nvPr>
        </p:nvSpPr>
        <p:spPr/>
        <p:txBody>
          <a:bodyPr/>
          <a:lstStyle/>
          <a:p>
            <a:r>
              <a:rPr lang="en-GB" dirty="0" smtClean="0"/>
              <a:t>Read </a:t>
            </a:r>
            <a:r>
              <a:rPr lang="en-GB" dirty="0" smtClean="0"/>
              <a:t>the attached chronological history (based upon Wales) up until 1996.</a:t>
            </a:r>
          </a:p>
          <a:p>
            <a:pPr lvl="1"/>
            <a:r>
              <a:rPr lang="en-GB" dirty="0" smtClean="0"/>
              <a:t>What are your first impressions in relation to current values we have about youth work? </a:t>
            </a:r>
          </a:p>
          <a:p>
            <a:pPr lvl="1"/>
            <a:r>
              <a:rPr lang="en-GB" dirty="0" smtClean="0"/>
              <a:t>Can you see any developmental links in the timeline? </a:t>
            </a:r>
          </a:p>
          <a:p>
            <a:pPr lvl="1"/>
            <a:r>
              <a:rPr lang="en-GB" dirty="0" smtClean="0"/>
              <a:t>What comes after 1996??? Significant changes? </a:t>
            </a:r>
          </a:p>
          <a:p>
            <a:endParaRPr lang="en-GB" dirty="0"/>
          </a:p>
        </p:txBody>
      </p:sp>
    </p:spTree>
    <p:extLst>
      <p:ext uri="{BB962C8B-B14F-4D97-AF65-F5344CB8AC3E}">
        <p14:creationId xmlns:p14="http://schemas.microsoft.com/office/powerpoint/2010/main" val="2401602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hlinkClick r:id="rId2"/>
              </a:rPr>
              <a:t>https://</a:t>
            </a:r>
            <a:r>
              <a:rPr lang="en-GB" dirty="0" err="1">
                <a:hlinkClick r:id="rId2"/>
              </a:rPr>
              <a:t>youtu.be</a:t>
            </a:r>
            <a:r>
              <a:rPr lang="en-GB" dirty="0">
                <a:hlinkClick r:id="rId2"/>
              </a:rPr>
              <a:t>/</a:t>
            </a:r>
            <a:r>
              <a:rPr lang="en-GB" dirty="0" err="1">
                <a:hlinkClick r:id="rId2"/>
              </a:rPr>
              <a:t>rgPt8W0Zndw</a:t>
            </a:r>
            <a:r>
              <a:rPr lang="en-GB" dirty="0"/>
              <a:t> </a:t>
            </a:r>
          </a:p>
          <a:p>
            <a:r>
              <a:rPr lang="en-GB" dirty="0" smtClean="0"/>
              <a:t>Discuss </a:t>
            </a:r>
            <a:r>
              <a:rPr lang="en-GB" dirty="0"/>
              <a:t>what are the key influencing factors in the development of Youth work. </a:t>
            </a:r>
          </a:p>
          <a:p>
            <a:endParaRPr lang="en-GB" dirty="0"/>
          </a:p>
        </p:txBody>
      </p:sp>
    </p:spTree>
    <p:extLst>
      <p:ext uri="{BB962C8B-B14F-4D97-AF65-F5344CB8AC3E}">
        <p14:creationId xmlns:p14="http://schemas.microsoft.com/office/powerpoint/2010/main" val="4054378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influences </a:t>
            </a:r>
            <a:endParaRPr lang="en-GB" dirty="0"/>
          </a:p>
        </p:txBody>
      </p:sp>
      <p:sp>
        <p:nvSpPr>
          <p:cNvPr id="3" name="Content Placeholder 2"/>
          <p:cNvSpPr>
            <a:spLocks noGrp="1"/>
          </p:cNvSpPr>
          <p:nvPr>
            <p:ph idx="1"/>
          </p:nvPr>
        </p:nvSpPr>
        <p:spPr/>
        <p:txBody>
          <a:bodyPr>
            <a:normAutofit/>
          </a:bodyPr>
          <a:lstStyle/>
          <a:p>
            <a:r>
              <a:rPr lang="en-GB" dirty="0" smtClean="0"/>
              <a:t>In your own time please Read </a:t>
            </a:r>
            <a:r>
              <a:rPr lang="en-GB" dirty="0" smtClean="0"/>
              <a:t>through the article</a:t>
            </a:r>
            <a:r>
              <a:rPr lang="en-GB" dirty="0"/>
              <a:t>: </a:t>
            </a:r>
            <a:endParaRPr lang="en-GB" dirty="0" smtClean="0"/>
          </a:p>
          <a:p>
            <a:pPr lvl="1"/>
            <a:r>
              <a:rPr lang="en-GB" dirty="0" smtClean="0"/>
              <a:t>Smith</a:t>
            </a:r>
            <a:r>
              <a:rPr lang="en-GB" dirty="0"/>
              <a:t>, M. K. (2013) ‘What is youth work? </a:t>
            </a:r>
            <a:r>
              <a:rPr lang="en-GB" dirty="0" smtClean="0"/>
              <a:t>Exploring </a:t>
            </a:r>
            <a:r>
              <a:rPr lang="en-GB" dirty="0"/>
              <a:t>the history, theory and practice of youth work’, the </a:t>
            </a:r>
            <a:r>
              <a:rPr lang="en-GB" dirty="0" err="1"/>
              <a:t>encyclopedia</a:t>
            </a:r>
            <a:r>
              <a:rPr lang="en-GB" dirty="0"/>
              <a:t> of informal education, </a:t>
            </a:r>
            <a:r>
              <a:rPr lang="en-GB" dirty="0">
                <a:hlinkClick r:id="rId2"/>
              </a:rPr>
              <a:t>www.infed.org/mobi/what-is-youth-work-exploring-the-history-theory-and-practice-of-work-with-young-people/</a:t>
            </a:r>
            <a:r>
              <a:rPr lang="en-GB" dirty="0"/>
              <a:t>. Retrieved: October </a:t>
            </a:r>
            <a:r>
              <a:rPr lang="en-GB" dirty="0" smtClean="0"/>
              <a:t>2018].</a:t>
            </a:r>
            <a:endParaRPr lang="en-GB" dirty="0" smtClean="0"/>
          </a:p>
          <a:p>
            <a:pPr lvl="1"/>
            <a:endParaRPr lang="en-GB" dirty="0"/>
          </a:p>
        </p:txBody>
      </p:sp>
    </p:spTree>
    <p:extLst>
      <p:ext uri="{BB962C8B-B14F-4D97-AF65-F5344CB8AC3E}">
        <p14:creationId xmlns:p14="http://schemas.microsoft.com/office/powerpoint/2010/main" val="3610534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Key issues </a:t>
            </a:r>
            <a:br>
              <a:rPr lang="en-GB" dirty="0"/>
            </a:br>
            <a:endParaRPr lang="en-GB" dirty="0"/>
          </a:p>
        </p:txBody>
      </p:sp>
      <p:sp>
        <p:nvSpPr>
          <p:cNvPr id="3" name="Content Placeholder 2"/>
          <p:cNvSpPr>
            <a:spLocks noGrp="1"/>
          </p:cNvSpPr>
          <p:nvPr>
            <p:ph idx="1"/>
          </p:nvPr>
        </p:nvSpPr>
        <p:spPr/>
        <p:txBody>
          <a:bodyPr>
            <a:normAutofit/>
          </a:bodyPr>
          <a:lstStyle/>
          <a:p>
            <a:pPr lvl="1"/>
            <a:r>
              <a:rPr lang="en-GB" dirty="0" smtClean="0"/>
              <a:t>Moral Panic ? : Victorian philanthropy</a:t>
            </a:r>
          </a:p>
          <a:p>
            <a:pPr lvl="2"/>
            <a:r>
              <a:rPr lang="en-GB" dirty="0"/>
              <a:t>This early history has been described by Butters </a:t>
            </a:r>
            <a:r>
              <a:rPr lang="en-GB" dirty="0" smtClean="0"/>
              <a:t>and Newell </a:t>
            </a:r>
            <a:r>
              <a:rPr lang="en-GB" dirty="0"/>
              <a:t>(1978), </a:t>
            </a:r>
            <a:r>
              <a:rPr lang="en-GB" dirty="0" err="1"/>
              <a:t>Jeffs</a:t>
            </a:r>
            <a:r>
              <a:rPr lang="en-GB" dirty="0"/>
              <a:t> (1979), and Smith (1988), as a time when work with </a:t>
            </a:r>
            <a:r>
              <a:rPr lang="en-GB" dirty="0" smtClean="0"/>
              <a:t>young people </a:t>
            </a:r>
            <a:r>
              <a:rPr lang="en-GB" dirty="0"/>
              <a:t>was characterised by both </a:t>
            </a:r>
            <a:r>
              <a:rPr lang="en-GB" dirty="0" smtClean="0"/>
              <a:t>appalling </a:t>
            </a:r>
            <a:r>
              <a:rPr lang="en-GB" dirty="0"/>
              <a:t>social and employment </a:t>
            </a:r>
            <a:r>
              <a:rPr lang="en-GB" dirty="0" smtClean="0"/>
              <a:t>conditions and </a:t>
            </a:r>
            <a:r>
              <a:rPr lang="en-GB" dirty="0"/>
              <a:t>by rapid social change caused by the development of an </a:t>
            </a:r>
            <a:r>
              <a:rPr lang="en-GB" dirty="0" smtClean="0"/>
              <a:t>industrialised urban </a:t>
            </a:r>
            <a:r>
              <a:rPr lang="en-GB" dirty="0"/>
              <a:t>society</a:t>
            </a:r>
            <a:r>
              <a:rPr lang="en-GB" dirty="0" smtClean="0"/>
              <a:t>.</a:t>
            </a:r>
          </a:p>
          <a:p>
            <a:pPr lvl="2"/>
            <a:r>
              <a:rPr lang="en-GB" dirty="0"/>
              <a:t>B</a:t>
            </a:r>
            <a:r>
              <a:rPr lang="en-GB" dirty="0" smtClean="0"/>
              <a:t>eing </a:t>
            </a:r>
            <a:r>
              <a:rPr lang="en-GB" dirty="0"/>
              <a:t>concerned with the rescue and rehabilitation of young people, </a:t>
            </a:r>
            <a:r>
              <a:rPr lang="en-GB" dirty="0" smtClean="0"/>
              <a:t>which included </a:t>
            </a:r>
            <a:r>
              <a:rPr lang="en-GB" dirty="0"/>
              <a:t>the teaching of basic education.</a:t>
            </a:r>
            <a:endParaRPr lang="en-GB" dirty="0" smtClean="0"/>
          </a:p>
        </p:txBody>
      </p:sp>
    </p:spTree>
    <p:extLst>
      <p:ext uri="{BB962C8B-B14F-4D97-AF65-F5344CB8AC3E}">
        <p14:creationId xmlns:p14="http://schemas.microsoft.com/office/powerpoint/2010/main" val="1987999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issues </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err="1" smtClean="0">
                <a:hlinkClick r:id="rId2"/>
              </a:rPr>
              <a:t>youtu.be</a:t>
            </a:r>
            <a:r>
              <a:rPr lang="en-GB" dirty="0" smtClean="0">
                <a:hlinkClick r:id="rId2"/>
              </a:rPr>
              <a:t>/</a:t>
            </a:r>
            <a:r>
              <a:rPr lang="en-GB" dirty="0" err="1" smtClean="0">
                <a:hlinkClick r:id="rId2"/>
              </a:rPr>
              <a:t>kxSychyhhko</a:t>
            </a:r>
            <a:endParaRPr lang="en-GB" dirty="0" smtClean="0"/>
          </a:p>
          <a:p>
            <a:endParaRPr lang="en-GB" dirty="0"/>
          </a:p>
          <a:p>
            <a:r>
              <a:rPr lang="en-GB" dirty="0" smtClean="0"/>
              <a:t>Watch the video on the history of the Scouts…</a:t>
            </a:r>
          </a:p>
          <a:p>
            <a:r>
              <a:rPr lang="en-GB" dirty="0" smtClean="0"/>
              <a:t>What influence has this had on the development of youth work and its pedagogy: principles / values? </a:t>
            </a:r>
          </a:p>
          <a:p>
            <a:r>
              <a:rPr lang="en-GB" dirty="0" smtClean="0"/>
              <a:t>Is there a Feminist Critique? </a:t>
            </a:r>
            <a:endParaRPr lang="en-GB" dirty="0"/>
          </a:p>
        </p:txBody>
      </p:sp>
    </p:spTree>
    <p:extLst>
      <p:ext uri="{BB962C8B-B14F-4D97-AF65-F5344CB8AC3E}">
        <p14:creationId xmlns:p14="http://schemas.microsoft.com/office/powerpoint/2010/main" val="3344323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issues </a:t>
            </a:r>
            <a:endParaRPr lang="en-GB" dirty="0"/>
          </a:p>
        </p:txBody>
      </p:sp>
      <p:sp>
        <p:nvSpPr>
          <p:cNvPr id="3" name="Content Placeholder 2"/>
          <p:cNvSpPr>
            <a:spLocks noGrp="1"/>
          </p:cNvSpPr>
          <p:nvPr>
            <p:ph idx="1"/>
          </p:nvPr>
        </p:nvSpPr>
        <p:spPr>
          <a:xfrm>
            <a:off x="609600" y="1134737"/>
            <a:ext cx="10972800" cy="4382496"/>
          </a:xfrm>
        </p:spPr>
        <p:txBody>
          <a:bodyPr>
            <a:normAutofit fontScale="70000" lnSpcReduction="20000"/>
          </a:bodyPr>
          <a:lstStyle/>
          <a:p>
            <a:endParaRPr lang="en-GB" dirty="0" smtClean="0"/>
          </a:p>
          <a:p>
            <a:r>
              <a:rPr lang="en-GB" sz="5100" b="1" dirty="0" smtClean="0"/>
              <a:t>State intervention and Social Control: </a:t>
            </a:r>
          </a:p>
          <a:p>
            <a:pPr lvl="1"/>
            <a:r>
              <a:rPr lang="en-GB" sz="4200" dirty="0"/>
              <a:t>T</a:t>
            </a:r>
            <a:r>
              <a:rPr lang="en-GB" sz="4200" dirty="0" smtClean="0"/>
              <a:t>hree </a:t>
            </a:r>
            <a:r>
              <a:rPr lang="en-GB" sz="4200" dirty="0"/>
              <a:t>main developments affecting both youth </a:t>
            </a:r>
            <a:r>
              <a:rPr lang="en-GB" sz="4200" dirty="0" smtClean="0"/>
              <a:t>work philosophy </a:t>
            </a:r>
            <a:r>
              <a:rPr lang="en-GB" sz="4200" dirty="0"/>
              <a:t>and practice, evolved between the Education Act (1870) and </a:t>
            </a:r>
            <a:r>
              <a:rPr lang="en-GB" sz="4200" dirty="0" smtClean="0"/>
              <a:t>Circular 1486 </a:t>
            </a:r>
            <a:r>
              <a:rPr lang="en-GB" sz="4200" dirty="0"/>
              <a:t>HMSO, 1939) which signalled government’s recognition of the </a:t>
            </a:r>
            <a:r>
              <a:rPr lang="en-GB" sz="4200" dirty="0" smtClean="0"/>
              <a:t>importance of </a:t>
            </a:r>
            <a:r>
              <a:rPr lang="en-GB" sz="4200" dirty="0"/>
              <a:t>youth work</a:t>
            </a:r>
            <a:r>
              <a:rPr lang="en-GB" sz="4200" dirty="0" smtClean="0"/>
              <a:t>.</a:t>
            </a:r>
          </a:p>
          <a:p>
            <a:endParaRPr lang="en-GB" dirty="0"/>
          </a:p>
          <a:p>
            <a:pPr lvl="2"/>
            <a:r>
              <a:rPr lang="en-GB" sz="3800" dirty="0" smtClean="0"/>
              <a:t>the </a:t>
            </a:r>
            <a:r>
              <a:rPr lang="en-GB" sz="3800" dirty="0"/>
              <a:t>introduction of the welfare state, </a:t>
            </a:r>
            <a:endParaRPr lang="en-GB" sz="3800" dirty="0" smtClean="0"/>
          </a:p>
          <a:p>
            <a:pPr lvl="2"/>
            <a:r>
              <a:rPr lang="en-GB" sz="3800" dirty="0" smtClean="0"/>
              <a:t>the development </a:t>
            </a:r>
            <a:r>
              <a:rPr lang="en-GB" sz="3800" dirty="0"/>
              <a:t>of leisure, </a:t>
            </a:r>
            <a:endParaRPr lang="en-GB" sz="3800" dirty="0" smtClean="0"/>
          </a:p>
          <a:p>
            <a:pPr lvl="2"/>
            <a:r>
              <a:rPr lang="en-GB" sz="3800" dirty="0" smtClean="0"/>
              <a:t>the </a:t>
            </a:r>
            <a:r>
              <a:rPr lang="en-GB" sz="3800" dirty="0"/>
              <a:t>concept of adolescence</a:t>
            </a:r>
            <a:r>
              <a:rPr lang="en-GB" sz="3800" dirty="0" smtClean="0"/>
              <a:t>,</a:t>
            </a:r>
          </a:p>
          <a:p>
            <a:pPr lvl="2"/>
            <a:endParaRPr lang="en-GB" dirty="0"/>
          </a:p>
          <a:p>
            <a:endParaRPr lang="en-GB" sz="5100" dirty="0" smtClean="0"/>
          </a:p>
          <a:p>
            <a:endParaRPr lang="en-GB" dirty="0" smtClean="0"/>
          </a:p>
        </p:txBody>
      </p:sp>
    </p:spTree>
    <p:extLst>
      <p:ext uri="{BB962C8B-B14F-4D97-AF65-F5344CB8AC3E}">
        <p14:creationId xmlns:p14="http://schemas.microsoft.com/office/powerpoint/2010/main" val="3160404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issues </a:t>
            </a:r>
          </a:p>
        </p:txBody>
      </p:sp>
      <p:sp>
        <p:nvSpPr>
          <p:cNvPr id="3" name="Content Placeholder 2"/>
          <p:cNvSpPr>
            <a:spLocks noGrp="1"/>
          </p:cNvSpPr>
          <p:nvPr>
            <p:ph idx="1"/>
          </p:nvPr>
        </p:nvSpPr>
        <p:spPr/>
        <p:txBody>
          <a:bodyPr>
            <a:normAutofit fontScale="70000" lnSpcReduction="20000"/>
          </a:bodyPr>
          <a:lstStyle/>
          <a:p>
            <a:r>
              <a:rPr lang="en-GB" sz="5100" dirty="0"/>
              <a:t>The above  underpinned by a culture of social control affects youth work policy and practice to the present day (Rose, 1997, 2006). </a:t>
            </a:r>
          </a:p>
          <a:p>
            <a:r>
              <a:rPr lang="en-GB" sz="5000" dirty="0"/>
              <a:t>Recurring themes related to </a:t>
            </a:r>
          </a:p>
          <a:p>
            <a:pPr lvl="1"/>
            <a:r>
              <a:rPr lang="en-GB" dirty="0"/>
              <a:t> </a:t>
            </a:r>
            <a:r>
              <a:rPr lang="en-GB" sz="4000" dirty="0"/>
              <a:t>the control of young people, who were identified as a threat to society because of their lack of respect for authority, </a:t>
            </a:r>
          </a:p>
          <a:p>
            <a:pPr lvl="1"/>
            <a:r>
              <a:rPr lang="en-GB" sz="4000" dirty="0"/>
              <a:t>the need to develop compliant and healthy young people for both industrial and military battles with the competitors of the </a:t>
            </a:r>
            <a:r>
              <a:rPr lang="en-GB" sz="4000" b="1" dirty="0"/>
              <a:t>British Empire State</a:t>
            </a:r>
          </a:p>
          <a:p>
            <a:endParaRPr lang="en-GB" dirty="0"/>
          </a:p>
        </p:txBody>
      </p:sp>
    </p:spTree>
    <p:extLst>
      <p:ext uri="{BB962C8B-B14F-4D97-AF65-F5344CB8AC3E}">
        <p14:creationId xmlns:p14="http://schemas.microsoft.com/office/powerpoint/2010/main" val="1367558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Albemarle Report (1960 </a:t>
            </a:r>
            <a:r>
              <a:rPr lang="en-GB" dirty="0" smtClean="0"/>
              <a:t>)</a:t>
            </a:r>
            <a:endParaRPr lang="en-GB" dirty="0"/>
          </a:p>
        </p:txBody>
      </p:sp>
      <p:sp>
        <p:nvSpPr>
          <p:cNvPr id="3" name="Content Placeholder 2"/>
          <p:cNvSpPr>
            <a:spLocks noGrp="1"/>
          </p:cNvSpPr>
          <p:nvPr>
            <p:ph idx="1"/>
          </p:nvPr>
        </p:nvSpPr>
        <p:spPr/>
        <p:txBody>
          <a:bodyPr>
            <a:normAutofit fontScale="77500" lnSpcReduction="20000"/>
          </a:bodyPr>
          <a:lstStyle/>
          <a:p>
            <a:r>
              <a:rPr lang="en-GB" dirty="0"/>
              <a:t>`The Youth Service is an integral part of the education system, since it provides for the </a:t>
            </a:r>
            <a:r>
              <a:rPr lang="en-GB" dirty="0" err="1" smtClean="0"/>
              <a:t>continuedsocial</a:t>
            </a:r>
            <a:r>
              <a:rPr lang="en-GB" dirty="0" smtClean="0"/>
              <a:t> </a:t>
            </a:r>
            <a:r>
              <a:rPr lang="en-GB" dirty="0"/>
              <a:t>and informal education of young people in terms most likely to bring them to maturity, those of responsible personal choice. It is now an accepted commonplace in education that the infant learns by play, and nursery and infant school teaching is based on this concept; but recreation can be as educative 6 to the adolescent as play is to the infant, and as important in promoting the physical, intellectual and moral development necessary to turn the teenager into the responsible adult citizen... Flexibility and tolerance are essential in the approach to young people in clubs and in the spontaneous, self-programming, single activity groups which we hope to see developed. (Ministry of Education 1960: 103)’ </a:t>
            </a:r>
          </a:p>
        </p:txBody>
      </p:sp>
    </p:spTree>
    <p:extLst>
      <p:ext uri="{BB962C8B-B14F-4D97-AF65-F5344CB8AC3E}">
        <p14:creationId xmlns:p14="http://schemas.microsoft.com/office/powerpoint/2010/main" val="4111310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Issues </a:t>
            </a:r>
            <a:endParaRPr lang="en-GB" dirty="0"/>
          </a:p>
        </p:txBody>
      </p:sp>
      <p:sp>
        <p:nvSpPr>
          <p:cNvPr id="3" name="Content Placeholder 2"/>
          <p:cNvSpPr>
            <a:spLocks noGrp="1"/>
          </p:cNvSpPr>
          <p:nvPr>
            <p:ph idx="1"/>
          </p:nvPr>
        </p:nvSpPr>
        <p:spPr/>
        <p:txBody>
          <a:bodyPr>
            <a:normAutofit fontScale="92500" lnSpcReduction="20000"/>
          </a:bodyPr>
          <a:lstStyle/>
          <a:p>
            <a:r>
              <a:rPr lang="en-GB" sz="3800" dirty="0" smtClean="0"/>
              <a:t>Reduction in the Welfare state: With a conservative government in power 1979: </a:t>
            </a:r>
          </a:p>
          <a:p>
            <a:pPr lvl="1"/>
            <a:r>
              <a:rPr lang="en-GB" dirty="0" smtClean="0"/>
              <a:t>growing </a:t>
            </a:r>
            <a:r>
              <a:rPr lang="en-GB" dirty="0"/>
              <a:t>cohesion between government policies and the control of </a:t>
            </a:r>
            <a:r>
              <a:rPr lang="en-GB" dirty="0" smtClean="0"/>
              <a:t>young people </a:t>
            </a:r>
          </a:p>
          <a:p>
            <a:pPr lvl="1"/>
            <a:r>
              <a:rPr lang="en-GB" dirty="0" smtClean="0"/>
              <a:t>which </a:t>
            </a:r>
            <a:r>
              <a:rPr lang="en-GB" dirty="0"/>
              <a:t>included schools and colleges, criminal justice, housing, </a:t>
            </a:r>
            <a:r>
              <a:rPr lang="en-GB" dirty="0" smtClean="0"/>
              <a:t>health, employment </a:t>
            </a:r>
            <a:r>
              <a:rPr lang="en-GB" dirty="0"/>
              <a:t>and training, and Social </a:t>
            </a:r>
            <a:r>
              <a:rPr lang="en-GB" dirty="0" smtClean="0"/>
              <a:t>Security (Davies.1986</a:t>
            </a:r>
            <a:r>
              <a:rPr lang="en-GB" dirty="0"/>
              <a:t>), </a:t>
            </a:r>
            <a:r>
              <a:rPr lang="en-GB" dirty="0" err="1" smtClean="0"/>
              <a:t>Jeffs</a:t>
            </a:r>
            <a:r>
              <a:rPr lang="en-GB" dirty="0" smtClean="0"/>
              <a:t> </a:t>
            </a:r>
            <a:r>
              <a:rPr lang="en-GB" dirty="0"/>
              <a:t>and </a:t>
            </a:r>
            <a:r>
              <a:rPr lang="en-GB" dirty="0" smtClean="0"/>
              <a:t>Smith,1994). </a:t>
            </a:r>
          </a:p>
          <a:p>
            <a:pPr marL="0" indent="0">
              <a:buNone/>
            </a:pPr>
            <a:endParaRPr lang="en-GB" dirty="0">
              <a:solidFill>
                <a:srgbClr val="FF0000"/>
              </a:solidFill>
            </a:endParaRPr>
          </a:p>
          <a:p>
            <a:pPr marL="0" indent="0">
              <a:buNone/>
            </a:pPr>
            <a:r>
              <a:rPr lang="en-GB" dirty="0" smtClean="0">
                <a:solidFill>
                  <a:srgbClr val="FF0000"/>
                </a:solidFill>
              </a:rPr>
              <a:t>What is the model of practice today? </a:t>
            </a:r>
            <a:endParaRPr lang="en-GB" dirty="0">
              <a:solidFill>
                <a:srgbClr val="FF0000"/>
              </a:solidFill>
            </a:endParaRPr>
          </a:p>
        </p:txBody>
      </p:sp>
    </p:spTree>
    <p:extLst>
      <p:ext uri="{BB962C8B-B14F-4D97-AF65-F5344CB8AC3E}">
        <p14:creationId xmlns:p14="http://schemas.microsoft.com/office/powerpoint/2010/main" val="958724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Issues </a:t>
            </a:r>
            <a:endParaRPr lang="en-GB" dirty="0"/>
          </a:p>
        </p:txBody>
      </p:sp>
      <p:sp>
        <p:nvSpPr>
          <p:cNvPr id="3" name="Content Placeholder 2"/>
          <p:cNvSpPr>
            <a:spLocks noGrp="1"/>
          </p:cNvSpPr>
          <p:nvPr>
            <p:ph idx="1"/>
          </p:nvPr>
        </p:nvSpPr>
        <p:spPr/>
        <p:txBody>
          <a:bodyPr/>
          <a:lstStyle/>
          <a:p>
            <a:r>
              <a:rPr lang="en-GB" dirty="0" smtClean="0"/>
              <a:t>Youth Work under New Labour : DISCUSS</a:t>
            </a:r>
          </a:p>
          <a:p>
            <a:r>
              <a:rPr lang="en-GB" dirty="0" smtClean="0"/>
              <a:t>Youth Work Under Coalition Government : Discuss </a:t>
            </a:r>
          </a:p>
          <a:p>
            <a:r>
              <a:rPr lang="en-GB" dirty="0" smtClean="0"/>
              <a:t>Youth Work under Conservative Government : Discuss </a:t>
            </a:r>
            <a:endParaRPr lang="en-GB" dirty="0"/>
          </a:p>
          <a:p>
            <a:pPr lvl="1"/>
            <a:r>
              <a:rPr lang="en-GB" dirty="0" smtClean="0"/>
              <a:t>Neoliberal policy:</a:t>
            </a:r>
          </a:p>
          <a:p>
            <a:pPr lvl="2"/>
            <a:r>
              <a:rPr lang="en-GB" dirty="0" smtClean="0"/>
              <a:t>Individuals </a:t>
            </a:r>
          </a:p>
          <a:p>
            <a:pPr lvl="2"/>
            <a:r>
              <a:rPr lang="en-GB" dirty="0" smtClean="0"/>
              <a:t>Consumerism </a:t>
            </a:r>
          </a:p>
          <a:p>
            <a:pPr lvl="2"/>
            <a:r>
              <a:rPr lang="en-GB" dirty="0" smtClean="0"/>
              <a:t>Accountability </a:t>
            </a:r>
          </a:p>
          <a:p>
            <a:pPr lvl="2"/>
            <a:endParaRPr lang="en-GB" dirty="0"/>
          </a:p>
        </p:txBody>
      </p:sp>
    </p:spTree>
    <p:extLst>
      <p:ext uri="{BB962C8B-B14F-4D97-AF65-F5344CB8AC3E}">
        <p14:creationId xmlns:p14="http://schemas.microsoft.com/office/powerpoint/2010/main" val="1378674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0"/>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Pedagogy Theory </a:t>
            </a:r>
            <a:endParaRPr lang="en-GB" dirty="0"/>
          </a:p>
        </p:txBody>
      </p:sp>
      <p:sp>
        <p:nvSpPr>
          <p:cNvPr id="3" name="Text Placeholder 11"/>
          <p:cNvSpPr txBox="1">
            <a:spLocks/>
          </p:cNvSpPr>
          <p:nvPr/>
        </p:nvSpPr>
        <p:spPr>
          <a:xfrm>
            <a:off x="457200" y="1535113"/>
            <a:ext cx="4040188"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mtClean="0"/>
              <a:t>Theory </a:t>
            </a:r>
            <a:endParaRPr lang="en-GB" dirty="0"/>
          </a:p>
        </p:txBody>
      </p:sp>
      <p:sp>
        <p:nvSpPr>
          <p:cNvPr id="4" name="Content Placeholder 8"/>
          <p:cNvSpPr txBox="1">
            <a:spLocks/>
          </p:cNvSpPr>
          <p:nvPr/>
        </p:nvSpPr>
        <p:spPr>
          <a:xfrm>
            <a:off x="457200" y="2174875"/>
            <a:ext cx="4040188" cy="3414365"/>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mtClean="0"/>
              <a:t>Philanthropism </a:t>
            </a:r>
          </a:p>
          <a:p>
            <a:endParaRPr lang="en-GB" smtClean="0"/>
          </a:p>
          <a:p>
            <a:r>
              <a:rPr lang="en-GB" smtClean="0"/>
              <a:t>Functionalist </a:t>
            </a:r>
          </a:p>
          <a:p>
            <a:endParaRPr lang="en-GB" smtClean="0"/>
          </a:p>
          <a:p>
            <a:r>
              <a:rPr lang="en-GB" smtClean="0"/>
              <a:t>Humanistic </a:t>
            </a:r>
          </a:p>
          <a:p>
            <a:endParaRPr lang="en-GB" smtClean="0"/>
          </a:p>
          <a:p>
            <a:endParaRPr lang="en-GB" smtClean="0"/>
          </a:p>
          <a:p>
            <a:r>
              <a:rPr lang="en-GB" smtClean="0"/>
              <a:t>Critical Theory / Emancipation (Critical Humanistic) </a:t>
            </a:r>
            <a:endParaRPr lang="en-GB" dirty="0"/>
          </a:p>
        </p:txBody>
      </p:sp>
      <p:sp>
        <p:nvSpPr>
          <p:cNvPr id="5" name="Text Placeholder 12"/>
          <p:cNvSpPr txBox="1">
            <a:spLocks/>
          </p:cNvSpPr>
          <p:nvPr/>
        </p:nvSpPr>
        <p:spPr>
          <a:xfrm>
            <a:off x="4645025" y="1535113"/>
            <a:ext cx="4041775" cy="639762"/>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mtClean="0"/>
              <a:t>Example of Strategy/ Training Model </a:t>
            </a:r>
            <a:endParaRPr lang="en-GB" dirty="0"/>
          </a:p>
        </p:txBody>
      </p:sp>
      <p:sp>
        <p:nvSpPr>
          <p:cNvPr id="6" name="Content Placeholder 9"/>
          <p:cNvSpPr txBox="1">
            <a:spLocks/>
          </p:cNvSpPr>
          <p:nvPr/>
        </p:nvSpPr>
        <p:spPr>
          <a:xfrm>
            <a:off x="4645025" y="2174875"/>
            <a:ext cx="5544004" cy="3414365"/>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GB" dirty="0" err="1" smtClean="0"/>
              <a:t>Alturism</a:t>
            </a:r>
            <a:r>
              <a:rPr lang="en-GB" dirty="0" smtClean="0"/>
              <a:t> / improved society.</a:t>
            </a:r>
          </a:p>
          <a:p>
            <a:pPr marL="457200" lvl="1" indent="0">
              <a:buNone/>
            </a:pPr>
            <a:r>
              <a:rPr lang="en-GB" dirty="0" smtClean="0"/>
              <a:t> </a:t>
            </a:r>
          </a:p>
          <a:p>
            <a:pPr lvl="1"/>
            <a:r>
              <a:rPr lang="en-GB" dirty="0" smtClean="0"/>
              <a:t>Character Building /Health : Control-</a:t>
            </a:r>
            <a:r>
              <a:rPr lang="en-GB" dirty="0" err="1" smtClean="0"/>
              <a:t>Transmissive</a:t>
            </a:r>
            <a:r>
              <a:rPr lang="en-GB" dirty="0" smtClean="0"/>
              <a:t> educational experience </a:t>
            </a:r>
          </a:p>
          <a:p>
            <a:pPr lvl="1"/>
            <a:endParaRPr lang="en-GB" dirty="0" smtClean="0"/>
          </a:p>
          <a:p>
            <a:pPr lvl="1"/>
            <a:r>
              <a:rPr lang="en-GB" dirty="0" smtClean="0"/>
              <a:t>A belief in Personal Social Development achievement of potential </a:t>
            </a:r>
          </a:p>
          <a:p>
            <a:pPr lvl="1"/>
            <a:endParaRPr lang="en-GB" dirty="0" smtClean="0"/>
          </a:p>
          <a:p>
            <a:pPr lvl="1"/>
            <a:r>
              <a:rPr lang="en-GB" dirty="0" smtClean="0"/>
              <a:t>Democratic / consciousness raising/ transformational educational experience </a:t>
            </a:r>
            <a:endParaRPr lang="en-GB" dirty="0"/>
          </a:p>
        </p:txBody>
      </p:sp>
    </p:spTree>
    <p:extLst>
      <p:ext uri="{BB962C8B-B14F-4D97-AF65-F5344CB8AC3E}">
        <p14:creationId xmlns:p14="http://schemas.microsoft.com/office/powerpoint/2010/main" val="2575996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Education </a:t>
            </a:r>
            <a:endParaRPr lang="en-GB" dirty="0"/>
          </a:p>
        </p:txBody>
      </p:sp>
      <p:sp>
        <p:nvSpPr>
          <p:cNvPr id="3" name="Content Placeholder 2"/>
          <p:cNvSpPr>
            <a:spLocks noGrp="1"/>
          </p:cNvSpPr>
          <p:nvPr>
            <p:ph sz="half" idx="1"/>
          </p:nvPr>
        </p:nvSpPr>
        <p:spPr/>
        <p:txBody>
          <a:bodyPr>
            <a:normAutofit/>
          </a:bodyPr>
          <a:lstStyle/>
          <a:p>
            <a:r>
              <a:rPr lang="en-GB" dirty="0"/>
              <a:t>The Albemarle Report (1960 )</a:t>
            </a:r>
            <a:endParaRPr lang="en-GB" dirty="0" smtClean="0"/>
          </a:p>
          <a:p>
            <a:pPr lvl="1"/>
            <a:r>
              <a:rPr lang="en-GB" dirty="0" smtClean="0"/>
              <a:t>The </a:t>
            </a:r>
            <a:r>
              <a:rPr lang="en-GB" dirty="0"/>
              <a:t>Committee looked to youth work to provide social </a:t>
            </a:r>
            <a:r>
              <a:rPr lang="en-GB" dirty="0" smtClean="0"/>
              <a:t>education</a:t>
            </a:r>
            <a:endParaRPr lang="en-GB" dirty="0"/>
          </a:p>
          <a:p>
            <a:endParaRPr lang="en-GB" dirty="0"/>
          </a:p>
        </p:txBody>
      </p:sp>
      <p:sp>
        <p:nvSpPr>
          <p:cNvPr id="4" name="Content Placeholder 3"/>
          <p:cNvSpPr>
            <a:spLocks noGrp="1"/>
          </p:cNvSpPr>
          <p:nvPr>
            <p:ph sz="half" idx="2"/>
          </p:nvPr>
        </p:nvSpPr>
        <p:spPr/>
        <p:txBody>
          <a:bodyPr>
            <a:normAutofit/>
          </a:bodyPr>
          <a:lstStyle/>
          <a:p>
            <a:r>
              <a:rPr lang="en-GB" dirty="0" smtClean="0"/>
              <a:t>Essentially : </a:t>
            </a:r>
          </a:p>
          <a:p>
            <a:pPr lvl="1"/>
            <a:r>
              <a:rPr lang="en-GB" dirty="0" smtClean="0"/>
              <a:t>Social </a:t>
            </a:r>
            <a:r>
              <a:rPr lang="en-GB" dirty="0"/>
              <a:t>education as a form of social control, including insertion into traditional gender roles, has predominantly been seen as shoring up social </a:t>
            </a:r>
            <a:r>
              <a:rPr lang="en-GB" dirty="0" smtClean="0"/>
              <a:t>conformity</a:t>
            </a:r>
          </a:p>
          <a:p>
            <a:pPr lvl="2"/>
            <a:r>
              <a:rPr lang="en-GB" dirty="0"/>
              <a:t>(</a:t>
            </a:r>
            <a:r>
              <a:rPr lang="en-GB" dirty="0" err="1" smtClean="0"/>
              <a:t>Batsleer</a:t>
            </a:r>
            <a:r>
              <a:rPr lang="en-GB" dirty="0" smtClean="0"/>
              <a:t> 2013</a:t>
            </a:r>
            <a:r>
              <a:rPr lang="en-GB" dirty="0"/>
              <a:t>)</a:t>
            </a:r>
          </a:p>
          <a:p>
            <a:endParaRPr lang="en-GB" dirty="0" smtClean="0"/>
          </a:p>
          <a:p>
            <a:endParaRPr lang="en-GB" dirty="0"/>
          </a:p>
        </p:txBody>
      </p:sp>
    </p:spTree>
    <p:extLst>
      <p:ext uri="{BB962C8B-B14F-4D97-AF65-F5344CB8AC3E}">
        <p14:creationId xmlns:p14="http://schemas.microsoft.com/office/powerpoint/2010/main" val="2276973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Social education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Instead </a:t>
            </a:r>
            <a:r>
              <a:rPr lang="en-GB" dirty="0"/>
              <a:t>of starting from a ‘deficient’ and curiously </a:t>
            </a:r>
            <a:r>
              <a:rPr lang="en-GB" dirty="0" smtClean="0"/>
              <a:t>a historic </a:t>
            </a:r>
            <a:r>
              <a:rPr lang="en-GB" dirty="0"/>
              <a:t>and neutral young person full of anti-social potential, </a:t>
            </a:r>
            <a:endParaRPr lang="en-GB" dirty="0" smtClean="0"/>
          </a:p>
          <a:p>
            <a:r>
              <a:rPr lang="en-GB" dirty="0" smtClean="0"/>
              <a:t>critical </a:t>
            </a:r>
            <a:r>
              <a:rPr lang="en-GB" dirty="0"/>
              <a:t>social education might start from a sense of the rich young person, rich in potential, rich in resources and therefore rich in difference, not flattened in being by the neutrality of </a:t>
            </a:r>
            <a:r>
              <a:rPr lang="en-GB" dirty="0" err="1"/>
              <a:t>policyspeak</a:t>
            </a:r>
            <a:r>
              <a:rPr lang="en-GB" dirty="0" smtClean="0"/>
              <a:t>.  </a:t>
            </a:r>
            <a:r>
              <a:rPr lang="en-GB" dirty="0" err="1" smtClean="0"/>
              <a:t>Batsleer</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Developing a radical / democratic youth work model </a:t>
            </a:r>
            <a:endParaRPr lang="en-GB" dirty="0"/>
          </a:p>
        </p:txBody>
      </p:sp>
    </p:spTree>
    <p:extLst>
      <p:ext uri="{BB962C8B-B14F-4D97-AF65-F5344CB8AC3E}">
        <p14:creationId xmlns:p14="http://schemas.microsoft.com/office/powerpoint/2010/main" val="2103704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Pedagogy Models </a:t>
            </a:r>
            <a:endParaRPr lang="en-GB" dirty="0"/>
          </a:p>
        </p:txBody>
      </p:sp>
      <p:sp>
        <p:nvSpPr>
          <p:cNvPr id="3" name="Content Placeholder 4"/>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Font typeface="Arial" pitchFamily="34" charset="0"/>
              <a:buNone/>
            </a:pPr>
            <a:r>
              <a:rPr lang="en-GB" dirty="0" smtClean="0"/>
              <a:t>See:  </a:t>
            </a:r>
            <a:r>
              <a:rPr lang="en-GB" i="1" dirty="0" smtClean="0"/>
              <a:t>Cooper, T. (2012) </a:t>
            </a:r>
            <a:r>
              <a:rPr lang="en-US" b="1" i="1" dirty="0" smtClean="0"/>
              <a:t>Models of youth work: a framework for </a:t>
            </a:r>
            <a:r>
              <a:rPr lang="en-GB" b="1" i="1" dirty="0" smtClean="0"/>
              <a:t>positive sceptical reflection </a:t>
            </a:r>
            <a:r>
              <a:rPr lang="en-GB" dirty="0" smtClean="0"/>
              <a:t>YOUTH &amp; POLICY, 2012</a:t>
            </a:r>
          </a:p>
          <a:p>
            <a:pPr marL="0" indent="0">
              <a:buFont typeface="Arial" pitchFamily="34" charset="0"/>
              <a:buNone/>
            </a:pPr>
            <a:endParaRPr lang="en-GB" dirty="0" smtClean="0"/>
          </a:p>
        </p:txBody>
      </p:sp>
    </p:spTree>
    <p:extLst>
      <p:ext uri="{BB962C8B-B14F-4D97-AF65-F5344CB8AC3E}">
        <p14:creationId xmlns:p14="http://schemas.microsoft.com/office/powerpoint/2010/main" val="32504689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395536" y="548680"/>
            <a:ext cx="8568952" cy="5184576"/>
            <a:chOff x="395536" y="548680"/>
            <a:chExt cx="8568952" cy="5184576"/>
          </a:xfrm>
        </p:grpSpPr>
        <p:sp>
          <p:nvSpPr>
            <p:cNvPr id="17" name="Rounded Rectangle 16"/>
            <p:cNvSpPr/>
            <p:nvPr/>
          </p:nvSpPr>
          <p:spPr>
            <a:xfrm>
              <a:off x="4860032" y="980728"/>
              <a:ext cx="2376264" cy="792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Social and Leisure</a:t>
              </a:r>
              <a:endParaRPr lang="en-GB" dirty="0"/>
            </a:p>
          </p:txBody>
        </p:sp>
        <p:cxnSp>
          <p:nvCxnSpPr>
            <p:cNvPr id="18" name="Straight Connector 17"/>
            <p:cNvCxnSpPr/>
            <p:nvPr/>
          </p:nvCxnSpPr>
          <p:spPr>
            <a:xfrm>
              <a:off x="827584" y="1916832"/>
              <a:ext cx="7416824" cy="0"/>
            </a:xfrm>
            <a:prstGeom prst="line">
              <a:avLst/>
            </a:prstGeom>
          </p:spPr>
          <p:style>
            <a:lnRef idx="1">
              <a:schemeClr val="accent1"/>
            </a:lnRef>
            <a:fillRef idx="0">
              <a:schemeClr val="accent1"/>
            </a:fillRef>
            <a:effectRef idx="0">
              <a:schemeClr val="accent1"/>
            </a:effectRef>
            <a:fontRef idx="minor">
              <a:schemeClr val="tx1"/>
            </a:fontRef>
          </p:style>
        </p:cxnSp>
        <p:sp>
          <p:nvSpPr>
            <p:cNvPr id="19" name="Rounded Rectangle 18"/>
            <p:cNvSpPr/>
            <p:nvPr/>
          </p:nvSpPr>
          <p:spPr>
            <a:xfrm>
              <a:off x="733236" y="2132856"/>
              <a:ext cx="1390492" cy="792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Religious Formation </a:t>
              </a:r>
              <a:endParaRPr lang="en-GB" dirty="0"/>
            </a:p>
          </p:txBody>
        </p:sp>
        <p:sp>
          <p:nvSpPr>
            <p:cNvPr id="20" name="Rounded Rectangle 19"/>
            <p:cNvSpPr/>
            <p:nvPr/>
          </p:nvSpPr>
          <p:spPr>
            <a:xfrm>
              <a:off x="2339752" y="2204864"/>
              <a:ext cx="2016224" cy="7200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Politicizing </a:t>
              </a:r>
              <a:endParaRPr lang="en-GB" dirty="0"/>
            </a:p>
          </p:txBody>
        </p:sp>
        <p:cxnSp>
          <p:nvCxnSpPr>
            <p:cNvPr id="21" name="Straight Connector 20"/>
            <p:cNvCxnSpPr/>
            <p:nvPr/>
          </p:nvCxnSpPr>
          <p:spPr>
            <a:xfrm>
              <a:off x="6444208" y="1916832"/>
              <a:ext cx="0" cy="3816424"/>
            </a:xfrm>
            <a:prstGeom prst="line">
              <a:avLst/>
            </a:prstGeom>
          </p:spPr>
          <p:style>
            <a:lnRef idx="1">
              <a:schemeClr val="accent1"/>
            </a:lnRef>
            <a:fillRef idx="0">
              <a:schemeClr val="accent1"/>
            </a:fillRef>
            <a:effectRef idx="0">
              <a:schemeClr val="accent1"/>
            </a:effectRef>
            <a:fontRef idx="minor">
              <a:schemeClr val="tx1"/>
            </a:fontRef>
          </p:style>
        </p:cxnSp>
        <p:sp>
          <p:nvSpPr>
            <p:cNvPr id="22" name="Rounded Rectangle 21"/>
            <p:cNvSpPr/>
            <p:nvPr/>
          </p:nvSpPr>
          <p:spPr>
            <a:xfrm>
              <a:off x="4837437" y="2201703"/>
              <a:ext cx="1440160"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Rescuing </a:t>
              </a:r>
              <a:endParaRPr lang="en-GB" dirty="0"/>
            </a:p>
          </p:txBody>
        </p:sp>
        <p:sp>
          <p:nvSpPr>
            <p:cNvPr id="23" name="Rounded Rectangle 22"/>
            <p:cNvSpPr/>
            <p:nvPr/>
          </p:nvSpPr>
          <p:spPr>
            <a:xfrm>
              <a:off x="6588224" y="2204864"/>
              <a:ext cx="1872208" cy="792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Personal and Social Development </a:t>
              </a:r>
              <a:endParaRPr lang="en-GB" dirty="0"/>
            </a:p>
          </p:txBody>
        </p:sp>
        <p:sp>
          <p:nvSpPr>
            <p:cNvPr id="24" name="Rounded Rectangle 23"/>
            <p:cNvSpPr/>
            <p:nvPr/>
          </p:nvSpPr>
          <p:spPr>
            <a:xfrm>
              <a:off x="6588224" y="3284984"/>
              <a:ext cx="2160240"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Welfaring</a:t>
              </a:r>
              <a:r>
                <a:rPr lang="en-GB" dirty="0" smtClean="0"/>
                <a:t> </a:t>
              </a:r>
              <a:endParaRPr lang="en-GB" dirty="0"/>
            </a:p>
          </p:txBody>
        </p:sp>
        <p:sp>
          <p:nvSpPr>
            <p:cNvPr id="25" name="Rectangle 24"/>
            <p:cNvSpPr/>
            <p:nvPr/>
          </p:nvSpPr>
          <p:spPr>
            <a:xfrm>
              <a:off x="3059832" y="4797152"/>
              <a:ext cx="3096344" cy="79208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Movement Based Youth Work </a:t>
              </a:r>
              <a:endParaRPr lang="en-GB" dirty="0"/>
            </a:p>
          </p:txBody>
        </p:sp>
        <p:sp>
          <p:nvSpPr>
            <p:cNvPr id="26" name="Rectangle 25"/>
            <p:cNvSpPr/>
            <p:nvPr/>
          </p:nvSpPr>
          <p:spPr>
            <a:xfrm>
              <a:off x="6588224" y="4797152"/>
              <a:ext cx="2376264" cy="79208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Professionalised Youth Work </a:t>
              </a:r>
              <a:endParaRPr lang="en-GB" dirty="0"/>
            </a:p>
          </p:txBody>
        </p:sp>
        <p:sp>
          <p:nvSpPr>
            <p:cNvPr id="27" name="TextBox 26"/>
            <p:cNvSpPr txBox="1"/>
            <p:nvPr/>
          </p:nvSpPr>
          <p:spPr>
            <a:xfrm>
              <a:off x="395536" y="548680"/>
              <a:ext cx="3960440" cy="923330"/>
            </a:xfrm>
            <a:prstGeom prst="rect">
              <a:avLst/>
            </a:prstGeom>
            <a:noFill/>
          </p:spPr>
          <p:txBody>
            <a:bodyPr wrap="square" rtlCol="0">
              <a:spAutoFit/>
            </a:bodyPr>
            <a:lstStyle/>
            <a:p>
              <a:r>
                <a:rPr lang="en-GB" dirty="0" smtClean="0"/>
                <a:t>Traditions in Youth Work, adapted from smith (1988, 2001, cited in Cooper, 2012). </a:t>
              </a:r>
              <a:endParaRPr lang="en-GB" dirty="0"/>
            </a:p>
          </p:txBody>
        </p:sp>
      </p:grpSp>
    </p:spTree>
    <p:extLst>
      <p:ext uri="{BB962C8B-B14F-4D97-AF65-F5344CB8AC3E}">
        <p14:creationId xmlns:p14="http://schemas.microsoft.com/office/powerpoint/2010/main" val="830520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214563" y="214312"/>
            <a:ext cx="7772400" cy="1285875"/>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pPr>
              <a:defRPr/>
            </a:pPr>
            <a:r>
              <a:rPr lang="en-GB" sz="3600" b="1" dirty="0" smtClean="0">
                <a:latin typeface="+mn-lt"/>
              </a:rPr>
              <a:t>Approaches to working with young people :</a:t>
            </a:r>
          </a:p>
        </p:txBody>
      </p:sp>
      <p:grpSp>
        <p:nvGrpSpPr>
          <p:cNvPr id="10" name="Group 9"/>
          <p:cNvGrpSpPr/>
          <p:nvPr/>
        </p:nvGrpSpPr>
        <p:grpSpPr>
          <a:xfrm>
            <a:off x="1814513" y="1417733"/>
            <a:ext cx="8572500" cy="4643438"/>
            <a:chOff x="285750" y="1428750"/>
            <a:chExt cx="8572500" cy="4643438"/>
          </a:xfrm>
        </p:grpSpPr>
        <p:sp>
          <p:nvSpPr>
            <p:cNvPr id="3" name="Oval 2"/>
            <p:cNvSpPr>
              <a:spLocks noChangeArrowheads="1"/>
            </p:cNvSpPr>
            <p:nvPr/>
          </p:nvSpPr>
          <p:spPr bwMode="auto">
            <a:xfrm>
              <a:off x="4429125" y="1428750"/>
              <a:ext cx="4429125" cy="4643438"/>
            </a:xfrm>
            <a:prstGeom prst="ellipse">
              <a:avLst/>
            </a:prstGeom>
            <a:solidFill>
              <a:srgbClr val="FF0000"/>
            </a:solidFill>
            <a:ln w="9525">
              <a:solidFill>
                <a:schemeClr val="accent1"/>
              </a:solidFill>
              <a:round/>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a:endParaRPr lang="en-US" altLang="en-US" dirty="0"/>
            </a:p>
          </p:txBody>
        </p:sp>
        <p:sp>
          <p:nvSpPr>
            <p:cNvPr id="4" name="Oval 2"/>
            <p:cNvSpPr>
              <a:spLocks noChangeArrowheads="1"/>
            </p:cNvSpPr>
            <p:nvPr/>
          </p:nvSpPr>
          <p:spPr bwMode="auto">
            <a:xfrm>
              <a:off x="285750" y="1571625"/>
              <a:ext cx="4000500" cy="4429125"/>
            </a:xfrm>
            <a:prstGeom prst="ellipse">
              <a:avLst/>
            </a:prstGeom>
            <a:solidFill>
              <a:schemeClr val="accent6">
                <a:lumMod val="20000"/>
                <a:lumOff val="80000"/>
              </a:schemeClr>
            </a:solidFill>
            <a:ln w="9525">
              <a:solidFill>
                <a:srgbClr val="000000"/>
              </a:solidFill>
              <a:round/>
              <a:headEnd/>
              <a:tailEnd/>
            </a:ln>
          </p:spPr>
          <p:txBody>
            <a:bodyPr/>
            <a:lstStyle/>
            <a:p>
              <a:pPr>
                <a:defRPr/>
              </a:pPr>
              <a:endParaRPr lang="en-GB"/>
            </a:p>
          </p:txBody>
        </p:sp>
        <p:sp>
          <p:nvSpPr>
            <p:cNvPr id="5" name="Oval 2"/>
            <p:cNvSpPr>
              <a:spLocks noChangeArrowheads="1"/>
            </p:cNvSpPr>
            <p:nvPr/>
          </p:nvSpPr>
          <p:spPr bwMode="auto">
            <a:xfrm>
              <a:off x="2214563" y="1428750"/>
              <a:ext cx="4357687" cy="4572000"/>
            </a:xfrm>
            <a:prstGeom prst="ellipse">
              <a:avLst/>
            </a:prstGeom>
            <a:solidFill>
              <a:srgbClr val="FFC000"/>
            </a:solidFill>
            <a:ln w="9525">
              <a:solidFill>
                <a:srgbClr val="000000"/>
              </a:solidFill>
              <a:round/>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a:endParaRPr lang="en-US" altLang="en-US"/>
            </a:p>
          </p:txBody>
        </p:sp>
        <p:sp>
          <p:nvSpPr>
            <p:cNvPr id="6" name="Text Box 3"/>
            <p:cNvSpPr txBox="1">
              <a:spLocks noChangeArrowheads="1"/>
            </p:cNvSpPr>
            <p:nvPr/>
          </p:nvSpPr>
          <p:spPr bwMode="auto">
            <a:xfrm>
              <a:off x="3214688" y="2000250"/>
              <a:ext cx="2300287" cy="3429000"/>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a:spcAft>
                  <a:spcPts val="1000"/>
                </a:spcAft>
              </a:pPr>
              <a:endParaRPr lang="en-US" altLang="en-US" sz="1600"/>
            </a:p>
          </p:txBody>
        </p:sp>
        <p:sp>
          <p:nvSpPr>
            <p:cNvPr id="7" name="Text Box 4"/>
            <p:cNvSpPr txBox="1">
              <a:spLocks noChangeArrowheads="1"/>
            </p:cNvSpPr>
            <p:nvPr/>
          </p:nvSpPr>
          <p:spPr bwMode="auto">
            <a:xfrm>
              <a:off x="5786438" y="2071688"/>
              <a:ext cx="2357437" cy="3286125"/>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a:r>
                <a:rPr lang="en-GB" altLang="en-US" sz="1800" b="1" dirty="0">
                  <a:latin typeface="Arial" charset="0"/>
                </a:rPr>
                <a:t>Youth social work</a:t>
              </a:r>
            </a:p>
            <a:p>
              <a:pPr algn="ctr"/>
              <a:r>
                <a:rPr lang="en-GB" altLang="en-US" sz="1600" dirty="0">
                  <a:latin typeface="Arial" charset="0"/>
                </a:rPr>
                <a:t>Care, education  &amp; control, including advice, counselling, compulsory youth programmes (individual &amp; group work).</a:t>
              </a:r>
            </a:p>
            <a:p>
              <a:pPr algn="ctr"/>
              <a:r>
                <a:rPr lang="en-GB" altLang="en-US" sz="1800" b="1" dirty="0">
                  <a:latin typeface="Arial" charset="0"/>
                </a:rPr>
                <a:t>Youth training</a:t>
              </a:r>
            </a:p>
            <a:p>
              <a:pPr algn="ctr"/>
              <a:r>
                <a:rPr lang="en-GB" altLang="en-US" sz="1600" dirty="0">
                  <a:latin typeface="Arial" charset="0"/>
                </a:rPr>
                <a:t>Formal education &amp; training to prepare for jobs, enhance life skills (individual &amp; group work)</a:t>
              </a:r>
              <a:endParaRPr lang="en-GB" altLang="en-US" sz="1400" dirty="0">
                <a:latin typeface="Times New Roman" pitchFamily="18" charset="0"/>
              </a:endParaRPr>
            </a:p>
          </p:txBody>
        </p:sp>
        <p:sp>
          <p:nvSpPr>
            <p:cNvPr id="8" name="Text Box 5"/>
            <p:cNvSpPr txBox="1">
              <a:spLocks noChangeArrowheads="1"/>
            </p:cNvSpPr>
            <p:nvPr/>
          </p:nvSpPr>
          <p:spPr bwMode="auto">
            <a:xfrm>
              <a:off x="785813" y="2071688"/>
              <a:ext cx="2214562" cy="3429000"/>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a:r>
                <a:rPr lang="en-GB" altLang="en-US" sz="2000" b="1">
                  <a:latin typeface="Arial" charset="0"/>
                </a:rPr>
                <a:t>Youth leisure work – </a:t>
              </a:r>
              <a:r>
                <a:rPr lang="en-GB" altLang="en-US" sz="2000">
                  <a:latin typeface="Arial" charset="0"/>
                </a:rPr>
                <a:t>Recreat-ional activities,  often in groups, voluntary engagement, may have informal educational process &amp; outcomes e.g. sports teams.</a:t>
              </a:r>
            </a:p>
          </p:txBody>
        </p:sp>
        <p:sp>
          <p:nvSpPr>
            <p:cNvPr id="9" name="Rectangle 8"/>
            <p:cNvSpPr>
              <a:spLocks noChangeArrowheads="1"/>
            </p:cNvSpPr>
            <p:nvPr/>
          </p:nvSpPr>
          <p:spPr bwMode="auto">
            <a:xfrm>
              <a:off x="3214688" y="2127250"/>
              <a:ext cx="2286000"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a:r>
                <a:rPr lang="en-GB" altLang="en-US" sz="2100" b="1" dirty="0">
                  <a:latin typeface="Arial" charset="0"/>
                  <a:ea typeface="Times New Roman" pitchFamily="18" charset="0"/>
                  <a:cs typeface="Arial" charset="0"/>
                </a:rPr>
                <a:t>Youth work</a:t>
              </a:r>
              <a:endParaRPr lang="en-GB" altLang="en-US" sz="2100" dirty="0">
                <a:ea typeface="Times New Roman" pitchFamily="18" charset="0"/>
                <a:cs typeface="Arial" charset="0"/>
              </a:endParaRPr>
            </a:p>
            <a:p>
              <a:pPr algn="ctr"/>
              <a:r>
                <a:rPr lang="en-GB" altLang="en-US" sz="2100" dirty="0" smtClean="0">
                  <a:latin typeface="Arial" charset="0"/>
                  <a:ea typeface="Calibri" pitchFamily="34" charset="0"/>
                  <a:cs typeface="Arial" charset="0"/>
                </a:rPr>
                <a:t>Informal/non formal </a:t>
              </a:r>
              <a:r>
                <a:rPr lang="en-GB" altLang="en-US" sz="2100" dirty="0">
                  <a:latin typeface="Arial" charset="0"/>
                  <a:ea typeface="Calibri" pitchFamily="34" charset="0"/>
                  <a:cs typeface="Arial" charset="0"/>
                </a:rPr>
                <a:t>education, usually with group work; often based on voluntary engagement of young people</a:t>
              </a:r>
              <a:r>
                <a:rPr lang="en-GB" altLang="en-US" sz="2100" dirty="0">
                  <a:ea typeface="Calibri" pitchFamily="34" charset="0"/>
                  <a:cs typeface="Times New Roman" pitchFamily="18" charset="0"/>
                </a:rPr>
                <a:t>.</a:t>
              </a:r>
              <a:endParaRPr lang="en-GB" altLang="en-US" sz="2100" dirty="0"/>
            </a:p>
          </p:txBody>
        </p:sp>
      </p:grpSp>
    </p:spTree>
    <p:extLst>
      <p:ext uri="{BB962C8B-B14F-4D97-AF65-F5344CB8AC3E}">
        <p14:creationId xmlns:p14="http://schemas.microsoft.com/office/powerpoint/2010/main" val="248571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57200" y="260648"/>
            <a:ext cx="981052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Critical Social Education </a:t>
            </a:r>
            <a:endParaRPr lang="en-GB" dirty="0"/>
          </a:p>
        </p:txBody>
      </p:sp>
      <p:sp>
        <p:nvSpPr>
          <p:cNvPr id="7" name="Content Placeholder 2"/>
          <p:cNvSpPr txBox="1">
            <a:spLocks/>
          </p:cNvSpPr>
          <p:nvPr/>
        </p:nvSpPr>
        <p:spPr>
          <a:xfrm>
            <a:off x="457200" y="1600201"/>
            <a:ext cx="981052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A reformist model:</a:t>
            </a:r>
          </a:p>
          <a:p>
            <a:pPr lvl="1"/>
            <a:r>
              <a:rPr lang="en-GB" dirty="0" smtClean="0"/>
              <a:t>A belief that young people have the ability to analyse and assess alternatives…and to act to change their world if they choose </a:t>
            </a:r>
          </a:p>
          <a:p>
            <a:pPr lvl="1"/>
            <a:endParaRPr lang="en-GB" dirty="0" smtClean="0"/>
          </a:p>
          <a:p>
            <a:pPr lvl="1"/>
            <a:r>
              <a:rPr lang="en-GB" dirty="0" smtClean="0"/>
              <a:t>A Transformational approach</a:t>
            </a:r>
          </a:p>
          <a:p>
            <a:pPr marL="457200" lvl="1" indent="0">
              <a:buFont typeface="Arial" pitchFamily="34" charset="0"/>
              <a:buNone/>
            </a:pPr>
            <a:r>
              <a:rPr lang="en-GB" dirty="0" smtClean="0"/>
              <a:t> </a:t>
            </a:r>
          </a:p>
        </p:txBody>
      </p:sp>
    </p:spTree>
    <p:extLst>
      <p:ext uri="{BB962C8B-B14F-4D97-AF65-F5344CB8AC3E}">
        <p14:creationId xmlns:p14="http://schemas.microsoft.com/office/powerpoint/2010/main" val="119271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The Critical Social Education Model </a:t>
            </a:r>
            <a:br>
              <a:rPr lang="en-US" b="1" dirty="0"/>
            </a:br>
            <a:endParaRPr lang="en-GB" dirty="0"/>
          </a:p>
        </p:txBody>
      </p:sp>
      <p:sp>
        <p:nvSpPr>
          <p:cNvPr id="3" name="Content Placeholder 2"/>
          <p:cNvSpPr>
            <a:spLocks noGrp="1"/>
          </p:cNvSpPr>
          <p:nvPr>
            <p:ph idx="1"/>
          </p:nvPr>
        </p:nvSpPr>
        <p:spPr>
          <a:xfrm>
            <a:off x="470263" y="1005840"/>
            <a:ext cx="11112137" cy="4511393"/>
          </a:xfrm>
        </p:spPr>
        <p:txBody>
          <a:bodyPr>
            <a:normAutofit fontScale="55000" lnSpcReduction="20000"/>
          </a:bodyPr>
          <a:lstStyle/>
          <a:p>
            <a:pPr marL="0" indent="0">
              <a:buNone/>
            </a:pPr>
            <a:r>
              <a:rPr lang="en-US" dirty="0" err="1"/>
              <a:t>E</a:t>
            </a:r>
            <a:r>
              <a:rPr lang="en-US" dirty="0" err="1" smtClean="0"/>
              <a:t>mphasises</a:t>
            </a:r>
            <a:r>
              <a:rPr lang="en-US" dirty="0" smtClean="0"/>
              <a:t> </a:t>
            </a:r>
            <a:r>
              <a:rPr lang="en-US" dirty="0"/>
              <a:t>a greater social awareness across broader/global issues. </a:t>
            </a:r>
            <a:endParaRPr lang="en-US" dirty="0" smtClean="0"/>
          </a:p>
          <a:p>
            <a:pPr marL="0" indent="0">
              <a:buNone/>
            </a:pPr>
            <a:endParaRPr lang="en-US" dirty="0"/>
          </a:p>
          <a:p>
            <a:r>
              <a:rPr lang="en-US" dirty="0"/>
              <a:t>The process involved includes:</a:t>
            </a:r>
          </a:p>
          <a:p>
            <a:pPr lvl="1"/>
            <a:r>
              <a:rPr lang="en-US" dirty="0" smtClean="0"/>
              <a:t>Youth </a:t>
            </a:r>
            <a:r>
              <a:rPr lang="en-US" dirty="0"/>
              <a:t>work has the positive intention of transferring power to young people </a:t>
            </a:r>
            <a:endParaRPr lang="en-US" dirty="0" smtClean="0"/>
          </a:p>
          <a:p>
            <a:pPr lvl="1"/>
            <a:endParaRPr lang="en-US" dirty="0" smtClean="0"/>
          </a:p>
          <a:p>
            <a:pPr lvl="1"/>
            <a:r>
              <a:rPr lang="en-US" dirty="0" smtClean="0"/>
              <a:t>Relationship </a:t>
            </a:r>
            <a:r>
              <a:rPr lang="en-US" dirty="0"/>
              <a:t>with young people is undertaken with a view to 'engaging' them as </a:t>
            </a:r>
            <a:r>
              <a:rPr lang="en-US" dirty="0" smtClean="0"/>
              <a:t>partners</a:t>
            </a:r>
          </a:p>
          <a:p>
            <a:pPr lvl="1"/>
            <a:endParaRPr lang="en-US" dirty="0" smtClean="0"/>
          </a:p>
          <a:p>
            <a:pPr lvl="1"/>
            <a:r>
              <a:rPr lang="en-US" dirty="0" smtClean="0"/>
              <a:t>Youth </a:t>
            </a:r>
            <a:r>
              <a:rPr lang="en-US" dirty="0"/>
              <a:t>worker adopts the role of 'problem </a:t>
            </a:r>
            <a:r>
              <a:rPr lang="en-US" dirty="0" smtClean="0"/>
              <a:t>poser’</a:t>
            </a:r>
          </a:p>
          <a:p>
            <a:pPr lvl="1"/>
            <a:endParaRPr lang="en-US" dirty="0" smtClean="0"/>
          </a:p>
          <a:p>
            <a:pPr lvl="1"/>
            <a:r>
              <a:rPr lang="en-US" dirty="0" smtClean="0"/>
              <a:t>Young </a:t>
            </a:r>
            <a:r>
              <a:rPr lang="en-US" dirty="0"/>
              <a:t>people actively involved in identifying, exploring and understanding issues of concern to them </a:t>
            </a:r>
            <a:endParaRPr lang="en-US" dirty="0" smtClean="0"/>
          </a:p>
          <a:p>
            <a:pPr lvl="1"/>
            <a:endParaRPr lang="en-US" dirty="0" smtClean="0"/>
          </a:p>
          <a:p>
            <a:pPr lvl="1"/>
            <a:r>
              <a:rPr lang="en-US" dirty="0" smtClean="0"/>
              <a:t>Two </a:t>
            </a:r>
            <a:r>
              <a:rPr lang="en-US" dirty="0"/>
              <a:t>way process of mutual dialogue between young people and adults </a:t>
            </a:r>
            <a:endParaRPr lang="en-US" dirty="0" smtClean="0"/>
          </a:p>
          <a:p>
            <a:pPr lvl="1"/>
            <a:r>
              <a:rPr lang="en-US" dirty="0"/>
              <a:t/>
            </a:r>
            <a:br>
              <a:rPr lang="en-US" dirty="0"/>
            </a:br>
            <a:r>
              <a:rPr lang="en-US" dirty="0" smtClean="0"/>
              <a:t>Action </a:t>
            </a:r>
            <a:r>
              <a:rPr lang="en-US" dirty="0"/>
              <a:t>the result of analysis and reflection</a:t>
            </a:r>
            <a:br>
              <a:rPr lang="en-US" dirty="0"/>
            </a:br>
            <a:endParaRPr lang="en-US" dirty="0"/>
          </a:p>
          <a:p>
            <a:r>
              <a:rPr lang="en-US" dirty="0" smtClean="0"/>
              <a:t>Hurley, l. and Tracey, d. (1993).</a:t>
            </a:r>
            <a:r>
              <a:rPr lang="en-GB" dirty="0" smtClean="0"/>
              <a:t> </a:t>
            </a:r>
            <a:r>
              <a:rPr lang="en-US" dirty="0" smtClean="0"/>
              <a:t>Models </a:t>
            </a:r>
            <a:r>
              <a:rPr lang="en-US" dirty="0"/>
              <a:t>of Youth Work, A Sociological Framework, </a:t>
            </a:r>
            <a:r>
              <a:rPr lang="en-US" i="1" dirty="0"/>
              <a:t>Irish Youth Press, </a:t>
            </a:r>
            <a:endParaRPr lang="en-GB" i="1" dirty="0"/>
          </a:p>
        </p:txBody>
      </p:sp>
    </p:spTree>
    <p:extLst>
      <p:ext uri="{BB962C8B-B14F-4D97-AF65-F5344CB8AC3E}">
        <p14:creationId xmlns:p14="http://schemas.microsoft.com/office/powerpoint/2010/main" val="560896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The Critical Social Education Model</a:t>
            </a:r>
            <a:endParaRPr lang="en-GB" dirty="0"/>
          </a:p>
        </p:txBody>
      </p:sp>
      <p:sp>
        <p:nvSpPr>
          <p:cNvPr id="3" name="Content Placeholder 2"/>
          <p:cNvSpPr>
            <a:spLocks noGrp="1"/>
          </p:cNvSpPr>
          <p:nvPr>
            <p:ph idx="1"/>
          </p:nvPr>
        </p:nvSpPr>
        <p:spPr/>
        <p:txBody>
          <a:bodyPr>
            <a:normAutofit fontScale="70000" lnSpcReduction="20000"/>
          </a:bodyPr>
          <a:lstStyle/>
          <a:p>
            <a:r>
              <a:rPr lang="en-US" dirty="0"/>
              <a:t>Outcomes for young people:</a:t>
            </a:r>
          </a:p>
          <a:p>
            <a:pPr lvl="1"/>
            <a:r>
              <a:rPr lang="en-US" dirty="0" smtClean="0"/>
              <a:t>Young </a:t>
            </a:r>
            <a:r>
              <a:rPr lang="en-US" dirty="0"/>
              <a:t>people have developed the ability to </a:t>
            </a:r>
            <a:r>
              <a:rPr lang="en-US" dirty="0" err="1"/>
              <a:t>analyse</a:t>
            </a:r>
            <a:r>
              <a:rPr lang="en-US" dirty="0"/>
              <a:t> and assess </a:t>
            </a:r>
            <a:r>
              <a:rPr lang="en-US" dirty="0" smtClean="0"/>
              <a:t>alternatives</a:t>
            </a:r>
          </a:p>
          <a:p>
            <a:pPr lvl="1"/>
            <a:endParaRPr lang="en-US" dirty="0" smtClean="0"/>
          </a:p>
          <a:p>
            <a:pPr lvl="1"/>
            <a:r>
              <a:rPr lang="en-US" dirty="0" smtClean="0"/>
              <a:t> </a:t>
            </a:r>
            <a:r>
              <a:rPr lang="en-US" dirty="0"/>
              <a:t>Young people have developed the capacity to define 'their position' in their world and the skills to act to change it if they </a:t>
            </a:r>
            <a:r>
              <a:rPr lang="en-US" dirty="0" smtClean="0"/>
              <a:t>sought</a:t>
            </a:r>
          </a:p>
          <a:p>
            <a:pPr lvl="1"/>
            <a:endParaRPr lang="en-US" dirty="0" smtClean="0"/>
          </a:p>
          <a:p>
            <a:pPr lvl="1"/>
            <a:r>
              <a:rPr lang="en-US" dirty="0" smtClean="0"/>
              <a:t> </a:t>
            </a:r>
            <a:r>
              <a:rPr lang="en-US" dirty="0"/>
              <a:t>Young people are aware of the inequities which institutions </a:t>
            </a:r>
            <a:r>
              <a:rPr lang="en-US" dirty="0" smtClean="0"/>
              <a:t>promote</a:t>
            </a:r>
          </a:p>
          <a:p>
            <a:pPr lvl="1"/>
            <a:endParaRPr lang="en-US" dirty="0" smtClean="0"/>
          </a:p>
          <a:p>
            <a:pPr lvl="1"/>
            <a:r>
              <a:rPr lang="en-US" dirty="0" smtClean="0"/>
              <a:t> </a:t>
            </a:r>
            <a:r>
              <a:rPr lang="en-US" dirty="0"/>
              <a:t>Young people are active in </a:t>
            </a:r>
            <a:r>
              <a:rPr lang="en-US" dirty="0" err="1"/>
              <a:t>mobilising</a:t>
            </a:r>
            <a:r>
              <a:rPr lang="en-US" dirty="0"/>
              <a:t> groups at local level to seek changes within existing structures </a:t>
            </a:r>
            <a:br>
              <a:rPr lang="en-US" dirty="0"/>
            </a:br>
            <a:endParaRPr lang="en-US" dirty="0"/>
          </a:p>
          <a:p>
            <a:r>
              <a:rPr lang="en-US" dirty="0"/>
              <a:t>Hurley, l. and Tracey, d. (1993).</a:t>
            </a:r>
            <a:r>
              <a:rPr lang="en-GB" dirty="0"/>
              <a:t> </a:t>
            </a:r>
            <a:r>
              <a:rPr lang="en-US" dirty="0"/>
              <a:t>Models of Youth Work, A Sociological Framework, </a:t>
            </a:r>
            <a:r>
              <a:rPr lang="en-US" i="1" dirty="0"/>
              <a:t>Irish Youth Press, </a:t>
            </a:r>
            <a:endParaRPr lang="en-GB" i="1" dirty="0"/>
          </a:p>
          <a:p>
            <a:endParaRPr lang="en-GB" dirty="0"/>
          </a:p>
        </p:txBody>
      </p:sp>
    </p:spTree>
    <p:extLst>
      <p:ext uri="{BB962C8B-B14F-4D97-AF65-F5344CB8AC3E}">
        <p14:creationId xmlns:p14="http://schemas.microsoft.com/office/powerpoint/2010/main" val="689675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b="1" dirty="0"/>
              <a:t>The Critical Social Education Model</a:t>
            </a:r>
            <a:endParaRPr lang="en-GB" dirty="0"/>
          </a:p>
        </p:txBody>
      </p:sp>
      <p:sp>
        <p:nvSpPr>
          <p:cNvPr id="5" name="Content Placeholder 4"/>
          <p:cNvSpPr>
            <a:spLocks noGrp="1"/>
          </p:cNvSpPr>
          <p:nvPr>
            <p:ph sz="half" idx="1"/>
          </p:nvPr>
        </p:nvSpPr>
        <p:spPr/>
        <p:txBody>
          <a:bodyPr/>
          <a:lstStyle/>
          <a:p>
            <a:pPr marL="0" indent="0">
              <a:buNone/>
            </a:pPr>
            <a:r>
              <a:rPr lang="en-GB" dirty="0" smtClean="0"/>
              <a:t>Do you think this model has relevance? </a:t>
            </a:r>
          </a:p>
          <a:p>
            <a:pPr marL="0" indent="0">
              <a:buNone/>
            </a:pPr>
            <a:r>
              <a:rPr lang="en-GB" dirty="0" smtClean="0"/>
              <a:t>In what way? </a:t>
            </a:r>
          </a:p>
        </p:txBody>
      </p:sp>
      <p:sp>
        <p:nvSpPr>
          <p:cNvPr id="6" name="Content Placeholder 5"/>
          <p:cNvSpPr>
            <a:spLocks noGrp="1"/>
          </p:cNvSpPr>
          <p:nvPr>
            <p:ph sz="half" idx="2"/>
          </p:nvPr>
        </p:nvSpPr>
        <p:spPr/>
        <p:txBody>
          <a:bodyPr/>
          <a:lstStyle/>
          <a:p>
            <a:endParaRPr lang="en-GB"/>
          </a:p>
        </p:txBody>
      </p:sp>
    </p:spTree>
    <p:extLst>
      <p:ext uri="{BB962C8B-B14F-4D97-AF65-F5344CB8AC3E}">
        <p14:creationId xmlns:p14="http://schemas.microsoft.com/office/powerpoint/2010/main" val="1663314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Should we call it Youth Work ? </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Is Youth work a term that’s still useful today?</a:t>
            </a:r>
          </a:p>
          <a:p>
            <a:r>
              <a:rPr lang="en-GB" dirty="0" smtClean="0"/>
              <a:t> </a:t>
            </a:r>
          </a:p>
          <a:p>
            <a:r>
              <a:rPr lang="en-GB" dirty="0" smtClean="0"/>
              <a:t>How are young peoples experiences different today or the same? </a:t>
            </a:r>
          </a:p>
          <a:p>
            <a:endParaRPr lang="en-GB" dirty="0"/>
          </a:p>
          <a:p>
            <a:pPr fontAlgn="base"/>
            <a:r>
              <a:rPr lang="en-GB" dirty="0" smtClean="0"/>
              <a:t>Read: </a:t>
            </a:r>
            <a:r>
              <a:rPr lang="en-GB" dirty="0"/>
              <a:t>Tony </a:t>
            </a:r>
            <a:r>
              <a:rPr lang="en-GB" dirty="0" err="1"/>
              <a:t>Jeffs</a:t>
            </a:r>
            <a:r>
              <a:rPr lang="en-GB" dirty="0"/>
              <a:t> and Mark K. Smith (1999) ‘The problem of “youth” for youth work’, </a:t>
            </a:r>
            <a:r>
              <a:rPr lang="en-GB" i="1" dirty="0"/>
              <a:t>Youth and Policy </a:t>
            </a:r>
            <a:r>
              <a:rPr lang="en-GB" dirty="0"/>
              <a:t>62, pages 45 – 66. Also available in </a:t>
            </a:r>
            <a:r>
              <a:rPr lang="en-GB" i="1" dirty="0"/>
              <a:t>the informal education </a:t>
            </a:r>
            <a:r>
              <a:rPr lang="en-GB" i="1" dirty="0" err="1"/>
              <a:t>archives</a:t>
            </a:r>
            <a:r>
              <a:rPr lang="en-GB" dirty="0" err="1"/>
              <a:t>,</a:t>
            </a:r>
            <a:r>
              <a:rPr lang="en-GB" dirty="0" err="1">
                <a:hlinkClick r:id="rId2"/>
              </a:rPr>
              <a:t>http</a:t>
            </a:r>
            <a:r>
              <a:rPr lang="en-GB" dirty="0">
                <a:hlinkClick r:id="rId2"/>
              </a:rPr>
              <a:t>://</a:t>
            </a:r>
            <a:r>
              <a:rPr lang="en-GB" dirty="0" err="1">
                <a:hlinkClick r:id="rId2"/>
              </a:rPr>
              <a:t>www.infed.org</a:t>
            </a:r>
            <a:r>
              <a:rPr lang="en-GB" dirty="0">
                <a:hlinkClick r:id="rId2"/>
              </a:rPr>
              <a:t>/archives/</a:t>
            </a:r>
            <a:r>
              <a:rPr lang="en-GB" dirty="0" err="1">
                <a:hlinkClick r:id="rId2"/>
              </a:rPr>
              <a:t>youth.htm</a:t>
            </a:r>
            <a:r>
              <a:rPr lang="en-GB" dirty="0"/>
              <a:t>.</a:t>
            </a:r>
          </a:p>
          <a:p>
            <a:endParaRPr lang="en-GB" dirty="0"/>
          </a:p>
        </p:txBody>
      </p:sp>
      <p:sp>
        <p:nvSpPr>
          <p:cNvPr id="4" name="Content Placeholder 3"/>
          <p:cNvSpPr>
            <a:spLocks noGrp="1"/>
          </p:cNvSpPr>
          <p:nvPr>
            <p:ph sz="half" idx="2"/>
          </p:nvPr>
        </p:nvSpPr>
        <p:spPr/>
        <p:txBody>
          <a:bodyPr>
            <a:normAutofit fontScale="77500" lnSpcReduction="20000"/>
          </a:bodyPr>
          <a:lstStyle/>
          <a:p>
            <a:endParaRPr lang="en-GB" dirty="0"/>
          </a:p>
        </p:txBody>
      </p:sp>
    </p:spTree>
    <p:extLst>
      <p:ext uri="{BB962C8B-B14F-4D97-AF65-F5344CB8AC3E}">
        <p14:creationId xmlns:p14="http://schemas.microsoft.com/office/powerpoint/2010/main" val="420983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Informal Educators? </a:t>
            </a:r>
            <a:endParaRPr lang="en-GB" dirty="0"/>
          </a:p>
        </p:txBody>
      </p:sp>
      <p:sp>
        <p:nvSpPr>
          <p:cNvPr id="8" name="Text Placeholder 7"/>
          <p:cNvSpPr>
            <a:spLocks noGrp="1"/>
          </p:cNvSpPr>
          <p:nvPr>
            <p:ph type="body" idx="1"/>
          </p:nvPr>
        </p:nvSpPr>
        <p:spPr/>
        <p:txBody>
          <a:bodyPr/>
          <a:lstStyle/>
          <a:p>
            <a:r>
              <a:rPr lang="en-GB" dirty="0" smtClean="0"/>
              <a:t>Informal Educators </a:t>
            </a:r>
            <a:endParaRPr lang="en-GB" dirty="0"/>
          </a:p>
        </p:txBody>
      </p:sp>
      <p:sp>
        <p:nvSpPr>
          <p:cNvPr id="9" name="Content Placeholder 8"/>
          <p:cNvSpPr>
            <a:spLocks noGrp="1"/>
          </p:cNvSpPr>
          <p:nvPr>
            <p:ph sz="half" idx="2"/>
          </p:nvPr>
        </p:nvSpPr>
        <p:spPr/>
        <p:txBody>
          <a:bodyPr>
            <a:normAutofit fontScale="85000" lnSpcReduction="10000"/>
          </a:bodyPr>
          <a:lstStyle/>
          <a:p>
            <a:r>
              <a:rPr lang="en-GB" dirty="0"/>
              <a:t>Do we need to come to terms with the fact that the notion of youth work has a decreasing usefulness?</a:t>
            </a:r>
          </a:p>
          <a:p>
            <a:r>
              <a:rPr lang="en-GB" dirty="0"/>
              <a:t>harking back to understandings that have more to do with the </a:t>
            </a:r>
            <a:r>
              <a:rPr lang="en-GB" dirty="0" err="1"/>
              <a:t>1950s</a:t>
            </a:r>
            <a:r>
              <a:rPr lang="en-GB" dirty="0"/>
              <a:t> and </a:t>
            </a:r>
            <a:r>
              <a:rPr lang="en-GB" dirty="0" err="1"/>
              <a:t>1960s</a:t>
            </a:r>
            <a:r>
              <a:rPr lang="en-GB" dirty="0"/>
              <a:t> and before than with contemporary experience?. </a:t>
            </a:r>
          </a:p>
          <a:p>
            <a:r>
              <a:rPr lang="en-GB" dirty="0"/>
              <a:t>‘instead </a:t>
            </a:r>
            <a:r>
              <a:rPr lang="en-GB" dirty="0" smtClean="0"/>
              <a:t>should </a:t>
            </a:r>
            <a:r>
              <a:rPr lang="en-GB" dirty="0"/>
              <a:t>we look to people’s experiences and aspirations in the totality. </a:t>
            </a:r>
          </a:p>
          <a:p>
            <a:r>
              <a:rPr lang="en-GB" dirty="0"/>
              <a:t>understand  our roles, first and foremost, as informal educators? </a:t>
            </a:r>
          </a:p>
          <a:p>
            <a:endParaRPr lang="en-GB" dirty="0"/>
          </a:p>
        </p:txBody>
      </p:sp>
      <p:sp>
        <p:nvSpPr>
          <p:cNvPr id="10" name="Text Placeholder 9"/>
          <p:cNvSpPr>
            <a:spLocks noGrp="1"/>
          </p:cNvSpPr>
          <p:nvPr>
            <p:ph type="body" sz="quarter" idx="3"/>
          </p:nvPr>
        </p:nvSpPr>
        <p:spPr/>
        <p:txBody>
          <a:bodyPr/>
          <a:lstStyle/>
          <a:p>
            <a:r>
              <a:rPr lang="en-GB" dirty="0" smtClean="0"/>
              <a:t>Youth workers </a:t>
            </a:r>
            <a:endParaRPr lang="en-GB" dirty="0"/>
          </a:p>
        </p:txBody>
      </p:sp>
      <p:sp>
        <p:nvSpPr>
          <p:cNvPr id="11" name="Content Placeholder 10"/>
          <p:cNvSpPr>
            <a:spLocks noGrp="1"/>
          </p:cNvSpPr>
          <p:nvPr>
            <p:ph sz="quarter" idx="4"/>
          </p:nvPr>
        </p:nvSpPr>
        <p:spPr/>
        <p:txBody>
          <a:bodyPr>
            <a:normAutofit fontScale="55000" lnSpcReduction="20000"/>
          </a:bodyPr>
          <a:lstStyle/>
          <a:p>
            <a:pPr fontAlgn="base"/>
            <a:r>
              <a:rPr lang="en-GB" dirty="0"/>
              <a:t>1. ‘Youth’ remains a useful sociological concept</a:t>
            </a:r>
            <a:r>
              <a:rPr lang="en-GB" dirty="0" smtClean="0"/>
              <a:t>.</a:t>
            </a:r>
          </a:p>
          <a:p>
            <a:pPr fontAlgn="base"/>
            <a:endParaRPr lang="en-GB" dirty="0"/>
          </a:p>
          <a:p>
            <a:pPr fontAlgn="base"/>
            <a:r>
              <a:rPr lang="en-GB" dirty="0"/>
              <a:t>2. Failure to highlight youth will lead to a further erosion of resources for not just for work with young people but also community education, leisure and other welfare services</a:t>
            </a:r>
            <a:r>
              <a:rPr lang="en-GB" dirty="0" smtClean="0"/>
              <a:t>.</a:t>
            </a:r>
          </a:p>
          <a:p>
            <a:pPr fontAlgn="base"/>
            <a:endParaRPr lang="en-GB" dirty="0"/>
          </a:p>
          <a:p>
            <a:pPr fontAlgn="base"/>
            <a:r>
              <a:rPr lang="en-GB" dirty="0"/>
              <a:t>3. Moving away from ‘youth work’ involves abandoning rich and productive traditions of practice</a:t>
            </a:r>
            <a:r>
              <a:rPr lang="en-GB" dirty="0" smtClean="0"/>
              <a:t>.</a:t>
            </a:r>
          </a:p>
          <a:p>
            <a:pPr fontAlgn="base"/>
            <a:endParaRPr lang="en-GB" dirty="0"/>
          </a:p>
          <a:p>
            <a:pPr fontAlgn="base"/>
            <a:r>
              <a:rPr lang="en-GB" dirty="0"/>
              <a:t>4. A focus on informal education will remove an incentive to make provision for ‘difficult young people</a:t>
            </a:r>
            <a:r>
              <a:rPr lang="en-GB" dirty="0" smtClean="0"/>
              <a:t>’.</a:t>
            </a:r>
          </a:p>
          <a:p>
            <a:pPr fontAlgn="base"/>
            <a:endParaRPr lang="en-GB" dirty="0"/>
          </a:p>
          <a:p>
            <a:pPr fontAlgn="base"/>
            <a:r>
              <a:rPr lang="en-GB" dirty="0"/>
              <a:t>5. Young people want to be together and we have a responsibility to respond to that need</a:t>
            </a:r>
            <a:r>
              <a:rPr lang="en-GB" dirty="0" smtClean="0"/>
              <a:t>.</a:t>
            </a:r>
          </a:p>
          <a:p>
            <a:pPr fontAlgn="base"/>
            <a:endParaRPr lang="en-GB" dirty="0"/>
          </a:p>
          <a:p>
            <a:pPr fontAlgn="base"/>
            <a:r>
              <a:rPr lang="en-GB" dirty="0"/>
              <a:t>6. There are practical difficulties around organizing and administrating services presently included under the umbrella ‘youth work’.</a:t>
            </a:r>
          </a:p>
          <a:p>
            <a:endParaRPr lang="en-GB" dirty="0"/>
          </a:p>
        </p:txBody>
      </p:sp>
    </p:spTree>
    <p:extLst>
      <p:ext uri="{BB962C8B-B14F-4D97-AF65-F5344CB8AC3E}">
        <p14:creationId xmlns:p14="http://schemas.microsoft.com/office/powerpoint/2010/main" val="33715059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Theorists </a:t>
            </a:r>
            <a:endParaRPr lang="en-GB" dirty="0"/>
          </a:p>
        </p:txBody>
      </p:sp>
      <p:sp>
        <p:nvSpPr>
          <p:cNvPr id="3" name="Content Placeholder 2"/>
          <p:cNvSpPr txBox="1">
            <a:spLocks/>
          </p:cNvSpPr>
          <p:nvPr/>
        </p:nvSpPr>
        <p:spPr>
          <a:xfrm>
            <a:off x="457200" y="1600201"/>
            <a:ext cx="4038600" cy="3989040"/>
          </a:xfrm>
          <a:prstGeom prst="rect">
            <a:avLst/>
          </a:prstGeom>
        </p:spPr>
        <p:txBody>
          <a:bodyPr>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A number of different theories / theorist have contributed to what we may understand as pedagogy underpinning youth work: why we do what we do…..</a:t>
            </a:r>
          </a:p>
          <a:p>
            <a:endParaRPr lang="en-GB" dirty="0" smtClean="0"/>
          </a:p>
          <a:p>
            <a:r>
              <a:rPr lang="en-GB" dirty="0" smtClean="0"/>
              <a:t>Key influences: </a:t>
            </a:r>
          </a:p>
          <a:p>
            <a:endParaRPr lang="en-GB" dirty="0" smtClean="0"/>
          </a:p>
          <a:p>
            <a:endParaRPr lang="en-GB" dirty="0" smtClean="0"/>
          </a:p>
          <a:p>
            <a:endParaRPr lang="en-GB" dirty="0"/>
          </a:p>
        </p:txBody>
      </p:sp>
      <p:sp>
        <p:nvSpPr>
          <p:cNvPr id="4" name="Content Placeholder 3"/>
          <p:cNvSpPr txBox="1">
            <a:spLocks/>
          </p:cNvSpPr>
          <p:nvPr/>
        </p:nvSpPr>
        <p:spPr>
          <a:xfrm>
            <a:off x="4648200" y="1600201"/>
            <a:ext cx="4038600" cy="3989040"/>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mtClean="0">
                <a:hlinkClick r:id="rId2"/>
              </a:rPr>
              <a:t>http://infed.org/mobi/category/thinkers-and-innovators/</a:t>
            </a:r>
            <a:endParaRPr lang="en-GB" dirty="0"/>
          </a:p>
        </p:txBody>
      </p:sp>
    </p:spTree>
    <p:extLst>
      <p:ext uri="{BB962C8B-B14F-4D97-AF65-F5344CB8AC3E}">
        <p14:creationId xmlns:p14="http://schemas.microsoft.com/office/powerpoint/2010/main" val="10331569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t="4512" r="6773"/>
          <a:stretch>
            <a:fillRect/>
          </a:stretch>
        </p:blipFill>
        <p:spPr bwMode="auto">
          <a:xfrm>
            <a:off x="936434" y="1103462"/>
            <a:ext cx="2895887" cy="4154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1267" name="Rectangle 2"/>
          <p:cNvSpPr>
            <a:spLocks noChangeArrowheads="1"/>
          </p:cNvSpPr>
          <p:nvPr/>
        </p:nvSpPr>
        <p:spPr bwMode="auto">
          <a:xfrm>
            <a:off x="5563518" y="2831335"/>
            <a:ext cx="4972281" cy="1585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algn="ctr" eaLnBrk="1" hangingPunct="1">
              <a:lnSpc>
                <a:spcPct val="100000"/>
              </a:lnSpc>
              <a:buClr>
                <a:srgbClr val="808080"/>
              </a:buClr>
              <a:buFont typeface="Brush Script MT" panose="03060802040406070304" pitchFamily="66" charset="0"/>
              <a:buNone/>
            </a:pPr>
            <a:r>
              <a:rPr lang="en-GB" altLang="en-US" sz="2000" i="1" dirty="0">
                <a:solidFill>
                  <a:srgbClr val="FFC000"/>
                </a:solidFill>
                <a:latin typeface="Comic Sans MS" panose="030F0702030302020204" pitchFamily="66" charset="0"/>
              </a:rPr>
              <a:t>“One should teach children to dance </a:t>
            </a:r>
            <a:br>
              <a:rPr lang="en-GB" altLang="en-US" sz="2000" i="1" dirty="0">
                <a:solidFill>
                  <a:srgbClr val="FFC000"/>
                </a:solidFill>
                <a:latin typeface="Comic Sans MS" panose="030F0702030302020204" pitchFamily="66" charset="0"/>
              </a:rPr>
            </a:br>
            <a:r>
              <a:rPr lang="en-GB" altLang="en-US" sz="2000" i="1" dirty="0">
                <a:solidFill>
                  <a:srgbClr val="FFC000"/>
                </a:solidFill>
                <a:latin typeface="Comic Sans MS" panose="030F0702030302020204" pitchFamily="66" charset="0"/>
              </a:rPr>
              <a:t>on a tightrope without a safety net, </a:t>
            </a:r>
            <a:br>
              <a:rPr lang="en-GB" altLang="en-US" sz="2000" i="1" dirty="0">
                <a:solidFill>
                  <a:srgbClr val="FFC000"/>
                </a:solidFill>
                <a:latin typeface="Comic Sans MS" panose="030F0702030302020204" pitchFamily="66" charset="0"/>
              </a:rPr>
            </a:br>
            <a:r>
              <a:rPr lang="en-GB" altLang="en-US" sz="2000" i="1" dirty="0">
                <a:solidFill>
                  <a:srgbClr val="FFC000"/>
                </a:solidFill>
                <a:latin typeface="Comic Sans MS" panose="030F0702030302020204" pitchFamily="66" charset="0"/>
              </a:rPr>
              <a:t>to sleep at night alone under the sky,</a:t>
            </a:r>
          </a:p>
          <a:p>
            <a:pPr algn="ctr" eaLnBrk="1" hangingPunct="1">
              <a:lnSpc>
                <a:spcPct val="100000"/>
              </a:lnSpc>
              <a:buClr>
                <a:srgbClr val="808080"/>
              </a:buClr>
              <a:buFont typeface="Brush Script MT" panose="03060802040406070304" pitchFamily="66" charset="0"/>
              <a:buNone/>
            </a:pPr>
            <a:r>
              <a:rPr lang="en-GB" altLang="en-US" sz="2000" i="1" dirty="0">
                <a:solidFill>
                  <a:srgbClr val="FFC000"/>
                </a:solidFill>
                <a:latin typeface="Comic Sans MS" panose="030F0702030302020204" pitchFamily="66" charset="0"/>
              </a:rPr>
              <a:t>to row a boat out on the open sea.</a:t>
            </a:r>
          </a:p>
          <a:p>
            <a:pPr algn="ctr" eaLnBrk="1" hangingPunct="1">
              <a:lnSpc>
                <a:spcPct val="100000"/>
              </a:lnSpc>
              <a:buClr>
                <a:srgbClr val="808080"/>
              </a:buClr>
              <a:buFont typeface="Brush Script MT" panose="03060802040406070304" pitchFamily="66" charset="0"/>
              <a:buNone/>
            </a:pPr>
            <a:r>
              <a:rPr lang="en-GB" altLang="en-US" sz="2000" i="1" dirty="0">
                <a:solidFill>
                  <a:srgbClr val="FFC000"/>
                </a:solidFill>
                <a:latin typeface="Comic Sans MS" panose="030F0702030302020204" pitchFamily="66" charset="0"/>
              </a:rPr>
              <a:t>One should teach them </a:t>
            </a:r>
            <a:br>
              <a:rPr lang="en-GB" altLang="en-US" sz="2000" i="1" dirty="0">
                <a:solidFill>
                  <a:srgbClr val="FFC000"/>
                </a:solidFill>
                <a:latin typeface="Comic Sans MS" panose="030F0702030302020204" pitchFamily="66" charset="0"/>
              </a:rPr>
            </a:br>
            <a:r>
              <a:rPr lang="en-GB" altLang="en-US" sz="2000" i="1" dirty="0">
                <a:solidFill>
                  <a:srgbClr val="FFC000"/>
                </a:solidFill>
                <a:latin typeface="Comic Sans MS" panose="030F0702030302020204" pitchFamily="66" charset="0"/>
              </a:rPr>
              <a:t>to imagine castles in the sky </a:t>
            </a:r>
            <a:br>
              <a:rPr lang="en-GB" altLang="en-US" sz="2000" i="1" dirty="0">
                <a:solidFill>
                  <a:srgbClr val="FFC000"/>
                </a:solidFill>
                <a:latin typeface="Comic Sans MS" panose="030F0702030302020204" pitchFamily="66" charset="0"/>
              </a:rPr>
            </a:br>
            <a:r>
              <a:rPr lang="en-GB" altLang="en-US" sz="2000" i="1" dirty="0">
                <a:solidFill>
                  <a:srgbClr val="FFC000"/>
                </a:solidFill>
                <a:latin typeface="Comic Sans MS" panose="030F0702030302020204" pitchFamily="66" charset="0"/>
              </a:rPr>
              <a:t>instead of houses on the ground,</a:t>
            </a:r>
          </a:p>
          <a:p>
            <a:pPr algn="ctr" eaLnBrk="1" hangingPunct="1">
              <a:lnSpc>
                <a:spcPct val="100000"/>
              </a:lnSpc>
              <a:buClr>
                <a:srgbClr val="808080"/>
              </a:buClr>
              <a:buFont typeface="Brush Script MT" panose="03060802040406070304" pitchFamily="66" charset="0"/>
              <a:buNone/>
            </a:pPr>
            <a:r>
              <a:rPr lang="en-GB" altLang="en-US" sz="2000" i="1" dirty="0">
                <a:solidFill>
                  <a:srgbClr val="FFC000"/>
                </a:solidFill>
                <a:latin typeface="Comic Sans MS" panose="030F0702030302020204" pitchFamily="66" charset="0"/>
              </a:rPr>
              <a:t>to be nowhere at home but in life itself </a:t>
            </a:r>
            <a:br>
              <a:rPr lang="en-GB" altLang="en-US" sz="2000" i="1" dirty="0">
                <a:solidFill>
                  <a:srgbClr val="FFC000"/>
                </a:solidFill>
                <a:latin typeface="Comic Sans MS" panose="030F0702030302020204" pitchFamily="66" charset="0"/>
              </a:rPr>
            </a:br>
            <a:r>
              <a:rPr lang="en-GB" altLang="en-US" sz="2000" i="1" dirty="0">
                <a:solidFill>
                  <a:srgbClr val="FFC000"/>
                </a:solidFill>
                <a:latin typeface="Comic Sans MS" panose="030F0702030302020204" pitchFamily="66" charset="0"/>
              </a:rPr>
              <a:t>and to find security within themselves.“</a:t>
            </a:r>
          </a:p>
          <a:p>
            <a:pPr algn="ctr" eaLnBrk="1" hangingPunct="1">
              <a:lnSpc>
                <a:spcPct val="100000"/>
              </a:lnSpc>
              <a:buClr>
                <a:srgbClr val="808080"/>
              </a:buClr>
              <a:buFont typeface="Brush Script MT" panose="03060802040406070304" pitchFamily="66" charset="0"/>
              <a:buNone/>
            </a:pPr>
            <a:r>
              <a:rPr lang="en-GB" altLang="en-US" sz="1800" i="1" dirty="0">
                <a:solidFill>
                  <a:srgbClr val="FFC000"/>
                </a:solidFill>
                <a:latin typeface="Comic Sans MS" panose="030F0702030302020204" pitchFamily="66" charset="0"/>
              </a:rPr>
              <a:t/>
            </a:r>
            <a:br>
              <a:rPr lang="en-GB" altLang="en-US" sz="1800" i="1" dirty="0">
                <a:solidFill>
                  <a:srgbClr val="FFC000"/>
                </a:solidFill>
                <a:latin typeface="Comic Sans MS" panose="030F0702030302020204" pitchFamily="66" charset="0"/>
              </a:rPr>
            </a:br>
            <a:r>
              <a:rPr lang="en-GB" altLang="en-US" sz="1800" i="1" dirty="0">
                <a:solidFill>
                  <a:srgbClr val="FFC000"/>
                </a:solidFill>
                <a:latin typeface="Comic Sans MS" panose="030F0702030302020204" pitchFamily="66" charset="0"/>
              </a:rPr>
              <a:t>Hans-Herbert </a:t>
            </a:r>
            <a:r>
              <a:rPr lang="en-GB" altLang="en-US" sz="1800" i="1" dirty="0" err="1">
                <a:solidFill>
                  <a:srgbClr val="FFC000"/>
                </a:solidFill>
                <a:latin typeface="Comic Sans MS" panose="030F0702030302020204" pitchFamily="66" charset="0"/>
              </a:rPr>
              <a:t>Dreiske</a:t>
            </a:r>
            <a:r>
              <a:rPr lang="en-GB" altLang="en-US" sz="1800" i="1" dirty="0">
                <a:solidFill>
                  <a:srgbClr val="FFC000"/>
                </a:solidFill>
                <a:latin typeface="Comic Sans MS" panose="030F0702030302020204" pitchFamily="66" charset="0"/>
              </a:rPr>
              <a:t>, German poet and social worker</a:t>
            </a:r>
          </a:p>
        </p:txBody>
      </p:sp>
      <p:sp>
        <p:nvSpPr>
          <p:cNvPr id="3" name="Title 2"/>
          <p:cNvSpPr>
            <a:spLocks noGrp="1"/>
          </p:cNvSpPr>
          <p:nvPr>
            <p:ph type="title"/>
          </p:nvPr>
        </p:nvSpPr>
        <p:spPr/>
        <p:txBody>
          <a:bodyPr/>
          <a:lstStyle/>
          <a:p>
            <a:r>
              <a:rPr lang="en-GB" dirty="0"/>
              <a:t>Social Pedagogy as a model of practice</a:t>
            </a:r>
          </a:p>
        </p:txBody>
      </p:sp>
    </p:spTree>
    <p:extLst>
      <p:ext uri="{BB962C8B-B14F-4D97-AF65-F5344CB8AC3E}">
        <p14:creationId xmlns:p14="http://schemas.microsoft.com/office/powerpoint/2010/main" val="2935854520"/>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withEffect">
                                  <p:stCondLst>
                                    <p:cond delay="0"/>
                                  </p:stCondLst>
                                  <p:childTnLst>
                                    <p:set>
                                      <p:cBhvr>
                                        <p:cTn id="6" dur="1" fill="hold">
                                          <p:stCondLst>
                                            <p:cond delay="0"/>
                                          </p:stCondLst>
                                        </p:cTn>
                                        <p:tgtEl>
                                          <p:spTgt spid="17409"/>
                                        </p:tgtEl>
                                        <p:attrNameLst>
                                          <p:attrName>style.visibility</p:attrName>
                                        </p:attrNameLst>
                                      </p:cBhvr>
                                      <p:to>
                                        <p:strVal val="visible"/>
                                      </p:to>
                                    </p:set>
                                    <p:animEffect transition="in" filter="randombar(horizontal)">
                                      <p:cBhvr>
                                        <p:cTn id="7" dur="2000"/>
                                        <p:tgtEl>
                                          <p:spTgt spid="1740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itel 3"/>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439864"/>
            <a:ext cx="9144000" cy="884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7" name="Textplatzhalter 4"/>
          <p:cNvSpPr>
            <a:spLocks/>
          </p:cNvSpPr>
          <p:nvPr/>
        </p:nvSpPr>
        <p:spPr bwMode="auto">
          <a:xfrm>
            <a:off x="2135188" y="2232025"/>
            <a:ext cx="8208962" cy="2300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 rIns="45720"/>
          <a:lstStyle>
            <a:lvl1pPr defTabSz="912813">
              <a:spcBef>
                <a:spcPct val="20000"/>
              </a:spcBef>
              <a:buClr>
                <a:schemeClr val="bg2"/>
              </a:buClr>
              <a:buSzPct val="70000"/>
              <a:buFont typeface="Wingdings" panose="05000000000000000000" pitchFamily="2" charset="2"/>
              <a:buChar char="l"/>
              <a:defRPr sz="3100">
                <a:solidFill>
                  <a:schemeClr val="tx1"/>
                </a:solidFill>
                <a:latin typeface="Arial" panose="020B0604020202020204" pitchFamily="34" charset="0"/>
              </a:defRPr>
            </a:lvl1pPr>
            <a:lvl2pPr marL="742950" indent="-285750" defTabSz="912813">
              <a:spcBef>
                <a:spcPct val="20000"/>
              </a:spcBef>
              <a:buClr>
                <a:schemeClr val="accent1"/>
              </a:buClr>
              <a:buSzPct val="150000"/>
              <a:buChar char="•"/>
              <a:defRPr sz="2600">
                <a:solidFill>
                  <a:schemeClr val="tx1"/>
                </a:solidFill>
                <a:latin typeface="Arial" panose="020B0604020202020204" pitchFamily="34" charset="0"/>
              </a:defRPr>
            </a:lvl2pPr>
            <a:lvl3pPr marL="1143000" indent="-228600" defTabSz="912813">
              <a:spcBef>
                <a:spcPct val="20000"/>
              </a:spcBef>
              <a:buClr>
                <a:schemeClr val="tx1"/>
              </a:buClr>
              <a:buSzPct val="150000"/>
              <a:buChar char="•"/>
              <a:defRPr sz="2200">
                <a:solidFill>
                  <a:schemeClr val="tx1"/>
                </a:solidFill>
                <a:latin typeface="Arial" panose="020B0604020202020204" pitchFamily="34" charset="0"/>
              </a:defRPr>
            </a:lvl3pPr>
            <a:lvl4pPr marL="1600200" indent="-228600" defTabSz="912813">
              <a:spcBef>
                <a:spcPct val="20000"/>
              </a:spcBef>
              <a:buClr>
                <a:schemeClr val="tx2"/>
              </a:buClr>
              <a:buSzPct val="150000"/>
              <a:buChar char="•"/>
              <a:defRPr sz="2000">
                <a:solidFill>
                  <a:schemeClr val="tx1"/>
                </a:solidFill>
                <a:latin typeface="Arial" panose="020B0604020202020204" pitchFamily="34" charset="0"/>
              </a:defRPr>
            </a:lvl4pPr>
            <a:lvl5pPr marL="2057400" indent="-228600" defTabSz="912813">
              <a:spcBef>
                <a:spcPct val="20000"/>
              </a:spcBef>
              <a:buClr>
                <a:schemeClr val="folHlink"/>
              </a:buClr>
              <a:buSzPct val="150000"/>
              <a:buChar char="•"/>
              <a:defRPr sz="2000">
                <a:solidFill>
                  <a:schemeClr val="tx1"/>
                </a:solidFill>
                <a:latin typeface="Arial" panose="020B0604020202020204" pitchFamily="34" charset="0"/>
              </a:defRPr>
            </a:lvl5pPr>
            <a:lvl6pPr marL="2514600" indent="-228600" defTabSz="912813" fontAlgn="base">
              <a:spcBef>
                <a:spcPct val="20000"/>
              </a:spcBef>
              <a:spcAft>
                <a:spcPct val="0"/>
              </a:spcAft>
              <a:buClr>
                <a:schemeClr val="folHlink"/>
              </a:buClr>
              <a:buSzPct val="150000"/>
              <a:buChar char="•"/>
              <a:defRPr sz="2000">
                <a:solidFill>
                  <a:schemeClr val="tx1"/>
                </a:solidFill>
                <a:latin typeface="Arial" panose="020B0604020202020204" pitchFamily="34" charset="0"/>
              </a:defRPr>
            </a:lvl6pPr>
            <a:lvl7pPr marL="2971800" indent="-228600" defTabSz="912813" fontAlgn="base">
              <a:spcBef>
                <a:spcPct val="20000"/>
              </a:spcBef>
              <a:spcAft>
                <a:spcPct val="0"/>
              </a:spcAft>
              <a:buClr>
                <a:schemeClr val="folHlink"/>
              </a:buClr>
              <a:buSzPct val="150000"/>
              <a:buChar char="•"/>
              <a:defRPr sz="2000">
                <a:solidFill>
                  <a:schemeClr val="tx1"/>
                </a:solidFill>
                <a:latin typeface="Arial" panose="020B0604020202020204" pitchFamily="34" charset="0"/>
              </a:defRPr>
            </a:lvl7pPr>
            <a:lvl8pPr marL="3429000" indent="-228600" defTabSz="912813" fontAlgn="base">
              <a:spcBef>
                <a:spcPct val="20000"/>
              </a:spcBef>
              <a:spcAft>
                <a:spcPct val="0"/>
              </a:spcAft>
              <a:buClr>
                <a:schemeClr val="folHlink"/>
              </a:buClr>
              <a:buSzPct val="150000"/>
              <a:buChar char="•"/>
              <a:defRPr sz="2000">
                <a:solidFill>
                  <a:schemeClr val="tx1"/>
                </a:solidFill>
                <a:latin typeface="Arial" panose="020B0604020202020204" pitchFamily="34" charset="0"/>
              </a:defRPr>
            </a:lvl8pPr>
            <a:lvl9pPr marL="3886200" indent="-228600" defTabSz="912813" fontAlgn="base">
              <a:spcBef>
                <a:spcPct val="20000"/>
              </a:spcBef>
              <a:spcAft>
                <a:spcPct val="0"/>
              </a:spcAft>
              <a:buClr>
                <a:schemeClr val="folHlink"/>
              </a:buClr>
              <a:buSzPct val="150000"/>
              <a:buChar char="•"/>
              <a:defRPr sz="2000">
                <a:solidFill>
                  <a:schemeClr val="tx1"/>
                </a:solidFill>
                <a:latin typeface="Arial" panose="020B0604020202020204" pitchFamily="34" charset="0"/>
              </a:defRPr>
            </a:lvl9pPr>
          </a:lstStyle>
          <a:p>
            <a:pPr>
              <a:buFont typeface="Wingdings" panose="05000000000000000000" pitchFamily="2" charset="2"/>
              <a:buNone/>
            </a:pPr>
            <a:endParaRPr lang="en-GB" altLang="en-US" sz="2500">
              <a:latin typeface="Tahoma" panose="020B0604030504040204" pitchFamily="34" charset="0"/>
              <a:cs typeface="Tahoma" panose="020B0604030504040204" pitchFamily="34" charset="0"/>
            </a:endParaRPr>
          </a:p>
          <a:p>
            <a:pPr>
              <a:buFont typeface="Wingdings" panose="05000000000000000000" pitchFamily="2" charset="2"/>
              <a:buNone/>
            </a:pPr>
            <a:r>
              <a:rPr lang="en-GB" altLang="en-US" sz="2500">
                <a:latin typeface="Tahoma" panose="020B0604030504040204" pitchFamily="34" charset="0"/>
                <a:cs typeface="Tahoma" panose="020B0604030504040204" pitchFamily="34" charset="0"/>
              </a:rPr>
              <a:t>Social pedagogy is a ‘function of society’ that reflects:</a:t>
            </a:r>
          </a:p>
          <a:p>
            <a:pPr>
              <a:buFont typeface="Wingdings" panose="05000000000000000000" pitchFamily="2" charset="2"/>
              <a:buChar char="Ø"/>
            </a:pPr>
            <a:r>
              <a:rPr lang="en-GB" altLang="en-US" sz="2500">
                <a:latin typeface="Tahoma" panose="020B0604030504040204" pitchFamily="34" charset="0"/>
                <a:cs typeface="Tahoma" panose="020B0604030504040204" pitchFamily="34" charset="0"/>
              </a:rPr>
              <a:t>how society thinks about children, their education and upbringing (concepts of children);</a:t>
            </a:r>
          </a:p>
          <a:p>
            <a:pPr>
              <a:buFont typeface="Wingdings" panose="05000000000000000000" pitchFamily="2" charset="2"/>
              <a:buChar char="Ø"/>
            </a:pPr>
            <a:r>
              <a:rPr lang="en-GB" altLang="en-US" sz="2500">
                <a:latin typeface="Tahoma" panose="020B0604030504040204" pitchFamily="34" charset="0"/>
                <a:cs typeface="Tahoma" panose="020B0604030504040204" pitchFamily="34" charset="0"/>
              </a:rPr>
              <a:t>the relationship between the individual and society;</a:t>
            </a:r>
          </a:p>
          <a:p>
            <a:pPr>
              <a:buFont typeface="Wingdings" panose="05000000000000000000" pitchFamily="2" charset="2"/>
              <a:buChar char="Ø"/>
            </a:pPr>
            <a:r>
              <a:rPr lang="en-GB" altLang="en-US" sz="2500">
                <a:latin typeface="Tahoma" panose="020B0604030504040204" pitchFamily="34" charset="0"/>
                <a:cs typeface="Tahoma" panose="020B0604030504040204" pitchFamily="34" charset="0"/>
              </a:rPr>
              <a:t>notions around social welfare and the welfare state.</a:t>
            </a:r>
          </a:p>
          <a:p>
            <a:pPr>
              <a:buFont typeface="Wingdings" panose="05000000000000000000" pitchFamily="2" charset="2"/>
              <a:buNone/>
            </a:pPr>
            <a:r>
              <a:rPr lang="de-DE" altLang="en-US" sz="2500">
                <a:latin typeface="Tahoma" panose="020B0604030504040204" pitchFamily="34" charset="0"/>
                <a:cs typeface="Tahoma" panose="020B0604030504040204" pitchFamily="34" charset="0"/>
              </a:rPr>
              <a:t>Therefore, social pedagogy is closely related to society at a given time and place – it is context specific.</a:t>
            </a:r>
            <a:endParaRPr lang="en-GB" altLang="en-US" sz="2500">
              <a:latin typeface="Tahoma" panose="020B0604030504040204" pitchFamily="34" charset="0"/>
              <a:cs typeface="Tahoma" panose="020B0604030504040204" pitchFamily="34" charset="0"/>
            </a:endParaRPr>
          </a:p>
        </p:txBody>
      </p:sp>
      <p:sp>
        <p:nvSpPr>
          <p:cNvPr id="6" name="Rectangle 3"/>
          <p:cNvSpPr>
            <a:spLocks noChangeArrowheads="1"/>
          </p:cNvSpPr>
          <p:nvPr/>
        </p:nvSpPr>
        <p:spPr bwMode="auto">
          <a:xfrm>
            <a:off x="2279650" y="260351"/>
            <a:ext cx="7772400" cy="1571625"/>
          </a:xfrm>
          <a:prstGeom prst="rect">
            <a:avLst/>
          </a:prstGeom>
          <a:noFill/>
          <a:ln w="9525">
            <a:noFill/>
            <a:round/>
            <a:headEnd/>
            <a:tailEnd/>
          </a:ln>
        </p:spPr>
        <p:txBody>
          <a:bodyPr lIns="90000" tIns="46800" rIns="90000" bIns="46800" anchor="ctr"/>
          <a:lstStyle/>
          <a:p>
            <a:pPr algn="ctr">
              <a:lnSpc>
                <a:spcPts val="2200"/>
              </a:lnSpc>
              <a:buClr>
                <a:srgbClr val="808080"/>
              </a:buClr>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000" i="1" dirty="0">
                <a:solidFill>
                  <a:schemeClr val="accent4">
                    <a:lumMod val="50000"/>
                  </a:schemeClr>
                </a:solidFill>
                <a:latin typeface="Comic Sans MS" pitchFamily="66" charset="0"/>
                <a:cs typeface="Arial Unicode MS" charset="0"/>
              </a:rPr>
              <a:t>“Children are a key to understanding a nation,</a:t>
            </a:r>
          </a:p>
          <a:p>
            <a:pPr algn="ctr">
              <a:lnSpc>
                <a:spcPts val="2200"/>
              </a:lnSpc>
              <a:buClr>
                <a:srgbClr val="808080"/>
              </a:buClr>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000" i="1" dirty="0">
                <a:solidFill>
                  <a:schemeClr val="accent4">
                    <a:lumMod val="50000"/>
                  </a:schemeClr>
                </a:solidFill>
                <a:latin typeface="Comic Sans MS" pitchFamily="66" charset="0"/>
                <a:cs typeface="Arial Unicode MS" charset="0"/>
              </a:rPr>
              <a:t>not only to comprehend the habits of a society</a:t>
            </a:r>
          </a:p>
          <a:p>
            <a:pPr algn="ctr">
              <a:lnSpc>
                <a:spcPts val="2200"/>
              </a:lnSpc>
              <a:buClr>
                <a:srgbClr val="808080"/>
              </a:buClr>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000" i="1" dirty="0">
                <a:solidFill>
                  <a:schemeClr val="accent4">
                    <a:lumMod val="50000"/>
                  </a:schemeClr>
                </a:solidFill>
                <a:latin typeface="Comic Sans MS" pitchFamily="66" charset="0"/>
                <a:cs typeface="Arial Unicode MS" charset="0"/>
              </a:rPr>
              <a:t>but also its collective intelligence and sustainability.”</a:t>
            </a:r>
          </a:p>
          <a:p>
            <a:pPr algn="ctr">
              <a:lnSpc>
                <a:spcPts val="2200"/>
              </a:lnSpc>
              <a:buClr>
                <a:srgbClr val="808080"/>
              </a:buClr>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lang="en-GB" sz="2000" i="1" dirty="0">
              <a:solidFill>
                <a:schemeClr val="accent4">
                  <a:lumMod val="50000"/>
                </a:schemeClr>
              </a:solidFill>
              <a:latin typeface="Comic Sans MS" pitchFamily="66" charset="0"/>
              <a:cs typeface="Arial Unicode MS" charset="0"/>
            </a:endParaRPr>
          </a:p>
          <a:p>
            <a:pPr algn="ctr">
              <a:lnSpc>
                <a:spcPts val="2200"/>
              </a:lnSpc>
              <a:buClr>
                <a:srgbClr val="808080"/>
              </a:buClr>
              <a:buSzPct val="10000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sz="2000" i="1" dirty="0">
                <a:solidFill>
                  <a:schemeClr val="accent4">
                    <a:lumMod val="50000"/>
                  </a:schemeClr>
                </a:solidFill>
                <a:latin typeface="Comic Sans MS" pitchFamily="66" charset="0"/>
                <a:cs typeface="Arial Unicode MS" charset="0"/>
              </a:rPr>
              <a:t>(</a:t>
            </a:r>
            <a:r>
              <a:rPr lang="en-GB" sz="2000" i="1" dirty="0" err="1">
                <a:solidFill>
                  <a:schemeClr val="accent4">
                    <a:lumMod val="50000"/>
                  </a:schemeClr>
                </a:solidFill>
                <a:latin typeface="Comic Sans MS" pitchFamily="66" charset="0"/>
                <a:cs typeface="Arial Unicode MS" charset="0"/>
              </a:rPr>
              <a:t>Donata</a:t>
            </a:r>
            <a:r>
              <a:rPr lang="en-GB" sz="2000" i="1" dirty="0">
                <a:solidFill>
                  <a:schemeClr val="accent4">
                    <a:lumMod val="50000"/>
                  </a:schemeClr>
                </a:solidFill>
                <a:latin typeface="Comic Sans MS" pitchFamily="66" charset="0"/>
                <a:cs typeface="Arial Unicode MS" charset="0"/>
              </a:rPr>
              <a:t> </a:t>
            </a:r>
            <a:r>
              <a:rPr lang="en-GB" sz="2000" i="1" dirty="0" err="1">
                <a:solidFill>
                  <a:schemeClr val="accent4">
                    <a:lumMod val="50000"/>
                  </a:schemeClr>
                </a:solidFill>
                <a:latin typeface="Comic Sans MS" pitchFamily="66" charset="0"/>
                <a:cs typeface="Arial Unicode MS" charset="0"/>
              </a:rPr>
              <a:t>Elschenbroich</a:t>
            </a:r>
            <a:r>
              <a:rPr lang="en-GB" sz="2000" i="1" dirty="0">
                <a:solidFill>
                  <a:schemeClr val="accent4">
                    <a:lumMod val="50000"/>
                  </a:schemeClr>
                </a:solidFill>
                <a:latin typeface="Comic Sans MS" pitchFamily="66" charset="0"/>
                <a:cs typeface="Arial Unicode MS" charset="0"/>
              </a:rPr>
              <a:t>, German sociologist)</a:t>
            </a:r>
          </a:p>
        </p:txBody>
      </p:sp>
    </p:spTree>
    <p:extLst>
      <p:ext uri="{BB962C8B-B14F-4D97-AF65-F5344CB8AC3E}">
        <p14:creationId xmlns:p14="http://schemas.microsoft.com/office/powerpoint/2010/main" val="15750923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a:t>Activity </a:t>
            </a:r>
          </a:p>
        </p:txBody>
      </p:sp>
      <p:sp>
        <p:nvSpPr>
          <p:cNvPr id="75779" name="Rectangle 3"/>
          <p:cNvSpPr>
            <a:spLocks noGrp="1" noChangeArrowheads="1"/>
          </p:cNvSpPr>
          <p:nvPr>
            <p:ph type="body" idx="1"/>
          </p:nvPr>
        </p:nvSpPr>
        <p:spPr/>
        <p:txBody>
          <a:bodyPr/>
          <a:lstStyle/>
          <a:p>
            <a:pPr>
              <a:buFont typeface="Wingdings" panose="05000000000000000000" pitchFamily="2" charset="2"/>
              <a:buChar char="Ø"/>
            </a:pPr>
            <a:endParaRPr lang="en-GB" altLang="en-US" sz="2500" dirty="0" smtClean="0">
              <a:latin typeface="Tahoma" panose="020B0604030504040204" pitchFamily="34" charset="0"/>
              <a:cs typeface="Tahoma" panose="020B0604030504040204" pitchFamily="34" charset="0"/>
            </a:endParaRPr>
          </a:p>
          <a:p>
            <a:pPr>
              <a:buFont typeface="Wingdings" panose="05000000000000000000" pitchFamily="2" charset="2"/>
              <a:buChar char="Ø"/>
            </a:pPr>
            <a:r>
              <a:rPr lang="en-GB" altLang="en-US" sz="2500" dirty="0" smtClean="0">
                <a:latin typeface="Tahoma" panose="020B0604030504040204" pitchFamily="34" charset="0"/>
                <a:cs typeface="Tahoma" panose="020B0604030504040204" pitchFamily="34" charset="0"/>
              </a:rPr>
              <a:t>Having explored some historical perspectives on Youth work in the </a:t>
            </a:r>
            <a:r>
              <a:rPr lang="en-GB" altLang="en-US" sz="2500" dirty="0">
                <a:latin typeface="Tahoma" panose="020B0604030504040204" pitchFamily="34" charset="0"/>
                <a:cs typeface="Tahoma" panose="020B0604030504040204" pitchFamily="34" charset="0"/>
              </a:rPr>
              <a:t>U</a:t>
            </a:r>
            <a:r>
              <a:rPr lang="en-GB" altLang="en-US" sz="2500" dirty="0" smtClean="0">
                <a:latin typeface="Tahoma" panose="020B0604030504040204" pitchFamily="34" charset="0"/>
                <a:cs typeface="Tahoma" panose="020B0604030504040204" pitchFamily="34" charset="0"/>
              </a:rPr>
              <a:t>K consider </a:t>
            </a:r>
            <a:r>
              <a:rPr lang="en-GB" altLang="en-US" sz="2500" dirty="0">
                <a:latin typeface="Tahoma" panose="020B0604030504040204" pitchFamily="34" charset="0"/>
                <a:cs typeface="Tahoma" panose="020B0604030504040204" pitchFamily="34" charset="0"/>
              </a:rPr>
              <a:t>from a UK perspective </a:t>
            </a:r>
            <a:r>
              <a:rPr lang="en-GB" altLang="en-US" sz="2500" dirty="0" smtClean="0">
                <a:latin typeface="Tahoma" panose="020B0604030504040204" pitchFamily="34" charset="0"/>
                <a:cs typeface="Tahoma" panose="020B0604030504040204" pitchFamily="34" charset="0"/>
              </a:rPr>
              <a:t>the </a:t>
            </a:r>
            <a:r>
              <a:rPr lang="en-GB" altLang="en-US" sz="2500" dirty="0">
                <a:latin typeface="Tahoma" panose="020B0604030504040204" pitchFamily="34" charset="0"/>
                <a:cs typeface="Tahoma" panose="020B0604030504040204" pitchFamily="34" charset="0"/>
              </a:rPr>
              <a:t>three key points </a:t>
            </a:r>
            <a:r>
              <a:rPr lang="en-GB" altLang="en-US" sz="2500" dirty="0" smtClean="0">
                <a:latin typeface="Tahoma" panose="020B0604030504040204" pitchFamily="34" charset="0"/>
                <a:cs typeface="Tahoma" panose="020B0604030504040204" pitchFamily="34" charset="0"/>
              </a:rPr>
              <a:t>below : </a:t>
            </a:r>
            <a:endParaRPr lang="en-GB" altLang="en-US" sz="2500" dirty="0">
              <a:latin typeface="Tahoma" panose="020B0604030504040204" pitchFamily="34" charset="0"/>
              <a:cs typeface="Tahoma" panose="020B0604030504040204" pitchFamily="34" charset="0"/>
            </a:endParaRPr>
          </a:p>
          <a:p>
            <a:pPr>
              <a:buFont typeface="Wingdings" panose="05000000000000000000" pitchFamily="2" charset="2"/>
              <a:buChar char="Ø"/>
            </a:pPr>
            <a:endParaRPr lang="en-GB" altLang="en-US" sz="2500" dirty="0">
              <a:latin typeface="Tahoma" panose="020B0604030504040204" pitchFamily="34" charset="0"/>
              <a:cs typeface="Tahoma" panose="020B0604030504040204" pitchFamily="34" charset="0"/>
            </a:endParaRPr>
          </a:p>
          <a:p>
            <a:pPr lvl="1">
              <a:buFont typeface="Wingdings" panose="05000000000000000000" pitchFamily="2" charset="2"/>
              <a:buChar char="Ø"/>
            </a:pPr>
            <a:r>
              <a:rPr lang="en-GB" altLang="en-US" sz="2000" dirty="0">
                <a:latin typeface="Tahoma" panose="020B0604030504040204" pitchFamily="34" charset="0"/>
                <a:cs typeface="Tahoma" panose="020B0604030504040204" pitchFamily="34" charset="0"/>
              </a:rPr>
              <a:t>how society thinks about </a:t>
            </a:r>
            <a:r>
              <a:rPr lang="en-GB" altLang="en-US" sz="2000" dirty="0" smtClean="0">
                <a:latin typeface="Tahoma" panose="020B0604030504040204" pitchFamily="34" charset="0"/>
                <a:cs typeface="Tahoma" panose="020B0604030504040204" pitchFamily="34" charset="0"/>
              </a:rPr>
              <a:t>children/young people , </a:t>
            </a:r>
            <a:r>
              <a:rPr lang="en-GB" altLang="en-US" sz="2000" dirty="0">
                <a:latin typeface="Tahoma" panose="020B0604030504040204" pitchFamily="34" charset="0"/>
                <a:cs typeface="Tahoma" panose="020B0604030504040204" pitchFamily="34" charset="0"/>
              </a:rPr>
              <a:t>their education and upbringing (concepts of </a:t>
            </a:r>
            <a:r>
              <a:rPr lang="en-GB" altLang="en-US" sz="2000" dirty="0" smtClean="0">
                <a:latin typeface="Tahoma" panose="020B0604030504040204" pitchFamily="34" charset="0"/>
                <a:cs typeface="Tahoma" panose="020B0604030504040204" pitchFamily="34" charset="0"/>
              </a:rPr>
              <a:t>children/</a:t>
            </a:r>
            <a:r>
              <a:rPr lang="en-GB" altLang="en-US" sz="2000" dirty="0" err="1" smtClean="0">
                <a:latin typeface="Tahoma" panose="020B0604030504040204" pitchFamily="34" charset="0"/>
                <a:cs typeface="Tahoma" panose="020B0604030504040204" pitchFamily="34" charset="0"/>
              </a:rPr>
              <a:t>YP</a:t>
            </a:r>
            <a:r>
              <a:rPr lang="en-GB" altLang="en-US" sz="2000" dirty="0" smtClean="0">
                <a:latin typeface="Tahoma" panose="020B0604030504040204" pitchFamily="34" charset="0"/>
                <a:cs typeface="Tahoma" panose="020B0604030504040204" pitchFamily="34" charset="0"/>
              </a:rPr>
              <a:t>);</a:t>
            </a:r>
          </a:p>
          <a:p>
            <a:pPr lvl="1">
              <a:buFont typeface="Wingdings" panose="05000000000000000000" pitchFamily="2" charset="2"/>
              <a:buChar char="Ø"/>
            </a:pPr>
            <a:endParaRPr lang="en-GB" altLang="en-US" sz="2000" dirty="0">
              <a:latin typeface="Tahoma" panose="020B0604030504040204" pitchFamily="34" charset="0"/>
              <a:cs typeface="Tahoma" panose="020B0604030504040204" pitchFamily="34" charset="0"/>
            </a:endParaRPr>
          </a:p>
          <a:p>
            <a:pPr lvl="1">
              <a:buFont typeface="Wingdings" panose="05000000000000000000" pitchFamily="2" charset="2"/>
              <a:buChar char="Ø"/>
            </a:pPr>
            <a:r>
              <a:rPr lang="en-GB" altLang="en-US" sz="2000" dirty="0">
                <a:latin typeface="Tahoma" panose="020B0604030504040204" pitchFamily="34" charset="0"/>
                <a:cs typeface="Tahoma" panose="020B0604030504040204" pitchFamily="34" charset="0"/>
              </a:rPr>
              <a:t>the relationship between the individual and society</a:t>
            </a:r>
            <a:r>
              <a:rPr lang="en-GB" altLang="en-US" sz="2000" dirty="0" smtClean="0">
                <a:latin typeface="Tahoma" panose="020B0604030504040204" pitchFamily="34" charset="0"/>
                <a:cs typeface="Tahoma" panose="020B0604030504040204" pitchFamily="34" charset="0"/>
              </a:rPr>
              <a:t>;</a:t>
            </a:r>
          </a:p>
          <a:p>
            <a:pPr lvl="1">
              <a:buFont typeface="Wingdings" panose="05000000000000000000" pitchFamily="2" charset="2"/>
              <a:buChar char="Ø"/>
            </a:pPr>
            <a:endParaRPr lang="en-GB" altLang="en-US" sz="2000" dirty="0">
              <a:latin typeface="Tahoma" panose="020B0604030504040204" pitchFamily="34" charset="0"/>
              <a:cs typeface="Tahoma" panose="020B0604030504040204" pitchFamily="34" charset="0"/>
            </a:endParaRPr>
          </a:p>
          <a:p>
            <a:pPr lvl="1">
              <a:buFont typeface="Wingdings" panose="05000000000000000000" pitchFamily="2" charset="2"/>
              <a:buChar char="Ø"/>
            </a:pPr>
            <a:r>
              <a:rPr lang="en-GB" altLang="en-US" sz="2000" dirty="0">
                <a:latin typeface="Tahoma" panose="020B0604030504040204" pitchFamily="34" charset="0"/>
                <a:cs typeface="Tahoma" panose="020B0604030504040204" pitchFamily="34" charset="0"/>
              </a:rPr>
              <a:t>notions around social welfare and the welfare state.</a:t>
            </a:r>
          </a:p>
          <a:p>
            <a:endParaRPr lang="en-GB" altLang="en-US" dirty="0"/>
          </a:p>
        </p:txBody>
      </p:sp>
    </p:spTree>
    <p:extLst>
      <p:ext uri="{BB962C8B-B14F-4D97-AF65-F5344CB8AC3E}">
        <p14:creationId xmlns:p14="http://schemas.microsoft.com/office/powerpoint/2010/main" val="34646706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p:cNvSpPr>
            <a:spLocks noGrp="1" noChangeArrowheads="1"/>
          </p:cNvSpPr>
          <p:nvPr>
            <p:ph type="title" idx="4294967295"/>
          </p:nvPr>
        </p:nvSpPr>
        <p:spPr>
          <a:xfrm>
            <a:off x="1524000" y="333376"/>
            <a:ext cx="9144000" cy="500063"/>
          </a:xfrm>
        </p:spPr>
        <p:txBody>
          <a:bodyPr vert="horz" lIns="0" tIns="45720" rIns="0" bIns="0" rtlCol="0" anchor="ctr">
            <a:normAutofit/>
          </a:bodyPr>
          <a:lstStyle/>
          <a:p>
            <a:pPr defTabSz="912813">
              <a:buClr>
                <a:srgbClr val="004080"/>
              </a:buClr>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pPr>
            <a:r>
              <a:rPr lang="en-GB" altLang="en-US" sz="2400" i="1">
                <a:solidFill>
                  <a:srgbClr val="004080"/>
                </a:solidFill>
                <a:latin typeface="Tahoma" panose="020B0604030504040204" pitchFamily="34" charset="0"/>
              </a:rPr>
              <a:t>Philosophical Influences on Social Pedagogic Thought</a:t>
            </a:r>
          </a:p>
        </p:txBody>
      </p:sp>
      <p:sp>
        <p:nvSpPr>
          <p:cNvPr id="6146" name="Rectangle 2"/>
          <p:cNvSpPr>
            <a:spLocks noGrp="1" noChangeArrowheads="1"/>
          </p:cNvSpPr>
          <p:nvPr>
            <p:ph idx="4294967295"/>
          </p:nvPr>
        </p:nvSpPr>
        <p:spPr>
          <a:xfrm>
            <a:off x="2209800" y="714376"/>
            <a:ext cx="7772400" cy="1000125"/>
          </a:xfrm>
        </p:spPr>
        <p:txBody>
          <a:bodyPr/>
          <a:lstStyle/>
          <a:p>
            <a:pPr defTabSz="912813">
              <a:spcBef>
                <a:spcPts val="500"/>
              </a:spcBef>
              <a:buNone/>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500" b="1">
                <a:latin typeface="Tahoma" panose="020B0604030504040204" pitchFamily="34" charset="0"/>
              </a:rPr>
              <a:t>John Amos Comenius </a:t>
            </a:r>
            <a:r>
              <a:rPr lang="en-GB" altLang="en-US" sz="2500">
                <a:latin typeface="Tahoma" panose="020B0604030504040204" pitchFamily="34" charset="0"/>
              </a:rPr>
              <a:t>(1592—1670): </a:t>
            </a:r>
          </a:p>
          <a:p>
            <a:pPr marL="439738" lvl="1" indent="-277813" defTabSz="912813">
              <a:spcBef>
                <a:spcPts val="500"/>
              </a:spcBef>
              <a:tabLst>
                <a:tab pos="446088" algn="l"/>
                <a:tab pos="893763" algn="l"/>
                <a:tab pos="1344613" algn="l"/>
                <a:tab pos="1792288" algn="l"/>
                <a:tab pos="2243138" algn="l"/>
                <a:tab pos="2690813" algn="l"/>
                <a:tab pos="3141663" algn="l"/>
                <a:tab pos="3589338" algn="l"/>
                <a:tab pos="4040188" algn="l"/>
                <a:tab pos="4487863" algn="l"/>
                <a:tab pos="4938713" algn="l"/>
                <a:tab pos="5386388" algn="l"/>
                <a:tab pos="5837238" algn="l"/>
                <a:tab pos="6284913" algn="l"/>
                <a:tab pos="6735763" algn="l"/>
                <a:tab pos="7183438" algn="l"/>
                <a:tab pos="7634288" algn="l"/>
                <a:tab pos="8081963" algn="l"/>
                <a:tab pos="8532813" algn="l"/>
                <a:tab pos="8980488" algn="l"/>
              </a:tabLst>
            </a:pPr>
            <a:r>
              <a:rPr lang="en-GB" altLang="en-US" sz="2200">
                <a:latin typeface="Tahoma" panose="020B0604030504040204" pitchFamily="34" charset="0"/>
              </a:rPr>
              <a:t>The pedagogue as a gardener as opposed to a sculptor</a:t>
            </a:r>
          </a:p>
        </p:txBody>
      </p:sp>
      <p:sp>
        <p:nvSpPr>
          <p:cNvPr id="8196" name="Rectangle 3"/>
          <p:cNvSpPr>
            <a:spLocks noChangeArrowheads="1"/>
          </p:cNvSpPr>
          <p:nvPr/>
        </p:nvSpPr>
        <p:spPr bwMode="auto">
          <a:xfrm>
            <a:off x="2209800" y="3286125"/>
            <a:ext cx="7772400" cy="2357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1pPr>
            <a:lvl2pPr marL="742950" indent="-28575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2pPr>
            <a:lvl3pPr marL="11430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3pPr>
            <a:lvl4pPr marL="16002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4pPr>
            <a:lvl5pPr marL="2057400" indent="-228600" eaLnBrk="0" hangingPunct="0">
              <a:lnSpc>
                <a:spcPct val="102000"/>
              </a:lnSpc>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102000"/>
              </a:lnSpc>
              <a:spcBef>
                <a:spcPct val="0"/>
              </a:spcBef>
              <a:spcAft>
                <a:spcPct val="0"/>
              </a:spcAft>
              <a:buClr>
                <a:srgbClr val="000000"/>
              </a:buClr>
              <a:buSzPct val="100000"/>
              <a:buFont typeface="Tahoma" panose="020B0604030504040204" pitchFamily="34" charset="0"/>
              <a:tabLst>
                <a:tab pos="0" algn="l"/>
                <a:tab pos="446088" algn="l"/>
                <a:tab pos="896938" algn="l"/>
                <a:tab pos="1344613" algn="l"/>
                <a:tab pos="1795463" algn="l"/>
                <a:tab pos="2243138" algn="l"/>
                <a:tab pos="2693988" algn="l"/>
                <a:tab pos="3141663" algn="l"/>
                <a:tab pos="3592513" algn="l"/>
                <a:tab pos="4040188" algn="l"/>
                <a:tab pos="4491038" algn="l"/>
                <a:tab pos="4938713" algn="l"/>
                <a:tab pos="5389563" algn="l"/>
                <a:tab pos="5837238" algn="l"/>
                <a:tab pos="6288088" algn="l"/>
                <a:tab pos="6735763" algn="l"/>
                <a:tab pos="7186613" algn="l"/>
                <a:tab pos="7634288" algn="l"/>
                <a:tab pos="8085138" algn="l"/>
                <a:tab pos="8532813" algn="l"/>
                <a:tab pos="8983663" algn="l"/>
              </a:tabLst>
              <a:defRPr sz="2400">
                <a:solidFill>
                  <a:schemeClr val="bg1"/>
                </a:solidFill>
                <a:latin typeface="Tahoma" panose="020B0604030504040204" pitchFamily="34" charset="0"/>
                <a:ea typeface="Arial Unicode MS" panose="020B0604020202020204" pitchFamily="34" charset="-128"/>
                <a:cs typeface="Arial Unicode MS" panose="020B0604020202020204" pitchFamily="34" charset="-128"/>
              </a:defRPr>
            </a:lvl9pPr>
          </a:lstStyle>
          <a:p>
            <a:pPr algn="ctr" eaLnBrk="1" hangingPunct="1">
              <a:lnSpc>
                <a:spcPct val="100000"/>
              </a:lnSpc>
              <a:buClr>
                <a:srgbClr val="808080"/>
              </a:buClr>
              <a:buFont typeface="Brush Script MT" panose="03060802040406070304" pitchFamily="66" charset="0"/>
              <a:buNone/>
            </a:pPr>
            <a:r>
              <a:rPr lang="en-GB" altLang="en-US" sz="2000" i="1">
                <a:solidFill>
                  <a:srgbClr val="808080"/>
                </a:solidFill>
                <a:latin typeface="Comic Sans MS" panose="030F0702030302020204" pitchFamily="66" charset="0"/>
              </a:rPr>
              <a:t>“The proper education of the young does not consist in stuffing their heads with a mass of words, sentences, and ideas dragged together out of various authors, but in opening up their understanding to the outer world, so that a living stream may flow from their own minds, just as leaves, flowers, and fruit spring from the bud on a tree.”</a:t>
            </a:r>
          </a:p>
        </p:txBody>
      </p:sp>
      <p:pic>
        <p:nvPicPr>
          <p:cNvPr id="8197" name="Picture 5" descr="gardening-supplie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52813" y="1714501"/>
            <a:ext cx="1714500"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6" descr="sculpto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10438" y="1643064"/>
            <a:ext cx="1371600"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2054863"/>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fill="hold" nodeType="withEffect">
                                  <p:stCondLst>
                                    <p:cond delay="0"/>
                                  </p:stCondLst>
                                  <p:childTnLst>
                                    <p:set>
                                      <p:cBhvr additive="repl">
                                        <p:cTn id="6" dur="1" fill="hold">
                                          <p:stCondLst>
                                            <p:cond delay="0"/>
                                          </p:stCondLst>
                                        </p:cTn>
                                        <p:tgtEl>
                                          <p:spTgt spid="6146"/>
                                        </p:tgtEl>
                                        <p:attrNameLst>
                                          <p:attrName>style.visibility</p:attrName>
                                        </p:attrNameLst>
                                      </p:cBhvr>
                                      <p:to>
                                        <p:strVal val="visible"/>
                                      </p:to>
                                    </p:set>
                                    <p:animEffect transition="in" filter="fade">
                                      <p:cBhvr additive="repl">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6"/>
                                        </p:tgtEl>
                                        <p:attrNameLst>
                                          <p:attrName>style.visibility</p:attrName>
                                        </p:attrNameLst>
                                      </p:cBhvr>
                                      <p:to>
                                        <p:strVal val="visible"/>
                                      </p:to>
                                    </p:set>
                                    <p:animEffect transition="in" filter="fade">
                                      <p:cBhvr>
                                        <p:cTn id="10" dur="2000"/>
                                        <p:tgtEl>
                                          <p:spTgt spid="8196"/>
                                        </p:tgtEl>
                                      </p:cBhvr>
                                    </p:animEffect>
                                  </p:childTnLst>
                                </p:cTn>
                              </p:par>
                              <p:par>
                                <p:cTn id="11" presetID="20" presetClass="entr" presetSubtype="0" fill="hold" nodeType="withEffect">
                                  <p:stCondLst>
                                    <p:cond delay="0"/>
                                  </p:stCondLst>
                                  <p:childTnLst>
                                    <p:set>
                                      <p:cBhvr>
                                        <p:cTn id="12" dur="1" fill="hold">
                                          <p:stCondLst>
                                            <p:cond delay="0"/>
                                          </p:stCondLst>
                                        </p:cTn>
                                        <p:tgtEl>
                                          <p:spTgt spid="8198"/>
                                        </p:tgtEl>
                                        <p:attrNameLst>
                                          <p:attrName>style.visibility</p:attrName>
                                        </p:attrNameLst>
                                      </p:cBhvr>
                                      <p:to>
                                        <p:strVal val="visible"/>
                                      </p:to>
                                    </p:set>
                                    <p:animEffect transition="in" filter="wedge">
                                      <p:cBhvr>
                                        <p:cTn id="13" dur="2000"/>
                                        <p:tgtEl>
                                          <p:spTgt spid="8198"/>
                                        </p:tgtEl>
                                      </p:cBhvr>
                                    </p:animEffect>
                                  </p:childTnLst>
                                </p:cTn>
                              </p:par>
                              <p:par>
                                <p:cTn id="14" presetID="20" presetClass="entr" presetSubtype="0" fill="hold" nodeType="withEffect">
                                  <p:stCondLst>
                                    <p:cond delay="0"/>
                                  </p:stCondLst>
                                  <p:childTnLst>
                                    <p:set>
                                      <p:cBhvr>
                                        <p:cTn id="15" dur="1" fill="hold">
                                          <p:stCondLst>
                                            <p:cond delay="0"/>
                                          </p:stCondLst>
                                        </p:cTn>
                                        <p:tgtEl>
                                          <p:spTgt spid="8197"/>
                                        </p:tgtEl>
                                        <p:attrNameLst>
                                          <p:attrName>style.visibility</p:attrName>
                                        </p:attrNameLst>
                                      </p:cBhvr>
                                      <p:to>
                                        <p:strVal val="visible"/>
                                      </p:to>
                                    </p:set>
                                    <p:animEffect transition="in" filter="wedge">
                                      <p:cBhvr>
                                        <p:cTn id="16" dur="2000"/>
                                        <p:tgtEl>
                                          <p:spTgt spid="81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Pedagogy </a:t>
            </a:r>
            <a:endParaRPr lang="en-GB" dirty="0"/>
          </a:p>
        </p:txBody>
      </p:sp>
      <p:sp>
        <p:nvSpPr>
          <p:cNvPr id="3" name="Content Placeholder 2"/>
          <p:cNvSpPr>
            <a:spLocks noGrp="1"/>
          </p:cNvSpPr>
          <p:nvPr>
            <p:ph idx="1"/>
          </p:nvPr>
        </p:nvSpPr>
        <p:spPr/>
        <p:txBody>
          <a:bodyPr/>
          <a:lstStyle/>
          <a:p>
            <a:r>
              <a:rPr lang="en-US" altLang="en-US" dirty="0"/>
              <a:t>The Thomas Coram Research Unit, suggests that pedagogy is:</a:t>
            </a:r>
          </a:p>
          <a:p>
            <a:pPr lvl="1"/>
            <a:endParaRPr lang="en-US" altLang="en-US" dirty="0"/>
          </a:p>
          <a:p>
            <a:pPr lvl="1"/>
            <a:r>
              <a:rPr lang="en-US" altLang="en-US" dirty="0"/>
              <a:t> "education in the broadest sense of the word … where care and education meet and which concerns upbringing, child-rearing, nurturing, </a:t>
            </a:r>
            <a:r>
              <a:rPr lang="en-US" altLang="en-US" dirty="0" smtClean="0"/>
              <a:t>socialization </a:t>
            </a:r>
            <a:r>
              <a:rPr lang="en-US" altLang="en-US" dirty="0"/>
              <a:t>and supporting development</a:t>
            </a:r>
            <a:r>
              <a:rPr lang="en-US" altLang="en-US" dirty="0" smtClean="0"/>
              <a:t>”.</a:t>
            </a:r>
          </a:p>
          <a:p>
            <a:pPr lvl="1"/>
            <a:r>
              <a:rPr lang="en-US" altLang="en-US" dirty="0" smtClean="0"/>
              <a:t>To be explored further in European models at a later date. </a:t>
            </a:r>
            <a:r>
              <a:rPr lang="en-GB" altLang="en-US" dirty="0" smtClean="0"/>
              <a:t> </a:t>
            </a:r>
            <a:endParaRPr lang="en-GB" altLang="en-US" dirty="0"/>
          </a:p>
          <a:p>
            <a:endParaRPr lang="en-GB" dirty="0"/>
          </a:p>
        </p:txBody>
      </p:sp>
    </p:spTree>
    <p:extLst>
      <p:ext uri="{BB962C8B-B14F-4D97-AF65-F5344CB8AC3E}">
        <p14:creationId xmlns:p14="http://schemas.microsoft.com/office/powerpoint/2010/main" val="34954166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of Social Pedagogy </a:t>
            </a:r>
            <a:endParaRPr lang="en-GB" dirty="0"/>
          </a:p>
        </p:txBody>
      </p:sp>
      <p:sp>
        <p:nvSpPr>
          <p:cNvPr id="3" name="Content Placeholder 2"/>
          <p:cNvSpPr>
            <a:spLocks noGrp="1"/>
          </p:cNvSpPr>
          <p:nvPr>
            <p:ph idx="1"/>
          </p:nvPr>
        </p:nvSpPr>
        <p:spPr/>
        <p:txBody>
          <a:bodyPr/>
          <a:lstStyle/>
          <a:p>
            <a:r>
              <a:rPr lang="en-GB" dirty="0" smtClean="0"/>
              <a:t>See Power point 2  and additional reading. </a:t>
            </a:r>
            <a:endParaRPr lang="en-GB" dirty="0"/>
          </a:p>
        </p:txBody>
      </p:sp>
    </p:spTree>
    <p:extLst>
      <p:ext uri="{BB962C8B-B14F-4D97-AF65-F5344CB8AC3E}">
        <p14:creationId xmlns:p14="http://schemas.microsoft.com/office/powerpoint/2010/main" val="22944604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Task: </a:t>
            </a:r>
            <a:r>
              <a:rPr lang="en-GB" dirty="0" smtClean="0"/>
              <a:t>Activity2</a:t>
            </a: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smtClean="0"/>
              <a:t>Critical </a:t>
            </a:r>
            <a:r>
              <a:rPr lang="en-GB" dirty="0"/>
              <a:t>Discussion of Reading provided </a:t>
            </a:r>
            <a:r>
              <a:rPr lang="en-GB" dirty="0" smtClean="0"/>
              <a:t>: </a:t>
            </a:r>
          </a:p>
          <a:p>
            <a:pPr lvl="1"/>
            <a:r>
              <a:rPr lang="en-GB" dirty="0" smtClean="0"/>
              <a:t>Critically discuss  how historical perspectives have influenced youth work practice today; consider which models of practice influences your current youth work practice. </a:t>
            </a:r>
            <a:endParaRPr lang="en-GB" dirty="0"/>
          </a:p>
          <a:p>
            <a:pPr lvl="0"/>
            <a:r>
              <a:rPr lang="en-GB" dirty="0"/>
              <a:t>Deadline </a:t>
            </a:r>
            <a:r>
              <a:rPr lang="en-GB" smtClean="0"/>
              <a:t>: 25</a:t>
            </a:r>
            <a:r>
              <a:rPr lang="en-GB" baseline="30000" smtClean="0"/>
              <a:t>th</a:t>
            </a:r>
            <a:r>
              <a:rPr lang="en-GB" smtClean="0"/>
              <a:t> March 2019</a:t>
            </a:r>
            <a:endParaRPr lang="en-GB" dirty="0" smtClean="0"/>
          </a:p>
          <a:p>
            <a:pPr lvl="0"/>
            <a:r>
              <a:rPr lang="en-GB" i="1" dirty="0" smtClean="0"/>
              <a:t>Cooper, T. (2012) </a:t>
            </a:r>
            <a:r>
              <a:rPr lang="en-US" b="1" i="1" dirty="0"/>
              <a:t>Models of youth work: a framework </a:t>
            </a:r>
            <a:r>
              <a:rPr lang="en-US" b="1" i="1" dirty="0" smtClean="0"/>
              <a:t>for </a:t>
            </a:r>
            <a:r>
              <a:rPr lang="en-GB" b="1" i="1" dirty="0" smtClean="0"/>
              <a:t>positive </a:t>
            </a:r>
            <a:r>
              <a:rPr lang="en-GB" b="1" i="1" dirty="0"/>
              <a:t>sceptical </a:t>
            </a:r>
            <a:r>
              <a:rPr lang="en-GB" b="1" i="1" dirty="0" smtClean="0"/>
              <a:t>reflection </a:t>
            </a:r>
            <a:r>
              <a:rPr lang="en-GB" dirty="0" smtClean="0"/>
              <a:t>YOUTH </a:t>
            </a:r>
            <a:r>
              <a:rPr lang="en-GB" dirty="0"/>
              <a:t>&amp; POLICY, </a:t>
            </a:r>
            <a:r>
              <a:rPr lang="en-GB" dirty="0" smtClean="0"/>
              <a:t>2012</a:t>
            </a:r>
          </a:p>
          <a:p>
            <a:pPr lvl="1"/>
            <a:r>
              <a:rPr lang="en-GB" dirty="0" smtClean="0"/>
              <a:t>Rose, J. (1997) </a:t>
            </a:r>
            <a:r>
              <a:rPr lang="en-GB" b="1" dirty="0" smtClean="0"/>
              <a:t>The </a:t>
            </a:r>
            <a:r>
              <a:rPr lang="en-GB" b="1" dirty="0"/>
              <a:t>Historical </a:t>
            </a:r>
            <a:r>
              <a:rPr lang="en-GB" b="1" dirty="0" smtClean="0"/>
              <a:t>Development of the Youth Service Early </a:t>
            </a:r>
            <a:r>
              <a:rPr lang="en-GB" b="1" dirty="0"/>
              <a:t>Developments of Youth </a:t>
            </a:r>
            <a:r>
              <a:rPr lang="en-GB" b="1" dirty="0" smtClean="0"/>
              <a:t>Work. </a:t>
            </a:r>
            <a:r>
              <a:rPr lang="en-GB" dirty="0" smtClean="0"/>
              <a:t>Cardiff:  Wales Youth Agency </a:t>
            </a:r>
          </a:p>
          <a:p>
            <a:r>
              <a:rPr lang="en-US" dirty="0" smtClean="0"/>
              <a:t>You </a:t>
            </a:r>
            <a:r>
              <a:rPr lang="en-US" dirty="0"/>
              <a:t>may want to contribute to another's response.</a:t>
            </a:r>
          </a:p>
          <a:p>
            <a:r>
              <a:rPr lang="en-US" dirty="0"/>
              <a:t>Total words: </a:t>
            </a:r>
            <a:r>
              <a:rPr lang="en-US" dirty="0" smtClean="0"/>
              <a:t>500 x 2 = 1000 words </a:t>
            </a:r>
            <a:endParaRPr lang="en-US" dirty="0"/>
          </a:p>
          <a:p>
            <a:pPr lvl="1"/>
            <a:endParaRPr lang="en-GB" dirty="0" smtClean="0"/>
          </a:p>
          <a:p>
            <a:pPr lvl="1"/>
            <a:endParaRPr lang="en-GB" dirty="0"/>
          </a:p>
        </p:txBody>
      </p:sp>
    </p:spTree>
    <p:extLst>
      <p:ext uri="{BB962C8B-B14F-4D97-AF65-F5344CB8AC3E}">
        <p14:creationId xmlns:p14="http://schemas.microsoft.com/office/powerpoint/2010/main" val="3509009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509451" y="1417638"/>
            <a:ext cx="11072949" cy="4099595"/>
          </a:xfrm>
        </p:spPr>
        <p:txBody>
          <a:bodyPr>
            <a:normAutofit fontScale="70000" lnSpcReduction="20000"/>
          </a:bodyPr>
          <a:lstStyle/>
          <a:p>
            <a:r>
              <a:rPr lang="en-GB" dirty="0" err="1"/>
              <a:t>Batsleer</a:t>
            </a:r>
            <a:r>
              <a:rPr lang="en-GB" dirty="0"/>
              <a:t> J. (2013) ‘Youth Work, Social Education, Democratic Practice and the challenge of difference: A contribution to debate’ Oxford Review of Education 39, 3, 287-306 </a:t>
            </a:r>
            <a:r>
              <a:rPr lang="en-GB" dirty="0" err="1"/>
              <a:t>DOI</a:t>
            </a:r>
            <a:r>
              <a:rPr lang="en-GB" dirty="0"/>
              <a:t>: </a:t>
            </a:r>
            <a:r>
              <a:rPr lang="en-GB" dirty="0" err="1" smtClean="0"/>
              <a:t>DOI:10.1080</a:t>
            </a:r>
            <a:r>
              <a:rPr lang="en-GB" dirty="0" smtClean="0"/>
              <a:t>/03054985.2013.803960</a:t>
            </a:r>
          </a:p>
          <a:p>
            <a:r>
              <a:rPr lang="en-GB" i="1" dirty="0"/>
              <a:t>Cooper, T. (2012) </a:t>
            </a:r>
            <a:r>
              <a:rPr lang="en-US" b="1" i="1" dirty="0"/>
              <a:t>Models of youth work: a framework for </a:t>
            </a:r>
            <a:r>
              <a:rPr lang="en-GB" b="1" i="1" dirty="0"/>
              <a:t>positive sceptical reflection </a:t>
            </a:r>
            <a:r>
              <a:rPr lang="en-GB" dirty="0"/>
              <a:t>YOUTH &amp; POLICY, </a:t>
            </a:r>
            <a:r>
              <a:rPr lang="en-GB" dirty="0" smtClean="0"/>
              <a:t>2012</a:t>
            </a:r>
          </a:p>
          <a:p>
            <a:r>
              <a:rPr lang="en-GB" dirty="0" err="1" smtClean="0"/>
              <a:t>Jeffs</a:t>
            </a:r>
            <a:r>
              <a:rPr lang="en-GB" dirty="0" smtClean="0"/>
              <a:t> T. and Smith, K, M,  </a:t>
            </a:r>
            <a:r>
              <a:rPr lang="en-GB" dirty="0"/>
              <a:t>(1999) ‘The problem of “youth” for youth work’, </a:t>
            </a:r>
            <a:r>
              <a:rPr lang="en-GB" i="1" dirty="0"/>
              <a:t>Youth and Policy </a:t>
            </a:r>
            <a:r>
              <a:rPr lang="en-GB" dirty="0"/>
              <a:t>62, pages 45 – 66. Also available in </a:t>
            </a:r>
            <a:r>
              <a:rPr lang="en-GB" i="1" dirty="0"/>
              <a:t>the informal education </a:t>
            </a:r>
            <a:r>
              <a:rPr lang="en-GB" i="1" dirty="0" err="1"/>
              <a:t>archives</a:t>
            </a:r>
            <a:r>
              <a:rPr lang="en-GB" dirty="0" err="1"/>
              <a:t>,</a:t>
            </a:r>
            <a:r>
              <a:rPr lang="en-GB" dirty="0" err="1">
                <a:hlinkClick r:id="rId2"/>
              </a:rPr>
              <a:t>http</a:t>
            </a:r>
            <a:r>
              <a:rPr lang="en-GB" dirty="0">
                <a:hlinkClick r:id="rId2"/>
              </a:rPr>
              <a:t>://</a:t>
            </a:r>
            <a:r>
              <a:rPr lang="en-GB" dirty="0" err="1">
                <a:hlinkClick r:id="rId2"/>
              </a:rPr>
              <a:t>www.infed.org</a:t>
            </a:r>
            <a:r>
              <a:rPr lang="en-GB" dirty="0">
                <a:hlinkClick r:id="rId2"/>
              </a:rPr>
              <a:t>/archives/</a:t>
            </a:r>
            <a:r>
              <a:rPr lang="en-GB" dirty="0" err="1">
                <a:hlinkClick r:id="rId2"/>
              </a:rPr>
              <a:t>youth.htm</a:t>
            </a:r>
            <a:r>
              <a:rPr lang="en-GB" dirty="0" smtClean="0"/>
              <a:t>.</a:t>
            </a:r>
          </a:p>
          <a:p>
            <a:r>
              <a:rPr lang="en-GB" dirty="0" smtClean="0"/>
              <a:t>Rose, J. (1996) History of Youth Work (Unpublicised) </a:t>
            </a:r>
          </a:p>
          <a:p>
            <a:r>
              <a:rPr lang="en-GB" dirty="0"/>
              <a:t>Smith, M. K. (2013) ‘What is youth work? Exploring the history, theory and practice of youth work’, the </a:t>
            </a:r>
            <a:r>
              <a:rPr lang="en-GB" dirty="0" err="1"/>
              <a:t>encyclopedia</a:t>
            </a:r>
            <a:r>
              <a:rPr lang="en-GB" dirty="0"/>
              <a:t> of informal education, </a:t>
            </a:r>
            <a:r>
              <a:rPr lang="en-GB" dirty="0" err="1">
                <a:hlinkClick r:id="rId3"/>
              </a:rPr>
              <a:t>www.infed.org</a:t>
            </a:r>
            <a:r>
              <a:rPr lang="en-GB" dirty="0">
                <a:hlinkClick r:id="rId3"/>
              </a:rPr>
              <a:t>/</a:t>
            </a:r>
            <a:r>
              <a:rPr lang="en-GB" dirty="0" err="1">
                <a:hlinkClick r:id="rId3"/>
              </a:rPr>
              <a:t>mobi</a:t>
            </a:r>
            <a:r>
              <a:rPr lang="en-GB" dirty="0">
                <a:hlinkClick r:id="rId3"/>
              </a:rPr>
              <a:t>/what-is-youth-work-exploring-the-history-theory-and-practice-of-work-with-young-people/</a:t>
            </a:r>
            <a:r>
              <a:rPr lang="en-GB" dirty="0"/>
              <a:t>. Retrieved: October 2018].</a:t>
            </a:r>
          </a:p>
          <a:p>
            <a:endParaRPr lang="en-GB" dirty="0"/>
          </a:p>
        </p:txBody>
      </p:sp>
    </p:spTree>
    <p:extLst>
      <p:ext uri="{BB962C8B-B14F-4D97-AF65-F5344CB8AC3E}">
        <p14:creationId xmlns:p14="http://schemas.microsoft.com/office/powerpoint/2010/main" val="18839153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185</TotalTime>
  <Words>2019</Words>
  <Application>Microsoft Office PowerPoint</Application>
  <PresentationFormat>Widescreen</PresentationFormat>
  <Paragraphs>226</Paragraphs>
  <Slides>34</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Arial Unicode MS</vt:lpstr>
      <vt:lpstr>Arial</vt:lpstr>
      <vt:lpstr>Brush Script MT</vt:lpstr>
      <vt:lpstr>Calibri</vt:lpstr>
      <vt:lpstr>Comic Sans MS</vt:lpstr>
      <vt:lpstr>Myriad Pro</vt:lpstr>
      <vt:lpstr>Tahoma</vt:lpstr>
      <vt:lpstr>Times</vt:lpstr>
      <vt:lpstr>Times New Roman</vt:lpstr>
      <vt:lpstr>Wingdings</vt:lpstr>
      <vt:lpstr>20140311PresentationUWTSDTemplate</vt:lpstr>
      <vt:lpstr>SJYW7012</vt:lpstr>
      <vt:lpstr>Aims</vt:lpstr>
      <vt:lpstr>Pedagogy / History </vt:lpstr>
      <vt:lpstr>Historical Timeline</vt:lpstr>
      <vt:lpstr>PowerPoint Presentation</vt:lpstr>
      <vt:lpstr>Historical influences </vt:lpstr>
      <vt:lpstr>Key issues  </vt:lpstr>
      <vt:lpstr>Key issues </vt:lpstr>
      <vt:lpstr>Key issues </vt:lpstr>
      <vt:lpstr>Key issues </vt:lpstr>
      <vt:lpstr>The Albemarle Report (1960 )</vt:lpstr>
      <vt:lpstr>Key Issues </vt:lpstr>
      <vt:lpstr>Key Issues </vt:lpstr>
      <vt:lpstr>PowerPoint Presentation</vt:lpstr>
      <vt:lpstr>Social Education </vt:lpstr>
      <vt:lpstr>Critical Social education </vt:lpstr>
      <vt:lpstr>PowerPoint Presentation</vt:lpstr>
      <vt:lpstr>PowerPoint Presentation</vt:lpstr>
      <vt:lpstr>PowerPoint Presentation</vt:lpstr>
      <vt:lpstr>PowerPoint Presentation</vt:lpstr>
      <vt:lpstr>The Critical Social Education Model  </vt:lpstr>
      <vt:lpstr>The Critical Social Education Model</vt:lpstr>
      <vt:lpstr>The Critical Social Education Model</vt:lpstr>
      <vt:lpstr>Should we call it Youth Work ? </vt:lpstr>
      <vt:lpstr>Informal Educators? </vt:lpstr>
      <vt:lpstr>PowerPoint Presentation</vt:lpstr>
      <vt:lpstr>Social Pedagogy as a model of practice</vt:lpstr>
      <vt:lpstr>PowerPoint Presentation</vt:lpstr>
      <vt:lpstr>Activity </vt:lpstr>
      <vt:lpstr>Philosophical Influences on Social Pedagogic Thought</vt:lpstr>
      <vt:lpstr>Social Pedagogy </vt:lpstr>
      <vt:lpstr>History of Social Pedagogy </vt:lpstr>
      <vt:lpstr>Directed Study Task: Activity2</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SJYW7011</dc:title>
  <dc:creator>Nicola Welton</dc:creator>
  <cp:lastModifiedBy>Nicola Welton</cp:lastModifiedBy>
  <cp:revision>17</cp:revision>
  <dcterms:created xsi:type="dcterms:W3CDTF">2017-02-27T13:43:39Z</dcterms:created>
  <dcterms:modified xsi:type="dcterms:W3CDTF">2019-03-11T11:30:32Z</dcterms:modified>
</cp:coreProperties>
</file>