
<file path=[Content_Types].xml><?xml version="1.0" encoding="utf-8"?>
<Types xmlns="http://schemas.openxmlformats.org/package/2006/content-types">
  <Default Extension="gif" ContentType="image/gif"/>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0"/>
  </p:notesMasterIdLst>
  <p:handoutMasterIdLst>
    <p:handoutMasterId r:id="rId111"/>
  </p:handoutMasterIdLst>
  <p:sldIdLst>
    <p:sldId id="325" r:id="rId5"/>
    <p:sldId id="326" r:id="rId6"/>
    <p:sldId id="730" r:id="rId7"/>
    <p:sldId id="1242" r:id="rId8"/>
    <p:sldId id="673" r:id="rId9"/>
    <p:sldId id="1291" r:id="rId10"/>
    <p:sldId id="1209" r:id="rId11"/>
    <p:sldId id="742" r:id="rId12"/>
    <p:sldId id="1210" r:id="rId13"/>
    <p:sldId id="1213" r:id="rId14"/>
    <p:sldId id="1252" r:id="rId15"/>
    <p:sldId id="1297" r:id="rId16"/>
    <p:sldId id="1276" r:id="rId17"/>
    <p:sldId id="1277" r:id="rId18"/>
    <p:sldId id="1278" r:id="rId19"/>
    <p:sldId id="1279" r:id="rId20"/>
    <p:sldId id="1299" r:id="rId21"/>
    <p:sldId id="1219" r:id="rId22"/>
    <p:sldId id="1300" r:id="rId23"/>
    <p:sldId id="1298" r:id="rId24"/>
    <p:sldId id="1214" r:id="rId25"/>
    <p:sldId id="1281" r:id="rId26"/>
    <p:sldId id="1218" r:id="rId27"/>
    <p:sldId id="747" r:id="rId28"/>
    <p:sldId id="1301" r:id="rId29"/>
    <p:sldId id="1303" r:id="rId30"/>
    <p:sldId id="1304" r:id="rId31"/>
    <p:sldId id="1302" r:id="rId32"/>
    <p:sldId id="1284" r:id="rId33"/>
    <p:sldId id="1285" r:id="rId34"/>
    <p:sldId id="1286" r:id="rId35"/>
    <p:sldId id="1215" r:id="rId36"/>
    <p:sldId id="1282" r:id="rId37"/>
    <p:sldId id="1287" r:id="rId38"/>
    <p:sldId id="1257" r:id="rId39"/>
    <p:sldId id="1255" r:id="rId40"/>
    <p:sldId id="1256" r:id="rId41"/>
    <p:sldId id="1222" r:id="rId42"/>
    <p:sldId id="1216" r:id="rId43"/>
    <p:sldId id="1254" r:id="rId44"/>
    <p:sldId id="1290" r:id="rId45"/>
    <p:sldId id="1289" r:id="rId46"/>
    <p:sldId id="1258" r:id="rId47"/>
    <p:sldId id="1305" r:id="rId48"/>
    <p:sldId id="1217" r:id="rId49"/>
    <p:sldId id="1223" r:id="rId50"/>
    <p:sldId id="1259" r:id="rId51"/>
    <p:sldId id="1306" r:id="rId52"/>
    <p:sldId id="1307" r:id="rId53"/>
    <p:sldId id="1241" r:id="rId54"/>
    <p:sldId id="1211" r:id="rId55"/>
    <p:sldId id="1224" r:id="rId56"/>
    <p:sldId id="1260" r:id="rId57"/>
    <p:sldId id="1225" r:id="rId58"/>
    <p:sldId id="1308" r:id="rId59"/>
    <p:sldId id="1309" r:id="rId60"/>
    <p:sldId id="1263" r:id="rId61"/>
    <p:sldId id="1311" r:id="rId62"/>
    <p:sldId id="1264" r:id="rId63"/>
    <p:sldId id="1322" r:id="rId64"/>
    <p:sldId id="1321" r:id="rId65"/>
    <p:sldId id="1323" r:id="rId66"/>
    <p:sldId id="1269" r:id="rId67"/>
    <p:sldId id="1314" r:id="rId68"/>
    <p:sldId id="1268" r:id="rId69"/>
    <p:sldId id="1265" r:id="rId70"/>
    <p:sldId id="1315" r:id="rId71"/>
    <p:sldId id="1316" r:id="rId72"/>
    <p:sldId id="1317" r:id="rId73"/>
    <p:sldId id="1318" r:id="rId74"/>
    <p:sldId id="1319" r:id="rId75"/>
    <p:sldId id="1320" r:id="rId76"/>
    <p:sldId id="1266" r:id="rId77"/>
    <p:sldId id="1270" r:id="rId78"/>
    <p:sldId id="1267" r:id="rId79"/>
    <p:sldId id="1227" r:id="rId80"/>
    <p:sldId id="1325" r:id="rId81"/>
    <p:sldId id="1240" r:id="rId82"/>
    <p:sldId id="1212" r:id="rId83"/>
    <p:sldId id="1231" r:id="rId84"/>
    <p:sldId id="1247" r:id="rId85"/>
    <p:sldId id="1271" r:id="rId86"/>
    <p:sldId id="1239" r:id="rId87"/>
    <p:sldId id="1251" r:id="rId88"/>
    <p:sldId id="1248" r:id="rId89"/>
    <p:sldId id="1249" r:id="rId90"/>
    <p:sldId id="1250" r:id="rId91"/>
    <p:sldId id="1233" r:id="rId92"/>
    <p:sldId id="1327" r:id="rId93"/>
    <p:sldId id="1326" r:id="rId94"/>
    <p:sldId id="1273" r:id="rId95"/>
    <p:sldId id="1235" r:id="rId96"/>
    <p:sldId id="1232" r:id="rId97"/>
    <p:sldId id="1329" r:id="rId98"/>
    <p:sldId id="1330" r:id="rId99"/>
    <p:sldId id="1236" r:id="rId100"/>
    <p:sldId id="1274" r:id="rId101"/>
    <p:sldId id="1275" r:id="rId102"/>
    <p:sldId id="1237" r:id="rId103"/>
    <p:sldId id="1238" r:id="rId104"/>
    <p:sldId id="492" r:id="rId105"/>
    <p:sldId id="1292" r:id="rId106"/>
    <p:sldId id="1293" r:id="rId107"/>
    <p:sldId id="1295" r:id="rId108"/>
    <p:sldId id="1296" r:id="rId10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EBC161-FECD-4FA0-AEEE-B08787FF68E1}" v="1" dt="2023-11-10T09:11:23.9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22" autoAdjust="0"/>
    <p:restoredTop sz="85176" autoAdjust="0"/>
  </p:normalViewPr>
  <p:slideViewPr>
    <p:cSldViewPr snapToGrid="0">
      <p:cViewPr varScale="1">
        <p:scale>
          <a:sx n="87" d="100"/>
          <a:sy n="87" d="100"/>
        </p:scale>
        <p:origin x="152" y="64"/>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microsoft.com/office/2015/10/relationships/revisionInfo" Target="revisionInfo.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commentAuthors" Target="commentAuthor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presProps" Target="presProps.xml"/><Relationship Id="rId118" Type="http://schemas.microsoft.com/office/2018/10/relationships/authors" Target="author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notesMaster" Target="notesMasters/notesMaster1.xml"/><Relationship Id="rId115"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handoutMaster" Target="handoutMasters/handout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12/5/2024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12/5/2024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4.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ell.com/current-biology/fulltext/S0960-9822(21)00896-4#bib14"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7.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8.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9.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6.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7.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8.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9.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0.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1.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2.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5.xml.rels><?xml version="1.0" encoding="UTF-8" standalone="yes"?>
<Relationships xmlns="http://schemas.openxmlformats.org/package/2006/relationships"><Relationship Id="rId8" Type="http://schemas.openxmlformats.org/officeDocument/2006/relationships/hyperlink" Target="https://www.sciencedirect.com/topics/earth-and-planetary-sciences/thermocline" TargetMode="External"/><Relationship Id="rId3" Type="http://schemas.openxmlformats.org/officeDocument/2006/relationships/hyperlink" Target="https://www.sciencedirect.com/topics/earth-and-planetary-sciences/deep-scattering-layer" TargetMode="External"/><Relationship Id="rId7" Type="http://schemas.openxmlformats.org/officeDocument/2006/relationships/hyperlink" Target="https://www.sciencedirect.com/topics/earth-and-planetary-sciences/particulate-organic-carbon" TargetMode="External"/><Relationship Id="rId2" Type="http://schemas.openxmlformats.org/officeDocument/2006/relationships/slide" Target="../slides/slide73.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remineralization" TargetMode="External"/><Relationship Id="rId5" Type="http://schemas.openxmlformats.org/officeDocument/2006/relationships/hyperlink" Target="https://www.sciencedirect.com/topics/earth-and-planetary-sciences/mesopelagic-zone" TargetMode="External"/><Relationship Id="rId4" Type="http://schemas.openxmlformats.org/officeDocument/2006/relationships/hyperlink" Target="https://www.sciencedirect.com/topics/earth-and-planetary-sciences/fecal-pellet"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r>
              <a:rPr lang="en-US" sz="1300" dirty="0"/>
              <a:t>Waves are generated by winds blowing on the ocean. </a:t>
            </a:r>
          </a:p>
          <a:p>
            <a:r>
              <a:rPr lang="en-US" sz="1300" dirty="0"/>
              <a:t>Wind generates shear and then pressure fluctuations across the ocean surface. </a:t>
            </a:r>
          </a:p>
          <a:p>
            <a:r>
              <a:rPr lang="en-US" sz="1300" dirty="0"/>
              <a:t>This displaces the water column, and this movement generates waves.</a:t>
            </a:r>
          </a:p>
        </p:txBody>
      </p:sp>
      <p:sp>
        <p:nvSpPr>
          <p:cNvPr id="4" name="Slide Number Placeholder 3"/>
          <p:cNvSpPr>
            <a:spLocks noGrp="1"/>
          </p:cNvSpPr>
          <p:nvPr>
            <p:ph type="sldNum" sz="quarter" idx="10"/>
          </p:nvPr>
        </p:nvSpPr>
        <p:spPr/>
        <p:txBody>
          <a:bodyPr/>
          <a:lstStyle/>
          <a:p>
            <a:fld id="{01B9B107-21C1-C94B-8EA0-FFE123F7A079}" type="slidenum">
              <a:rPr lang="en-US" smtClean="0"/>
              <a:pPr/>
              <a:t>5</a:t>
            </a:fld>
            <a:endParaRPr lang="en-US"/>
          </a:p>
        </p:txBody>
      </p:sp>
    </p:spTree>
    <p:extLst>
      <p:ext uri="{BB962C8B-B14F-4D97-AF65-F5344CB8AC3E}">
        <p14:creationId xmlns:p14="http://schemas.microsoft.com/office/powerpoint/2010/main" val="1982493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8</a:t>
            </a:fld>
            <a:endParaRPr lang="en-US"/>
          </a:p>
        </p:txBody>
      </p:sp>
    </p:spTree>
    <p:extLst>
      <p:ext uri="{BB962C8B-B14F-4D97-AF65-F5344CB8AC3E}">
        <p14:creationId xmlns:p14="http://schemas.microsoft.com/office/powerpoint/2010/main" val="4144996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176144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731820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15314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181737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951647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3195640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91454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949"/>
                </a:solidFill>
                <a:effectLst/>
                <a:latin typeface="nimbus-sans"/>
              </a:rPr>
              <a:t>The process of water darkening is well-studied in fresh water, but scientists are keying into the effects it may be having in coastal environments. Photo by LWM/NASA/LANDSAT</a:t>
            </a:r>
            <a:endParaRPr lang="en-GB" dirty="0"/>
          </a:p>
        </p:txBody>
      </p:sp>
    </p:spTree>
    <p:extLst>
      <p:ext uri="{BB962C8B-B14F-4D97-AF65-F5344CB8AC3E}">
        <p14:creationId xmlns:p14="http://schemas.microsoft.com/office/powerpoint/2010/main" val="3147253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31196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6707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Tree>
    <p:extLst>
      <p:ext uri="{BB962C8B-B14F-4D97-AF65-F5344CB8AC3E}">
        <p14:creationId xmlns:p14="http://schemas.microsoft.com/office/powerpoint/2010/main" val="2381572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map showing schematic of large-scale circulation, shifts in herbivorous fishes and ecological impacts in broad regions where emerging signs of </a:t>
            </a:r>
            <a:r>
              <a:rPr lang="en-GB" dirty="0" err="1"/>
              <a:t>thetropicalization</a:t>
            </a:r>
            <a:r>
              <a:rPr lang="en-GB" dirty="0"/>
              <a:t> of temperate marine communities have been recorded. Panels (</a:t>
            </a:r>
            <a:r>
              <a:rPr lang="en-GB" dirty="0" err="1"/>
              <a:t>a,b</a:t>
            </a:r>
            <a:r>
              <a:rPr lang="en-GB" dirty="0"/>
              <a:t>) and (e–g) highlight western (and </a:t>
            </a:r>
            <a:r>
              <a:rPr lang="en-GB" dirty="0" err="1"/>
              <a:t>eastern;d</a:t>
            </a:r>
            <a:r>
              <a:rPr lang="en-GB" dirty="0"/>
              <a:t>) boundary currents (depicted </a:t>
            </a:r>
            <a:r>
              <a:rPr lang="en-GB" dirty="0" err="1"/>
              <a:t>asarrows</a:t>
            </a:r>
            <a:r>
              <a:rPr lang="en-GB" dirty="0"/>
              <a:t>) that have been associated with ocean warming hotspots. Panel (c) shows the eastern Mediterranean region and the Suez Canal (dashed arrow). Loss </a:t>
            </a:r>
            <a:r>
              <a:rPr lang="en-GB" dirty="0" err="1"/>
              <a:t>ofmacrophytes</a:t>
            </a:r>
            <a:r>
              <a:rPr lang="en-GB" dirty="0"/>
              <a:t> is depicted with crosses symbolizing overgrazing </a:t>
            </a:r>
            <a:r>
              <a:rPr lang="en-GB" dirty="0" err="1"/>
              <a:t>ofEckloniaspp</a:t>
            </a:r>
            <a:r>
              <a:rPr lang="en-GB" dirty="0"/>
              <a:t>. </a:t>
            </a:r>
            <a:r>
              <a:rPr lang="en-GB" dirty="0" err="1"/>
              <a:t>byKyphosusspp</a:t>
            </a:r>
            <a:r>
              <a:rPr lang="en-GB" dirty="0"/>
              <a:t>.,</a:t>
            </a:r>
            <a:r>
              <a:rPr lang="en-GB" dirty="0" err="1"/>
              <a:t>Siganusspp</a:t>
            </a:r>
            <a:r>
              <a:rPr lang="en-GB" dirty="0"/>
              <a:t>. </a:t>
            </a:r>
            <a:r>
              <a:rPr lang="en-GB" dirty="0" err="1"/>
              <a:t>andC</a:t>
            </a:r>
            <a:r>
              <a:rPr lang="en-GB" dirty="0"/>
              <a:t>. </a:t>
            </a:r>
            <a:r>
              <a:rPr lang="en-GB" dirty="0" err="1"/>
              <a:t>japonicusin</a:t>
            </a:r>
            <a:r>
              <a:rPr lang="en-GB" dirty="0"/>
              <a:t> Japan (a); decline </a:t>
            </a:r>
            <a:r>
              <a:rPr lang="en-GB" dirty="0" err="1"/>
              <a:t>ofEckloniaradiataand</a:t>
            </a:r>
            <a:r>
              <a:rPr lang="en-GB" dirty="0"/>
              <a:t> potential overgrazing </a:t>
            </a:r>
            <a:r>
              <a:rPr lang="en-GB" dirty="0" err="1"/>
              <a:t>byKyphosusspp</a:t>
            </a:r>
            <a:r>
              <a:rPr lang="en-GB" dirty="0"/>
              <a:t>. </a:t>
            </a:r>
            <a:r>
              <a:rPr lang="en-GB" dirty="0" err="1"/>
              <a:t>andSiganusspp</a:t>
            </a:r>
            <a:r>
              <a:rPr lang="en-GB" dirty="0"/>
              <a:t>. in western (d) and eastern (e) Australia, and loss </a:t>
            </a:r>
            <a:r>
              <a:rPr lang="en-GB" dirty="0" err="1"/>
              <a:t>ofCystoseiraspp</a:t>
            </a:r>
            <a:r>
              <a:rPr lang="en-GB" dirty="0"/>
              <a:t>. in the Mediterranean </a:t>
            </a:r>
            <a:r>
              <a:rPr lang="en-GB" dirty="0" err="1"/>
              <a:t>owingto</a:t>
            </a:r>
            <a:r>
              <a:rPr lang="en-GB" dirty="0"/>
              <a:t> overgrazing </a:t>
            </a:r>
            <a:r>
              <a:rPr lang="en-GB" dirty="0" err="1"/>
              <a:t>bySiganusspp</a:t>
            </a:r>
            <a:r>
              <a:rPr lang="en-GB" dirty="0"/>
              <a:t>. (c). Increased herbivory by range-shifting parrotfish in the Gulf of Mexico is symbolized with a ‘plus’ symbol and a dashed black arrow(b). Tropical herbivorous fishes have been observed shifting their distribution in southeastern America (f) and southeastern Africa (g). See the electronic </a:t>
            </a:r>
            <a:r>
              <a:rPr lang="en-GB" dirty="0" err="1"/>
              <a:t>supplementarymaterial</a:t>
            </a:r>
            <a:r>
              <a:rPr lang="en-GB" dirty="0"/>
              <a:t>, table S1 for a full list of range-shifting species and documented impacts. (Online version in colour.)</a:t>
            </a:r>
            <a:r>
              <a:rPr lang="en-GB" dirty="0" err="1"/>
              <a:t>rspb.royalsocietypublishing.orgProc</a:t>
            </a:r>
            <a:r>
              <a:rPr lang="en-GB" dirty="0"/>
              <a:t>. R. Soc. B281: 201408463</a:t>
            </a:r>
          </a:p>
        </p:txBody>
      </p:sp>
    </p:spTree>
    <p:extLst>
      <p:ext uri="{BB962C8B-B14F-4D97-AF65-F5344CB8AC3E}">
        <p14:creationId xmlns:p14="http://schemas.microsoft.com/office/powerpoint/2010/main" val="1468017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Conceptual model of fish control of macroalgal biomass on coral reefs, unimpacted and ‘tropicalized’ temperate reefs. Proposed mechanisms shifting macroalgal-dominated temperate reefs to ‘tropicalized’ systems are in italics. Black arrows of different widths symbolize dissimilar levels of herbivory. Faded macro-algae represent their decline in tropicalized systems owing to: (</a:t>
            </a:r>
            <a:r>
              <a:rPr lang="en-GB" dirty="0" err="1"/>
              <a:t>i</a:t>
            </a:r>
            <a:r>
              <a:rPr lang="en-GB" dirty="0"/>
              <a:t>) direct overgrazing by browsers, or (ii) prevention of recovery by grazers and scrapers when other sources of stress first initiate macroalgal decline.</a:t>
            </a:r>
          </a:p>
          <a:p>
            <a:endParaRPr lang="en-GB" dirty="0"/>
          </a:p>
        </p:txBody>
      </p:sp>
    </p:spTree>
    <p:extLst>
      <p:ext uri="{BB962C8B-B14F-4D97-AF65-F5344CB8AC3E}">
        <p14:creationId xmlns:p14="http://schemas.microsoft.com/office/powerpoint/2010/main" val="1422871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657924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473117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1451776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49310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5100863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(A) Relationship between species-level vulnerability to fishing and climate change. Globally, fish species exhibit random co-tolerance (black dashed line, ρ = 0.11), with 25% of species facing double jeopardy from both stressors. Tropical (yellow, ρ = 0.38) species exhibit positive co-tolerances (weak) to both stressors, suggesting a great proportion of the community persisting in the face of both stressors than their cold-water (purple, ρ = 0.16), temperate (blue, ρ = 0.12), and subtropical (green, ρ = 0.23) counterparts. Species density is represented from low (white) to high (dark blue). Numbers show the percentage of species that fall into the quadrant among the 821 species. Marginal plots represent density distributions of vulnerability to fishing and climate change across four thermal regimes.</a:t>
            </a:r>
          </a:p>
          <a:p>
            <a:pPr algn="l"/>
            <a:r>
              <a:rPr lang="en-GB" b="0" i="0" dirty="0">
                <a:solidFill>
                  <a:srgbClr val="505050"/>
                </a:solidFill>
                <a:effectLst/>
                <a:latin typeface="helvetica" panose="020B0604020202020204" pitchFamily="34" charset="0"/>
              </a:rPr>
              <a:t>(B) Association between micronutrient density and vulnerability to fishing and climate change. Micronutrient density is highly variable (mean = 142; range: 41%–313%) among species and is only weakly associated with both stressors. Species density is represented from low (blue) to high (red) micronutrient density.</a:t>
            </a:r>
          </a:p>
          <a:p>
            <a:pPr algn="l"/>
            <a:r>
              <a:rPr lang="en-GB" b="0" i="0" dirty="0">
                <a:solidFill>
                  <a:srgbClr val="505050"/>
                </a:solidFill>
                <a:effectLst/>
                <a:latin typeface="helvetica" panose="020B0604020202020204" pitchFamily="34" charset="0"/>
              </a:rPr>
              <a:t>(C) Species micronutrient density among thermal regimes. Subtropical and tropical species are more likely to cover a higher proportion of the nutritional needs in five key micronutrients (calcium, iron, zinc, selenium, and vitamin A). Thermal regime was extracted from FishBase.</a:t>
            </a:r>
            <a:r>
              <a:rPr lang="en-GB" b="0" i="0" u="none" strike="noStrike" baseline="30000" dirty="0">
                <a:solidFill>
                  <a:srgbClr val="005789"/>
                </a:solidFill>
                <a:effectLst/>
                <a:latin typeface="helvetica" panose="020B0604020202020204" pitchFamily="34" charset="0"/>
                <a:hlinkClick r:id="rId3"/>
              </a:rPr>
              <a:t>17</a:t>
            </a:r>
            <a:endParaRPr lang="en-GB" b="0" i="0" dirty="0">
              <a:solidFill>
                <a:srgbClr val="505050"/>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34078607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37405923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4829215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376205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1381336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215975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Biomass (circles) and fluxes (arrows) in the food web integrated over the global ocean. Biomasses are in </a:t>
            </a:r>
            <a:r>
              <a:rPr lang="en-GB" dirty="0" err="1"/>
              <a:t>petagrams</a:t>
            </a:r>
            <a:r>
              <a:rPr lang="en-GB" dirty="0"/>
              <a:t> of carbon (</a:t>
            </a:r>
            <a:r>
              <a:rPr lang="en-GB" dirty="0" err="1"/>
              <a:t>PgC</a:t>
            </a:r>
            <a:r>
              <a:rPr lang="en-GB" dirty="0"/>
              <a:t>; white numbers). Black arrows represent ingestion, while grey arrows represent </a:t>
            </a:r>
            <a:r>
              <a:rPr lang="en-GB" dirty="0" err="1"/>
              <a:t>fecal</a:t>
            </a:r>
            <a:r>
              <a:rPr lang="en-GB" dirty="0"/>
              <a:t>-pellet excretion in </a:t>
            </a:r>
            <a:r>
              <a:rPr lang="en-GB" dirty="0" err="1"/>
              <a:t>PgC</a:t>
            </a:r>
            <a:r>
              <a:rPr lang="en-GB" dirty="0"/>
              <a:t> yr−1 . Arrow widths and circle diameters are proportional to the logarithm of the fluxes and biomasses they represent. Respiration losses are not represented here. The dashed box surrounds the functional groups that optimize their day and night vertical distribution with DVM</a:t>
            </a:r>
          </a:p>
        </p:txBody>
      </p:sp>
    </p:spTree>
    <p:extLst>
      <p:ext uri="{BB962C8B-B14F-4D97-AF65-F5344CB8AC3E}">
        <p14:creationId xmlns:p14="http://schemas.microsoft.com/office/powerpoint/2010/main" val="40630739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90502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0104568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998495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15957727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5019782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1383540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120865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2. Features of the active transfer and </a:t>
            </a:r>
            <a:r>
              <a:rPr lang="en-GB" b="0" i="0" dirty="0">
                <a:solidFill>
                  <a:srgbClr val="1F1F1F"/>
                </a:solidFill>
                <a:effectLst/>
                <a:latin typeface="ElsevierGulliver"/>
                <a:hlinkClick r:id="rId3" tooltip="Learn more about deep scattering layers from ScienceDirect's AI-generated Topic Pages"/>
              </a:rPr>
              <a:t>deep scattering layers</a:t>
            </a:r>
            <a:r>
              <a:rPr lang="en-GB" b="0" i="0" dirty="0">
                <a:solidFill>
                  <a:srgbClr val="1F1F1F"/>
                </a:solidFill>
                <a:effectLst/>
                <a:latin typeface="ElsevierGulliver"/>
              </a:rPr>
              <a:t>. Zooplankton and mesopelagic fish such as myctophids migrating between the upper ocean and deep scattering layers (DLSs) transfer carbon as </a:t>
            </a:r>
            <a:r>
              <a:rPr lang="en-GB" b="0" i="0" dirty="0">
                <a:solidFill>
                  <a:srgbClr val="1F1F1F"/>
                </a:solidFill>
                <a:effectLst/>
                <a:latin typeface="ElsevierGulliver"/>
                <a:hlinkClick r:id="rId4" tooltip="Learn more about faecal pellets from ScienceDirect's AI-generated Topic Pages"/>
              </a:rPr>
              <a:t>faecal pellets</a:t>
            </a:r>
            <a:r>
              <a:rPr lang="en-GB" b="0" i="0" dirty="0">
                <a:solidFill>
                  <a:srgbClr val="1F1F1F"/>
                </a:solidFill>
                <a:effectLst/>
                <a:latin typeface="ElsevierGulliver"/>
              </a:rPr>
              <a:t> or CO</a:t>
            </a:r>
            <a:r>
              <a:rPr lang="en-GB" b="0" i="0" baseline="-25000" dirty="0">
                <a:solidFill>
                  <a:srgbClr val="1F1F1F"/>
                </a:solidFill>
                <a:effectLst/>
                <a:latin typeface="ElsevierGulliver"/>
              </a:rPr>
              <a:t>2</a:t>
            </a:r>
            <a:r>
              <a:rPr lang="en-GB" b="0" i="0" dirty="0">
                <a:solidFill>
                  <a:srgbClr val="1F1F1F"/>
                </a:solidFill>
                <a:effectLst/>
                <a:latin typeface="ElsevierGulliver"/>
              </a:rPr>
              <a:t> (released during respiration) to deeper within the </a:t>
            </a:r>
            <a:r>
              <a:rPr lang="en-GB" b="0" i="0" dirty="0">
                <a:solidFill>
                  <a:srgbClr val="1F1F1F"/>
                </a:solidFill>
                <a:effectLst/>
                <a:latin typeface="ElsevierGulliver"/>
                <a:hlinkClick r:id="rId5" tooltip="Learn more about mesopelagic zone from ScienceDirect's AI-generated Topic Pages"/>
              </a:rPr>
              <a:t>mesopelagic zone</a:t>
            </a:r>
            <a:r>
              <a:rPr lang="en-GB" b="0" i="0" dirty="0">
                <a:solidFill>
                  <a:srgbClr val="1F1F1F"/>
                </a:solidFill>
                <a:effectLst/>
                <a:latin typeface="ElsevierGulliver"/>
              </a:rPr>
              <a:t>. This carbon escapes </a:t>
            </a:r>
            <a:r>
              <a:rPr lang="en-GB" b="0" i="0" dirty="0">
                <a:solidFill>
                  <a:srgbClr val="1F1F1F"/>
                </a:solidFill>
                <a:effectLst/>
                <a:latin typeface="ElsevierGulliver"/>
                <a:hlinkClick r:id="rId6" tooltip="Learn more about remineralisation from ScienceDirect's AI-generated Topic Pages"/>
              </a:rPr>
              <a:t>remineralisation</a:t>
            </a:r>
            <a:r>
              <a:rPr lang="en-GB" b="0" i="0" dirty="0">
                <a:solidFill>
                  <a:srgbClr val="1F1F1F"/>
                </a:solidFill>
                <a:effectLst/>
                <a:latin typeface="ElsevierGulliver"/>
              </a:rPr>
              <a:t> from upper ocean zooplankton and bacteria, so a greater proportion of it reaches the deep ocean than would be expected from a typical Martin Curve where </a:t>
            </a:r>
            <a:r>
              <a:rPr lang="en-GB" b="0" i="0" dirty="0">
                <a:solidFill>
                  <a:srgbClr val="1F1F1F"/>
                </a:solidFill>
                <a:effectLst/>
                <a:latin typeface="ElsevierGulliver"/>
                <a:hlinkClick r:id="rId7" tooltip="Learn more about POC from ScienceDirect's AI-generated Topic Pages"/>
              </a:rPr>
              <a:t>POC</a:t>
            </a:r>
            <a:r>
              <a:rPr lang="en-GB" b="0" i="0" dirty="0">
                <a:solidFill>
                  <a:srgbClr val="1F1F1F"/>
                </a:solidFill>
                <a:effectLst/>
                <a:latin typeface="ElsevierGulliver"/>
              </a:rPr>
              <a:t> attenuation is a simple function of depth. If the DSL is below the permanent </a:t>
            </a:r>
            <a:r>
              <a:rPr lang="en-GB" b="0" i="0" dirty="0">
                <a:solidFill>
                  <a:srgbClr val="1F1F1F"/>
                </a:solidFill>
                <a:effectLst/>
                <a:latin typeface="ElsevierGulliver"/>
                <a:hlinkClick r:id="rId8" tooltip="Learn more about thermocline from ScienceDirect's AI-generated Topic Pages"/>
              </a:rPr>
              <a:t>thermocline</a:t>
            </a:r>
            <a:r>
              <a:rPr lang="en-GB" b="0" i="0" dirty="0">
                <a:solidFill>
                  <a:srgbClr val="1F1F1F"/>
                </a:solidFill>
                <a:effectLst/>
                <a:latin typeface="ElsevierGulliver"/>
              </a:rPr>
              <a:t> the shunted carbon will remain sequestered away from the atmosphere on timescales of centuries.</a:t>
            </a:r>
            <a:endParaRPr lang="en-GB" dirty="0"/>
          </a:p>
        </p:txBody>
      </p:sp>
    </p:spTree>
    <p:extLst>
      <p:ext uri="{BB962C8B-B14F-4D97-AF65-F5344CB8AC3E}">
        <p14:creationId xmlns:p14="http://schemas.microsoft.com/office/powerpoint/2010/main" val="26817492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mulated</a:t>
            </a:r>
            <a:r>
              <a:rPr lang="en-GB" dirty="0"/>
              <a:t> carbon injection and sequestration by metazoans. (a) Simulated injection below the euphotic zone (in </a:t>
            </a:r>
            <a:r>
              <a:rPr lang="en-GB" dirty="0" err="1"/>
              <a:t>mgC</a:t>
            </a:r>
            <a:r>
              <a:rPr lang="en-GB" dirty="0"/>
              <a:t> m−2 d −1 ). (b) 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 (c) Globally averaged concentration of DIC derived from the activity of metazoans according to the depth at which it is sequestered. (d) Relative contribution of the functional groups to injection and sequestration (left and right column respectively) via the different pathways. For </a:t>
            </a:r>
            <a:r>
              <a:rPr lang="en-GB" dirty="0" err="1"/>
              <a:t>fecal</a:t>
            </a:r>
            <a:r>
              <a:rPr lang="en-GB" dirty="0"/>
              <a:t> pellets and carcass degradation, the first flux value corresponds to the degradation of organic carbon that was produced in the euphotic zone and subsequently sank below the euphotic zone, while the second corresponds to the degradation of organic carbon that was injected by metazoans directly below the euphotic zone. For basal respiration and other losses, only the direct injection below the euphotic zone is reported as there is no sinking flux for these pathways.</a:t>
            </a:r>
          </a:p>
        </p:txBody>
      </p:sp>
    </p:spTree>
    <p:extLst>
      <p:ext uri="{BB962C8B-B14F-4D97-AF65-F5344CB8AC3E}">
        <p14:creationId xmlns:p14="http://schemas.microsoft.com/office/powerpoint/2010/main" val="10207674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521495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gathered 43 tracking datasets from 1,943 individuals of 36 species representing five mobile marine taxa (elasmobranchs, cetaceans, pinnipeds, sea birds, and sea turtles). Location data were collected from marine vertebrates equipped with tracking devices (Argos satellite-linked (n=25), GPS (n=12), a combination of </a:t>
            </a:r>
            <a:r>
              <a:rPr lang="en-GB" dirty="0" err="1"/>
              <a:t>GPS+geolocation</a:t>
            </a:r>
            <a:r>
              <a:rPr lang="en-GB" dirty="0"/>
              <a:t> (GLS) (n=1, basking sharks), or GLS only (n=1, sooty shearwaters)) from four out of five of Earth’s five major oceans and from a few minor seas, gulfs, and channels between 2001-2018. Some species (n=4) were tracked with a mixture of Argos, GPS, and GLS devices.</a:t>
            </a:r>
          </a:p>
          <a:p>
            <a:endParaRPr lang="en-GB" dirty="0"/>
          </a:p>
        </p:txBody>
      </p:sp>
    </p:spTree>
    <p:extLst>
      <p:ext uri="{BB962C8B-B14F-4D97-AF65-F5344CB8AC3E}">
        <p14:creationId xmlns:p14="http://schemas.microsoft.com/office/powerpoint/2010/main" val="42004591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Still in the early stages of development, UBL technology has significant potential to help fill knowledge gaps in the distribution and spatial ecology of small, non-surfacing marine species, as well as the early life-history stages of many species, over the next decades.</a:t>
            </a:r>
          </a:p>
        </p:txBody>
      </p:sp>
    </p:spTree>
    <p:extLst>
      <p:ext uri="{BB962C8B-B14F-4D97-AF65-F5344CB8AC3E}">
        <p14:creationId xmlns:p14="http://schemas.microsoft.com/office/powerpoint/2010/main" val="39925013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101</a:t>
            </a:fld>
            <a:endParaRPr lang="en-US"/>
          </a:p>
        </p:txBody>
      </p:sp>
    </p:spTree>
    <p:extLst>
      <p:ext uri="{BB962C8B-B14F-4D97-AF65-F5344CB8AC3E}">
        <p14:creationId xmlns:p14="http://schemas.microsoft.com/office/powerpoint/2010/main" val="2712831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266342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5/12/2024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337704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 id="2147483690"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earth.nullschool.net/#current/ocean/surface/currents/overlay=sea_surface_temp/orthographic=-31.64,23.24,345"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21.xml"/><Relationship Id="rId4" Type="http://schemas.openxmlformats.org/officeDocument/2006/relationships/hyperlink" Target="https://climatechangesite.weebly.com/oceans.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4209/futures-toolkit-edition-1.pdf" TargetMode="External"/><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marineconservation.org.au/wp-content/uploads/2020/03/Bushfire-Report_February-2020_Final-full-for-web-1.pdf" TargetMode="External"/><Relationship Id="rId1" Type="http://schemas.openxmlformats.org/officeDocument/2006/relationships/slideLayout" Target="../slideLayouts/slideLayout20.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earthobservatory.nasa.gov/global-maps/MOD14A1_M_FIRE" TargetMode="External"/><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7.xml"/><Relationship Id="rId1" Type="http://schemas.openxmlformats.org/officeDocument/2006/relationships/slideLayout" Target="../slideLayouts/slideLayout20.xml"/><Relationship Id="rId5" Type="http://schemas.openxmlformats.org/officeDocument/2006/relationships/image" Target="../media/image20.jpe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5" Type="http://schemas.openxmlformats.org/officeDocument/2006/relationships/image" Target="../media/image21.png"/><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hyperlink" Target="https://svs.gsfc.nasa.gov/stories/dust/" TargetMode="External"/><Relationship Id="rId5" Type="http://schemas.openxmlformats.org/officeDocument/2006/relationships/image" Target="../media/image22.png"/><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23.jpeg"/><Relationship Id="rId1" Type="http://schemas.openxmlformats.org/officeDocument/2006/relationships/slideLayout" Target="../slideLayouts/slideLayout20.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hyperlink" Target="https://agupubs.onlinelibrary.wiley.com/doi/10.1029/2021WR030699" TargetMode="External"/><Relationship Id="rId2" Type="http://schemas.openxmlformats.org/officeDocument/2006/relationships/image" Target="../media/image25.jpe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23.jpe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0.xml"/><Relationship Id="rId4" Type="http://schemas.openxmlformats.org/officeDocument/2006/relationships/hyperlink" Target="https://www.theatlantic.com/science/archive/2021/02/coastal-darkening-threatening-marine-life/618007/"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hyperlink" Target="https://hakaimagazine.com/news/the-environmental-threat-youve-never-heard-o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ubs.acs.org/doi/10.1021/acs.est.9b03093" TargetMode="External"/><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hyperlink" Target="https://www.epa.gov/ocean-acidification/understanding-science-ocean-and-coastal-acidification" TargetMode="External"/><Relationship Id="rId2" Type="http://schemas.openxmlformats.org/officeDocument/2006/relationships/image" Target="../media/image32.jpe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hyperlink" Target="https://tos.org/oceanography/assets/docs/22-4_millero.pdf" TargetMode="External"/><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hyperlink" Target="https://www.frontiersin.org/articles/10.3389/fmars.2021.801889/full" TargetMode="External"/><Relationship Id="rId2" Type="http://schemas.openxmlformats.org/officeDocument/2006/relationships/image" Target="../media/image35.jpe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nature.com/articles/srep21554" TargetMode="External"/><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s://coastalscience.noaa.gov/project/assessing-ocean-acidification-as-a-driver-for-enhanced-metals-uptake-by-blue-mussels/" TargetMode="External"/><Relationship Id="rId1" Type="http://schemas.openxmlformats.org/officeDocument/2006/relationships/slideLayout" Target="../slideLayouts/slideLayout20.xml"/><Relationship Id="rId5" Type="http://schemas.openxmlformats.org/officeDocument/2006/relationships/hyperlink" Target="https://www.mdpi.com/2305-6304/11/6/490" TargetMode="External"/><Relationship Id="rId4" Type="http://schemas.openxmlformats.org/officeDocument/2006/relationships/image" Target="../media/image38.jpeg"/></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0.xml"/><Relationship Id="rId4" Type="http://schemas.openxmlformats.org/officeDocument/2006/relationships/hyperlink" Target="https://earthcommission.org/wp-content/uploads/2022/10/Obura-Coral-reef-tipping-points-20Oct22.pdf"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hyperlink" Target="https://earthcommission.org/wp-content/uploads/2022/10/Obura-Coral-reef-tipping-points-20Oct22.pdf" TargetMode="External"/><Relationship Id="rId2" Type="http://schemas.openxmlformats.org/officeDocument/2006/relationships/notesSlide" Target="../notesSlides/notesSlide19.xml"/><Relationship Id="rId1" Type="http://schemas.openxmlformats.org/officeDocument/2006/relationships/slideLayout" Target="../slideLayouts/slideLayout20.xml"/><Relationship Id="rId4" Type="http://schemas.openxmlformats.org/officeDocument/2006/relationships/image" Target="../media/image47.png"/></Relationships>
</file>

<file path=ppt/slides/_rels/slide4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0.xml"/><Relationship Id="rId1" Type="http://schemas.openxmlformats.org/officeDocument/2006/relationships/slideLayout" Target="../slideLayouts/slideLayout20.xml"/><Relationship Id="rId4" Type="http://schemas.openxmlformats.org/officeDocument/2006/relationships/hyperlink" Target="https://www.npr.org/sections/thesalt/2016/06/30/484015370/1-in-10-people-may-face-malnutrition-as-fish-catches-decline#:~:text=Scientists%20are%20predicting%20more%20than,fish%20catches%20continue%20to%20decline."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hyperlink" Target="https://www.cell.com/current-biology/fulltext/S0960-9822(21)00896-4" TargetMode="External"/><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hyperlink" Target="https://www.nature.com/articles/s41586-019-1592-6" TargetMode="External"/><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image" Target="../media/image52.png"/></Relationships>
</file>

<file path=ppt/slides/_rels/slide5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53.jpeg"/></Relationships>
</file>

<file path=ppt/slides/_rels/slide5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20.xml"/><Relationship Id="rId4" Type="http://schemas.openxmlformats.org/officeDocument/2006/relationships/hyperlink" Target="https://www.ncbi.nlm.nih.gov/pmc/articles/PMC4278207/"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mdpi.com/1660-3397/18/4/214" TargetMode="External"/><Relationship Id="rId2" Type="http://schemas.openxmlformats.org/officeDocument/2006/relationships/image" Target="../media/image56.png"/><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hyperlink" Target="https://www.traffic.org/site/assets/files/13491/fish-maw-trade-web.pdf" TargetMode="External"/><Relationship Id="rId1" Type="http://schemas.openxmlformats.org/officeDocument/2006/relationships/slideLayout" Target="../slideLayouts/slideLayout20.xml"/><Relationship Id="rId5" Type="http://schemas.openxmlformats.org/officeDocument/2006/relationships/image" Target="../media/image59.jpeg"/><Relationship Id="rId4" Type="http://schemas.openxmlformats.org/officeDocument/2006/relationships/image" Target="../media/image58.jpeg"/></Relationships>
</file>

<file path=ppt/slides/_rels/slide5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0.xml"/><Relationship Id="rId4" Type="http://schemas.openxmlformats.org/officeDocument/2006/relationships/hyperlink" Target="https://www.aljazeera.com/economy/2022/1/20/gold-in-the-sea-brazils-booming-fish-bladder-trade"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0.xml"/><Relationship Id="rId4" Type="http://schemas.openxmlformats.org/officeDocument/2006/relationships/hyperlink" Target="https://eia-international.org/wp-content/uploads/EIA-Collateral-Damage-FINAL-mr.pdf"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64.png"/><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64.png"/><Relationship Id="rId1" Type="http://schemas.openxmlformats.org/officeDocument/2006/relationships/slideLayout" Target="../slideLayouts/slideLayout20.xml"/><Relationship Id="rId5" Type="http://schemas.openxmlformats.org/officeDocument/2006/relationships/hyperlink" Target="https://time.com/6097312/lab-grown-fish-maw-avant-meats/" TargetMode="External"/><Relationship Id="rId4" Type="http://schemas.openxmlformats.org/officeDocument/2006/relationships/image" Target="../media/image65.jpeg"/></Relationships>
</file>

<file path=ppt/slides/_rels/slide59.xml.rels><?xml version="1.0" encoding="UTF-8" standalone="yes"?>
<Relationships xmlns="http://schemas.openxmlformats.org/package/2006/relationships"><Relationship Id="rId3" Type="http://schemas.openxmlformats.org/officeDocument/2006/relationships/hyperlink" Target="https://ocean-climate.org/en/awareness/the-ocean-a-carbon-sink/" TargetMode="External"/><Relationship Id="rId2" Type="http://schemas.openxmlformats.org/officeDocument/2006/relationships/image" Target="../media/image66.jpeg"/><Relationship Id="rId1" Type="http://schemas.openxmlformats.org/officeDocument/2006/relationships/slideLayout" Target="../slideLayouts/slideLayout20.xml"/></Relationships>
</file>

<file path=ppt/slides/_rels/slide60.xml.rels><?xml version="1.0" encoding="UTF-8" standalone="yes"?>
<Relationships xmlns="http://schemas.openxmlformats.org/package/2006/relationships"><Relationship Id="rId3" Type="http://schemas.openxmlformats.org/officeDocument/2006/relationships/hyperlink" Target="https://onlinelibrary.wiley.com/doi/full/10.1111/gcb.16019#gcb16019-bib-0056" TargetMode="External"/><Relationship Id="rId2" Type="http://schemas.openxmlformats.org/officeDocument/2006/relationships/hyperlink" Target="https://onlinelibrary.wiley.com/doi/full/10.1111/gcb.16019#gcb16019-bib-0065" TargetMode="External"/><Relationship Id="rId1" Type="http://schemas.openxmlformats.org/officeDocument/2006/relationships/slideLayout" Target="../slideLayouts/slideLayout20.xml"/><Relationship Id="rId4" Type="http://schemas.openxmlformats.org/officeDocument/2006/relationships/image" Target="../media/image67.jpeg"/></Relationships>
</file>

<file path=ppt/slides/_rels/slide6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0.xml"/></Relationships>
</file>

<file path=ppt/slides/_rels/slide63.xml.rels><?xml version="1.0" encoding="UTF-8" standalone="yes"?>
<Relationships xmlns="http://schemas.openxmlformats.org/package/2006/relationships"><Relationship Id="rId3" Type="http://schemas.openxmlformats.org/officeDocument/2006/relationships/hyperlink" Target="https://www.ncbi.nlm.nih.gov/pmc/articles/PMC9300016/" TargetMode="External"/><Relationship Id="rId2" Type="http://schemas.openxmlformats.org/officeDocument/2006/relationships/notesSlide" Target="../notesSlides/notesSlide25.xml"/><Relationship Id="rId1" Type="http://schemas.openxmlformats.org/officeDocument/2006/relationships/slideLayout" Target="../slideLayouts/slideLayout20.xml"/><Relationship Id="rId4" Type="http://schemas.openxmlformats.org/officeDocument/2006/relationships/image" Target="../media/image70.jpeg"/></Relationships>
</file>

<file path=ppt/slides/_rels/slide6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hyperlink" Target="https://www.ncbi.nlm.nih.gov/pmc/articles/PMC9300016/"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hyperlink" Target="https://bg.copernicus.org/articles/20/997/2023/bg-20-997-2023.pdf"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28.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29.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30.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31.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32.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33.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72.jpeg"/><Relationship Id="rId7" Type="http://schemas.openxmlformats.org/officeDocument/2006/relationships/image" Target="../media/image75.jpeg"/><Relationship Id="rId2" Type="http://schemas.openxmlformats.org/officeDocument/2006/relationships/notesSlide" Target="../notesSlides/notesSlide34.xml"/><Relationship Id="rId1" Type="http://schemas.openxmlformats.org/officeDocument/2006/relationships/slideLayout" Target="../slideLayouts/slideLayout20.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hyperlink" Target="https://www.sciencedirect.com/science/article/pii/S0079661119300370" TargetMode="External"/></Relationships>
</file>

<file path=ppt/slides/_rels/slide7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5.xml"/><Relationship Id="rId1" Type="http://schemas.openxmlformats.org/officeDocument/2006/relationships/slideLayout" Target="../slideLayouts/slideLayout20.xml"/><Relationship Id="rId6" Type="http://schemas.openxmlformats.org/officeDocument/2006/relationships/image" Target="../media/image77.jpeg"/><Relationship Id="rId5" Type="http://schemas.openxmlformats.org/officeDocument/2006/relationships/hyperlink" Target="https://www.sciencedirect.com/topics/earth-and-planetary-sciences/remineralization" TargetMode="External"/><Relationship Id="rId4" Type="http://schemas.openxmlformats.org/officeDocument/2006/relationships/hyperlink" Target="https://www.sciencedirect.com/science/article/pii/S0079661119300370"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6.xml"/><Relationship Id="rId1" Type="http://schemas.openxmlformats.org/officeDocument/2006/relationships/slideLayout" Target="../slideLayouts/slideLayout20.xml"/><Relationship Id="rId4" Type="http://schemas.openxmlformats.org/officeDocument/2006/relationships/hyperlink" Target="https://bg.copernicus.org/articles/20/997/2023/bg-20-997-2023.pdf"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onlinelibrary.wiley.com/doi/full/10.1111/gcb.16019#gcb16019-bib-0017" TargetMode="External"/><Relationship Id="rId2" Type="http://schemas.openxmlformats.org/officeDocument/2006/relationships/notesSlide" Target="../notesSlides/notesSlide37.xml"/><Relationship Id="rId1" Type="http://schemas.openxmlformats.org/officeDocument/2006/relationships/slideLayout" Target="../slideLayouts/slideLayout20.xml"/><Relationship Id="rId5" Type="http://schemas.openxmlformats.org/officeDocument/2006/relationships/hyperlink" Target="https://www.ices.dk/news-and-events/news-archive/news/Pages/Mesopelagic-resources-IJMS.aspx" TargetMode="External"/><Relationship Id="rId4" Type="http://schemas.openxmlformats.org/officeDocument/2006/relationships/image" Target="../media/image79.png"/></Relationships>
</file>

<file path=ppt/slides/_rels/slide76.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hyperlink" Target="https://www.nature.com/articles/s43017-022-00387-5" TargetMode="External"/><Relationship Id="rId1" Type="http://schemas.openxmlformats.org/officeDocument/2006/relationships/slideLayout" Target="../slideLayouts/slideLayout20.xml"/><Relationship Id="rId4" Type="http://schemas.openxmlformats.org/officeDocument/2006/relationships/image" Target="../media/image81.jpeg"/></Relationships>
</file>

<file path=ppt/slides/_rels/slide77.xml.rels><?xml version="1.0" encoding="UTF-8" standalone="yes"?>
<Relationships xmlns="http://schemas.openxmlformats.org/package/2006/relationships"><Relationship Id="rId3" Type="http://schemas.openxmlformats.org/officeDocument/2006/relationships/hyperlink" Target="https://eandt.theiet.org/content/articles/2022/07/the-environmental-impact-of-deep-sea-mining/" TargetMode="External"/><Relationship Id="rId2" Type="http://schemas.openxmlformats.org/officeDocument/2006/relationships/image" Target="../media/image82.jpeg"/><Relationship Id="rId1" Type="http://schemas.openxmlformats.org/officeDocument/2006/relationships/slideLayout" Target="../slideLayouts/slideLayout20.xml"/></Relationships>
</file>

<file path=ppt/slides/_rels/slide7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83.jpeg"/></Relationships>
</file>

<file path=ppt/slides/_rels/slide80.xml.rels><?xml version="1.0" encoding="UTF-8" standalone="yes"?>
<Relationships xmlns="http://schemas.openxmlformats.org/package/2006/relationships"><Relationship Id="rId3" Type="http://schemas.openxmlformats.org/officeDocument/2006/relationships/hyperlink" Target="https://www.sciencedirect.com/science/article/pii/S0048969721009852" TargetMode="External"/><Relationship Id="rId2" Type="http://schemas.openxmlformats.org/officeDocument/2006/relationships/hyperlink" Target="https://www.sciencedirect.com/science/article/pii/S0308597X13001280" TargetMode="External"/><Relationship Id="rId1" Type="http://schemas.openxmlformats.org/officeDocument/2006/relationships/slideLayout" Target="../slideLayouts/slideLayout20.xml"/><Relationship Id="rId6" Type="http://schemas.openxmlformats.org/officeDocument/2006/relationships/hyperlink" Target="https://www.gov.wales/sites/default/files/publications/2021-11/review-potential-co-existence-different-sectors-welsh-marine-plan-area.pdf" TargetMode="External"/><Relationship Id="rId5" Type="http://schemas.openxmlformats.org/officeDocument/2006/relationships/image" Target="../media/image85.png"/><Relationship Id="rId4" Type="http://schemas.openxmlformats.org/officeDocument/2006/relationships/image" Target="../media/image84.jpeg"/></Relationships>
</file>

<file path=ppt/slides/_rels/slide81.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hyperlink" Target="https://www.nature.com/articles/s41559-022-01812-0" TargetMode="External"/><Relationship Id="rId1" Type="http://schemas.openxmlformats.org/officeDocument/2006/relationships/slideLayout" Target="../slideLayouts/slideLayout20.xml"/><Relationship Id="rId4" Type="http://schemas.openxmlformats.org/officeDocument/2006/relationships/hyperlink" Target="https://www.continental.com/en/press/press-releases/sound-insulation-for-marine-life/"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hyperlink" Target="https://www.frontiersin.org/articles/10.3389/fmars.2020.565968/full" TargetMode="External"/><Relationship Id="rId1" Type="http://schemas.openxmlformats.org/officeDocument/2006/relationships/slideLayout" Target="../slideLayouts/slideLayout20.xml"/><Relationship Id="rId5" Type="http://schemas.openxmlformats.org/officeDocument/2006/relationships/image" Target="../media/image89.png"/><Relationship Id="rId4" Type="http://schemas.openxmlformats.org/officeDocument/2006/relationships/image" Target="../media/image88.jpeg"/></Relationships>
</file>

<file path=ppt/slides/_rels/slide83.xml.rels><?xml version="1.0" encoding="UTF-8" standalone="yes"?>
<Relationships xmlns="http://schemas.openxmlformats.org/package/2006/relationships"><Relationship Id="rId3" Type="http://schemas.openxmlformats.org/officeDocument/2006/relationships/hyperlink" Target="https://www.bbc.com/future/article/20220202-floating-homes-the-benefits-of-living-on-water" TargetMode="External"/><Relationship Id="rId2" Type="http://schemas.openxmlformats.org/officeDocument/2006/relationships/image" Target="../media/image90.jpeg"/><Relationship Id="rId1" Type="http://schemas.openxmlformats.org/officeDocument/2006/relationships/slideLayout" Target="../slideLayouts/slideLayout20.xml"/></Relationships>
</file>

<file path=ppt/slides/_rels/slide84.xml.rels><?xml version="1.0" encoding="UTF-8" standalone="yes"?>
<Relationships xmlns="http://schemas.openxmlformats.org/package/2006/relationships"><Relationship Id="rId3" Type="http://schemas.openxmlformats.org/officeDocument/2006/relationships/hyperlink" Target="https://unhabitat.org/un-habitat-and-partners-unveil-oceanix-busan-the-worlds-first-prototype-floating-city" TargetMode="External"/><Relationship Id="rId2" Type="http://schemas.openxmlformats.org/officeDocument/2006/relationships/image" Target="../media/image91.png"/><Relationship Id="rId1" Type="http://schemas.openxmlformats.org/officeDocument/2006/relationships/slideLayout" Target="../slideLayouts/slideLayout20.xml"/><Relationship Id="rId4" Type="http://schemas.openxmlformats.org/officeDocument/2006/relationships/hyperlink" Target="https://oceanix.com/busan/" TargetMode="External"/></Relationships>
</file>

<file path=ppt/slides/_rels/slide85.xml.rels><?xml version="1.0" encoding="UTF-8" standalone="yes"?>
<Relationships xmlns="http://schemas.openxmlformats.org/package/2006/relationships"><Relationship Id="rId3" Type="http://schemas.openxmlformats.org/officeDocument/2006/relationships/hyperlink" Target="https://www.dutchdocklands.com/what-we-do/portfolio/maldives-floating-city/" TargetMode="External"/><Relationship Id="rId2" Type="http://schemas.openxmlformats.org/officeDocument/2006/relationships/image" Target="../media/image92.png"/><Relationship Id="rId1" Type="http://schemas.openxmlformats.org/officeDocument/2006/relationships/slideLayout" Target="../slideLayouts/slideLayout20.xml"/></Relationships>
</file>

<file path=ppt/slides/_rels/slide86.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0.xml"/></Relationships>
</file>

<file path=ppt/slides/_rels/slide87.xml.rels><?xml version="1.0" encoding="UTF-8" standalone="yes"?>
<Relationships xmlns="http://schemas.openxmlformats.org/package/2006/relationships"><Relationship Id="rId3" Type="http://schemas.openxmlformats.org/officeDocument/2006/relationships/hyperlink" Target="https://www.tandfonline.com/doi/abs/10.1080/13602360500285641" TargetMode="External"/><Relationship Id="rId2" Type="http://schemas.openxmlformats.org/officeDocument/2006/relationships/image" Target="../media/image94.jpeg"/><Relationship Id="rId1" Type="http://schemas.openxmlformats.org/officeDocument/2006/relationships/slideLayout" Target="../slideLayouts/slideLayout20.xml"/><Relationship Id="rId6" Type="http://schemas.openxmlformats.org/officeDocument/2006/relationships/hyperlink" Target="https://theconversation.com/floating-cities-the-future-or-a-washed-up-idea-116511" TargetMode="External"/><Relationship Id="rId5" Type="http://schemas.openxmlformats.org/officeDocument/2006/relationships/image" Target="../media/image96.jpeg"/><Relationship Id="rId4" Type="http://schemas.openxmlformats.org/officeDocument/2006/relationships/image" Target="../media/image95.jpeg"/></Relationships>
</file>

<file path=ppt/slides/_rels/slide88.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89.xml.rels><?xml version="1.0" encoding="UTF-8" standalone="yes"?>
<Relationships xmlns="http://schemas.openxmlformats.org/package/2006/relationships"><Relationship Id="rId3" Type="http://schemas.openxmlformats.org/officeDocument/2006/relationships/hyperlink" Target="https://www.sciencedirect.com/science/article/pii/S164235932100015X" TargetMode="External"/><Relationship Id="rId2" Type="http://schemas.openxmlformats.org/officeDocument/2006/relationships/image" Target="../media/image98.jpeg"/><Relationship Id="rId1" Type="http://schemas.openxmlformats.org/officeDocument/2006/relationships/slideLayout" Target="../slideLayouts/slideLayout20.xml"/></Relationships>
</file>

<file path=ppt/slides/_rels/slide9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9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92.xml.rels><?xml version="1.0" encoding="UTF-8" standalone="yes"?>
<Relationships xmlns="http://schemas.openxmlformats.org/package/2006/relationships"><Relationship Id="rId3" Type="http://schemas.openxmlformats.org/officeDocument/2006/relationships/hyperlink" Target="https://link.springer.com/chapter/10.1007/398_2017_5" TargetMode="External"/><Relationship Id="rId2" Type="http://schemas.openxmlformats.org/officeDocument/2006/relationships/image" Target="../media/image101.png"/><Relationship Id="rId1" Type="http://schemas.openxmlformats.org/officeDocument/2006/relationships/slideLayout" Target="../slideLayouts/slideLayout20.xml"/></Relationships>
</file>

<file path=ppt/slides/_rels/slide93.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38.xml"/><Relationship Id="rId1" Type="http://schemas.openxmlformats.org/officeDocument/2006/relationships/slideLayout" Target="../slideLayouts/slideLayout20.xml"/><Relationship Id="rId4" Type="http://schemas.openxmlformats.org/officeDocument/2006/relationships/hyperlink" Target="https://www.frontiersin.org/files/Articles/897104/fmars-09-897104-HTML-r1/image_m/fmars-09-897104-g001.jpg" TargetMode="External"/></Relationships>
</file>

<file path=ppt/slides/_rels/slide94.xml.rels><?xml version="1.0" encoding="UTF-8" standalone="yes"?>
<Relationships xmlns="http://schemas.openxmlformats.org/package/2006/relationships"><Relationship Id="rId3" Type="http://schemas.openxmlformats.org/officeDocument/2006/relationships/hyperlink" Target="https://news.mit.edu/2020/underwater-gps-navigation-1102" TargetMode="External"/><Relationship Id="rId2" Type="http://schemas.openxmlformats.org/officeDocument/2006/relationships/notesSlide" Target="../notesSlides/notesSlide39.xml"/><Relationship Id="rId1" Type="http://schemas.openxmlformats.org/officeDocument/2006/relationships/slideLayout" Target="../slideLayouts/slideLayout20.xml"/><Relationship Id="rId5" Type="http://schemas.openxmlformats.org/officeDocument/2006/relationships/hyperlink" Target="https://youtu.be/zC3HaY6YJLY" TargetMode="External"/><Relationship Id="rId4" Type="http://schemas.openxmlformats.org/officeDocument/2006/relationships/image" Target="../media/image103.jpeg"/></Relationships>
</file>

<file path=ppt/slides/_rels/slide9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jpeg"/><Relationship Id="rId1" Type="http://schemas.openxmlformats.org/officeDocument/2006/relationships/slideLayout" Target="../slideLayouts/slideLayout20.xml"/><Relationship Id="rId4" Type="http://schemas.openxmlformats.org/officeDocument/2006/relationships/hyperlink" Target="https://www.fisheries.noaa.gov/national/science-data/ocean-noise" TargetMode="External"/></Relationships>
</file>

<file path=ppt/slides/_rels/slide96.xml.rels><?xml version="1.0" encoding="UTF-8" standalone="yes"?>
<Relationships xmlns="http://schemas.openxmlformats.org/package/2006/relationships"><Relationship Id="rId3" Type="http://schemas.openxmlformats.org/officeDocument/2006/relationships/hyperlink" Target="https://oceanexplorer.noaa.gov/explorations/22sampling-robotics/welcome.html#:~:text=As%20compared%20with%20rigid%20metallic,environments%20more%20safely%20and%20effectively." TargetMode="External"/><Relationship Id="rId2" Type="http://schemas.openxmlformats.org/officeDocument/2006/relationships/image" Target="../media/image106.jpeg"/><Relationship Id="rId1" Type="http://schemas.openxmlformats.org/officeDocument/2006/relationships/slideLayout" Target="../slideLayouts/slideLayout20.xml"/></Relationships>
</file>

<file path=ppt/slides/_rels/slide97.xml.rels><?xml version="1.0" encoding="UTF-8" standalone="yes"?>
<Relationships xmlns="http://schemas.openxmlformats.org/package/2006/relationships"><Relationship Id="rId3" Type="http://schemas.openxmlformats.org/officeDocument/2006/relationships/hyperlink" Target="https://www.verdict.co.uk/jellyfish-catching-soft-robot/" TargetMode="External"/><Relationship Id="rId2" Type="http://schemas.openxmlformats.org/officeDocument/2006/relationships/image" Target="../media/image107.jpeg"/><Relationship Id="rId1" Type="http://schemas.openxmlformats.org/officeDocument/2006/relationships/slideLayout" Target="../slideLayouts/slideLayout20.xml"/></Relationships>
</file>

<file path=ppt/slides/_rels/slide98.xml.rels><?xml version="1.0" encoding="UTF-8" standalone="yes"?>
<Relationships xmlns="http://schemas.openxmlformats.org/package/2006/relationships"><Relationship Id="rId3" Type="http://schemas.openxmlformats.org/officeDocument/2006/relationships/hyperlink" Target="https://www.theengineer.co.uk/content/news/soft-robotic-grabber-for-subs-could-enhance-marine-science/" TargetMode="External"/><Relationship Id="rId2" Type="http://schemas.openxmlformats.org/officeDocument/2006/relationships/image" Target="../media/image108.png"/><Relationship Id="rId1" Type="http://schemas.openxmlformats.org/officeDocument/2006/relationships/slideLayout" Target="../slideLayouts/slideLayout20.xml"/><Relationship Id="rId5" Type="http://schemas.openxmlformats.org/officeDocument/2006/relationships/image" Target="../media/image109.png"/><Relationship Id="rId4" Type="http://schemas.openxmlformats.org/officeDocument/2006/relationships/hyperlink" Target="https://www.nature.com/articles/s41598-018-33138-y#Fig2" TargetMode="External"/></Relationships>
</file>

<file path=ppt/slides/_rels/slide99.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hyperlink" Target="https://www.unep.org/resources/report/biodegradable-plastics-and-marine-litter-misconceptions-concerns-and-impacts" TargetMode="External"/><Relationship Id="rId1" Type="http://schemas.openxmlformats.org/officeDocument/2006/relationships/slideLayout" Target="../slideLayouts/slideLayout20.xml"/><Relationship Id="rId5" Type="http://schemas.openxmlformats.org/officeDocument/2006/relationships/image" Target="../media/image112.jpeg"/><Relationship Id="rId4" Type="http://schemas.openxmlformats.org/officeDocument/2006/relationships/image" Target="../media/image111.jpeg"/></Relationships>
</file>

<file path=ppt/slides/_rels/slide10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jpeg"/><Relationship Id="rId1" Type="http://schemas.openxmlformats.org/officeDocument/2006/relationships/slideLayout" Target="../slideLayouts/slideLayout20.xml"/></Relationships>
</file>

<file path=ppt/slides/_rels/slide10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40.xml"/><Relationship Id="rId1" Type="http://schemas.openxmlformats.org/officeDocument/2006/relationships/slideLayout" Target="../slideLayouts/slideLayout20.xml"/></Relationships>
</file>

<file path=ppt/slides/_rels/slide102.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5.xml"/><Relationship Id="rId6" Type="http://schemas.openxmlformats.org/officeDocument/2006/relationships/image" Target="../media/image120.jpeg"/><Relationship Id="rId5" Type="http://schemas.openxmlformats.org/officeDocument/2006/relationships/image" Target="../media/image119.jpeg"/><Relationship Id="rId4" Type="http://schemas.openxmlformats.org/officeDocument/2006/relationships/image" Target="../media/image118.jpeg"/></Relationships>
</file>

<file path=ppt/slides/_rels/slide103.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04.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05.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descr="Vessel towing two sets of scallop dredges across the seabed">
            <a:extLst>
              <a:ext uri="{FF2B5EF4-FFF2-40B4-BE49-F238E27FC236}">
                <a16:creationId xmlns:a16="http://schemas.microsoft.com/office/drawing/2014/main" id="{B376F550-25E5-00E8-6F9E-F70217AB1E34}"/>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2223380"/>
            <a:ext cx="9120570" cy="3133615"/>
          </a:xfrm>
        </p:spPr>
        <p:txBody>
          <a:bodyPr wrap="square" anchor="b">
            <a:normAutofit/>
          </a:bodyPr>
          <a:lstStyle/>
          <a:p>
            <a:r>
              <a:rPr lang="en-US" sz="4400" dirty="0"/>
              <a:t>Coastal and marine issues </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p:blipFill>
        <p:spPr>
          <a:xfrm>
            <a:off x="4953000" y="612648"/>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477526" y="4634619"/>
            <a:ext cx="9116568" cy="722376"/>
          </a:xfrm>
        </p:spPr>
        <p:txBody>
          <a:bodyPr anchor="ctr">
            <a:normAutofit/>
          </a:bodyPr>
          <a:lstStyle/>
          <a:p>
            <a:r>
              <a:rPr lang="en-US" sz="2800" dirty="0"/>
              <a:t>Alissa Flatley</a:t>
            </a:r>
          </a:p>
        </p:txBody>
      </p:sp>
      <p:sp>
        <p:nvSpPr>
          <p:cNvPr id="6" name="Subtitle 1">
            <a:extLst>
              <a:ext uri="{FF2B5EF4-FFF2-40B4-BE49-F238E27FC236}">
                <a16:creationId xmlns:a16="http://schemas.microsoft.com/office/drawing/2014/main" id="{DAACB67F-C332-D6AD-E18F-3521782CD856}"/>
              </a:ext>
            </a:extLst>
          </p:cNvPr>
          <p:cNvSpPr txBox="1">
            <a:spLocks/>
          </p:cNvSpPr>
          <p:nvPr/>
        </p:nvSpPr>
        <p:spPr>
          <a:xfrm>
            <a:off x="-2081784" y="2190993"/>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pic>
        <p:nvPicPr>
          <p:cNvPr id="8" name="Picture 7" descr="A black background with white text&#10;&#10;Description automatically generated">
            <a:extLst>
              <a:ext uri="{FF2B5EF4-FFF2-40B4-BE49-F238E27FC236}">
                <a16:creationId xmlns:a16="http://schemas.microsoft.com/office/drawing/2014/main" id="{ADD7B6E7-0AF9-BA3D-DB89-BE450BD783BB}"/>
              </a:ext>
            </a:extLst>
          </p:cNvPr>
          <p:cNvPicPr>
            <a:picLocks noChangeAspect="1"/>
          </p:cNvPicPr>
          <p:nvPr/>
        </p:nvPicPr>
        <p:blipFill>
          <a:blip r:embed="rId4"/>
          <a:stretch>
            <a:fillRect/>
          </a:stretch>
        </p:blipFill>
        <p:spPr>
          <a:xfrm>
            <a:off x="179356" y="37874"/>
            <a:ext cx="2596340" cy="1200807"/>
          </a:xfrm>
          <a:prstGeom prst="rect">
            <a:avLst/>
          </a:prstGeom>
        </p:spPr>
      </p:pic>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GB" sz="2400" dirty="0"/>
              <a:t>Today we will explore local issues impacting the Welsh coastal and marine environment through our own local horizon survey. Secondly, we will look at issues impacting marine and coastal biodiversity around the globe.</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11" name="Picture Placeholder 10" descr="A screen shot of a globe&#10;&#10;Description automatically generated">
            <a:extLst>
              <a:ext uri="{FF2B5EF4-FFF2-40B4-BE49-F238E27FC236}">
                <a16:creationId xmlns:a16="http://schemas.microsoft.com/office/drawing/2014/main" id="{E43EEF8E-AE54-A261-7B48-6D4AC54812D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a:fillRect/>
          </a:stretch>
        </p:blipFill>
        <p:spPr/>
      </p:pic>
      <p:sp>
        <p:nvSpPr>
          <p:cNvPr id="13" name="TextBox 12">
            <a:extLst>
              <a:ext uri="{FF2B5EF4-FFF2-40B4-BE49-F238E27FC236}">
                <a16:creationId xmlns:a16="http://schemas.microsoft.com/office/drawing/2014/main" id="{97CB6B8E-E05E-30EB-26CD-4CD7CB7A1D3C}"/>
              </a:ext>
            </a:extLst>
          </p:cNvPr>
          <p:cNvSpPr txBox="1"/>
          <p:nvPr/>
        </p:nvSpPr>
        <p:spPr>
          <a:xfrm>
            <a:off x="528942" y="5788710"/>
            <a:ext cx="6097656" cy="646331"/>
          </a:xfrm>
          <a:prstGeom prst="rect">
            <a:avLst/>
          </a:prstGeom>
          <a:noFill/>
        </p:spPr>
        <p:txBody>
          <a:bodyPr wrap="square">
            <a:spAutoFit/>
          </a:bodyPr>
          <a:lstStyle/>
          <a:p>
            <a:pPr>
              <a:spcAft>
                <a:spcPts val="600"/>
              </a:spcAft>
            </a:pPr>
            <a:r>
              <a:rPr lang="en-GB" sz="1800" dirty="0">
                <a:cs typeface="Arial" panose="020B0604020202020204" pitchFamily="34" charset="0"/>
                <a:hlinkClick r:id="rId3"/>
              </a:rPr>
              <a:t>earth :: a global map of wind, weather, and ocean conditions (nullschool.net)</a:t>
            </a:r>
            <a:endParaRPr lang="en-US" sz="1800" dirty="0">
              <a:solidFill>
                <a:srgbClr val="002060"/>
              </a:solidFill>
              <a:cs typeface="Arial" panose="020B0604020202020204" pitchFamily="34" charset="0"/>
            </a:endParaRPr>
          </a:p>
        </p:txBody>
      </p:sp>
      <p:sp>
        <p:nvSpPr>
          <p:cNvPr id="5" name="Rectangle 4">
            <a:extLst>
              <a:ext uri="{FF2B5EF4-FFF2-40B4-BE49-F238E27FC236}">
                <a16:creationId xmlns:a16="http://schemas.microsoft.com/office/drawing/2014/main" id="{6880F19A-CE80-94F6-EE17-15C12A7B85CE}"/>
              </a:ext>
            </a:extLst>
          </p:cNvPr>
          <p:cNvSpPr/>
          <p:nvPr/>
        </p:nvSpPr>
        <p:spPr>
          <a:xfrm>
            <a:off x="5449824" y="1219076"/>
            <a:ext cx="90539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AIM</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US" sz="2400" dirty="0"/>
              <a:t>1) Ecosystem Impacts</a:t>
            </a:r>
          </a:p>
          <a:p>
            <a:r>
              <a:rPr lang="en-US" sz="2400" dirty="0"/>
              <a:t>2) Resource Exploitation</a:t>
            </a:r>
          </a:p>
          <a:p>
            <a:r>
              <a:rPr lang="en-US" sz="2400" dirty="0"/>
              <a:t>3) New Technologies</a:t>
            </a:r>
          </a:p>
          <a:p>
            <a:r>
              <a:rPr lang="en-US" sz="2400" dirty="0"/>
              <a:t>4) Horizon Scanning Activity</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8" name="Picture Placeholder 7" descr="Humpback whale emerging from the ocean">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877824" y="1546224"/>
            <a:ext cx="3771900" cy="3771900"/>
          </a:xfrm>
          <a:noFill/>
        </p:spPr>
      </p:pic>
      <p:sp>
        <p:nvSpPr>
          <p:cNvPr id="5" name="Rectangle 4">
            <a:extLst>
              <a:ext uri="{FF2B5EF4-FFF2-40B4-BE49-F238E27FC236}">
                <a16:creationId xmlns:a16="http://schemas.microsoft.com/office/drawing/2014/main" id="{5DEE8668-C5D9-FBB1-05E9-EEA6DBC70941}"/>
              </a:ext>
            </a:extLst>
          </p:cNvPr>
          <p:cNvSpPr/>
          <p:nvPr/>
        </p:nvSpPr>
        <p:spPr>
          <a:xfrm>
            <a:off x="5449824" y="1149525"/>
            <a:ext cx="1827107"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CONTENT</a:t>
            </a:r>
          </a:p>
        </p:txBody>
      </p:sp>
    </p:spTree>
    <p:extLst>
      <p:ext uri="{BB962C8B-B14F-4D97-AF65-F5344CB8AC3E}">
        <p14:creationId xmlns:p14="http://schemas.microsoft.com/office/powerpoint/2010/main" val="312412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sp>
        <p:nvSpPr>
          <p:cNvPr id="7" name="Rectangle 6">
            <a:extLst>
              <a:ext uri="{FF2B5EF4-FFF2-40B4-BE49-F238E27FC236}">
                <a16:creationId xmlns:a16="http://schemas.microsoft.com/office/drawing/2014/main" id="{37F0C089-CE14-4D80-BC0C-38AA8E25096D}"/>
              </a:ext>
            </a:extLst>
          </p:cNvPr>
          <p:cNvSpPr/>
          <p:nvPr/>
        </p:nvSpPr>
        <p:spPr>
          <a:xfrm>
            <a:off x="1162006" y="275486"/>
            <a:ext cx="3197604" cy="64259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Content Placeholder 2">
            <a:extLst>
              <a:ext uri="{FF2B5EF4-FFF2-40B4-BE49-F238E27FC236}">
                <a16:creationId xmlns:a16="http://schemas.microsoft.com/office/drawing/2014/main" id="{DAC313F5-016A-CFE6-49E1-65B4F5020DE6}"/>
              </a:ext>
            </a:extLst>
          </p:cNvPr>
          <p:cNvSpPr txBox="1">
            <a:spLocks/>
          </p:cNvSpPr>
          <p:nvPr/>
        </p:nvSpPr>
        <p:spPr>
          <a:xfrm>
            <a:off x="1271752" y="2182273"/>
            <a:ext cx="9938792" cy="33192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3500" b="0" i="0" kern="1200" baseline="0" dirty="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dirty="0">
                <a:solidFill>
                  <a:schemeClr val="tx1"/>
                </a:solidFill>
              </a:rPr>
              <a:t>Today we will explore coastal and marine issues.</a:t>
            </a:r>
          </a:p>
          <a:p>
            <a:pPr algn="l"/>
            <a:r>
              <a:rPr lang="en-GB" sz="2400" dirty="0">
                <a:solidFill>
                  <a:schemeClr val="tx1"/>
                </a:solidFill>
              </a:rPr>
              <a:t>You will explore </a:t>
            </a:r>
            <a:r>
              <a:rPr lang="en-GB" sz="2400" b="1" dirty="0">
                <a:solidFill>
                  <a:schemeClr val="tx1"/>
                </a:solidFill>
              </a:rPr>
              <a:t>overfishing</a:t>
            </a:r>
            <a:r>
              <a:rPr lang="en-GB" sz="2400" dirty="0">
                <a:solidFill>
                  <a:schemeClr val="tx1"/>
                </a:solidFill>
              </a:rPr>
              <a:t>, </a:t>
            </a:r>
            <a:r>
              <a:rPr lang="en-GB" sz="2400" b="1" dirty="0">
                <a:solidFill>
                  <a:schemeClr val="tx1"/>
                </a:solidFill>
              </a:rPr>
              <a:t>ocean warming</a:t>
            </a:r>
            <a:r>
              <a:rPr lang="en-GB" sz="2400" dirty="0">
                <a:solidFill>
                  <a:schemeClr val="tx1"/>
                </a:solidFill>
              </a:rPr>
              <a:t>, and </a:t>
            </a:r>
            <a:r>
              <a:rPr lang="en-GB" sz="2400" b="1" dirty="0">
                <a:solidFill>
                  <a:schemeClr val="tx1"/>
                </a:solidFill>
              </a:rPr>
              <a:t>sea-level rise </a:t>
            </a:r>
            <a:r>
              <a:rPr lang="en-GB" sz="2400" dirty="0">
                <a:solidFill>
                  <a:schemeClr val="tx1"/>
                </a:solidFill>
              </a:rPr>
              <a:t>in their own lectures!</a:t>
            </a:r>
          </a:p>
        </p:txBody>
      </p:sp>
    </p:spTree>
    <p:extLst>
      <p:ext uri="{BB962C8B-B14F-4D97-AF65-F5344CB8AC3E}">
        <p14:creationId xmlns:p14="http://schemas.microsoft.com/office/powerpoint/2010/main" val="4161324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FE41DFAE-284B-9D42-9F81-D50F855E702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27765" y="7938"/>
            <a:ext cx="9973265" cy="68421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1D16F47-B69C-5853-4F3E-1FFC0609C8D9}"/>
              </a:ext>
            </a:extLst>
          </p:cNvPr>
          <p:cNvSpPr/>
          <p:nvPr/>
        </p:nvSpPr>
        <p:spPr>
          <a:xfrm>
            <a:off x="166180" y="84875"/>
            <a:ext cx="1962543" cy="13123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CLIMATE</a:t>
            </a:r>
          </a:p>
          <a:p>
            <a:r>
              <a:rPr lang="en-US" sz="3600" b="1" dirty="0"/>
              <a:t>CHANGE</a:t>
            </a:r>
          </a:p>
        </p:txBody>
      </p:sp>
      <p:sp>
        <p:nvSpPr>
          <p:cNvPr id="2" name="Rectangle 1">
            <a:extLst>
              <a:ext uri="{FF2B5EF4-FFF2-40B4-BE49-F238E27FC236}">
                <a16:creationId xmlns:a16="http://schemas.microsoft.com/office/drawing/2014/main" id="{29A6C1CC-117D-21C6-1E83-5D0B2AED8604}"/>
              </a:ext>
            </a:extLst>
          </p:cNvPr>
          <p:cNvSpPr/>
          <p:nvPr/>
        </p:nvSpPr>
        <p:spPr>
          <a:xfrm>
            <a:off x="295195" y="5711052"/>
            <a:ext cx="1704512" cy="923330"/>
          </a:xfrm>
          <a:prstGeom prst="rect">
            <a:avLst/>
          </a:prstGeom>
          <a:solidFill>
            <a:srgbClr val="FFFFCC"/>
          </a:solidFill>
        </p:spPr>
        <p:txBody>
          <a:bodyPr wrap="square">
            <a:spAutoFit/>
          </a:bodyPr>
          <a:lstStyle/>
          <a:p>
            <a:r>
              <a:rPr lang="en-GB" sz="1800" dirty="0">
                <a:hlinkClick r:id="rId4"/>
              </a:rPr>
              <a:t>Oceans - Climate change (weebly.com)</a:t>
            </a:r>
            <a:endParaRPr lang="en-US" sz="1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04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The Energys Summer Horizon scan: selecting the top efficiency stories as  the longest day nears – Energys Group">
            <a:extLst>
              <a:ext uri="{FF2B5EF4-FFF2-40B4-BE49-F238E27FC236}">
                <a16:creationId xmlns:a16="http://schemas.microsoft.com/office/drawing/2014/main" id="{CE92B266-E3FD-01AC-E033-975EDD7FFA31}"/>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925146" y="488444"/>
            <a:ext cx="322960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Scanning the horizon</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6094520" cy="707886"/>
          </a:xfrm>
          <a:prstGeom prst="rect">
            <a:avLst/>
          </a:prstGeom>
          <a:noFill/>
        </p:spPr>
        <p:txBody>
          <a:bodyPr wrap="square">
            <a:spAutoFit/>
          </a:bodyPr>
          <a:lstStyle/>
          <a:p>
            <a:r>
              <a:rPr lang="en-GB" sz="2000" b="1" i="0" dirty="0">
                <a:solidFill>
                  <a:schemeClr val="bg1"/>
                </a:solidFill>
                <a:effectLst/>
              </a:rPr>
              <a:t>Horizon scanning</a:t>
            </a:r>
            <a:r>
              <a:rPr lang="en-GB" sz="2000" b="0" i="0" dirty="0">
                <a:solidFill>
                  <a:schemeClr val="bg1"/>
                </a:solidFill>
                <a:effectLst/>
              </a:rPr>
              <a:t> is about exploring what the future might look like to understand uncertainties better (UK Gov)</a:t>
            </a:r>
            <a:endParaRPr lang="en-GB" sz="2000" dirty="0">
              <a:solidFill>
                <a:schemeClr val="bg1"/>
              </a:solidFill>
            </a:endParaRPr>
          </a:p>
        </p:txBody>
      </p:sp>
    </p:spTree>
    <p:extLst>
      <p:ext uri="{BB962C8B-B14F-4D97-AF65-F5344CB8AC3E}">
        <p14:creationId xmlns:p14="http://schemas.microsoft.com/office/powerpoint/2010/main" val="3254369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ISSUES IMPACTING MARINE AND COASTAL BIODIVERSITY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577702" y="1115724"/>
            <a:ext cx="8305434" cy="4941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895627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 </a:t>
            </a:r>
          </a:p>
        </p:txBody>
      </p:sp>
      <p:sp>
        <p:nvSpPr>
          <p:cNvPr id="2" name="TextBox 1">
            <a:extLst>
              <a:ext uri="{FF2B5EF4-FFF2-40B4-BE49-F238E27FC236}">
                <a16:creationId xmlns:a16="http://schemas.microsoft.com/office/drawing/2014/main" id="{EFA63758-D7F4-ECB2-3E86-95705820AD33}"/>
              </a:ext>
            </a:extLst>
          </p:cNvPr>
          <p:cNvSpPr txBox="1"/>
          <p:nvPr/>
        </p:nvSpPr>
        <p:spPr>
          <a:xfrm>
            <a:off x="8933016" y="737297"/>
            <a:ext cx="4359966" cy="830997"/>
          </a:xfrm>
          <a:prstGeom prst="rect">
            <a:avLst/>
          </a:prstGeom>
          <a:noFill/>
        </p:spPr>
        <p:txBody>
          <a:bodyPr wrap="square">
            <a:spAutoFit/>
          </a:bodyPr>
          <a:lstStyle/>
          <a:p>
            <a:pPr marL="457200" indent="-457200">
              <a:buFont typeface="Arial" panose="020B0604020202020204" pitchFamily="34" charset="0"/>
              <a:buChar char="•"/>
            </a:pPr>
            <a:r>
              <a:rPr lang="en-GB" sz="2400" dirty="0" err="1"/>
              <a:t>Fobert</a:t>
            </a:r>
            <a:r>
              <a:rPr lang="en-GB" sz="2400" dirty="0"/>
              <a:t> et al (2021)</a:t>
            </a:r>
          </a:p>
          <a:p>
            <a:pPr marL="457200" indent="-457200">
              <a:buFont typeface="Arial" panose="020B0604020202020204" pitchFamily="34" charset="0"/>
              <a:buChar char="•"/>
            </a:pPr>
            <a:endParaRPr lang="en-GB" sz="2400" dirty="0"/>
          </a:p>
        </p:txBody>
      </p:sp>
      <p:sp>
        <p:nvSpPr>
          <p:cNvPr id="14" name="Rectangle 13">
            <a:extLst>
              <a:ext uri="{FF2B5EF4-FFF2-40B4-BE49-F238E27FC236}">
                <a16:creationId xmlns:a16="http://schemas.microsoft.com/office/drawing/2014/main" id="{D414BD3B-E33C-1380-42ED-81A449C7FC8A}"/>
              </a:ext>
            </a:extLst>
          </p:cNvPr>
          <p:cNvSpPr/>
          <p:nvPr/>
        </p:nvSpPr>
        <p:spPr>
          <a:xfrm>
            <a:off x="417214" y="5344933"/>
            <a:ext cx="3696911" cy="1323439"/>
          </a:xfrm>
          <a:prstGeom prst="rect">
            <a:avLst/>
          </a:prstGeom>
          <a:solidFill>
            <a:srgbClr val="FFFFCC"/>
          </a:solidFill>
        </p:spPr>
        <p:txBody>
          <a:bodyPr wrap="square">
            <a:spAutoFit/>
          </a:bodyPr>
          <a:lstStyle/>
          <a:p>
            <a:pPr>
              <a:spcAft>
                <a:spcPts val="600"/>
              </a:spcAft>
            </a:pPr>
            <a:r>
              <a:rPr lang="en-GB" sz="2000" dirty="0">
                <a:hlinkClick r:id="rId3"/>
              </a:rPr>
              <a:t>The Futures Toolkit: Tools for Futures Thinking and Foresight across UK Government (publishing.service.gov.uk)</a:t>
            </a:r>
            <a:endParaRPr lang="en-GB" sz="2000" dirty="0"/>
          </a:p>
        </p:txBody>
      </p:sp>
      <p:sp>
        <p:nvSpPr>
          <p:cNvPr id="4" name="Rectangle 3">
            <a:extLst>
              <a:ext uri="{FF2B5EF4-FFF2-40B4-BE49-F238E27FC236}">
                <a16:creationId xmlns:a16="http://schemas.microsoft.com/office/drawing/2014/main" id="{47104B6C-B37C-F61B-B8D1-CF734B2382F6}"/>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HORIZON SCANNING</a:t>
            </a:r>
          </a:p>
        </p:txBody>
      </p:sp>
      <p:pic>
        <p:nvPicPr>
          <p:cNvPr id="6" name="Picture 5">
            <a:extLst>
              <a:ext uri="{FF2B5EF4-FFF2-40B4-BE49-F238E27FC236}">
                <a16:creationId xmlns:a16="http://schemas.microsoft.com/office/drawing/2014/main" id="{74A8E870-F275-DFFA-1D41-66E235C0E64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096000" y="1717233"/>
            <a:ext cx="6033054" cy="4951139"/>
          </a:xfrm>
          <a:prstGeom prst="rect">
            <a:avLst/>
          </a:prstGeom>
        </p:spPr>
      </p:pic>
    </p:spTree>
    <p:extLst>
      <p:ext uri="{BB962C8B-B14F-4D97-AF65-F5344CB8AC3E}">
        <p14:creationId xmlns:p14="http://schemas.microsoft.com/office/powerpoint/2010/main" val="3278115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72467" y="0"/>
            <a:ext cx="2616883" cy="6858000"/>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ECOSYSTEM IMPACTS</a:t>
            </a:r>
          </a:p>
        </p:txBody>
      </p:sp>
      <p:sp>
        <p:nvSpPr>
          <p:cNvPr id="3" name="Footer Placeholder 4">
            <a:extLst>
              <a:ext uri="{FF2B5EF4-FFF2-40B4-BE49-F238E27FC236}">
                <a16:creationId xmlns:a16="http://schemas.microsoft.com/office/drawing/2014/main" id="{0A768FE6-BFAD-34B0-739A-A7ED43331D8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ECOSYSTEM IMPACTS</a:t>
            </a:r>
          </a:p>
        </p:txBody>
      </p:sp>
      <p:sp>
        <p:nvSpPr>
          <p:cNvPr id="10" name="Rectangle 9">
            <a:extLst>
              <a:ext uri="{FF2B5EF4-FFF2-40B4-BE49-F238E27FC236}">
                <a16:creationId xmlns:a16="http://schemas.microsoft.com/office/drawing/2014/main" id="{F7E2EAE3-92CE-BDF1-CCC9-20DA0BFA372B}"/>
              </a:ext>
            </a:extLst>
          </p:cNvPr>
          <p:cNvSpPr/>
          <p:nvPr/>
        </p:nvSpPr>
        <p:spPr>
          <a:xfrm>
            <a:off x="8705289" y="4903042"/>
            <a:ext cx="2781577" cy="1631216"/>
          </a:xfrm>
          <a:prstGeom prst="rect">
            <a:avLst/>
          </a:prstGeom>
          <a:solidFill>
            <a:srgbClr val="FFFFCC"/>
          </a:solidFill>
        </p:spPr>
        <p:txBody>
          <a:bodyPr wrap="square">
            <a:spAutoFit/>
          </a:bodyPr>
          <a:lstStyle/>
          <a:p>
            <a:pPr>
              <a:spcAft>
                <a:spcPts val="600"/>
              </a:spcAft>
            </a:pPr>
            <a:r>
              <a:rPr lang="en-GB" sz="2000" dirty="0">
                <a:hlinkClick r:id="rId5"/>
              </a:rPr>
              <a:t>A global horizon scan of issues impacting marine and coastal biodiversity conservation | Nature Ecology &amp; Evolution</a:t>
            </a:r>
            <a:endParaRPr lang="en-GB" sz="2000" dirty="0"/>
          </a:p>
        </p:txBody>
      </p:sp>
    </p:spTree>
    <p:extLst>
      <p:ext uri="{BB962C8B-B14F-4D97-AF65-F5344CB8AC3E}">
        <p14:creationId xmlns:p14="http://schemas.microsoft.com/office/powerpoint/2010/main" val="3293038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2" name="Footer Placeholder 4">
            <a:extLst>
              <a:ext uri="{FF2B5EF4-FFF2-40B4-BE49-F238E27FC236}">
                <a16:creationId xmlns:a16="http://schemas.microsoft.com/office/drawing/2014/main" id="{557D8181-5390-EEAD-DAB3-1139F25706F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
        <p:nvSpPr>
          <p:cNvPr id="7" name="TextBox 6">
            <a:extLst>
              <a:ext uri="{FF2B5EF4-FFF2-40B4-BE49-F238E27FC236}">
                <a16:creationId xmlns:a16="http://schemas.microsoft.com/office/drawing/2014/main" id="{0BF536D4-9AA0-AA9B-E57B-F3823AC1F08F}"/>
              </a:ext>
            </a:extLst>
          </p:cNvPr>
          <p:cNvSpPr txBox="1"/>
          <p:nvPr/>
        </p:nvSpPr>
        <p:spPr>
          <a:xfrm>
            <a:off x="0" y="6238253"/>
            <a:ext cx="6691880" cy="646331"/>
          </a:xfrm>
          <a:prstGeom prst="rect">
            <a:avLst/>
          </a:prstGeom>
          <a:noFill/>
        </p:spPr>
        <p:txBody>
          <a:bodyPr wrap="square">
            <a:spAutoFit/>
          </a:bodyPr>
          <a:lstStyle/>
          <a:p>
            <a:r>
              <a:rPr lang="en-GB" dirty="0">
                <a:hlinkClick r:id="rId2"/>
              </a:rPr>
              <a:t>Bushfire-Report_February-2020_Final-full-for-web-1.pdf (marineconservation.org.au)</a:t>
            </a:r>
            <a:endParaRPr lang="en-GB" dirty="0"/>
          </a:p>
        </p:txBody>
      </p:sp>
      <p:pic>
        <p:nvPicPr>
          <p:cNvPr id="10" name="Picture 9">
            <a:extLst>
              <a:ext uri="{FF2B5EF4-FFF2-40B4-BE49-F238E27FC236}">
                <a16:creationId xmlns:a16="http://schemas.microsoft.com/office/drawing/2014/main" id="{8F19DFD2-431A-D922-865F-E139061B0E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941169" y="1450723"/>
            <a:ext cx="5029749" cy="4279699"/>
          </a:xfrm>
          <a:prstGeom prst="rect">
            <a:avLst/>
          </a:prstGeom>
        </p:spPr>
      </p:pic>
      <p:sp>
        <p:nvSpPr>
          <p:cNvPr id="11" name="Rectangle 10">
            <a:extLst>
              <a:ext uri="{FF2B5EF4-FFF2-40B4-BE49-F238E27FC236}">
                <a16:creationId xmlns:a16="http://schemas.microsoft.com/office/drawing/2014/main" id="{F7BB1847-B95D-9DCD-0EE0-BBE03EFE7197}"/>
              </a:ext>
            </a:extLst>
          </p:cNvPr>
          <p:cNvSpPr/>
          <p:nvPr/>
        </p:nvSpPr>
        <p:spPr>
          <a:xfrm>
            <a:off x="6941169" y="5730422"/>
            <a:ext cx="5029749" cy="1015663"/>
          </a:xfrm>
          <a:prstGeom prst="rect">
            <a:avLst/>
          </a:prstGeom>
          <a:solidFill>
            <a:srgbClr val="FFFFCC"/>
          </a:solidFill>
        </p:spPr>
        <p:txBody>
          <a:bodyPr wrap="square">
            <a:spAutoFit/>
          </a:bodyPr>
          <a:lstStyle/>
          <a:p>
            <a:pPr>
              <a:spcAft>
                <a:spcPts val="600"/>
              </a:spcAft>
            </a:pPr>
            <a:r>
              <a:rPr lang="en-GB" sz="2000" dirty="0"/>
              <a:t>Brothers stand together on the beach during 2019/20 Bushfire Crisis. Forster, New South Wales. © Martin Von Stoll</a:t>
            </a:r>
          </a:p>
        </p:txBody>
      </p:sp>
      <p:pic>
        <p:nvPicPr>
          <p:cNvPr id="43010" name="Picture 2" descr="Australia fires: A visual guide to the bushfires and extreme heat - BBC News">
            <a:extLst>
              <a:ext uri="{FF2B5EF4-FFF2-40B4-BE49-F238E27FC236}">
                <a16:creationId xmlns:a16="http://schemas.microsoft.com/office/drawing/2014/main" id="{286860E7-87FA-7FCC-5925-1BEA365E46F7}"/>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29347" y="1366295"/>
            <a:ext cx="4871958" cy="4871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335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9" name="MOD14A1_M_FIRE">
            <a:hlinkClick r:id="" action="ppaction://media"/>
            <a:extLst>
              <a:ext uri="{FF2B5EF4-FFF2-40B4-BE49-F238E27FC236}">
                <a16:creationId xmlns:a16="http://schemas.microsoft.com/office/drawing/2014/main" id="{035A0C16-BC21-8FBE-0B7F-5026B6F67C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76733" y="1453607"/>
            <a:ext cx="7828222" cy="5240929"/>
          </a:xfrm>
          <a:prstGeom prst="rect">
            <a:avLst/>
          </a:prstGeom>
        </p:spPr>
      </p:pic>
      <p:sp>
        <p:nvSpPr>
          <p:cNvPr id="12" name="Rectangle 11">
            <a:extLst>
              <a:ext uri="{FF2B5EF4-FFF2-40B4-BE49-F238E27FC236}">
                <a16:creationId xmlns:a16="http://schemas.microsoft.com/office/drawing/2014/main" id="{1F63937C-37F4-EFE2-9BE9-8CB42A16918A}"/>
              </a:ext>
            </a:extLst>
          </p:cNvPr>
          <p:cNvSpPr/>
          <p:nvPr/>
        </p:nvSpPr>
        <p:spPr>
          <a:xfrm>
            <a:off x="287045" y="4074071"/>
            <a:ext cx="3967242" cy="2554545"/>
          </a:xfrm>
          <a:prstGeom prst="rect">
            <a:avLst/>
          </a:prstGeom>
          <a:solidFill>
            <a:srgbClr val="FFFFCC"/>
          </a:solidFill>
        </p:spPr>
        <p:txBody>
          <a:bodyPr wrap="square">
            <a:spAutoFit/>
          </a:bodyPr>
          <a:lstStyle/>
          <a:p>
            <a:pPr>
              <a:spcAft>
                <a:spcPts val="600"/>
              </a:spcAft>
            </a:pPr>
            <a:r>
              <a:rPr lang="en-GB" sz="2000" dirty="0"/>
              <a:t>The colours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p>
        </p:txBody>
      </p:sp>
      <p:sp>
        <p:nvSpPr>
          <p:cNvPr id="14" name="TextBox 13">
            <a:extLst>
              <a:ext uri="{FF2B5EF4-FFF2-40B4-BE49-F238E27FC236}">
                <a16:creationId xmlns:a16="http://schemas.microsoft.com/office/drawing/2014/main" id="{63CB2D75-25BD-A7EC-7D76-2192089836AC}"/>
              </a:ext>
            </a:extLst>
          </p:cNvPr>
          <p:cNvSpPr txBox="1"/>
          <p:nvPr/>
        </p:nvSpPr>
        <p:spPr>
          <a:xfrm>
            <a:off x="9874188" y="6199507"/>
            <a:ext cx="6094520" cy="369332"/>
          </a:xfrm>
          <a:prstGeom prst="rect">
            <a:avLst/>
          </a:prstGeom>
          <a:noFill/>
        </p:spPr>
        <p:txBody>
          <a:bodyPr wrap="square">
            <a:spAutoFit/>
          </a:bodyPr>
          <a:lstStyle/>
          <a:p>
            <a:r>
              <a:rPr lang="en-GB" dirty="0">
                <a:hlinkClick r:id="rId6"/>
              </a:rPr>
              <a:t>Fire (nasa.gov)</a:t>
            </a:r>
            <a:endParaRPr lang="en-GB" dirty="0"/>
          </a:p>
        </p:txBody>
      </p:sp>
      <p:sp>
        <p:nvSpPr>
          <p:cNvPr id="15" name="TextBox 14">
            <a:extLst>
              <a:ext uri="{FF2B5EF4-FFF2-40B4-BE49-F238E27FC236}">
                <a16:creationId xmlns:a16="http://schemas.microsoft.com/office/drawing/2014/main" id="{4FA1FAA1-691B-0347-D40F-682E68A793B5}"/>
              </a:ext>
            </a:extLst>
          </p:cNvPr>
          <p:cNvSpPr txBox="1"/>
          <p:nvPr/>
        </p:nvSpPr>
        <p:spPr>
          <a:xfrm>
            <a:off x="1028733" y="1425360"/>
            <a:ext cx="3048000" cy="2554545"/>
          </a:xfrm>
          <a:prstGeom prst="rect">
            <a:avLst/>
          </a:prstGeom>
          <a:noFill/>
        </p:spPr>
        <p:txBody>
          <a:bodyPr wrap="square">
            <a:spAutoFit/>
          </a:bodyPr>
          <a:lstStyle/>
          <a:p>
            <a:r>
              <a:rPr lang="en-GB" sz="2000" dirty="0"/>
              <a:t>The fire maps show the locations of actively burning fires around the world on a monthly basis, based on observations from the Moderate Resolution Imaging Spectroradiometer (MODIS) on NASA's Terra satellite. </a:t>
            </a:r>
          </a:p>
        </p:txBody>
      </p:sp>
      <p:sp>
        <p:nvSpPr>
          <p:cNvPr id="16" name="Footer Placeholder 4">
            <a:extLst>
              <a:ext uri="{FF2B5EF4-FFF2-40B4-BE49-F238E27FC236}">
                <a16:creationId xmlns:a16="http://schemas.microsoft.com/office/drawing/2014/main" id="{B083417D-D41B-35FF-70FE-8DA46556EB5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97782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6" name="Picture 5">
            <a:extLst>
              <a:ext uri="{FF2B5EF4-FFF2-40B4-BE49-F238E27FC236}">
                <a16:creationId xmlns:a16="http://schemas.microsoft.com/office/drawing/2014/main" id="{F5E2D415-0490-D403-3F1B-BC77A71B425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275789" y="1396528"/>
            <a:ext cx="8685770" cy="5220236"/>
          </a:xfrm>
          <a:prstGeom prst="rect">
            <a:avLst/>
          </a:prstGeom>
        </p:spPr>
      </p:pic>
      <p:sp>
        <p:nvSpPr>
          <p:cNvPr id="8" name="Rectangle 7">
            <a:extLst>
              <a:ext uri="{FF2B5EF4-FFF2-40B4-BE49-F238E27FC236}">
                <a16:creationId xmlns:a16="http://schemas.microsoft.com/office/drawing/2014/main" id="{E44A68F8-7508-13A8-1A2A-959FDE52CBB8}"/>
              </a:ext>
            </a:extLst>
          </p:cNvPr>
          <p:cNvSpPr/>
          <p:nvPr/>
        </p:nvSpPr>
        <p:spPr>
          <a:xfrm>
            <a:off x="1129347" y="5601101"/>
            <a:ext cx="4292885" cy="1015663"/>
          </a:xfrm>
          <a:prstGeom prst="rect">
            <a:avLst/>
          </a:prstGeom>
          <a:solidFill>
            <a:srgbClr val="FFFFCC"/>
          </a:solidFill>
        </p:spPr>
        <p:txBody>
          <a:bodyPr wrap="square">
            <a:spAutoFit/>
          </a:bodyPr>
          <a:lstStyle/>
          <a:p>
            <a:pPr>
              <a:spcAft>
                <a:spcPts val="600"/>
              </a:spcAft>
            </a:pPr>
            <a:r>
              <a:rPr lang="en-GB" sz="2000" dirty="0"/>
              <a:t>Sea water turned black by ash from wildfires laps onto a beach near Eden, NSW in January, 2020. © Mark Graham</a:t>
            </a:r>
          </a:p>
        </p:txBody>
      </p:sp>
      <p:sp>
        <p:nvSpPr>
          <p:cNvPr id="4" name="Footer Placeholder 4">
            <a:extLst>
              <a:ext uri="{FF2B5EF4-FFF2-40B4-BE49-F238E27FC236}">
                <a16:creationId xmlns:a16="http://schemas.microsoft.com/office/drawing/2014/main" id="{08892620-49FF-A637-CB32-70A8FDAF27A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289001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a:spcAft>
                <a:spcPts val="600"/>
              </a:spcAft>
            </a:pPr>
            <a:r>
              <a:rPr lang="en-GB" dirty="0"/>
              <a:t>Smoke rising from wildfires on the eastern coast of Australia in late 2019. New research finds that iron in smoke from these fires likely helped fuel an explosion of algae in oceans thousands of miles away.</a:t>
            </a:r>
            <a:r>
              <a:rPr lang="en-GB" b="0" i="0" dirty="0">
                <a:effectLst/>
                <a:latin typeface="Balto"/>
              </a:rPr>
              <a:t> </a:t>
            </a:r>
            <a:r>
              <a:rPr lang="en-GB" dirty="0">
                <a:effectLst/>
              </a:rPr>
              <a:t>Courtesy of Japan’s National Institute of Information and Communication Technology</a:t>
            </a:r>
            <a:endParaRPr lang="en-GB" dirty="0"/>
          </a:p>
          <a:p>
            <a:pPr>
              <a:spcAft>
                <a:spcPts val="600"/>
              </a:spcAft>
            </a:pPr>
            <a:endParaRPr lang="en-GB" sz="2000" dirty="0"/>
          </a:p>
        </p:txBody>
      </p:sp>
      <p:sp>
        <p:nvSpPr>
          <p:cNvPr id="10" name="Footer Placeholder 4">
            <a:extLst>
              <a:ext uri="{FF2B5EF4-FFF2-40B4-BE49-F238E27FC236}">
                <a16:creationId xmlns:a16="http://schemas.microsoft.com/office/drawing/2014/main" id="{1156C5F4-C269-1F08-79DA-36803B4B8CE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220284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a:spcAft>
                <a:spcPts val="600"/>
              </a:spcAft>
            </a:pPr>
            <a:r>
              <a:rPr lang="en-GB" dirty="0"/>
              <a:t>Smoke rising from wildfires on the eastern coast of Australia in late 2019. New research finds that iron in smoke from these fires likely helped fuel an explosion of algae in oceans thousands of miles away.</a:t>
            </a:r>
            <a:r>
              <a:rPr lang="en-GB" b="0" i="0" dirty="0">
                <a:effectLst/>
                <a:latin typeface="Balto"/>
              </a:rPr>
              <a:t> </a:t>
            </a:r>
            <a:r>
              <a:rPr lang="en-GB" b="0" dirty="0">
                <a:effectLst/>
              </a:rPr>
              <a:t>Courtesy of Japan’s National Institute of Information and Communication Technology</a:t>
            </a:r>
            <a:endParaRPr lang="en-GB" dirty="0"/>
          </a:p>
          <a:p>
            <a:pPr>
              <a:spcAft>
                <a:spcPts val="600"/>
              </a:spcAft>
            </a:pPr>
            <a:endParaRPr lang="en-GB" sz="2000" dirty="0"/>
          </a:p>
        </p:txBody>
      </p:sp>
      <p:pic>
        <p:nvPicPr>
          <p:cNvPr id="23554" name="Picture 2">
            <a:extLst>
              <a:ext uri="{FF2B5EF4-FFF2-40B4-BE49-F238E27FC236}">
                <a16:creationId xmlns:a16="http://schemas.microsoft.com/office/drawing/2014/main" id="{DB3D9780-C677-D453-C04E-0459B9F18B3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453128" y="3714115"/>
            <a:ext cx="7545324" cy="314388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a:extLst>
              <a:ext uri="{FF2B5EF4-FFF2-40B4-BE49-F238E27FC236}">
                <a16:creationId xmlns:a16="http://schemas.microsoft.com/office/drawing/2014/main" id="{A08B94F6-B2E5-0BF0-A68A-C336EF9AEBA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116002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5" name="Picture 4">
            <a:extLst>
              <a:ext uri="{FF2B5EF4-FFF2-40B4-BE49-F238E27FC236}">
                <a16:creationId xmlns:a16="http://schemas.microsoft.com/office/drawing/2014/main" id="{9805FE51-E445-FCBC-8549-EB6A2680519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263640" y="2706624"/>
            <a:ext cx="5797296" cy="4070157"/>
          </a:xfrm>
          <a:prstGeom prst="rect">
            <a:avLst/>
          </a:prstGeom>
        </p:spPr>
      </p:pic>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sp>
        <p:nvSpPr>
          <p:cNvPr id="8" name="Footer Placeholder 4">
            <a:extLst>
              <a:ext uri="{FF2B5EF4-FFF2-40B4-BE49-F238E27FC236}">
                <a16:creationId xmlns:a16="http://schemas.microsoft.com/office/drawing/2014/main" id="{26BC1C31-4CF3-68AA-B92D-FD2BFCE85C8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1067740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pic>
        <p:nvPicPr>
          <p:cNvPr id="6" name="Picture 5">
            <a:extLst>
              <a:ext uri="{FF2B5EF4-FFF2-40B4-BE49-F238E27FC236}">
                <a16:creationId xmlns:a16="http://schemas.microsoft.com/office/drawing/2014/main" id="{BD8FEA12-9CCE-A88C-97EC-CE71F4BF4F4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843174" y="1332646"/>
            <a:ext cx="5123688" cy="5525354"/>
          </a:xfrm>
          <a:prstGeom prst="rect">
            <a:avLst/>
          </a:prstGeom>
        </p:spPr>
      </p:pic>
      <p:sp>
        <p:nvSpPr>
          <p:cNvPr id="8" name="Footer Placeholder 4">
            <a:extLst>
              <a:ext uri="{FF2B5EF4-FFF2-40B4-BE49-F238E27FC236}">
                <a16:creationId xmlns:a16="http://schemas.microsoft.com/office/drawing/2014/main" id="{CE7861CD-B6EF-FE0E-D9E4-836F0F389F6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1864408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pic>
        <p:nvPicPr>
          <p:cNvPr id="5" name="Picture 4">
            <a:extLst>
              <a:ext uri="{FF2B5EF4-FFF2-40B4-BE49-F238E27FC236}">
                <a16:creationId xmlns:a16="http://schemas.microsoft.com/office/drawing/2014/main" id="{CEF90FDA-4B22-2812-49A2-B56B049D455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495060" y="4360010"/>
            <a:ext cx="7696940" cy="2366839"/>
          </a:xfrm>
          <a:prstGeom prst="rect">
            <a:avLst/>
          </a:prstGeom>
        </p:spPr>
      </p:pic>
      <p:sp>
        <p:nvSpPr>
          <p:cNvPr id="8" name="Arrow: Curved Down 7">
            <a:extLst>
              <a:ext uri="{FF2B5EF4-FFF2-40B4-BE49-F238E27FC236}">
                <a16:creationId xmlns:a16="http://schemas.microsoft.com/office/drawing/2014/main" id="{1C465A84-C5F2-09C8-9B13-2F78021C5AF7}"/>
              </a:ext>
            </a:extLst>
          </p:cNvPr>
          <p:cNvSpPr/>
          <p:nvPr/>
        </p:nvSpPr>
        <p:spPr>
          <a:xfrm rot="3152664">
            <a:off x="5978694" y="2023332"/>
            <a:ext cx="3677053" cy="1272595"/>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0F7A80AE-8D57-D682-DF5B-5E3BC5A9D9DD}"/>
              </a:ext>
            </a:extLst>
          </p:cNvPr>
          <p:cNvSpPr txBox="1"/>
          <p:nvPr/>
        </p:nvSpPr>
        <p:spPr>
          <a:xfrm>
            <a:off x="8640192" y="5268875"/>
            <a:ext cx="3048740" cy="923330"/>
          </a:xfrm>
          <a:prstGeom prst="rect">
            <a:avLst/>
          </a:prstGeom>
          <a:noFill/>
        </p:spPr>
        <p:txBody>
          <a:bodyPr wrap="square">
            <a:spAutoFit/>
          </a:bodyPr>
          <a:lstStyle/>
          <a:p>
            <a:r>
              <a:rPr lang="en-GB" dirty="0">
                <a:hlinkClick r:id="rId6"/>
              </a:rPr>
              <a:t>SVS Archived Story: /</a:t>
            </a:r>
            <a:r>
              <a:rPr lang="en-GB" dirty="0" err="1">
                <a:hlinkClick r:id="rId6"/>
              </a:rPr>
              <a:t>svs</a:t>
            </a:r>
            <a:r>
              <a:rPr lang="en-GB" dirty="0">
                <a:hlinkClick r:id="rId6"/>
              </a:rPr>
              <a:t>/</a:t>
            </a:r>
            <a:r>
              <a:rPr lang="en-GB" dirty="0" err="1">
                <a:hlinkClick r:id="rId6"/>
              </a:rPr>
              <a:t>db</a:t>
            </a:r>
            <a:r>
              <a:rPr lang="en-GB" dirty="0">
                <a:hlinkClick r:id="rId6"/>
              </a:rPr>
              <a:t>/stories/dust/index.html (nasa.gov)</a:t>
            </a:r>
            <a:endParaRPr lang="en-GB" dirty="0"/>
          </a:p>
        </p:txBody>
      </p:sp>
      <p:sp>
        <p:nvSpPr>
          <p:cNvPr id="12" name="Footer Placeholder 4">
            <a:extLst>
              <a:ext uri="{FF2B5EF4-FFF2-40B4-BE49-F238E27FC236}">
                <a16:creationId xmlns:a16="http://schemas.microsoft.com/office/drawing/2014/main" id="{C398093E-BC9F-91A5-3C69-59DB00138B0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3664974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a:spcAft>
                <a:spcPts val="600"/>
              </a:spcAft>
            </a:pPr>
            <a:r>
              <a:rPr lang="en-GB" sz="2000" dirty="0">
                <a:hlinkClick r:id="rId3"/>
              </a:rPr>
              <a:t>‘Coral are going to die’: Maui wildfires take toxic toll on marine ecology | Hawaii fires | The Guardian</a:t>
            </a:r>
            <a:endParaRPr lang="en-GB" sz="2000" dirty="0"/>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6430713" y="1633490"/>
            <a:ext cx="5206792" cy="4203577"/>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4">
            <a:extLst>
              <a:ext uri="{FF2B5EF4-FFF2-40B4-BE49-F238E27FC236}">
                <a16:creationId xmlns:a16="http://schemas.microsoft.com/office/drawing/2014/main" id="{C31D2E92-6164-46E7-F7C8-690798E64EA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541867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6"/>
            <a:ext cx="2750195" cy="237590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4069253" y="179772"/>
            <a:ext cx="8049360" cy="64984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83F5E4-CA12-81C6-F876-38BE11646862}"/>
              </a:ext>
            </a:extLst>
          </p:cNvPr>
          <p:cNvSpPr txBox="1"/>
          <p:nvPr/>
        </p:nvSpPr>
        <p:spPr>
          <a:xfrm>
            <a:off x="554495" y="5109072"/>
            <a:ext cx="3614272" cy="1477328"/>
          </a:xfrm>
          <a:prstGeom prst="rect">
            <a:avLst/>
          </a:prstGeom>
          <a:noFill/>
        </p:spPr>
        <p:txBody>
          <a:bodyPr wrap="square">
            <a:spAutoFit/>
          </a:bodyPr>
          <a:lstStyle/>
          <a:p>
            <a:r>
              <a:rPr lang="en-GB" dirty="0">
                <a:hlinkClick r:id="rId3"/>
              </a:rPr>
              <a:t>Wildfire Induces Changes in Receiving Waters: A Review With Considerations for Water Quality Management - Paul - 2022 - Water Resources Research - Wiley Online Library</a:t>
            </a:r>
            <a:endParaRPr lang="en-GB" dirty="0"/>
          </a:p>
        </p:txBody>
      </p:sp>
      <p:sp>
        <p:nvSpPr>
          <p:cNvPr id="6" name="Footer Placeholder 4">
            <a:extLst>
              <a:ext uri="{FF2B5EF4-FFF2-40B4-BE49-F238E27FC236}">
                <a16:creationId xmlns:a16="http://schemas.microsoft.com/office/drawing/2014/main" id="{72D4FCDE-57C2-2103-F246-79ADD80BF216}"/>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378551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a:spcAft>
                <a:spcPts val="600"/>
              </a:spcAft>
            </a:pPr>
            <a:r>
              <a:rPr lang="en-GB" sz="2000" dirty="0">
                <a:hlinkClick r:id="rId3"/>
              </a:rPr>
              <a:t>‘Coral are going to die’: Maui wildfires take toxic toll on marine ecology | Hawaii fires | The Guardian</a:t>
            </a:r>
            <a:endParaRPr lang="en-GB" sz="2000" dirty="0"/>
          </a:p>
        </p:txBody>
      </p:sp>
      <p:sp>
        <p:nvSpPr>
          <p:cNvPr id="4" name="TextBox 3">
            <a:extLst>
              <a:ext uri="{FF2B5EF4-FFF2-40B4-BE49-F238E27FC236}">
                <a16:creationId xmlns:a16="http://schemas.microsoft.com/office/drawing/2014/main" id="{7E518374-7F55-D041-8835-F4853B380516}"/>
              </a:ext>
            </a:extLst>
          </p:cNvPr>
          <p:cNvSpPr txBox="1"/>
          <p:nvPr/>
        </p:nvSpPr>
        <p:spPr>
          <a:xfrm>
            <a:off x="6653929" y="1819003"/>
            <a:ext cx="4745593" cy="1938992"/>
          </a:xfrm>
          <a:prstGeom prst="rect">
            <a:avLst/>
          </a:prstGeom>
          <a:noFill/>
        </p:spPr>
        <p:txBody>
          <a:bodyPr wrap="square">
            <a:spAutoFit/>
          </a:bodyPr>
          <a:lstStyle/>
          <a:p>
            <a:r>
              <a:rPr lang="en-GB" sz="2000" dirty="0"/>
              <a:t>Researchers label these as toxic to marine organisms. The ash also brings organic matter such as </a:t>
            </a:r>
            <a:r>
              <a:rPr lang="en-GB" sz="2000" b="1" dirty="0"/>
              <a:t>nitrogen</a:t>
            </a:r>
            <a:r>
              <a:rPr lang="en-GB" sz="2000" dirty="0"/>
              <a:t> and </a:t>
            </a:r>
            <a:r>
              <a:rPr lang="en-GB" sz="2000" b="1" dirty="0"/>
              <a:t>phosphorus</a:t>
            </a:r>
            <a:r>
              <a:rPr lang="en-GB" sz="2000" dirty="0"/>
              <a:t> to the water. These excess nutrients lead to an overgrowth of algae. Eventually, the algae die, depleting the oxygen supply for all other marine life present.</a:t>
            </a:r>
          </a:p>
        </p:txBody>
      </p:sp>
      <p:sp>
        <p:nvSpPr>
          <p:cNvPr id="5" name="Rectangle 4">
            <a:extLst>
              <a:ext uri="{FF2B5EF4-FFF2-40B4-BE49-F238E27FC236}">
                <a16:creationId xmlns:a16="http://schemas.microsoft.com/office/drawing/2014/main" id="{7641B65F-7886-F05C-13F1-002BEAB654E8}"/>
              </a:ext>
            </a:extLst>
          </p:cNvPr>
          <p:cNvSpPr/>
          <p:nvPr/>
        </p:nvSpPr>
        <p:spPr>
          <a:xfrm>
            <a:off x="6653929" y="4035398"/>
            <a:ext cx="1806490" cy="400110"/>
          </a:xfrm>
          <a:prstGeom prst="rect">
            <a:avLst/>
          </a:prstGeom>
          <a:solidFill>
            <a:srgbClr val="FFFFCC"/>
          </a:solidFill>
        </p:spPr>
        <p:txBody>
          <a:bodyPr wrap="square">
            <a:spAutoFit/>
          </a:bodyPr>
          <a:lstStyle/>
          <a:p>
            <a:pPr>
              <a:spcAft>
                <a:spcPts val="600"/>
              </a:spcAft>
            </a:pPr>
            <a:r>
              <a:rPr lang="en-GB" sz="2000" dirty="0"/>
              <a:t>Excess nutrients</a:t>
            </a:r>
          </a:p>
        </p:txBody>
      </p:sp>
      <p:sp>
        <p:nvSpPr>
          <p:cNvPr id="6" name="Rectangle 5">
            <a:extLst>
              <a:ext uri="{FF2B5EF4-FFF2-40B4-BE49-F238E27FC236}">
                <a16:creationId xmlns:a16="http://schemas.microsoft.com/office/drawing/2014/main" id="{A9AC5DFA-380D-C2C4-2B17-8031E46E7E9D}"/>
              </a:ext>
            </a:extLst>
          </p:cNvPr>
          <p:cNvSpPr/>
          <p:nvPr/>
        </p:nvSpPr>
        <p:spPr>
          <a:xfrm>
            <a:off x="6653929" y="4701571"/>
            <a:ext cx="1806490" cy="400110"/>
          </a:xfrm>
          <a:prstGeom prst="rect">
            <a:avLst/>
          </a:prstGeom>
          <a:solidFill>
            <a:srgbClr val="FFFFCC"/>
          </a:solidFill>
        </p:spPr>
        <p:txBody>
          <a:bodyPr wrap="square">
            <a:spAutoFit/>
          </a:bodyPr>
          <a:lstStyle/>
          <a:p>
            <a:pPr>
              <a:spcAft>
                <a:spcPts val="600"/>
              </a:spcAft>
            </a:pPr>
            <a:r>
              <a:rPr lang="en-GB" sz="2000" dirty="0"/>
              <a:t>HAB</a:t>
            </a:r>
          </a:p>
        </p:txBody>
      </p:sp>
      <p:sp>
        <p:nvSpPr>
          <p:cNvPr id="8" name="Rectangle 7">
            <a:extLst>
              <a:ext uri="{FF2B5EF4-FFF2-40B4-BE49-F238E27FC236}">
                <a16:creationId xmlns:a16="http://schemas.microsoft.com/office/drawing/2014/main" id="{FC5F36A3-13BC-D3BB-EAE9-1BA67AD3C6C1}"/>
              </a:ext>
            </a:extLst>
          </p:cNvPr>
          <p:cNvSpPr/>
          <p:nvPr/>
        </p:nvSpPr>
        <p:spPr>
          <a:xfrm>
            <a:off x="6653929" y="5367744"/>
            <a:ext cx="3830600" cy="400110"/>
          </a:xfrm>
          <a:prstGeom prst="rect">
            <a:avLst/>
          </a:prstGeom>
          <a:solidFill>
            <a:srgbClr val="FFFFCC"/>
          </a:solidFill>
        </p:spPr>
        <p:txBody>
          <a:bodyPr wrap="square">
            <a:spAutoFit/>
          </a:bodyPr>
          <a:lstStyle/>
          <a:p>
            <a:pPr>
              <a:spcAft>
                <a:spcPts val="600"/>
              </a:spcAft>
            </a:pPr>
            <a:r>
              <a:rPr lang="en-GB" sz="2000" dirty="0"/>
              <a:t>Iron fertilisation, red tides, dead coral </a:t>
            </a:r>
          </a:p>
        </p:txBody>
      </p:sp>
      <p:sp>
        <p:nvSpPr>
          <p:cNvPr id="9" name="Rectangle 8">
            <a:extLst>
              <a:ext uri="{FF2B5EF4-FFF2-40B4-BE49-F238E27FC236}">
                <a16:creationId xmlns:a16="http://schemas.microsoft.com/office/drawing/2014/main" id="{16B60340-B88D-93CE-9228-A1B2BB551FAD}"/>
              </a:ext>
            </a:extLst>
          </p:cNvPr>
          <p:cNvSpPr/>
          <p:nvPr/>
        </p:nvSpPr>
        <p:spPr>
          <a:xfrm>
            <a:off x="6653929" y="6037956"/>
            <a:ext cx="3830600" cy="400110"/>
          </a:xfrm>
          <a:prstGeom prst="rect">
            <a:avLst/>
          </a:prstGeom>
          <a:solidFill>
            <a:srgbClr val="FFFFCC"/>
          </a:solidFill>
        </p:spPr>
        <p:txBody>
          <a:bodyPr wrap="square">
            <a:spAutoFit/>
          </a:bodyPr>
          <a:lstStyle/>
          <a:p>
            <a:pPr>
              <a:spcAft>
                <a:spcPts val="600"/>
              </a:spcAft>
            </a:pPr>
            <a:r>
              <a:rPr lang="en-GB" sz="2000" dirty="0">
                <a:solidFill>
                  <a:srgbClr val="FF0000"/>
                </a:solidFill>
              </a:rPr>
              <a:t>Contaminants, water quality……. </a:t>
            </a:r>
            <a:r>
              <a:rPr lang="en-GB" sz="2000" dirty="0">
                <a:solidFill>
                  <a:srgbClr val="FF0000"/>
                </a:solidFill>
                <a:sym typeface="Wingdings" panose="05000000000000000000" pitchFamily="2" charset="2"/>
              </a:rPr>
              <a:t></a:t>
            </a:r>
            <a:endParaRPr lang="en-GB" sz="2000" dirty="0">
              <a:solidFill>
                <a:srgbClr val="FF0000"/>
              </a:solidFill>
            </a:endParaRPr>
          </a:p>
        </p:txBody>
      </p:sp>
      <p:sp>
        <p:nvSpPr>
          <p:cNvPr id="10" name="Footer Placeholder 4">
            <a:extLst>
              <a:ext uri="{FF2B5EF4-FFF2-40B4-BE49-F238E27FC236}">
                <a16:creationId xmlns:a16="http://schemas.microsoft.com/office/drawing/2014/main" id="{7072A6F5-CBB8-2DC3-7224-EC70699492E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4220828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pic>
        <p:nvPicPr>
          <p:cNvPr id="1026" name="Picture 2" descr="tuf boat and murky water">
            <a:extLst>
              <a:ext uri="{FF2B5EF4-FFF2-40B4-BE49-F238E27FC236}">
                <a16:creationId xmlns:a16="http://schemas.microsoft.com/office/drawing/2014/main" id="{DE6FA470-9B13-E894-4018-DA5697C0BB2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014802" y="381000"/>
            <a:ext cx="5993537" cy="399569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5D8387AF-B419-E4E7-7706-2B947005AFB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pic>
        <p:nvPicPr>
          <p:cNvPr id="45058" name="Picture 2" descr="Coastal Darkening Is Threatening Marine Life - The Atlantic">
            <a:extLst>
              <a:ext uri="{FF2B5EF4-FFF2-40B4-BE49-F238E27FC236}">
                <a16:creationId xmlns:a16="http://schemas.microsoft.com/office/drawing/2014/main" id="{944C3DC8-82E8-8822-26E0-831E4E1E942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29348" y="1390096"/>
            <a:ext cx="4714459" cy="47144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D02029-0C02-0E7C-F98D-BD58CCE32D5B}"/>
              </a:ext>
            </a:extLst>
          </p:cNvPr>
          <p:cNvSpPr txBox="1"/>
          <p:nvPr/>
        </p:nvSpPr>
        <p:spPr>
          <a:xfrm>
            <a:off x="6014802" y="4471671"/>
            <a:ext cx="6094520" cy="369332"/>
          </a:xfrm>
          <a:prstGeom prst="rect">
            <a:avLst/>
          </a:prstGeom>
          <a:noFill/>
        </p:spPr>
        <p:txBody>
          <a:bodyPr wrap="square">
            <a:spAutoFit/>
          </a:bodyPr>
          <a:lstStyle/>
          <a:p>
            <a:r>
              <a:rPr lang="en-GB" dirty="0">
                <a:hlinkClick r:id="rId4"/>
              </a:rPr>
              <a:t>Coastal Darkening Is Threatening Marine Life - The Atlantic</a:t>
            </a:r>
            <a:endParaRPr lang="en-GB" dirty="0"/>
          </a:p>
        </p:txBody>
      </p:sp>
    </p:spTree>
    <p:extLst>
      <p:ext uri="{BB962C8B-B14F-4D97-AF65-F5344CB8AC3E}">
        <p14:creationId xmlns:p14="http://schemas.microsoft.com/office/powerpoint/2010/main" val="1798491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sp>
        <p:nvSpPr>
          <p:cNvPr id="10" name="TextBox 9">
            <a:extLst>
              <a:ext uri="{FF2B5EF4-FFF2-40B4-BE49-F238E27FC236}">
                <a16:creationId xmlns:a16="http://schemas.microsoft.com/office/drawing/2014/main" id="{7EEA5FD8-62CF-260F-41BE-E80710575C42}"/>
              </a:ext>
            </a:extLst>
          </p:cNvPr>
          <p:cNvSpPr txBox="1"/>
          <p:nvPr/>
        </p:nvSpPr>
        <p:spPr>
          <a:xfrm>
            <a:off x="977668" y="1465060"/>
            <a:ext cx="10704945" cy="707886"/>
          </a:xfrm>
          <a:prstGeom prst="rect">
            <a:avLst/>
          </a:prstGeom>
          <a:noFill/>
        </p:spPr>
        <p:txBody>
          <a:bodyPr wrap="square">
            <a:spAutoFit/>
          </a:bodyPr>
          <a:lstStyle/>
          <a:p>
            <a:r>
              <a:rPr lang="en-GB" sz="2000" dirty="0"/>
              <a:t>Coastal waters may become darker (coastal darkening) due to increased input of coloured compounds from terrestrial run-off and sediment resuspension</a:t>
            </a:r>
          </a:p>
        </p:txBody>
      </p:sp>
      <p:pic>
        <p:nvPicPr>
          <p:cNvPr id="24578" name="Picture 2" descr="Aerial river and sea view showing dissolved organic matter seeping into the Trent River, North Carolina">
            <a:extLst>
              <a:ext uri="{FF2B5EF4-FFF2-40B4-BE49-F238E27FC236}">
                <a16:creationId xmlns:a16="http://schemas.microsoft.com/office/drawing/2014/main" id="{24838E14-9E2A-F424-588C-AE7C97F60898}"/>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977668" y="2172946"/>
            <a:ext cx="9244526" cy="44405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5D3E7C00-B6C7-9970-B869-B1EF9B3C3763}"/>
              </a:ext>
            </a:extLst>
          </p:cNvPr>
          <p:cNvSpPr/>
          <p:nvPr/>
        </p:nvSpPr>
        <p:spPr>
          <a:xfrm>
            <a:off x="10420721" y="4289735"/>
            <a:ext cx="1587221" cy="2323713"/>
          </a:xfrm>
          <a:prstGeom prst="rect">
            <a:avLst/>
          </a:prstGeom>
          <a:solidFill>
            <a:srgbClr val="FFFFCC"/>
          </a:solidFill>
        </p:spPr>
        <p:txBody>
          <a:bodyPr wrap="square">
            <a:spAutoFit/>
          </a:bodyPr>
          <a:lstStyle/>
          <a:p>
            <a:pPr>
              <a:spcAft>
                <a:spcPts val="600"/>
              </a:spcAft>
            </a:pPr>
            <a:r>
              <a:rPr lang="en-GB" sz="2000" dirty="0">
                <a:hlinkClick r:id="rId4"/>
              </a:rPr>
              <a:t>The Environmental Threat You’ve Never Heard Of | </a:t>
            </a:r>
            <a:r>
              <a:rPr lang="en-GB" sz="2000" dirty="0" err="1">
                <a:hlinkClick r:id="rId4"/>
              </a:rPr>
              <a:t>Hakai</a:t>
            </a:r>
            <a:r>
              <a:rPr lang="en-GB" sz="2000" dirty="0">
                <a:hlinkClick r:id="rId4"/>
              </a:rPr>
              <a:t> Magazine</a:t>
            </a:r>
            <a:endParaRPr lang="en-GB" sz="2000" dirty="0"/>
          </a:p>
          <a:p>
            <a:pPr>
              <a:spcAft>
                <a:spcPts val="600"/>
              </a:spcAft>
            </a:pPr>
            <a:endParaRPr lang="en-GB" sz="2000" dirty="0"/>
          </a:p>
        </p:txBody>
      </p:sp>
      <p:sp>
        <p:nvSpPr>
          <p:cNvPr id="13" name="Footer Placeholder 4">
            <a:extLst>
              <a:ext uri="{FF2B5EF4-FFF2-40B4-BE49-F238E27FC236}">
                <a16:creationId xmlns:a16="http://schemas.microsoft.com/office/drawing/2014/main" id="{7358EB30-6B75-3456-0D07-4E8A1AE36D3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spTree>
    <p:extLst>
      <p:ext uri="{BB962C8B-B14F-4D97-AF65-F5344CB8AC3E}">
        <p14:creationId xmlns:p14="http://schemas.microsoft.com/office/powerpoint/2010/main" val="3244049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2081862-D8FC-3E8F-D05A-539C5AA03F1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902491" y="82759"/>
            <a:ext cx="10289509" cy="6692481"/>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sp>
        <p:nvSpPr>
          <p:cNvPr id="10" name="TextBox 9">
            <a:extLst>
              <a:ext uri="{FF2B5EF4-FFF2-40B4-BE49-F238E27FC236}">
                <a16:creationId xmlns:a16="http://schemas.microsoft.com/office/drawing/2014/main" id="{A35E02C0-D038-8AFD-892F-CEDBF9E48AAF}"/>
              </a:ext>
            </a:extLst>
          </p:cNvPr>
          <p:cNvSpPr txBox="1"/>
          <p:nvPr/>
        </p:nvSpPr>
        <p:spPr>
          <a:xfrm>
            <a:off x="9034798" y="381000"/>
            <a:ext cx="3048000" cy="1938992"/>
          </a:xfrm>
          <a:prstGeom prst="rect">
            <a:avLst/>
          </a:prstGeom>
          <a:noFill/>
        </p:spPr>
        <p:txBody>
          <a:bodyPr wrap="square">
            <a:spAutoFit/>
          </a:bodyPr>
          <a:lstStyle/>
          <a:p>
            <a:r>
              <a:rPr lang="en-GB" sz="2000" dirty="0"/>
              <a:t>Local impacts of coastal darkening on contaminant </a:t>
            </a:r>
          </a:p>
          <a:p>
            <a:pPr marL="342900" indent="-342900">
              <a:buAutoNum type="arabicParenBoth"/>
            </a:pPr>
            <a:r>
              <a:rPr lang="en-GB" sz="2000" dirty="0"/>
              <a:t>transport, </a:t>
            </a:r>
          </a:p>
          <a:p>
            <a:pPr marL="342900" indent="-342900">
              <a:buAutoNum type="arabicParenBoth"/>
            </a:pPr>
            <a:r>
              <a:rPr lang="en-GB" sz="2000" dirty="0"/>
              <a:t>fate and bioavailability</a:t>
            </a:r>
          </a:p>
          <a:p>
            <a:pPr marL="342900" indent="-342900">
              <a:buAutoNum type="arabicParenBoth"/>
            </a:pPr>
            <a:r>
              <a:rPr lang="en-GB" sz="2000" dirty="0"/>
              <a:t>uptake and trophic transfer</a:t>
            </a:r>
          </a:p>
        </p:txBody>
      </p:sp>
      <p:sp>
        <p:nvSpPr>
          <p:cNvPr id="11" name="Rectangle 10">
            <a:extLst>
              <a:ext uri="{FF2B5EF4-FFF2-40B4-BE49-F238E27FC236}">
                <a16:creationId xmlns:a16="http://schemas.microsoft.com/office/drawing/2014/main" id="{7FD6A75F-411F-55FD-92D9-26722ACA5C76}"/>
              </a:ext>
            </a:extLst>
          </p:cNvPr>
          <p:cNvSpPr/>
          <p:nvPr/>
        </p:nvSpPr>
        <p:spPr>
          <a:xfrm>
            <a:off x="140386" y="3664730"/>
            <a:ext cx="1762105" cy="3046988"/>
          </a:xfrm>
          <a:prstGeom prst="rect">
            <a:avLst/>
          </a:prstGeom>
          <a:solidFill>
            <a:srgbClr val="FFFFCC"/>
          </a:solidFill>
        </p:spPr>
        <p:txBody>
          <a:bodyPr wrap="square">
            <a:spAutoFit/>
          </a:bodyPr>
          <a:lstStyle/>
          <a:p>
            <a:pPr>
              <a:spcAft>
                <a:spcPts val="600"/>
              </a:spcAft>
            </a:pPr>
            <a:r>
              <a:rPr lang="en-AU" sz="1600" dirty="0">
                <a:cs typeface="Calibri"/>
              </a:rPr>
              <a:t>McGovern et al (2019). </a:t>
            </a:r>
            <a:r>
              <a:rPr lang="en-GB" sz="1600" dirty="0">
                <a:hlinkClick r:id="rId3"/>
              </a:rPr>
              <a:t>Implications of Coastal Darkening for Contaminant Transport, Bioavailability, and Trophic Transfer in Northern Coastal Waters | Environmental Science &amp; Technology (acs.org)</a:t>
            </a:r>
            <a:endParaRPr lang="en-GB" sz="1600" dirty="0"/>
          </a:p>
        </p:txBody>
      </p:sp>
      <p:sp>
        <p:nvSpPr>
          <p:cNvPr id="12" name="Footer Placeholder 4">
            <a:extLst>
              <a:ext uri="{FF2B5EF4-FFF2-40B4-BE49-F238E27FC236}">
                <a16:creationId xmlns:a16="http://schemas.microsoft.com/office/drawing/2014/main" id="{6C77DA30-0D7E-BFA6-4485-FED338B323C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spTree>
    <p:extLst>
      <p:ext uri="{BB962C8B-B14F-4D97-AF65-F5344CB8AC3E}">
        <p14:creationId xmlns:p14="http://schemas.microsoft.com/office/powerpoint/2010/main" val="82521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682629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2" name="Footer Placeholder 4">
            <a:extLst>
              <a:ext uri="{FF2B5EF4-FFF2-40B4-BE49-F238E27FC236}">
                <a16:creationId xmlns:a16="http://schemas.microsoft.com/office/drawing/2014/main" id="{400EABC6-1A1F-05A5-128E-F29D866EEEC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4" name="Rectangle 3">
            <a:extLst>
              <a:ext uri="{FF2B5EF4-FFF2-40B4-BE49-F238E27FC236}">
                <a16:creationId xmlns:a16="http://schemas.microsoft.com/office/drawing/2014/main" id="{8CF8F9C1-527B-5AD7-0942-6F6945BF892F}"/>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15006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707886"/>
          </a:xfrm>
          <a:prstGeom prst="rect">
            <a:avLst/>
          </a:prstGeom>
          <a:noFill/>
        </p:spPr>
        <p:txBody>
          <a:bodyPr wrap="square">
            <a:spAutoFit/>
          </a:bodyPr>
          <a:lstStyle/>
          <a:p>
            <a:r>
              <a:rPr lang="en-GB" sz="2000" dirty="0"/>
              <a:t>Prior to the Industrial Revolution, average ocean pH was about 8.2. Today, average ocean pH is about 8.1. </a:t>
            </a:r>
          </a:p>
        </p:txBody>
      </p:sp>
      <p:sp>
        <p:nvSpPr>
          <p:cNvPr id="9" name="Rectangle 8">
            <a:extLst>
              <a:ext uri="{FF2B5EF4-FFF2-40B4-BE49-F238E27FC236}">
                <a16:creationId xmlns:a16="http://schemas.microsoft.com/office/drawing/2014/main" id="{5FA9EEED-140E-CEEB-0EC8-73B9CD6C2CB4}"/>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Footer Placeholder 4">
            <a:extLst>
              <a:ext uri="{FF2B5EF4-FFF2-40B4-BE49-F238E27FC236}">
                <a16:creationId xmlns:a16="http://schemas.microsoft.com/office/drawing/2014/main" id="{88C2FFC1-31AA-7142-D40D-D5954842FA7F}"/>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2696859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1015663"/>
          </a:xfrm>
          <a:prstGeom prst="rect">
            <a:avLst/>
          </a:prstGeom>
          <a:noFill/>
        </p:spPr>
        <p:txBody>
          <a:bodyPr wrap="square">
            <a:spAutoFit/>
          </a:bodyPr>
          <a:lstStyle/>
          <a:p>
            <a:r>
              <a:rPr lang="en-GB" sz="2000" dirty="0"/>
              <a:t>Prior to the Industrial Revolution, average ocean pH was about 8.2. Today, average ocean pH is about 8.1. </a:t>
            </a:r>
          </a:p>
          <a:p>
            <a:endParaRPr lang="en-GB" sz="2000" dirty="0"/>
          </a:p>
        </p:txBody>
      </p:sp>
      <p:sp>
        <p:nvSpPr>
          <p:cNvPr id="5" name="TextBox 4">
            <a:extLst>
              <a:ext uri="{FF2B5EF4-FFF2-40B4-BE49-F238E27FC236}">
                <a16:creationId xmlns:a16="http://schemas.microsoft.com/office/drawing/2014/main" id="{9C0869E0-26B6-8E17-D736-E7FEF2D9216F}"/>
              </a:ext>
            </a:extLst>
          </p:cNvPr>
          <p:cNvSpPr txBox="1"/>
          <p:nvPr/>
        </p:nvSpPr>
        <p:spPr>
          <a:xfrm>
            <a:off x="1431636" y="2581239"/>
            <a:ext cx="10100457" cy="1015663"/>
          </a:xfrm>
          <a:prstGeom prst="rect">
            <a:avLst/>
          </a:prstGeom>
          <a:noFill/>
        </p:spPr>
        <p:txBody>
          <a:bodyPr wrap="square">
            <a:spAutoFit/>
          </a:bodyPr>
          <a:lstStyle/>
          <a:p>
            <a:r>
              <a:rPr lang="en-GB" sz="2000" dirty="0"/>
              <a:t>This might not seem like much of a difference, but the relationship between pH and acidity is not direct. Each decrease of one pH unit is a ten-fold increase in acidity. This means that the acidity of the ocean today, on average, is about </a:t>
            </a:r>
            <a:r>
              <a:rPr lang="en-GB" sz="2000" dirty="0">
                <a:solidFill>
                  <a:srgbClr val="FF0000"/>
                </a:solidFill>
              </a:rPr>
              <a:t>25% greater than it was during preindustrial times.</a:t>
            </a:r>
          </a:p>
        </p:txBody>
      </p:sp>
      <p:sp>
        <p:nvSpPr>
          <p:cNvPr id="6" name="Rectangle 5">
            <a:extLst>
              <a:ext uri="{FF2B5EF4-FFF2-40B4-BE49-F238E27FC236}">
                <a16:creationId xmlns:a16="http://schemas.microsoft.com/office/drawing/2014/main" id="{61B5A722-CB26-E426-421C-1D4269BA55BE}"/>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Footer Placeholder 4">
            <a:extLst>
              <a:ext uri="{FF2B5EF4-FFF2-40B4-BE49-F238E27FC236}">
                <a16:creationId xmlns:a16="http://schemas.microsoft.com/office/drawing/2014/main" id="{921E31B5-C3EF-BDE3-358E-9862F275D17C}"/>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532169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pic>
        <p:nvPicPr>
          <p:cNvPr id="46082" name="Picture 2">
            <a:extLst>
              <a:ext uri="{FF2B5EF4-FFF2-40B4-BE49-F238E27FC236}">
                <a16:creationId xmlns:a16="http://schemas.microsoft.com/office/drawing/2014/main" id="{EFF8D9AB-AB6E-AEC0-D5BB-54FF6E87129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83961" y="1542505"/>
            <a:ext cx="7705797" cy="43345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896D71-EFD0-EC7A-0CD8-BB79AD02495C}"/>
              </a:ext>
            </a:extLst>
          </p:cNvPr>
          <p:cNvSpPr txBox="1"/>
          <p:nvPr/>
        </p:nvSpPr>
        <p:spPr>
          <a:xfrm>
            <a:off x="5355454" y="5877016"/>
            <a:ext cx="6094520" cy="646331"/>
          </a:xfrm>
          <a:prstGeom prst="rect">
            <a:avLst/>
          </a:prstGeom>
          <a:noFill/>
        </p:spPr>
        <p:txBody>
          <a:bodyPr wrap="square">
            <a:spAutoFit/>
          </a:bodyPr>
          <a:lstStyle/>
          <a:p>
            <a:r>
              <a:rPr lang="en-GB" dirty="0">
                <a:hlinkClick r:id="rId3"/>
              </a:rPr>
              <a:t>Understanding the Science of Ocean and Coastal Acidification | US EPA</a:t>
            </a:r>
            <a:endParaRPr lang="en-GB" dirty="0"/>
          </a:p>
        </p:txBody>
      </p:sp>
      <p:sp>
        <p:nvSpPr>
          <p:cNvPr id="10" name="TextBox 9">
            <a:extLst>
              <a:ext uri="{FF2B5EF4-FFF2-40B4-BE49-F238E27FC236}">
                <a16:creationId xmlns:a16="http://schemas.microsoft.com/office/drawing/2014/main" id="{7B093366-467D-39E2-CFCD-089E6CD3BD66}"/>
              </a:ext>
            </a:extLst>
          </p:cNvPr>
          <p:cNvSpPr txBox="1"/>
          <p:nvPr/>
        </p:nvSpPr>
        <p:spPr>
          <a:xfrm>
            <a:off x="5941380" y="6154015"/>
            <a:ext cx="6094520" cy="369332"/>
          </a:xfrm>
          <a:prstGeom prst="rect">
            <a:avLst/>
          </a:prstGeom>
          <a:noFill/>
        </p:spPr>
        <p:txBody>
          <a:bodyPr wrap="square">
            <a:spAutoFit/>
          </a:bodyPr>
          <a:lstStyle/>
          <a:p>
            <a:r>
              <a:rPr lang="en-GB" dirty="0"/>
              <a:t>Credit: National Environmental Education Foundation (NEEF).</a:t>
            </a:r>
          </a:p>
        </p:txBody>
      </p:sp>
      <p:sp>
        <p:nvSpPr>
          <p:cNvPr id="11" name="Footer Placeholder 4">
            <a:extLst>
              <a:ext uri="{FF2B5EF4-FFF2-40B4-BE49-F238E27FC236}">
                <a16:creationId xmlns:a16="http://schemas.microsoft.com/office/drawing/2014/main" id="{8FD3D4B4-4924-7F43-39D8-E53DFD94F1B9}"/>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196406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4" name="Picture 3">
            <a:extLst>
              <a:ext uri="{FF2B5EF4-FFF2-40B4-BE49-F238E27FC236}">
                <a16:creationId xmlns:a16="http://schemas.microsoft.com/office/drawing/2014/main" id="{3D00F9BF-E7FD-8143-9FD3-14414A8DE87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012053" y="1375679"/>
            <a:ext cx="4918230" cy="5451878"/>
          </a:xfrm>
          <a:prstGeom prst="rect">
            <a:avLst/>
          </a:prstGeom>
        </p:spPr>
      </p:pic>
      <p:sp>
        <p:nvSpPr>
          <p:cNvPr id="6" name="TextBox 5">
            <a:extLst>
              <a:ext uri="{FF2B5EF4-FFF2-40B4-BE49-F238E27FC236}">
                <a16:creationId xmlns:a16="http://schemas.microsoft.com/office/drawing/2014/main" id="{2D192EDD-C9BF-75B9-08DA-3BECF54ABF03}"/>
              </a:ext>
            </a:extLst>
          </p:cNvPr>
          <p:cNvSpPr txBox="1"/>
          <p:nvPr/>
        </p:nvSpPr>
        <p:spPr>
          <a:xfrm>
            <a:off x="6125501" y="4813276"/>
            <a:ext cx="3850690" cy="1754326"/>
          </a:xfrm>
          <a:prstGeom prst="rect">
            <a:avLst/>
          </a:prstGeom>
          <a:noFill/>
        </p:spPr>
        <p:txBody>
          <a:bodyPr wrap="square">
            <a:spAutoFit/>
          </a:bodyPr>
          <a:lstStyle/>
          <a:p>
            <a:r>
              <a:rPr lang="en-GB" dirty="0"/>
              <a:t>The top graph shows the expected emissions of carbon in </a:t>
            </a:r>
            <a:r>
              <a:rPr lang="en-GB" dirty="0" err="1"/>
              <a:t>GtC</a:t>
            </a:r>
            <a:r>
              <a:rPr lang="en-GB" dirty="0"/>
              <a:t> yr-1. The bottom graph shows expected pCO2 in the atmosphere (green line), and the change in pH (red line) as a function of time (</a:t>
            </a:r>
            <a:r>
              <a:rPr lang="en-GB" dirty="0" err="1"/>
              <a:t>Caldeira</a:t>
            </a:r>
            <a:r>
              <a:rPr lang="en-GB" dirty="0"/>
              <a:t> and </a:t>
            </a:r>
            <a:r>
              <a:rPr lang="en-GB" dirty="0" err="1"/>
              <a:t>Wickett</a:t>
            </a:r>
            <a:r>
              <a:rPr lang="en-GB" dirty="0"/>
              <a:t>, 2003).</a:t>
            </a:r>
          </a:p>
        </p:txBody>
      </p:sp>
      <p:sp>
        <p:nvSpPr>
          <p:cNvPr id="9" name="TextBox 8">
            <a:extLst>
              <a:ext uri="{FF2B5EF4-FFF2-40B4-BE49-F238E27FC236}">
                <a16:creationId xmlns:a16="http://schemas.microsoft.com/office/drawing/2014/main" id="{E1D11810-BFB0-EE32-74A0-03FCD2093BBA}"/>
              </a:ext>
            </a:extLst>
          </p:cNvPr>
          <p:cNvSpPr txBox="1"/>
          <p:nvPr/>
        </p:nvSpPr>
        <p:spPr>
          <a:xfrm>
            <a:off x="7894468" y="6281700"/>
            <a:ext cx="6094520" cy="369332"/>
          </a:xfrm>
          <a:prstGeom prst="rect">
            <a:avLst/>
          </a:prstGeom>
          <a:noFill/>
        </p:spPr>
        <p:txBody>
          <a:bodyPr wrap="square">
            <a:spAutoFit/>
          </a:bodyPr>
          <a:lstStyle/>
          <a:p>
            <a:r>
              <a:rPr lang="da-DK" dirty="0">
                <a:hlinkClick r:id="rId3"/>
              </a:rPr>
              <a:t>22-4_millero.pdf (tos.org)</a:t>
            </a:r>
            <a:endParaRPr lang="en-GB" dirty="0"/>
          </a:p>
        </p:txBody>
      </p:sp>
      <p:sp>
        <p:nvSpPr>
          <p:cNvPr id="10" name="Rectangle 9">
            <a:extLst>
              <a:ext uri="{FF2B5EF4-FFF2-40B4-BE49-F238E27FC236}">
                <a16:creationId xmlns:a16="http://schemas.microsoft.com/office/drawing/2014/main" id="{76752817-60D6-A730-9218-A058BEFAD818}"/>
              </a:ext>
            </a:extLst>
          </p:cNvPr>
          <p:cNvSpPr/>
          <p:nvPr/>
        </p:nvSpPr>
        <p:spPr>
          <a:xfrm>
            <a:off x="6261719" y="1819003"/>
            <a:ext cx="4918228" cy="1354217"/>
          </a:xfrm>
          <a:prstGeom prst="rect">
            <a:avLst/>
          </a:prstGeom>
          <a:solidFill>
            <a:srgbClr val="FFFFCC"/>
          </a:solidFill>
        </p:spPr>
        <p:txBody>
          <a:bodyPr wrap="square">
            <a:spAutoFit/>
          </a:bodyPr>
          <a:lstStyle/>
          <a:p>
            <a:pPr>
              <a:spcAft>
                <a:spcPts val="600"/>
              </a:spcAft>
            </a:pPr>
            <a:r>
              <a:rPr lang="en-GB" dirty="0" err="1">
                <a:cs typeface="Calibri"/>
              </a:rPr>
              <a:t>GtC</a:t>
            </a:r>
            <a:r>
              <a:rPr lang="en-GB" dirty="0">
                <a:cs typeface="Calibri"/>
              </a:rPr>
              <a:t> </a:t>
            </a:r>
            <a:r>
              <a:rPr lang="en-GB" dirty="0" err="1">
                <a:cs typeface="Calibri"/>
              </a:rPr>
              <a:t>yr</a:t>
            </a:r>
            <a:r>
              <a:rPr lang="en-GB" dirty="0">
                <a:cs typeface="Calibri"/>
              </a:rPr>
              <a:t>^-1 = Gigatons of carbon (that's 10 x 10^9 tons of carbon per year) or </a:t>
            </a:r>
            <a:r>
              <a:rPr lang="en-GB" dirty="0">
                <a:solidFill>
                  <a:srgbClr val="FF0000"/>
                </a:solidFill>
                <a:cs typeface="Calibri"/>
              </a:rPr>
              <a:t>1,000,000,000 tonnes </a:t>
            </a:r>
          </a:p>
          <a:p>
            <a:pPr>
              <a:spcAft>
                <a:spcPts val="600"/>
              </a:spcAft>
            </a:pPr>
            <a:endParaRPr lang="en-GB" dirty="0">
              <a:solidFill>
                <a:srgbClr val="FF0000"/>
              </a:solidFill>
              <a:cs typeface="Calibri"/>
            </a:endParaRPr>
          </a:p>
          <a:p>
            <a:pPr>
              <a:spcAft>
                <a:spcPts val="600"/>
              </a:spcAft>
            </a:pPr>
            <a:r>
              <a:rPr lang="en-GB" dirty="0">
                <a:cs typeface="Calibri"/>
              </a:rPr>
              <a:t>pCO2 = partial pressure of carbon dioxide </a:t>
            </a:r>
          </a:p>
        </p:txBody>
      </p:sp>
      <p:sp>
        <p:nvSpPr>
          <p:cNvPr id="11" name="Footer Placeholder 4">
            <a:extLst>
              <a:ext uri="{FF2B5EF4-FFF2-40B4-BE49-F238E27FC236}">
                <a16:creationId xmlns:a16="http://schemas.microsoft.com/office/drawing/2014/main" id="{9BE6DCCC-60C5-6D58-7CA9-E3DFB57C143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971211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13" name="Picture 12">
            <a:extLst>
              <a:ext uri="{FF2B5EF4-FFF2-40B4-BE49-F238E27FC236}">
                <a16:creationId xmlns:a16="http://schemas.microsoft.com/office/drawing/2014/main" id="{F3CC602E-DBD9-FE8F-FFC6-C6CF37593FE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87766" y="1443841"/>
            <a:ext cx="6211236" cy="3598676"/>
          </a:xfrm>
          <a:prstGeom prst="rect">
            <a:avLst/>
          </a:prstGeom>
        </p:spPr>
      </p:pic>
      <p:sp>
        <p:nvSpPr>
          <p:cNvPr id="15" name="TextBox 14">
            <a:extLst>
              <a:ext uri="{FF2B5EF4-FFF2-40B4-BE49-F238E27FC236}">
                <a16:creationId xmlns:a16="http://schemas.microsoft.com/office/drawing/2014/main" id="{275270AF-D74D-C2CD-4A05-8F8F110FFF5D}"/>
              </a:ext>
            </a:extLst>
          </p:cNvPr>
          <p:cNvSpPr txBox="1"/>
          <p:nvPr/>
        </p:nvSpPr>
        <p:spPr>
          <a:xfrm>
            <a:off x="1289482" y="5084055"/>
            <a:ext cx="5732755" cy="923330"/>
          </a:xfrm>
          <a:prstGeom prst="rect">
            <a:avLst/>
          </a:prstGeom>
          <a:noFill/>
        </p:spPr>
        <p:txBody>
          <a:bodyPr wrap="square">
            <a:spAutoFit/>
          </a:bodyPr>
          <a:lstStyle/>
          <a:p>
            <a:r>
              <a:rPr lang="en-GB" dirty="0"/>
              <a:t>The decrease in the concentrations of OH– and CO3 2– ions in seawater due to ocean acidification (calculated using the </a:t>
            </a:r>
            <a:r>
              <a:rPr lang="en-GB" dirty="0" err="1"/>
              <a:t>Millero</a:t>
            </a:r>
            <a:r>
              <a:rPr lang="en-GB" dirty="0"/>
              <a:t> et al., 2006, carbonate constants). </a:t>
            </a:r>
          </a:p>
        </p:txBody>
      </p:sp>
      <p:sp>
        <p:nvSpPr>
          <p:cNvPr id="3" name="Rectangle 2">
            <a:extLst>
              <a:ext uri="{FF2B5EF4-FFF2-40B4-BE49-F238E27FC236}">
                <a16:creationId xmlns:a16="http://schemas.microsoft.com/office/drawing/2014/main" id="{0707BBDF-40A4-6470-6A63-D2E6A76E82DD}"/>
              </a:ext>
            </a:extLst>
          </p:cNvPr>
          <p:cNvSpPr/>
          <p:nvPr/>
        </p:nvSpPr>
        <p:spPr>
          <a:xfrm>
            <a:off x="7099002" y="5219150"/>
            <a:ext cx="2426738" cy="784830"/>
          </a:xfrm>
          <a:prstGeom prst="rect">
            <a:avLst/>
          </a:prstGeom>
          <a:solidFill>
            <a:srgbClr val="FFFFCC"/>
          </a:solidFill>
        </p:spPr>
        <p:txBody>
          <a:bodyPr wrap="square">
            <a:spAutoFit/>
          </a:bodyPr>
          <a:lstStyle/>
          <a:p>
            <a:pPr>
              <a:spcAft>
                <a:spcPts val="600"/>
              </a:spcAft>
            </a:pPr>
            <a:r>
              <a:rPr lang="en-GB" sz="2000" dirty="0"/>
              <a:t>OH– = Hydroxide</a:t>
            </a:r>
          </a:p>
          <a:p>
            <a:pPr>
              <a:spcAft>
                <a:spcPts val="600"/>
              </a:spcAft>
            </a:pPr>
            <a:r>
              <a:rPr lang="en-GB" sz="2000" b="0" i="0" dirty="0">
                <a:solidFill>
                  <a:srgbClr val="202124"/>
                </a:solidFill>
                <a:effectLst/>
              </a:rPr>
              <a:t>CO₃²⁻</a:t>
            </a:r>
            <a:r>
              <a:rPr lang="en-GB" sz="2000" dirty="0"/>
              <a:t> =  Carbonate</a:t>
            </a:r>
          </a:p>
        </p:txBody>
      </p:sp>
      <p:sp>
        <p:nvSpPr>
          <p:cNvPr id="4" name="Footer Placeholder 4">
            <a:extLst>
              <a:ext uri="{FF2B5EF4-FFF2-40B4-BE49-F238E27FC236}">
                <a16:creationId xmlns:a16="http://schemas.microsoft.com/office/drawing/2014/main" id="{99B44BAA-92D7-D92F-9F60-50DEAC078C7D}"/>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8891239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8674" name="Picture 2">
            <a:extLst>
              <a:ext uri="{FF2B5EF4-FFF2-40B4-BE49-F238E27FC236}">
                <a16:creationId xmlns:a16="http://schemas.microsoft.com/office/drawing/2014/main" id="{6BE8566A-BCF1-DAB3-0D3E-8139895BEC29}"/>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161245" y="1404256"/>
            <a:ext cx="6155231" cy="518335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9F7E17D-61A1-425C-A7D1-2FC1220311C7}"/>
              </a:ext>
            </a:extLst>
          </p:cNvPr>
          <p:cNvSpPr/>
          <p:nvPr/>
        </p:nvSpPr>
        <p:spPr>
          <a:xfrm>
            <a:off x="7434689" y="5110280"/>
            <a:ext cx="2623710" cy="1477328"/>
          </a:xfrm>
          <a:prstGeom prst="rect">
            <a:avLst/>
          </a:prstGeom>
          <a:solidFill>
            <a:srgbClr val="FFFFCC"/>
          </a:solidFill>
        </p:spPr>
        <p:txBody>
          <a:bodyPr wrap="square">
            <a:spAutoFit/>
          </a:bodyPr>
          <a:lstStyle/>
          <a:p>
            <a:r>
              <a:rPr lang="en-GB" dirty="0">
                <a:hlinkClick r:id="rId3"/>
              </a:rPr>
              <a:t>Frontiers | The Combined Effects of Ocean Acidification and Heavy Metals on Marine Organisms: A Meta-Analysis (frontiersin.org)</a:t>
            </a:r>
            <a:endParaRPr lang="en-GB" dirty="0"/>
          </a:p>
        </p:txBody>
      </p:sp>
      <p:sp>
        <p:nvSpPr>
          <p:cNvPr id="10" name="Rectangle 9">
            <a:extLst>
              <a:ext uri="{FF2B5EF4-FFF2-40B4-BE49-F238E27FC236}">
                <a16:creationId xmlns:a16="http://schemas.microsoft.com/office/drawing/2014/main" id="{F0BC5A5D-7946-81F8-2ED6-1AB21FA05F00}"/>
              </a:ext>
            </a:extLst>
          </p:cNvPr>
          <p:cNvSpPr/>
          <p:nvPr/>
        </p:nvSpPr>
        <p:spPr>
          <a:xfrm>
            <a:off x="7434689" y="1579305"/>
            <a:ext cx="2543812" cy="784830"/>
          </a:xfrm>
          <a:prstGeom prst="rect">
            <a:avLst/>
          </a:prstGeom>
          <a:solidFill>
            <a:srgbClr val="FFFFCC"/>
          </a:solidFill>
        </p:spPr>
        <p:txBody>
          <a:bodyPr wrap="square">
            <a:spAutoFit/>
          </a:bodyPr>
          <a:lstStyle/>
          <a:p>
            <a:pPr>
              <a:spcAft>
                <a:spcPts val="600"/>
              </a:spcAft>
            </a:pPr>
            <a:r>
              <a:rPr lang="en-GB" sz="2000" dirty="0"/>
              <a:t>OA = Ocean Acidification </a:t>
            </a:r>
          </a:p>
          <a:p>
            <a:pPr>
              <a:spcAft>
                <a:spcPts val="600"/>
              </a:spcAft>
            </a:pPr>
            <a:r>
              <a:rPr lang="en-GB" sz="2000" dirty="0"/>
              <a:t>HM = Heavy Metals </a:t>
            </a:r>
          </a:p>
        </p:txBody>
      </p:sp>
      <p:sp>
        <p:nvSpPr>
          <p:cNvPr id="11" name="Footer Placeholder 4">
            <a:extLst>
              <a:ext uri="{FF2B5EF4-FFF2-40B4-BE49-F238E27FC236}">
                <a16:creationId xmlns:a16="http://schemas.microsoft.com/office/drawing/2014/main" id="{D28BF385-B95E-A290-60A4-B2E3AFB7426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6645401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6" name="TextBox 5">
            <a:extLst>
              <a:ext uri="{FF2B5EF4-FFF2-40B4-BE49-F238E27FC236}">
                <a16:creationId xmlns:a16="http://schemas.microsoft.com/office/drawing/2014/main" id="{110EA6C1-6CDF-D551-0C62-96E06D1F4879}"/>
              </a:ext>
            </a:extLst>
          </p:cNvPr>
          <p:cNvSpPr txBox="1"/>
          <p:nvPr/>
        </p:nvSpPr>
        <p:spPr>
          <a:xfrm>
            <a:off x="279859" y="5225604"/>
            <a:ext cx="3802098" cy="1477328"/>
          </a:xfrm>
          <a:prstGeom prst="rect">
            <a:avLst/>
          </a:prstGeom>
          <a:noFill/>
        </p:spPr>
        <p:txBody>
          <a:bodyPr wrap="square">
            <a:spAutoFit/>
          </a:bodyPr>
          <a:lstStyle/>
          <a:p>
            <a:r>
              <a:rPr lang="en-GB" dirty="0">
                <a:hlinkClick r:id="rId2"/>
              </a:rPr>
              <a:t>Ocean acidification increases copper toxicity differentially in two key marine invertebrates with distinct acid-base responses | Scientific Reports (nature.com)</a:t>
            </a:r>
            <a:endParaRPr lang="en-GB" dirty="0"/>
          </a:p>
        </p:txBody>
      </p:sp>
      <p:pic>
        <p:nvPicPr>
          <p:cNvPr id="26626" name="Picture 2" descr="Accumulation and transfer of metals in the marine food chain.">
            <a:extLst>
              <a:ext uri="{FF2B5EF4-FFF2-40B4-BE49-F238E27FC236}">
                <a16:creationId xmlns:a16="http://schemas.microsoft.com/office/drawing/2014/main" id="{839AA552-5DE9-1A9D-C755-4C0951A0C03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39687" y="912510"/>
            <a:ext cx="8096250" cy="5829300"/>
          </a:xfrm>
          <a:prstGeom prst="rect">
            <a:avLst/>
          </a:prstGeom>
          <a:noFill/>
          <a:extLst>
            <a:ext uri="{909E8E84-426E-40DD-AFC4-6F175D3DCCD1}">
              <a14:hiddenFill xmlns:a14="http://schemas.microsoft.com/office/drawing/2010/main">
                <a:solidFill>
                  <a:srgbClr val="FFFFFF"/>
                </a:solidFill>
              </a14:hiddenFill>
            </a:ext>
          </a:extLst>
        </p:spPr>
      </p:pic>
      <p:sp>
        <p:nvSpPr>
          <p:cNvPr id="8" name="Footer Placeholder 4">
            <a:extLst>
              <a:ext uri="{FF2B5EF4-FFF2-40B4-BE49-F238E27FC236}">
                <a16:creationId xmlns:a16="http://schemas.microsoft.com/office/drawing/2014/main" id="{F905500D-82BF-211B-2167-96DCF0CC9B1B}"/>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48284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9" name="TextBox 8">
            <a:extLst>
              <a:ext uri="{FF2B5EF4-FFF2-40B4-BE49-F238E27FC236}">
                <a16:creationId xmlns:a16="http://schemas.microsoft.com/office/drawing/2014/main" id="{03C6C0CB-910F-D392-7AAC-10259EAA93D8}"/>
              </a:ext>
            </a:extLst>
          </p:cNvPr>
          <p:cNvSpPr txBox="1"/>
          <p:nvPr/>
        </p:nvSpPr>
        <p:spPr>
          <a:xfrm>
            <a:off x="1161245" y="6017597"/>
            <a:ext cx="6096000" cy="646331"/>
          </a:xfrm>
          <a:prstGeom prst="rect">
            <a:avLst/>
          </a:prstGeom>
          <a:noFill/>
        </p:spPr>
        <p:txBody>
          <a:bodyPr wrap="square">
            <a:spAutoFit/>
          </a:bodyPr>
          <a:lstStyle/>
          <a:p>
            <a:r>
              <a:rPr lang="en-GB" dirty="0">
                <a:hlinkClick r:id="rId2"/>
              </a:rPr>
              <a:t>Assessing Ocean Acidification as a Driver for Enhanced Metals Uptake by Blue Mussels - NCCOS Coastal Science Website (noaa.gov)</a:t>
            </a:r>
            <a:endParaRPr lang="en-GB" dirty="0"/>
          </a:p>
        </p:txBody>
      </p:sp>
      <p:pic>
        <p:nvPicPr>
          <p:cNvPr id="25602" name="Picture 2" descr="Blue Mussels (Mytilus edulis).">
            <a:extLst>
              <a:ext uri="{FF2B5EF4-FFF2-40B4-BE49-F238E27FC236}">
                <a16:creationId xmlns:a16="http://schemas.microsoft.com/office/drawing/2014/main" id="{A5B23843-A56E-ABCB-6794-5E81D8043B7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627494" y="4200864"/>
            <a:ext cx="3398252" cy="226550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AF7492C-50F9-729F-0E2A-F6903F2E8832}"/>
              </a:ext>
            </a:extLst>
          </p:cNvPr>
          <p:cNvSpPr txBox="1"/>
          <p:nvPr/>
        </p:nvSpPr>
        <p:spPr>
          <a:xfrm>
            <a:off x="7750923" y="6492089"/>
            <a:ext cx="6096000" cy="369332"/>
          </a:xfrm>
          <a:prstGeom prst="rect">
            <a:avLst/>
          </a:prstGeom>
          <a:noFill/>
        </p:spPr>
        <p:txBody>
          <a:bodyPr wrap="square">
            <a:spAutoFit/>
          </a:bodyPr>
          <a:lstStyle/>
          <a:p>
            <a:r>
              <a:rPr lang="en-GB" b="0" i="0" dirty="0">
                <a:solidFill>
                  <a:srgbClr val="0053A0"/>
                </a:solidFill>
                <a:effectLst/>
              </a:rPr>
              <a:t>Blue Mussels (</a:t>
            </a:r>
            <a:r>
              <a:rPr lang="en-GB" b="0" i="1" dirty="0">
                <a:solidFill>
                  <a:srgbClr val="0053A0"/>
                </a:solidFill>
                <a:effectLst/>
              </a:rPr>
              <a:t>Mytilus edulis</a:t>
            </a:r>
            <a:r>
              <a:rPr lang="en-GB" b="0" i="0" dirty="0">
                <a:solidFill>
                  <a:srgbClr val="0053A0"/>
                </a:solidFill>
                <a:effectLst/>
              </a:rPr>
              <a:t>). Credit: NOAA NMFS.</a:t>
            </a:r>
            <a:endParaRPr lang="en-GB" dirty="0"/>
          </a:p>
        </p:txBody>
      </p:sp>
      <p:pic>
        <p:nvPicPr>
          <p:cNvPr id="25606" name="Picture 6">
            <a:extLst>
              <a:ext uri="{FF2B5EF4-FFF2-40B4-BE49-F238E27FC236}">
                <a16:creationId xmlns:a16="http://schemas.microsoft.com/office/drawing/2014/main" id="{BC6C7B78-3866-0A66-BA92-A15BA3FF4D34}"/>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102242" y="1360966"/>
            <a:ext cx="7440909" cy="465663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B9AC4D55-2803-F762-3917-9FAB97D9D0B9}"/>
              </a:ext>
            </a:extLst>
          </p:cNvPr>
          <p:cNvSpPr txBox="1"/>
          <p:nvPr/>
        </p:nvSpPr>
        <p:spPr>
          <a:xfrm>
            <a:off x="8714375" y="1456808"/>
            <a:ext cx="3311371" cy="1200329"/>
          </a:xfrm>
          <a:prstGeom prst="rect">
            <a:avLst/>
          </a:prstGeom>
          <a:noFill/>
        </p:spPr>
        <p:txBody>
          <a:bodyPr wrap="square">
            <a:spAutoFit/>
          </a:bodyPr>
          <a:lstStyle/>
          <a:p>
            <a:r>
              <a:rPr lang="en-GB" dirty="0">
                <a:hlinkClick r:id="rId5"/>
              </a:rPr>
              <a:t>Toxics | Free Full-Text | Factors Affecting the Adsorption of Heavy Metals by Microplastics and Their Toxic Effects on Fish (mdpi.com)</a:t>
            </a:r>
            <a:endParaRPr lang="en-GB" dirty="0"/>
          </a:p>
        </p:txBody>
      </p:sp>
      <p:sp>
        <p:nvSpPr>
          <p:cNvPr id="18" name="Footer Placeholder 4">
            <a:extLst>
              <a:ext uri="{FF2B5EF4-FFF2-40B4-BE49-F238E27FC236}">
                <a16:creationId xmlns:a16="http://schemas.microsoft.com/office/drawing/2014/main" id="{F8ECF039-320B-772B-0EBA-EEB7A6F7DC0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74510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944964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C75AFF-5271-07C4-B032-F5872474EF4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168" t="21763" r="12298" b="11111"/>
          <a:stretch/>
        </p:blipFill>
        <p:spPr>
          <a:xfrm>
            <a:off x="1145326" y="1498081"/>
            <a:ext cx="9765330" cy="5359919"/>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2" name="Footer Placeholder 4">
            <a:extLst>
              <a:ext uri="{FF2B5EF4-FFF2-40B4-BE49-F238E27FC236}">
                <a16:creationId xmlns:a16="http://schemas.microsoft.com/office/drawing/2014/main" id="{C05C655E-62AD-CB4C-A630-312E4DA456D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
        <p:nvSpPr>
          <p:cNvPr id="6" name="TextBox 5">
            <a:extLst>
              <a:ext uri="{FF2B5EF4-FFF2-40B4-BE49-F238E27FC236}">
                <a16:creationId xmlns:a16="http://schemas.microsoft.com/office/drawing/2014/main" id="{F9A579F1-5164-BD6D-6077-CD0DFC9E8EB7}"/>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Tree>
    <p:extLst>
      <p:ext uri="{BB962C8B-B14F-4D97-AF65-F5344CB8AC3E}">
        <p14:creationId xmlns:p14="http://schemas.microsoft.com/office/powerpoint/2010/main" val="22660111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5" name="Picture 4">
            <a:extLst>
              <a:ext uri="{FF2B5EF4-FFF2-40B4-BE49-F238E27FC236}">
                <a16:creationId xmlns:a16="http://schemas.microsoft.com/office/drawing/2014/main" id="{D9E10AF8-D0CE-6A84-A94D-70CB6752AA3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271751" y="1608083"/>
            <a:ext cx="8995709" cy="5085680"/>
          </a:xfrm>
          <a:prstGeom prst="rect">
            <a:avLst/>
          </a:prstGeom>
        </p:spPr>
      </p:pic>
      <p:sp>
        <p:nvSpPr>
          <p:cNvPr id="8" name="TextBox 7">
            <a:extLst>
              <a:ext uri="{FF2B5EF4-FFF2-40B4-BE49-F238E27FC236}">
                <a16:creationId xmlns:a16="http://schemas.microsoft.com/office/drawing/2014/main" id="{664931F9-0481-869C-8C83-ED8BBB2AF576}"/>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
        <p:nvSpPr>
          <p:cNvPr id="9" name="Footer Placeholder 4">
            <a:extLst>
              <a:ext uri="{FF2B5EF4-FFF2-40B4-BE49-F238E27FC236}">
                <a16:creationId xmlns:a16="http://schemas.microsoft.com/office/drawing/2014/main" id="{45DC6941-7A23-E7A1-AEAE-AFD978B4003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25103545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D371404-E14E-944C-EB6C-EA3F6CC63C8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35661" y="1687929"/>
            <a:ext cx="6096000" cy="502671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6" name="TextBox 5">
            <a:extLst>
              <a:ext uri="{FF2B5EF4-FFF2-40B4-BE49-F238E27FC236}">
                <a16:creationId xmlns:a16="http://schemas.microsoft.com/office/drawing/2014/main" id="{F9A579F1-5164-BD6D-6077-CD0DFC9E8EB7}"/>
              </a:ext>
            </a:extLst>
          </p:cNvPr>
          <p:cNvSpPr txBox="1"/>
          <p:nvPr/>
        </p:nvSpPr>
        <p:spPr>
          <a:xfrm>
            <a:off x="7882607" y="6345310"/>
            <a:ext cx="6096000" cy="369332"/>
          </a:xfrm>
          <a:prstGeom prst="rect">
            <a:avLst/>
          </a:prstGeom>
          <a:noFill/>
        </p:spPr>
        <p:txBody>
          <a:bodyPr wrap="square">
            <a:spAutoFit/>
          </a:bodyPr>
          <a:lstStyle/>
          <a:p>
            <a:r>
              <a:rPr lang="en-GB" dirty="0">
                <a:hlinkClick r:id="rId4"/>
              </a:rPr>
              <a:t>PowerPoint Presentation (earthcommission.org)</a:t>
            </a:r>
            <a:endParaRPr lang="en-GB" dirty="0"/>
          </a:p>
        </p:txBody>
      </p:sp>
      <p:sp>
        <p:nvSpPr>
          <p:cNvPr id="12" name="TextBox 11">
            <a:extLst>
              <a:ext uri="{FF2B5EF4-FFF2-40B4-BE49-F238E27FC236}">
                <a16:creationId xmlns:a16="http://schemas.microsoft.com/office/drawing/2014/main" id="{9E271CB5-1050-6C18-7DFF-07B765DB7252}"/>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
        <p:nvSpPr>
          <p:cNvPr id="13" name="TextBox 12">
            <a:extLst>
              <a:ext uri="{FF2B5EF4-FFF2-40B4-BE49-F238E27FC236}">
                <a16:creationId xmlns:a16="http://schemas.microsoft.com/office/drawing/2014/main" id="{9895999A-67C1-404A-CF77-79809F0E91A6}"/>
              </a:ext>
            </a:extLst>
          </p:cNvPr>
          <p:cNvSpPr txBox="1"/>
          <p:nvPr/>
        </p:nvSpPr>
        <p:spPr>
          <a:xfrm>
            <a:off x="6563559" y="1956159"/>
            <a:ext cx="4808736" cy="3970318"/>
          </a:xfrm>
          <a:prstGeom prst="rect">
            <a:avLst/>
          </a:prstGeom>
          <a:noFill/>
        </p:spPr>
        <p:txBody>
          <a:bodyPr wrap="square">
            <a:spAutoFit/>
          </a:bodyPr>
          <a:lstStyle/>
          <a:p>
            <a:pPr marL="285750" indent="-285750">
              <a:buFont typeface="Arial" panose="020B0604020202020204" pitchFamily="34" charset="0"/>
              <a:buChar char="•"/>
            </a:pPr>
            <a:r>
              <a:rPr lang="en-GB" dirty="0"/>
              <a:t>Very strong association between global hard coral cover and mean global SST anomaly </a:t>
            </a:r>
            <a:r>
              <a:rPr lang="en-GB" dirty="0">
                <a:solidFill>
                  <a:srgbClr val="FF0000"/>
                </a:solidFill>
              </a:rPr>
              <a:t>(dark 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Rapid increases in the global SST anomaly (dark red)</a:t>
            </a:r>
          </a:p>
          <a:p>
            <a:pPr marL="285750" indent="-285750">
              <a:buFont typeface="Arial" panose="020B0604020202020204" pitchFamily="34" charset="0"/>
              <a:buChar char="•"/>
            </a:pPr>
            <a:r>
              <a:rPr lang="en-GB" dirty="0"/>
              <a:t>Periods of sustained SST anomalies </a:t>
            </a:r>
            <a:r>
              <a:rPr lang="en-GB" dirty="0">
                <a:solidFill>
                  <a:srgbClr val="FF0000"/>
                </a:solidFill>
              </a:rPr>
              <a:t>(light 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 three global bleaching events have coincided with periods of rapid increase in SST anomaly.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Sustained high SST anomaly during the last decade coincides with progressive decline in coral cover.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Direct impact of climate change</a:t>
            </a:r>
          </a:p>
        </p:txBody>
      </p:sp>
      <p:sp>
        <p:nvSpPr>
          <p:cNvPr id="14" name="Footer Placeholder 4">
            <a:extLst>
              <a:ext uri="{FF2B5EF4-FFF2-40B4-BE49-F238E27FC236}">
                <a16:creationId xmlns:a16="http://schemas.microsoft.com/office/drawing/2014/main" id="{BD49F9B4-07C6-7531-6FCC-A98D74E00BC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2646908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8" name="Picture 7">
            <a:extLst>
              <a:ext uri="{FF2B5EF4-FFF2-40B4-BE49-F238E27FC236}">
                <a16:creationId xmlns:a16="http://schemas.microsoft.com/office/drawing/2014/main" id="{B0A50869-C365-4BD0-81C7-714DD412CC0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45326" y="1466314"/>
            <a:ext cx="10590599" cy="5165714"/>
          </a:xfrm>
          <a:prstGeom prst="rect">
            <a:avLst/>
          </a:prstGeom>
        </p:spPr>
      </p:pic>
      <p:sp>
        <p:nvSpPr>
          <p:cNvPr id="10" name="Footer Placeholder 4">
            <a:extLst>
              <a:ext uri="{FF2B5EF4-FFF2-40B4-BE49-F238E27FC236}">
                <a16:creationId xmlns:a16="http://schemas.microsoft.com/office/drawing/2014/main" id="{E06384C9-DBD4-FC7A-54E8-74F1E9907003}"/>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3029063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12" name="Picture 11">
            <a:extLst>
              <a:ext uri="{FF2B5EF4-FFF2-40B4-BE49-F238E27FC236}">
                <a16:creationId xmlns:a16="http://schemas.microsoft.com/office/drawing/2014/main" id="{1885954B-C3D7-3187-0AEB-0C31F525C78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45326" y="1470515"/>
            <a:ext cx="8050923" cy="4094833"/>
          </a:xfrm>
          <a:prstGeom prst="rect">
            <a:avLst/>
          </a:prstGeom>
        </p:spPr>
      </p:pic>
      <p:sp>
        <p:nvSpPr>
          <p:cNvPr id="14" name="TextBox 13">
            <a:extLst>
              <a:ext uri="{FF2B5EF4-FFF2-40B4-BE49-F238E27FC236}">
                <a16:creationId xmlns:a16="http://schemas.microsoft.com/office/drawing/2014/main" id="{B059A2EB-A17F-59AB-02C4-BF671876CDD7}"/>
              </a:ext>
            </a:extLst>
          </p:cNvPr>
          <p:cNvSpPr txBox="1"/>
          <p:nvPr/>
        </p:nvSpPr>
        <p:spPr>
          <a:xfrm>
            <a:off x="115411" y="5565348"/>
            <a:ext cx="11967098" cy="1200329"/>
          </a:xfrm>
          <a:prstGeom prst="rect">
            <a:avLst/>
          </a:prstGeom>
          <a:noFill/>
        </p:spPr>
        <p:txBody>
          <a:bodyPr wrap="square">
            <a:spAutoFit/>
          </a:bodyPr>
          <a:lstStyle/>
          <a:p>
            <a:r>
              <a:rPr lang="en-GB" dirty="0"/>
              <a:t>Conceptual model of fish control of macroalgal biomass on coral reefs, unimpacted and ‘tropicalized’ temperate reefs. Black arrows of different widths symbolize dissimilar levels of herbivory. Faded macro-algae represent their decline in tropicalized systems owing to: (</a:t>
            </a:r>
            <a:r>
              <a:rPr lang="en-GB" dirty="0" err="1"/>
              <a:t>i</a:t>
            </a:r>
            <a:r>
              <a:rPr lang="en-GB" dirty="0"/>
              <a:t>) direct overgrazing by browsers, or (ii) prevention of recovery by grazers and scrapers when other sources of stress first initiate macroalgal decline.</a:t>
            </a:r>
          </a:p>
        </p:txBody>
      </p:sp>
      <p:sp>
        <p:nvSpPr>
          <p:cNvPr id="17" name="Rectangle 16">
            <a:extLst>
              <a:ext uri="{FF2B5EF4-FFF2-40B4-BE49-F238E27FC236}">
                <a16:creationId xmlns:a16="http://schemas.microsoft.com/office/drawing/2014/main" id="{2B89E149-8318-1B6B-0F3B-481891089007}"/>
              </a:ext>
            </a:extLst>
          </p:cNvPr>
          <p:cNvSpPr/>
          <p:nvPr/>
        </p:nvSpPr>
        <p:spPr>
          <a:xfrm>
            <a:off x="9741734" y="1646131"/>
            <a:ext cx="2152610" cy="646331"/>
          </a:xfrm>
          <a:prstGeom prst="rect">
            <a:avLst/>
          </a:prstGeom>
          <a:solidFill>
            <a:srgbClr val="FFFFCC"/>
          </a:solidFill>
        </p:spPr>
        <p:txBody>
          <a:bodyPr wrap="square">
            <a:spAutoFit/>
          </a:bodyPr>
          <a:lstStyle/>
          <a:p>
            <a:pPr>
              <a:spcAft>
                <a:spcPts val="600"/>
              </a:spcAft>
            </a:pPr>
            <a:r>
              <a:rPr lang="en-GB" dirty="0"/>
              <a:t>http://dx.doi.org/10.1098/rspb.2014.0846</a:t>
            </a:r>
          </a:p>
        </p:txBody>
      </p:sp>
      <p:sp>
        <p:nvSpPr>
          <p:cNvPr id="18" name="Footer Placeholder 4">
            <a:extLst>
              <a:ext uri="{FF2B5EF4-FFF2-40B4-BE49-F238E27FC236}">
                <a16:creationId xmlns:a16="http://schemas.microsoft.com/office/drawing/2014/main" id="{EE570EEE-E508-97E5-7222-A2D38831152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477556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285238" y="1624615"/>
            <a:ext cx="9781868" cy="5233386"/>
          </a:xfrm>
          <a:prstGeom prst="rect">
            <a:avLst/>
          </a:prstGeom>
        </p:spPr>
      </p:pic>
      <p:sp>
        <p:nvSpPr>
          <p:cNvPr id="9" name="Rectangle 8">
            <a:extLst>
              <a:ext uri="{FF2B5EF4-FFF2-40B4-BE49-F238E27FC236}">
                <a16:creationId xmlns:a16="http://schemas.microsoft.com/office/drawing/2014/main" id="{1356CB69-6C55-C3C7-7445-14109D0AF2C7}"/>
              </a:ext>
            </a:extLst>
          </p:cNvPr>
          <p:cNvSpPr/>
          <p:nvPr/>
        </p:nvSpPr>
        <p:spPr>
          <a:xfrm>
            <a:off x="132628" y="4912841"/>
            <a:ext cx="2152610" cy="1477328"/>
          </a:xfrm>
          <a:prstGeom prst="rect">
            <a:avLst/>
          </a:prstGeom>
          <a:solidFill>
            <a:srgbClr val="FFFFCC"/>
          </a:solidFill>
        </p:spPr>
        <p:txBody>
          <a:bodyPr wrap="square">
            <a:spAutoFit/>
          </a:bodyPr>
          <a:lstStyle/>
          <a:p>
            <a:pPr>
              <a:spcAft>
                <a:spcPts val="600"/>
              </a:spcAft>
            </a:pPr>
            <a:r>
              <a:rPr lang="en-GB" sz="1800" dirty="0"/>
              <a:t>Trends in global sea surface temperatures (SST). (a) 1900–2005 trend in observed (</a:t>
            </a:r>
            <a:r>
              <a:rPr lang="en-GB" sz="1800" dirty="0" err="1"/>
              <a:t>HadISST</a:t>
            </a:r>
            <a:r>
              <a:rPr lang="en-GB" sz="1800" dirty="0"/>
              <a:t>) SST</a:t>
            </a:r>
          </a:p>
        </p:txBody>
      </p:sp>
      <p:sp>
        <p:nvSpPr>
          <p:cNvPr id="10" name="Footer Placeholder 4">
            <a:extLst>
              <a:ext uri="{FF2B5EF4-FFF2-40B4-BE49-F238E27FC236}">
                <a16:creationId xmlns:a16="http://schemas.microsoft.com/office/drawing/2014/main" id="{82C79E14-8513-F69E-9255-74F7C0597A0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6320067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3" name="Picture 2">
            <a:extLst>
              <a:ext uri="{FF2B5EF4-FFF2-40B4-BE49-F238E27FC236}">
                <a16:creationId xmlns:a16="http://schemas.microsoft.com/office/drawing/2014/main" id="{BF6B0C11-848E-72F6-E070-3AE749FA699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388093" y="1600173"/>
            <a:ext cx="9735030" cy="5257827"/>
          </a:xfrm>
          <a:prstGeom prst="rect">
            <a:avLst/>
          </a:prstGeom>
        </p:spPr>
      </p:pic>
      <p:sp>
        <p:nvSpPr>
          <p:cNvPr id="8" name="Rectangle 7">
            <a:extLst>
              <a:ext uri="{FF2B5EF4-FFF2-40B4-BE49-F238E27FC236}">
                <a16:creationId xmlns:a16="http://schemas.microsoft.com/office/drawing/2014/main" id="{D19610FD-BDC5-3866-00F6-FB2413179EB3}"/>
              </a:ext>
            </a:extLst>
          </p:cNvPr>
          <p:cNvSpPr/>
          <p:nvPr/>
        </p:nvSpPr>
        <p:spPr>
          <a:xfrm>
            <a:off x="235483" y="4368731"/>
            <a:ext cx="2152610" cy="1754326"/>
          </a:xfrm>
          <a:prstGeom prst="rect">
            <a:avLst/>
          </a:prstGeom>
          <a:solidFill>
            <a:srgbClr val="FFFFCC"/>
          </a:solidFill>
        </p:spPr>
        <p:txBody>
          <a:bodyPr wrap="square">
            <a:spAutoFit/>
          </a:bodyPr>
          <a:lstStyle/>
          <a:p>
            <a:pPr>
              <a:spcAft>
                <a:spcPts val="600"/>
              </a:spcAft>
            </a:pPr>
            <a:r>
              <a:rPr lang="en-GB" sz="1800" dirty="0"/>
              <a:t>Trends in global sea surface temperatures (SST). (b) multi-model mean SST trend for the same period based on 34 CMIP5 models</a:t>
            </a:r>
          </a:p>
        </p:txBody>
      </p:sp>
      <p:sp>
        <p:nvSpPr>
          <p:cNvPr id="9" name="Footer Placeholder 4">
            <a:extLst>
              <a:ext uri="{FF2B5EF4-FFF2-40B4-BE49-F238E27FC236}">
                <a16:creationId xmlns:a16="http://schemas.microsoft.com/office/drawing/2014/main" id="{885E49FB-EA23-B02F-9381-D3C586551B2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12882327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263806" y="1460227"/>
            <a:ext cx="9928194" cy="5397773"/>
          </a:xfrm>
          <a:prstGeom prst="rect">
            <a:avLst/>
          </a:prstGeom>
        </p:spPr>
      </p:pic>
      <p:sp>
        <p:nvSpPr>
          <p:cNvPr id="3" name="Rectangle 2">
            <a:extLst>
              <a:ext uri="{FF2B5EF4-FFF2-40B4-BE49-F238E27FC236}">
                <a16:creationId xmlns:a16="http://schemas.microsoft.com/office/drawing/2014/main" id="{21A7C378-586D-A795-AB47-35A7C35719EB}"/>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9" name="Rectangle 8">
            <a:extLst>
              <a:ext uri="{FF2B5EF4-FFF2-40B4-BE49-F238E27FC236}">
                <a16:creationId xmlns:a16="http://schemas.microsoft.com/office/drawing/2014/main" id="{8242BA43-A780-D885-77E8-AB99DBAB826B}"/>
              </a:ext>
            </a:extLst>
          </p:cNvPr>
          <p:cNvSpPr/>
          <p:nvPr/>
        </p:nvSpPr>
        <p:spPr>
          <a:xfrm>
            <a:off x="174467" y="4374654"/>
            <a:ext cx="2213626" cy="2308324"/>
          </a:xfrm>
          <a:prstGeom prst="rect">
            <a:avLst/>
          </a:prstGeom>
          <a:solidFill>
            <a:srgbClr val="FFFFCC"/>
          </a:solidFill>
        </p:spPr>
        <p:txBody>
          <a:bodyPr wrap="square">
            <a:spAutoFit/>
          </a:bodyPr>
          <a:lstStyle/>
          <a:p>
            <a:r>
              <a:rPr lang="en-GB" sz="1800" dirty="0"/>
              <a:t>Trends in global sea surface temperatures (SST). (c) multi-model mean SST trend for 2005–2100 based on 28 CMIP5 models under the ‘business as usual’ RCP8.5 scenario</a:t>
            </a:r>
          </a:p>
        </p:txBody>
      </p:sp>
      <p:sp>
        <p:nvSpPr>
          <p:cNvPr id="10" name="Footer Placeholder 4">
            <a:extLst>
              <a:ext uri="{FF2B5EF4-FFF2-40B4-BE49-F238E27FC236}">
                <a16:creationId xmlns:a16="http://schemas.microsoft.com/office/drawing/2014/main" id="{822BF5AF-C260-67E9-5C33-59A44BADB69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3531210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9A579F1-5164-BD6D-6077-CD0DFC9E8EB7}"/>
              </a:ext>
            </a:extLst>
          </p:cNvPr>
          <p:cNvSpPr txBox="1"/>
          <p:nvPr/>
        </p:nvSpPr>
        <p:spPr>
          <a:xfrm>
            <a:off x="0" y="6477000"/>
            <a:ext cx="6096000" cy="369332"/>
          </a:xfrm>
          <a:prstGeom prst="rect">
            <a:avLst/>
          </a:prstGeom>
          <a:noFill/>
        </p:spPr>
        <p:txBody>
          <a:bodyPr wrap="square">
            <a:spAutoFit/>
          </a:bodyPr>
          <a:lstStyle/>
          <a:p>
            <a:r>
              <a:rPr lang="en-GB" dirty="0">
                <a:hlinkClick r:id="rId3"/>
              </a:rPr>
              <a:t>PowerPoint Presentation (earthcommission.org)</a:t>
            </a:r>
            <a:endParaRPr lang="en-GB" dirty="0"/>
          </a:p>
        </p:txBody>
      </p:sp>
      <p:pic>
        <p:nvPicPr>
          <p:cNvPr id="5" name="Picture 4">
            <a:extLst>
              <a:ext uri="{FF2B5EF4-FFF2-40B4-BE49-F238E27FC236}">
                <a16:creationId xmlns:a16="http://schemas.microsoft.com/office/drawing/2014/main" id="{972D2E47-BE04-BB5D-BF5D-F3A66C64110F}"/>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74642" y="143357"/>
            <a:ext cx="11212915" cy="6434996"/>
          </a:xfrm>
          <a:prstGeom prst="rect">
            <a:avLst/>
          </a:prstGeom>
        </p:spPr>
      </p:pic>
      <p:sp>
        <p:nvSpPr>
          <p:cNvPr id="8" name="Rectangle 7">
            <a:extLst>
              <a:ext uri="{FF2B5EF4-FFF2-40B4-BE49-F238E27FC236}">
                <a16:creationId xmlns:a16="http://schemas.microsoft.com/office/drawing/2014/main" id="{99FDF454-7A53-8232-AB8B-680837BF70D2}"/>
              </a:ext>
            </a:extLst>
          </p:cNvPr>
          <p:cNvSpPr/>
          <p:nvPr/>
        </p:nvSpPr>
        <p:spPr>
          <a:xfrm>
            <a:off x="673487" y="4885582"/>
            <a:ext cx="7300532" cy="1323439"/>
          </a:xfrm>
          <a:prstGeom prst="rect">
            <a:avLst/>
          </a:prstGeom>
          <a:solidFill>
            <a:srgbClr val="FFFFCC"/>
          </a:solidFill>
        </p:spPr>
        <p:txBody>
          <a:bodyPr wrap="square">
            <a:spAutoFit/>
          </a:bodyPr>
          <a:lstStyle/>
          <a:p>
            <a:pPr marL="285750" indent="-285750">
              <a:buFont typeface="Arial" panose="020B0604020202020204" pitchFamily="34" charset="0"/>
              <a:buChar char="•"/>
            </a:pPr>
            <a:r>
              <a:rPr lang="en-GB" sz="2000" dirty="0">
                <a:solidFill>
                  <a:srgbClr val="FF0000"/>
                </a:solidFill>
              </a:rPr>
              <a:t>Variation among regions</a:t>
            </a:r>
          </a:p>
          <a:p>
            <a:pPr marL="285750" indent="-285750">
              <a:buFont typeface="Arial" panose="020B0604020202020204" pitchFamily="34" charset="0"/>
              <a:buChar char="•"/>
            </a:pPr>
            <a:r>
              <a:rPr lang="en-GB" sz="2000" dirty="0"/>
              <a:t>Most followed similar trends: East Asian seas show greatest resilience</a:t>
            </a:r>
          </a:p>
          <a:p>
            <a:pPr marL="285750" indent="-285750">
              <a:buFont typeface="Arial" panose="020B0604020202020204" pitchFamily="34" charset="0"/>
              <a:buChar char="•"/>
            </a:pPr>
            <a:r>
              <a:rPr lang="en-GB" sz="2000" dirty="0"/>
              <a:t>Some degree of recovery capacity is shown, but hard to see with sampling. </a:t>
            </a:r>
          </a:p>
        </p:txBody>
      </p:sp>
      <p:sp>
        <p:nvSpPr>
          <p:cNvPr id="9" name="Footer Placeholder 4">
            <a:extLst>
              <a:ext uri="{FF2B5EF4-FFF2-40B4-BE49-F238E27FC236}">
                <a16:creationId xmlns:a16="http://schemas.microsoft.com/office/drawing/2014/main" id="{B1F38541-8322-DB35-7064-C754C7BD66B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874049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130" name="Picture 2">
            <a:extLst>
              <a:ext uri="{FF2B5EF4-FFF2-40B4-BE49-F238E27FC236}">
                <a16:creationId xmlns:a16="http://schemas.microsoft.com/office/drawing/2014/main" id="{1CD8004D-A045-15DC-2B1B-378EA9233B5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92513" y="0"/>
            <a:ext cx="1030605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2" name="Footer Placeholder 4">
            <a:extLst>
              <a:ext uri="{FF2B5EF4-FFF2-40B4-BE49-F238E27FC236}">
                <a16:creationId xmlns:a16="http://schemas.microsoft.com/office/drawing/2014/main" id="{F1483F82-9460-1B3C-36B0-A6B72C474925}"/>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
        <p:nvSpPr>
          <p:cNvPr id="9" name="TextBox 8">
            <a:extLst>
              <a:ext uri="{FF2B5EF4-FFF2-40B4-BE49-F238E27FC236}">
                <a16:creationId xmlns:a16="http://schemas.microsoft.com/office/drawing/2014/main" id="{55794305-BC2C-E4B4-C754-DF23609CB2BB}"/>
              </a:ext>
            </a:extLst>
          </p:cNvPr>
          <p:cNvSpPr txBox="1"/>
          <p:nvPr/>
        </p:nvSpPr>
        <p:spPr>
          <a:xfrm>
            <a:off x="1802166" y="6100669"/>
            <a:ext cx="4587535" cy="646331"/>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1 In 10 People May Face Malnutrition As Fish Catches Decline : The Salt : NPR</a:t>
            </a:r>
            <a:endParaRPr lang="en-GB" dirty="0">
              <a:solidFill>
                <a:schemeClr val="bg1"/>
              </a:solidFill>
            </a:endParaRPr>
          </a:p>
        </p:txBody>
      </p:sp>
      <p:sp>
        <p:nvSpPr>
          <p:cNvPr id="11" name="Rectangle 10">
            <a:extLst>
              <a:ext uri="{FF2B5EF4-FFF2-40B4-BE49-F238E27FC236}">
                <a16:creationId xmlns:a16="http://schemas.microsoft.com/office/drawing/2014/main" id="{A2DC778F-01FB-E575-CC23-6DBFB42A289C}"/>
              </a:ext>
            </a:extLst>
          </p:cNvPr>
          <p:cNvSpPr/>
          <p:nvPr/>
        </p:nvSpPr>
        <p:spPr>
          <a:xfrm>
            <a:off x="1148316" y="1533897"/>
            <a:ext cx="4758431" cy="1754326"/>
          </a:xfrm>
          <a:prstGeom prst="rect">
            <a:avLst/>
          </a:prstGeom>
          <a:solidFill>
            <a:srgbClr val="FFFFCC"/>
          </a:solidFill>
        </p:spPr>
        <p:txBody>
          <a:bodyPr wrap="square">
            <a:spAutoFit/>
          </a:bodyPr>
          <a:lstStyle/>
          <a:p>
            <a:r>
              <a:rPr lang="en-GB" sz="1800" dirty="0"/>
              <a:t>Scientists are predicting more than 10 percent of the world's population, a whopping 845 million people, will experience deficiencies in critically important micronutrients including zinc, iron, vitamin A, vitamin B12, and fatty-acids in the coming decades if global fish catches continue to decline.</a:t>
            </a:r>
          </a:p>
        </p:txBody>
      </p:sp>
    </p:spTree>
    <p:extLst>
      <p:ext uri="{BB962C8B-B14F-4D97-AF65-F5344CB8AC3E}">
        <p14:creationId xmlns:p14="http://schemas.microsoft.com/office/powerpoint/2010/main" val="22666997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17" name="Rectangle 16">
            <a:extLst>
              <a:ext uri="{FF2B5EF4-FFF2-40B4-BE49-F238E27FC236}">
                <a16:creationId xmlns:a16="http://schemas.microsoft.com/office/drawing/2014/main" id="{60A59261-911F-429A-A8B6-6CD8F098E06C}"/>
              </a:ext>
            </a:extLst>
          </p:cNvPr>
          <p:cNvSpPr/>
          <p:nvPr/>
        </p:nvSpPr>
        <p:spPr>
          <a:xfrm>
            <a:off x="7661429" y="4192970"/>
            <a:ext cx="4228989" cy="923330"/>
          </a:xfrm>
          <a:prstGeom prst="rect">
            <a:avLst/>
          </a:prstGeom>
          <a:solidFill>
            <a:srgbClr val="FFFFCC"/>
          </a:solidFill>
        </p:spPr>
        <p:txBody>
          <a:bodyPr wrap="square">
            <a:spAutoFit/>
          </a:bodyPr>
          <a:lstStyle/>
          <a:p>
            <a:r>
              <a:rPr lang="en-GB" dirty="0">
                <a:hlinkClick r:id="rId2"/>
              </a:rPr>
              <a:t>Micronutrient supply from global marine fisheries under climate change and overfishing: Current Biology (cell.com)</a:t>
            </a:r>
            <a:endParaRPr lang="en-GB" dirty="0"/>
          </a:p>
        </p:txBody>
      </p:sp>
      <p:sp>
        <p:nvSpPr>
          <p:cNvPr id="21" name="TextBox 20">
            <a:extLst>
              <a:ext uri="{FF2B5EF4-FFF2-40B4-BE49-F238E27FC236}">
                <a16:creationId xmlns:a16="http://schemas.microsoft.com/office/drawing/2014/main" id="{27B30265-78FD-6220-67CD-170EA6C68294}"/>
              </a:ext>
            </a:extLst>
          </p:cNvPr>
          <p:cNvSpPr txBox="1"/>
          <p:nvPr/>
        </p:nvSpPr>
        <p:spPr>
          <a:xfrm>
            <a:off x="7661429" y="3207159"/>
            <a:ext cx="4461029" cy="923330"/>
          </a:xfrm>
          <a:prstGeom prst="rect">
            <a:avLst/>
          </a:prstGeom>
          <a:noFill/>
        </p:spPr>
        <p:txBody>
          <a:bodyPr wrap="square">
            <a:spAutoFit/>
          </a:bodyPr>
          <a:lstStyle/>
          <a:p>
            <a:r>
              <a:rPr lang="en-GB" dirty="0"/>
              <a:t>A study, published in Current Biology, looked at five key micronutrients: calcium, iron, zinc, selenium and vitamin A.</a:t>
            </a:r>
          </a:p>
        </p:txBody>
      </p:sp>
      <p:pic>
        <p:nvPicPr>
          <p:cNvPr id="30722" name="Picture 2" descr="Image">
            <a:extLst>
              <a:ext uri="{FF2B5EF4-FFF2-40B4-BE49-F238E27FC236}">
                <a16:creationId xmlns:a16="http://schemas.microsoft.com/office/drawing/2014/main" id="{B3335163-023C-AF15-903A-DCACE5E445C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7" y="1540751"/>
            <a:ext cx="6270954" cy="3821362"/>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62E54486-01AB-3E34-C077-80787E836D7A}"/>
              </a:ext>
            </a:extLst>
          </p:cNvPr>
          <p:cNvSpPr txBox="1"/>
          <p:nvPr/>
        </p:nvSpPr>
        <p:spPr>
          <a:xfrm>
            <a:off x="1148316" y="5493329"/>
            <a:ext cx="6094520" cy="369332"/>
          </a:xfrm>
          <a:prstGeom prst="rect">
            <a:avLst/>
          </a:prstGeom>
          <a:noFill/>
        </p:spPr>
        <p:txBody>
          <a:bodyPr wrap="square">
            <a:spAutoFit/>
          </a:bodyPr>
          <a:lstStyle/>
          <a:p>
            <a:r>
              <a:rPr lang="en-GB" b="0" i="0" dirty="0">
                <a:solidFill>
                  <a:srgbClr val="000000"/>
                </a:solidFill>
                <a:effectLst/>
              </a:rPr>
              <a:t>https://x.com/FAOKnowledge/status/886027713265508352?s=20</a:t>
            </a:r>
            <a:endParaRPr lang="en-GB" dirty="0"/>
          </a:p>
        </p:txBody>
      </p:sp>
      <p:sp>
        <p:nvSpPr>
          <p:cNvPr id="24" name="Footer Placeholder 4">
            <a:extLst>
              <a:ext uri="{FF2B5EF4-FFF2-40B4-BE49-F238E27FC236}">
                <a16:creationId xmlns:a16="http://schemas.microsoft.com/office/drawing/2014/main" id="{1D309430-6FDE-9B86-E65C-DD3DC8F26C9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2973157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7170" name="Picture 2">
            <a:extLst>
              <a:ext uri="{FF2B5EF4-FFF2-40B4-BE49-F238E27FC236}">
                <a16:creationId xmlns:a16="http://schemas.microsoft.com/office/drawing/2014/main" id="{DCF98542-1C52-A9E4-628B-B72119D04C8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18361" y="1684731"/>
            <a:ext cx="10513234" cy="391092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D17E61C9-3243-18A8-0929-1901660F8D02}"/>
              </a:ext>
            </a:extLst>
          </p:cNvPr>
          <p:cNvSpPr/>
          <p:nvPr/>
        </p:nvSpPr>
        <p:spPr>
          <a:xfrm>
            <a:off x="461639" y="5870850"/>
            <a:ext cx="5374208" cy="646331"/>
          </a:xfrm>
          <a:prstGeom prst="rect">
            <a:avLst/>
          </a:prstGeom>
          <a:solidFill>
            <a:srgbClr val="FFFFCC"/>
          </a:solidFill>
        </p:spPr>
        <p:txBody>
          <a:bodyPr wrap="square">
            <a:spAutoFit/>
          </a:bodyPr>
          <a:lstStyle/>
          <a:p>
            <a:r>
              <a:rPr lang="en-GB" dirty="0"/>
              <a:t>Relationships among global marine fish species’ vulnerability to fishing, climate change, and micronutrient density</a:t>
            </a:r>
          </a:p>
        </p:txBody>
      </p:sp>
      <p:sp>
        <p:nvSpPr>
          <p:cNvPr id="16" name="Footer Placeholder 4">
            <a:extLst>
              <a:ext uri="{FF2B5EF4-FFF2-40B4-BE49-F238E27FC236}">
                <a16:creationId xmlns:a16="http://schemas.microsoft.com/office/drawing/2014/main" id="{8FD87625-B7DA-CF34-EF12-1E4B0EFD503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35422676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r>
              <a:rPr lang="en-GB" dirty="0"/>
              <a:t>Dietary micronutrient dependence on fish, prevalence of inadequate intake, and micronutrient density in fishery-dependent countries</a:t>
            </a:r>
          </a:p>
        </p:txBody>
      </p:sp>
      <p:sp>
        <p:nvSpPr>
          <p:cNvPr id="11" name="Footer Placeholder 4">
            <a:extLst>
              <a:ext uri="{FF2B5EF4-FFF2-40B4-BE49-F238E27FC236}">
                <a16:creationId xmlns:a16="http://schemas.microsoft.com/office/drawing/2014/main" id="{CB17730E-8108-C9B0-04A9-DF07F688ADDC}"/>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8724750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r>
              <a:rPr lang="en-GB" dirty="0"/>
              <a:t>Dietary micronutrient dependence on fish, prevalence of inadequate intake, and micronutrient density in fishery-dependent countries</a:t>
            </a:r>
          </a:p>
        </p:txBody>
      </p:sp>
      <p:sp>
        <p:nvSpPr>
          <p:cNvPr id="3" name="TextBox 2">
            <a:extLst>
              <a:ext uri="{FF2B5EF4-FFF2-40B4-BE49-F238E27FC236}">
                <a16:creationId xmlns:a16="http://schemas.microsoft.com/office/drawing/2014/main" id="{444187E0-FE37-E14F-EE9B-208AE230CCA1}"/>
              </a:ext>
            </a:extLst>
          </p:cNvPr>
          <p:cNvSpPr txBox="1"/>
          <p:nvPr/>
        </p:nvSpPr>
        <p:spPr>
          <a:xfrm>
            <a:off x="7537142" y="1959361"/>
            <a:ext cx="4163626" cy="3170099"/>
          </a:xfrm>
          <a:prstGeom prst="rect">
            <a:avLst/>
          </a:prstGeom>
          <a:noFill/>
        </p:spPr>
        <p:txBody>
          <a:bodyPr wrap="square">
            <a:spAutoFit/>
          </a:bodyPr>
          <a:lstStyle/>
          <a:p>
            <a:r>
              <a:rPr lang="en-GB" sz="2000" dirty="0"/>
              <a:t>• Micronutrient-dense catches are more vulnerable to climate change than fishing</a:t>
            </a:r>
          </a:p>
          <a:p>
            <a:r>
              <a:rPr lang="en-GB" sz="2000" dirty="0"/>
              <a:t>• Climate change threatens micronutrient fisheries yields in 40% of countries</a:t>
            </a:r>
          </a:p>
          <a:p>
            <a:r>
              <a:rPr lang="en-GB" sz="2000" dirty="0"/>
              <a:t>• Catches are nutrient dense but vulnerable where dietary intakes are most inadequate</a:t>
            </a:r>
          </a:p>
          <a:p>
            <a:r>
              <a:rPr lang="en-GB" sz="2000" dirty="0"/>
              <a:t>• Fisheries management can be optimized toward resilient and nutrient-dense species</a:t>
            </a:r>
          </a:p>
        </p:txBody>
      </p:sp>
      <p:sp>
        <p:nvSpPr>
          <p:cNvPr id="4" name="Footer Placeholder 4">
            <a:extLst>
              <a:ext uri="{FF2B5EF4-FFF2-40B4-BE49-F238E27FC236}">
                <a16:creationId xmlns:a16="http://schemas.microsoft.com/office/drawing/2014/main" id="{773F9BB8-72DD-26CD-ED03-3B168899813E}"/>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41885875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7" y="434164"/>
            <a:ext cx="3104088" cy="23179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10" name="Rectangle 9">
            <a:extLst>
              <a:ext uri="{FF2B5EF4-FFF2-40B4-BE49-F238E27FC236}">
                <a16:creationId xmlns:a16="http://schemas.microsoft.com/office/drawing/2014/main" id="{182512C0-4653-8BC0-32C9-77FD25974C89}"/>
              </a:ext>
            </a:extLst>
          </p:cNvPr>
          <p:cNvSpPr/>
          <p:nvPr/>
        </p:nvSpPr>
        <p:spPr>
          <a:xfrm>
            <a:off x="1129831" y="3257006"/>
            <a:ext cx="2891754" cy="1631216"/>
          </a:xfrm>
          <a:prstGeom prst="rect">
            <a:avLst/>
          </a:prstGeom>
          <a:solidFill>
            <a:srgbClr val="FFFFCC"/>
          </a:solidFill>
        </p:spPr>
        <p:txBody>
          <a:bodyPr wrap="square">
            <a:spAutoFit/>
          </a:bodyPr>
          <a:lstStyle/>
          <a:p>
            <a:r>
              <a:rPr lang="en-GB" sz="2000" dirty="0"/>
              <a:t>Data are based on annual catch composition between 2010 and 2014. Data are plotted at the scale of EEZ areas.</a:t>
            </a:r>
          </a:p>
        </p:txBody>
      </p:sp>
      <p:sp>
        <p:nvSpPr>
          <p:cNvPr id="5" name="TextBox 4">
            <a:extLst>
              <a:ext uri="{FF2B5EF4-FFF2-40B4-BE49-F238E27FC236}">
                <a16:creationId xmlns:a16="http://schemas.microsoft.com/office/drawing/2014/main" id="{179E9BE6-454B-70A0-C441-4B757663CC88}"/>
              </a:ext>
            </a:extLst>
          </p:cNvPr>
          <p:cNvSpPr txBox="1"/>
          <p:nvPr/>
        </p:nvSpPr>
        <p:spPr>
          <a:xfrm>
            <a:off x="286304" y="6100670"/>
            <a:ext cx="3797424" cy="646331"/>
          </a:xfrm>
          <a:prstGeom prst="rect">
            <a:avLst/>
          </a:prstGeom>
          <a:noFill/>
        </p:spPr>
        <p:txBody>
          <a:bodyPr wrap="square">
            <a:spAutoFit/>
          </a:bodyPr>
          <a:lstStyle/>
          <a:p>
            <a:r>
              <a:rPr lang="en-GB" dirty="0">
                <a:hlinkClick r:id="rId3"/>
              </a:rPr>
              <a:t>Harnessing global fisheries to tackle micronutrient deficiencies | Nature</a:t>
            </a:r>
            <a:endParaRPr lang="en-GB" dirty="0"/>
          </a:p>
        </p:txBody>
      </p:sp>
      <p:pic>
        <p:nvPicPr>
          <p:cNvPr id="53250" name="Picture 2" descr="figure 2">
            <a:extLst>
              <a:ext uri="{FF2B5EF4-FFF2-40B4-BE49-F238E27FC236}">
                <a16:creationId xmlns:a16="http://schemas.microsoft.com/office/drawing/2014/main" id="{3B29E304-7FAA-7519-DC5A-052AAB37975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89755" y="232486"/>
            <a:ext cx="7445562" cy="642383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9C7A112B-AA8B-1AD1-1027-64296EC9015D}"/>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2769424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9109790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2A4481-BBC2-E2E1-3864-50CF771EF485}"/>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460090" y="0"/>
            <a:ext cx="2560320"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5"/>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RESOURCE EXPLOITATION</a:t>
            </a:r>
          </a:p>
        </p:txBody>
      </p:sp>
      <p:sp>
        <p:nvSpPr>
          <p:cNvPr id="3" name="Footer Placeholder 4">
            <a:extLst>
              <a:ext uri="{FF2B5EF4-FFF2-40B4-BE49-F238E27FC236}">
                <a16:creationId xmlns:a16="http://schemas.microsoft.com/office/drawing/2014/main" id="{ECC45F4C-C582-24E2-EB67-7F90B291A55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RESOURCE EXPLOITATION</a:t>
            </a:r>
          </a:p>
        </p:txBody>
      </p:sp>
    </p:spTree>
    <p:extLst>
      <p:ext uri="{BB962C8B-B14F-4D97-AF65-F5344CB8AC3E}">
        <p14:creationId xmlns:p14="http://schemas.microsoft.com/office/powerpoint/2010/main" val="15953023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084521" y="1432570"/>
            <a:ext cx="2560320" cy="183949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UNTAPPED POTENTIAL OF MARINE COLLAGENS AND THEIR IMPACT ON MARINE ECOSYSTEMS</a:t>
            </a:r>
          </a:p>
        </p:txBody>
      </p:sp>
      <p:sp>
        <p:nvSpPr>
          <p:cNvPr id="2" name="Footer Placeholder 4">
            <a:extLst>
              <a:ext uri="{FF2B5EF4-FFF2-40B4-BE49-F238E27FC236}">
                <a16:creationId xmlns:a16="http://schemas.microsoft.com/office/drawing/2014/main" id="{597EBD14-4A7C-3B7D-56E6-AA34F585EAA1}"/>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MARINE COLLAGENS</a:t>
            </a:r>
          </a:p>
        </p:txBody>
      </p:sp>
      <p:sp>
        <p:nvSpPr>
          <p:cNvPr id="10" name="TextBox 9">
            <a:extLst>
              <a:ext uri="{FF2B5EF4-FFF2-40B4-BE49-F238E27FC236}">
                <a16:creationId xmlns:a16="http://schemas.microsoft.com/office/drawing/2014/main" id="{EDFCB109-17C5-D73E-FC6E-C492ED7AAAC5}"/>
              </a:ext>
            </a:extLst>
          </p:cNvPr>
          <p:cNvSpPr txBox="1"/>
          <p:nvPr/>
        </p:nvSpPr>
        <p:spPr>
          <a:xfrm>
            <a:off x="1084521" y="5033884"/>
            <a:ext cx="6094674" cy="1631216"/>
          </a:xfrm>
          <a:prstGeom prst="rect">
            <a:avLst/>
          </a:prstGeom>
          <a:noFill/>
        </p:spPr>
        <p:txBody>
          <a:bodyPr wrap="square">
            <a:spAutoFit/>
          </a:bodyPr>
          <a:lstStyle/>
          <a:p>
            <a:r>
              <a:rPr lang="en-GB" sz="2000" dirty="0"/>
              <a:t>Collagen is a general term to define a group of structural proteins of the extracellular matrix, organized in a fibrillar arrangement. Collagens display a palette of unique and numerous features, largely and advantageously exploited in the food, medical devices and pharma industries.</a:t>
            </a:r>
          </a:p>
        </p:txBody>
      </p:sp>
      <p:pic>
        <p:nvPicPr>
          <p:cNvPr id="10242" name="Picture 2" descr="Plent - Marine Collagen Pink Raspberry (ASC certified) - 300 g">
            <a:extLst>
              <a:ext uri="{FF2B5EF4-FFF2-40B4-BE49-F238E27FC236}">
                <a16:creationId xmlns:a16="http://schemas.microsoft.com/office/drawing/2014/main" id="{B97A2621-54BA-1D0E-45E0-ABDED12A866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652537" y="1480858"/>
            <a:ext cx="3423507" cy="503388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E939E76-C17C-17BC-DA10-35F9DED4B249}"/>
              </a:ext>
            </a:extLst>
          </p:cNvPr>
          <p:cNvSpPr/>
          <p:nvPr/>
        </p:nvSpPr>
        <p:spPr>
          <a:xfrm>
            <a:off x="7317613" y="5916699"/>
            <a:ext cx="4758431" cy="646331"/>
          </a:xfrm>
          <a:prstGeom prst="rect">
            <a:avLst/>
          </a:prstGeom>
          <a:solidFill>
            <a:srgbClr val="FFFFCC"/>
          </a:solidFill>
        </p:spPr>
        <p:txBody>
          <a:bodyPr wrap="square">
            <a:spAutoFit/>
          </a:bodyPr>
          <a:lstStyle/>
          <a:p>
            <a:r>
              <a:rPr lang="en-GB" dirty="0">
                <a:hlinkClick r:id="rId4"/>
              </a:rPr>
              <a:t>Marine Origin Collagens and Its Potential Applications - PMC (nih.gov)</a:t>
            </a:r>
            <a:endParaRPr lang="en-GB" dirty="0"/>
          </a:p>
        </p:txBody>
      </p:sp>
    </p:spTree>
    <p:extLst>
      <p:ext uri="{BB962C8B-B14F-4D97-AF65-F5344CB8AC3E}">
        <p14:creationId xmlns:p14="http://schemas.microsoft.com/office/powerpoint/2010/main" val="7394516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UNTAPPED POTENTIAL OF MARINE COLLAGENS AND THEIR IMPACT ON MARINE ECOSYSTEMS</a:t>
            </a:r>
          </a:p>
        </p:txBody>
      </p:sp>
      <p:pic>
        <p:nvPicPr>
          <p:cNvPr id="9218" name="Picture 2">
            <a:extLst>
              <a:ext uri="{FF2B5EF4-FFF2-40B4-BE49-F238E27FC236}">
                <a16:creationId xmlns:a16="http://schemas.microsoft.com/office/drawing/2014/main" id="{BB6787E2-534A-5ACF-9438-0D64179D856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78674" y="1626673"/>
            <a:ext cx="10005391" cy="48619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5838F5A-6564-FCFC-E261-E876D74EF6D9}"/>
              </a:ext>
            </a:extLst>
          </p:cNvPr>
          <p:cNvSpPr/>
          <p:nvPr/>
        </p:nvSpPr>
        <p:spPr>
          <a:xfrm>
            <a:off x="29592" y="6368903"/>
            <a:ext cx="12162408" cy="369332"/>
          </a:xfrm>
          <a:prstGeom prst="rect">
            <a:avLst/>
          </a:prstGeom>
          <a:solidFill>
            <a:srgbClr val="FFFFCC"/>
          </a:solidFill>
        </p:spPr>
        <p:txBody>
          <a:bodyPr wrap="square">
            <a:spAutoFit/>
          </a:bodyPr>
          <a:lstStyle/>
          <a:p>
            <a:r>
              <a:rPr lang="en-GB" dirty="0">
                <a:hlinkClick r:id="rId3"/>
              </a:rPr>
              <a:t>Marine Drugs | Free Full-Text | Marine Collagen from Alternative and Sustainable Sources: Extraction, Processing and Applications (mdpi.com)</a:t>
            </a:r>
            <a:endParaRPr lang="en-GB" dirty="0"/>
          </a:p>
        </p:txBody>
      </p:sp>
      <p:sp>
        <p:nvSpPr>
          <p:cNvPr id="8" name="Footer Placeholder 4">
            <a:extLst>
              <a:ext uri="{FF2B5EF4-FFF2-40B4-BE49-F238E27FC236}">
                <a16:creationId xmlns:a16="http://schemas.microsoft.com/office/drawing/2014/main" id="{6CB8A603-B343-5C96-D199-523C41DC9AE9}"/>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MARINE COLLAGENS</a:t>
            </a:r>
          </a:p>
        </p:txBody>
      </p:sp>
    </p:spTree>
    <p:extLst>
      <p:ext uri="{BB962C8B-B14F-4D97-AF65-F5344CB8AC3E}">
        <p14:creationId xmlns:p14="http://schemas.microsoft.com/office/powerpoint/2010/main" val="13106548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
        <p:nvSpPr>
          <p:cNvPr id="3" name="TextBox 2">
            <a:extLst>
              <a:ext uri="{FF2B5EF4-FFF2-40B4-BE49-F238E27FC236}">
                <a16:creationId xmlns:a16="http://schemas.microsoft.com/office/drawing/2014/main" id="{2F755BC0-2A76-3DA2-F2F3-E48C5E790496}"/>
              </a:ext>
            </a:extLst>
          </p:cNvPr>
          <p:cNvSpPr txBox="1"/>
          <p:nvPr/>
        </p:nvSpPr>
        <p:spPr>
          <a:xfrm>
            <a:off x="8812034" y="6368903"/>
            <a:ext cx="6094674" cy="369332"/>
          </a:xfrm>
          <a:prstGeom prst="rect">
            <a:avLst/>
          </a:prstGeom>
          <a:noFill/>
        </p:spPr>
        <p:txBody>
          <a:bodyPr wrap="square">
            <a:spAutoFit/>
          </a:bodyPr>
          <a:lstStyle/>
          <a:p>
            <a:r>
              <a:rPr lang="en-GB" dirty="0">
                <a:hlinkClick r:id="rId2"/>
              </a:rPr>
              <a:t>fish-maw-trade-web.pdf (traffic.org)</a:t>
            </a:r>
            <a:endParaRPr lang="en-GB" dirty="0"/>
          </a:p>
        </p:txBody>
      </p:sp>
      <p:pic>
        <p:nvPicPr>
          <p:cNvPr id="8" name="Picture 7">
            <a:extLst>
              <a:ext uri="{FF2B5EF4-FFF2-40B4-BE49-F238E27FC236}">
                <a16:creationId xmlns:a16="http://schemas.microsoft.com/office/drawing/2014/main" id="{19B4C753-37E0-D856-A821-C2AB559A3CE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621026" y="1686298"/>
            <a:ext cx="3148717" cy="4428876"/>
          </a:xfrm>
          <a:prstGeom prst="rect">
            <a:avLst/>
          </a:prstGeom>
        </p:spPr>
      </p:pic>
      <p:sp>
        <p:nvSpPr>
          <p:cNvPr id="11" name="TextBox 10">
            <a:extLst>
              <a:ext uri="{FF2B5EF4-FFF2-40B4-BE49-F238E27FC236}">
                <a16:creationId xmlns:a16="http://schemas.microsoft.com/office/drawing/2014/main" id="{4601FEC8-5C0D-3C66-749D-A0F1D56C2251}"/>
              </a:ext>
            </a:extLst>
          </p:cNvPr>
          <p:cNvSpPr txBox="1"/>
          <p:nvPr/>
        </p:nvSpPr>
        <p:spPr>
          <a:xfrm>
            <a:off x="1024590" y="1562884"/>
            <a:ext cx="7596436" cy="923330"/>
          </a:xfrm>
          <a:prstGeom prst="rect">
            <a:avLst/>
          </a:prstGeom>
          <a:noFill/>
        </p:spPr>
        <p:txBody>
          <a:bodyPr wrap="square">
            <a:spAutoFit/>
          </a:bodyPr>
          <a:lstStyle/>
          <a:p>
            <a:r>
              <a:rPr lang="en-GB" dirty="0"/>
              <a:t>Fish swim bladders (or Fish Maw once processed), are among the most popular seafood delicacies in East Asian markets and are a valuable import commodity in Hong Kong and China (Wen et al., 2015). </a:t>
            </a:r>
          </a:p>
        </p:txBody>
      </p:sp>
      <p:pic>
        <p:nvPicPr>
          <p:cNvPr id="15" name="Picture 14">
            <a:extLst>
              <a:ext uri="{FF2B5EF4-FFF2-40B4-BE49-F238E27FC236}">
                <a16:creationId xmlns:a16="http://schemas.microsoft.com/office/drawing/2014/main" id="{B0788B48-D694-8C0A-0B36-42CA5F8460C2}"/>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157760" y="2299316"/>
            <a:ext cx="3354905" cy="3400148"/>
          </a:xfrm>
          <a:prstGeom prst="rect">
            <a:avLst/>
          </a:prstGeom>
        </p:spPr>
      </p:pic>
      <p:sp>
        <p:nvSpPr>
          <p:cNvPr id="16" name="Rectangle 15">
            <a:extLst>
              <a:ext uri="{FF2B5EF4-FFF2-40B4-BE49-F238E27FC236}">
                <a16:creationId xmlns:a16="http://schemas.microsoft.com/office/drawing/2014/main" id="{1BF914EB-4795-769F-0140-319DF5EAA07B}"/>
              </a:ext>
            </a:extLst>
          </p:cNvPr>
          <p:cNvSpPr/>
          <p:nvPr/>
        </p:nvSpPr>
        <p:spPr>
          <a:xfrm>
            <a:off x="4056797" y="5814905"/>
            <a:ext cx="4455868" cy="923330"/>
          </a:xfrm>
          <a:prstGeom prst="rect">
            <a:avLst/>
          </a:prstGeom>
          <a:solidFill>
            <a:srgbClr val="FFFFCC"/>
          </a:solidFill>
        </p:spPr>
        <p:txBody>
          <a:bodyPr wrap="square">
            <a:spAutoFit/>
          </a:bodyPr>
          <a:lstStyle/>
          <a:p>
            <a:r>
              <a:rPr lang="en-GB" dirty="0"/>
              <a:t>Used in Chinese cuisine and traditional medicine for immune boosting and as a recovery tonic (Jing Wen et al., 2015). </a:t>
            </a:r>
          </a:p>
        </p:txBody>
      </p:sp>
      <p:pic>
        <p:nvPicPr>
          <p:cNvPr id="55298" name="Picture 2" descr="Avant Meats fish maw in a soup on Sept. 14, 2021. (Aria Chen and Abhishyant Kidangoor–TIME)">
            <a:extLst>
              <a:ext uri="{FF2B5EF4-FFF2-40B4-BE49-F238E27FC236}">
                <a16:creationId xmlns:a16="http://schemas.microsoft.com/office/drawing/2014/main" id="{740D14A7-BFA5-1CAB-20C0-E83B1696A8F4}"/>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024590" y="2601655"/>
            <a:ext cx="4012048" cy="2256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7485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CF003B29-6622-0243-30F0-F4F8D51D827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78384" y="1592190"/>
            <a:ext cx="5477523" cy="5042516"/>
          </a:xfrm>
          <a:prstGeom prst="rect">
            <a:avLst/>
          </a:prstGeom>
        </p:spPr>
      </p:pic>
      <p:pic>
        <p:nvPicPr>
          <p:cNvPr id="10" name="Picture 9">
            <a:extLst>
              <a:ext uri="{FF2B5EF4-FFF2-40B4-BE49-F238E27FC236}">
                <a16:creationId xmlns:a16="http://schemas.microsoft.com/office/drawing/2014/main" id="{61693F93-9CCF-9F97-0EEC-8B8D2BADFB6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755907" y="1500327"/>
            <a:ext cx="5349622" cy="3604334"/>
          </a:xfrm>
          <a:prstGeom prst="rect">
            <a:avLst/>
          </a:prstGeom>
        </p:spPr>
      </p:pic>
      <p:sp>
        <p:nvSpPr>
          <p:cNvPr id="14" name="TextBox 13">
            <a:extLst>
              <a:ext uri="{FF2B5EF4-FFF2-40B4-BE49-F238E27FC236}">
                <a16:creationId xmlns:a16="http://schemas.microsoft.com/office/drawing/2014/main" id="{FF6E8279-F1EA-5F8D-72ED-90D3A951086C}"/>
              </a:ext>
            </a:extLst>
          </p:cNvPr>
          <p:cNvSpPr txBox="1"/>
          <p:nvPr/>
        </p:nvSpPr>
        <p:spPr>
          <a:xfrm>
            <a:off x="6755906" y="5030964"/>
            <a:ext cx="5349621" cy="646331"/>
          </a:xfrm>
          <a:prstGeom prst="rect">
            <a:avLst/>
          </a:prstGeom>
          <a:noFill/>
        </p:spPr>
        <p:txBody>
          <a:bodyPr wrap="square">
            <a:spAutoFit/>
          </a:bodyPr>
          <a:lstStyle/>
          <a:p>
            <a:r>
              <a:rPr lang="en-GB" dirty="0">
                <a:hlinkClick r:id="rId4"/>
              </a:rPr>
              <a:t>‘Gold in the sea’: Brazil’s booming fish bladder trade | Food | Al Jazeera</a:t>
            </a:r>
            <a:endParaRPr lang="en-GB" dirty="0"/>
          </a:p>
        </p:txBody>
      </p:sp>
      <p:sp>
        <p:nvSpPr>
          <p:cNvPr id="15" name="Footer Placeholder 4">
            <a:extLst>
              <a:ext uri="{FF2B5EF4-FFF2-40B4-BE49-F238E27FC236}">
                <a16:creationId xmlns:a16="http://schemas.microsoft.com/office/drawing/2014/main" id="{9BB85B41-3E5D-51F3-3BC6-BD9F8CE1813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35149509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sp>
        <p:nvSpPr>
          <p:cNvPr id="6" name="TextBox 5">
            <a:extLst>
              <a:ext uri="{FF2B5EF4-FFF2-40B4-BE49-F238E27FC236}">
                <a16:creationId xmlns:a16="http://schemas.microsoft.com/office/drawing/2014/main" id="{6664275C-DA70-A831-F1BD-117A18AAD888}"/>
              </a:ext>
            </a:extLst>
          </p:cNvPr>
          <p:cNvSpPr txBox="1"/>
          <p:nvPr/>
        </p:nvSpPr>
        <p:spPr>
          <a:xfrm>
            <a:off x="1084520" y="2817037"/>
            <a:ext cx="6354967" cy="1323439"/>
          </a:xfrm>
          <a:prstGeom prst="rect">
            <a:avLst/>
          </a:prstGeom>
          <a:noFill/>
        </p:spPr>
        <p:txBody>
          <a:bodyPr wrap="square">
            <a:spAutoFit/>
          </a:bodyPr>
          <a:lstStyle/>
          <a:p>
            <a:r>
              <a:rPr lang="en-GB" sz="2000" dirty="0"/>
              <a:t>Fish maw is increasingly used as a substitute for shark fins as the shark fin trade declines (WWF, 2018; Shea and Ho, 2014; </a:t>
            </a:r>
            <a:r>
              <a:rPr lang="en-GB" sz="2000" dirty="0" err="1"/>
              <a:t>Sadovy</a:t>
            </a:r>
            <a:r>
              <a:rPr lang="en-GB" sz="2000" dirty="0"/>
              <a:t> de </a:t>
            </a:r>
            <a:r>
              <a:rPr lang="en-GB" sz="2000" dirty="0" err="1"/>
              <a:t>Mitcheson</a:t>
            </a:r>
            <a:r>
              <a:rPr lang="en-GB" sz="2000" dirty="0"/>
              <a:t> et al., 2018). High demand and high value of the product may lead to unsustainable harvesting in source countries.</a:t>
            </a:r>
          </a:p>
        </p:txBody>
      </p:sp>
      <p:sp>
        <p:nvSpPr>
          <p:cNvPr id="10" name="TextBox 9">
            <a:extLst>
              <a:ext uri="{FF2B5EF4-FFF2-40B4-BE49-F238E27FC236}">
                <a16:creationId xmlns:a16="http://schemas.microsoft.com/office/drawing/2014/main" id="{19D73B3F-9D3B-A27D-2625-A705531B3246}"/>
              </a:ext>
            </a:extLst>
          </p:cNvPr>
          <p:cNvSpPr txBox="1"/>
          <p:nvPr/>
        </p:nvSpPr>
        <p:spPr>
          <a:xfrm>
            <a:off x="1084520" y="1686298"/>
            <a:ext cx="10685221" cy="1015663"/>
          </a:xfrm>
          <a:prstGeom prst="rect">
            <a:avLst/>
          </a:prstGeom>
          <a:noFill/>
        </p:spPr>
        <p:txBody>
          <a:bodyPr wrap="square">
            <a:spAutoFit/>
          </a:bodyPr>
          <a:lstStyle/>
          <a:p>
            <a:r>
              <a:rPr lang="en-GB" sz="2000" dirty="0"/>
              <a:t>They are considered one of the big four traditional delicacies in market destinations along with sea cucumber, shark fin and abalone (Jing Wen et al., 2015), all of whose wild source populations have suffered declines due to unsustainable levels of </a:t>
            </a:r>
            <a:r>
              <a:rPr lang="en-GB" sz="2000" dirty="0" err="1"/>
              <a:t>harvestin</a:t>
            </a:r>
            <a:r>
              <a:rPr lang="en-GB" sz="2000" dirty="0"/>
              <a:t>. </a:t>
            </a:r>
          </a:p>
        </p:txBody>
      </p:sp>
      <p:pic>
        <p:nvPicPr>
          <p:cNvPr id="14" name="Picture 13">
            <a:extLst>
              <a:ext uri="{FF2B5EF4-FFF2-40B4-BE49-F238E27FC236}">
                <a16:creationId xmlns:a16="http://schemas.microsoft.com/office/drawing/2014/main" id="{EFC9C23D-7694-C951-9AFA-ABFA6547564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841941" y="3053115"/>
            <a:ext cx="4350059" cy="3781887"/>
          </a:xfrm>
          <a:prstGeom prst="rect">
            <a:avLst/>
          </a:prstGeom>
        </p:spPr>
      </p:pic>
      <p:pic>
        <p:nvPicPr>
          <p:cNvPr id="17" name="Picture 16">
            <a:extLst>
              <a:ext uri="{FF2B5EF4-FFF2-40B4-BE49-F238E27FC236}">
                <a16:creationId xmlns:a16="http://schemas.microsoft.com/office/drawing/2014/main" id="{19CB36DD-1D1A-9262-4BBC-000A9B93CD1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1854" y="4339928"/>
            <a:ext cx="3183497" cy="2397420"/>
          </a:xfrm>
          <a:prstGeom prst="rect">
            <a:avLst/>
          </a:prstGeom>
        </p:spPr>
      </p:pic>
      <p:sp>
        <p:nvSpPr>
          <p:cNvPr id="19" name="TextBox 18">
            <a:extLst>
              <a:ext uri="{FF2B5EF4-FFF2-40B4-BE49-F238E27FC236}">
                <a16:creationId xmlns:a16="http://schemas.microsoft.com/office/drawing/2014/main" id="{5B34EC05-6608-D8F7-3F96-492F6BAB1ABD}"/>
              </a:ext>
            </a:extLst>
          </p:cNvPr>
          <p:cNvSpPr txBox="1"/>
          <p:nvPr/>
        </p:nvSpPr>
        <p:spPr>
          <a:xfrm>
            <a:off x="3379870" y="6291594"/>
            <a:ext cx="6094520" cy="369332"/>
          </a:xfrm>
          <a:prstGeom prst="rect">
            <a:avLst/>
          </a:prstGeom>
          <a:noFill/>
        </p:spPr>
        <p:txBody>
          <a:bodyPr wrap="square">
            <a:spAutoFit/>
          </a:bodyPr>
          <a:lstStyle/>
          <a:p>
            <a:r>
              <a:rPr lang="en-GB" dirty="0">
                <a:hlinkClick r:id="rId4"/>
              </a:rPr>
              <a:t>EIA_report_0208.qxd (eia-international.org)</a:t>
            </a:r>
            <a:endParaRPr lang="en-GB" dirty="0"/>
          </a:p>
        </p:txBody>
      </p:sp>
      <p:sp>
        <p:nvSpPr>
          <p:cNvPr id="20" name="Footer Placeholder 4">
            <a:extLst>
              <a:ext uri="{FF2B5EF4-FFF2-40B4-BE49-F238E27FC236}">
                <a16:creationId xmlns:a16="http://schemas.microsoft.com/office/drawing/2014/main" id="{5F89568B-370D-0CEF-AB08-5F7984B389C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23584101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r>
              <a:rPr lang="en-GB" dirty="0">
                <a:hlinkClick r:id="rId3"/>
              </a:rPr>
              <a:t>China’s fish maw demand and its implications for fisheries in source countries - ScienceDirect</a:t>
            </a:r>
            <a:endParaRPr lang="en-GB" dirty="0"/>
          </a:p>
        </p:txBody>
      </p:sp>
      <p:sp>
        <p:nvSpPr>
          <p:cNvPr id="12" name="Footer Placeholder 4">
            <a:extLst>
              <a:ext uri="{FF2B5EF4-FFF2-40B4-BE49-F238E27FC236}">
                <a16:creationId xmlns:a16="http://schemas.microsoft.com/office/drawing/2014/main" id="{31F20FA5-F651-42E6-6B55-46CDD445AC9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18573944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r>
              <a:rPr lang="en-GB" dirty="0">
                <a:hlinkClick r:id="rId3"/>
              </a:rPr>
              <a:t>China’s fish maw demand and its implications for fisheries in source countries - ScienceDirect</a:t>
            </a:r>
            <a:endParaRPr lang="en-GB" dirty="0"/>
          </a:p>
        </p:txBody>
      </p:sp>
      <p:pic>
        <p:nvPicPr>
          <p:cNvPr id="2" name="Picture 1">
            <a:extLst>
              <a:ext uri="{FF2B5EF4-FFF2-40B4-BE49-F238E27FC236}">
                <a16:creationId xmlns:a16="http://schemas.microsoft.com/office/drawing/2014/main" id="{08972A9D-6A4A-9FC2-31F2-55C3A3E7EBE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834718" y="1590993"/>
            <a:ext cx="3935025" cy="2623350"/>
          </a:xfrm>
          <a:prstGeom prst="rect">
            <a:avLst/>
          </a:prstGeom>
        </p:spPr>
      </p:pic>
      <p:sp>
        <p:nvSpPr>
          <p:cNvPr id="5" name="TextBox 4">
            <a:extLst>
              <a:ext uri="{FF2B5EF4-FFF2-40B4-BE49-F238E27FC236}">
                <a16:creationId xmlns:a16="http://schemas.microsoft.com/office/drawing/2014/main" id="{B0980067-1B4F-546E-72AF-A09AA779C488}"/>
              </a:ext>
            </a:extLst>
          </p:cNvPr>
          <p:cNvSpPr txBox="1"/>
          <p:nvPr/>
        </p:nvSpPr>
        <p:spPr>
          <a:xfrm>
            <a:off x="7750205" y="4318195"/>
            <a:ext cx="3782061" cy="646331"/>
          </a:xfrm>
          <a:prstGeom prst="rect">
            <a:avLst/>
          </a:prstGeom>
          <a:noFill/>
        </p:spPr>
        <p:txBody>
          <a:bodyPr wrap="square">
            <a:spAutoFit/>
          </a:bodyPr>
          <a:lstStyle/>
          <a:p>
            <a:r>
              <a:rPr lang="en-GB" dirty="0"/>
              <a:t>https://time.com/6097312/lab-grown-fish-maw-avant-meats/</a:t>
            </a:r>
          </a:p>
        </p:txBody>
      </p:sp>
      <p:sp>
        <p:nvSpPr>
          <p:cNvPr id="9" name="TextBox 8">
            <a:extLst>
              <a:ext uri="{FF2B5EF4-FFF2-40B4-BE49-F238E27FC236}">
                <a16:creationId xmlns:a16="http://schemas.microsoft.com/office/drawing/2014/main" id="{E0D39B51-1466-6CB5-523F-2CD67F730882}"/>
              </a:ext>
            </a:extLst>
          </p:cNvPr>
          <p:cNvSpPr txBox="1"/>
          <p:nvPr/>
        </p:nvSpPr>
        <p:spPr>
          <a:xfrm>
            <a:off x="8924277" y="5963120"/>
            <a:ext cx="3048740" cy="646331"/>
          </a:xfrm>
          <a:prstGeom prst="rect">
            <a:avLst/>
          </a:prstGeom>
          <a:noFill/>
        </p:spPr>
        <p:txBody>
          <a:bodyPr wrap="square">
            <a:spAutoFit/>
          </a:bodyPr>
          <a:lstStyle/>
          <a:p>
            <a:r>
              <a:rPr lang="en-GB" dirty="0">
                <a:hlinkClick r:id="rId5"/>
              </a:rPr>
              <a:t>How Lab-Grown Fish Maw Could Help Save Our Oceans | Time</a:t>
            </a:r>
            <a:endParaRPr lang="en-GB" dirty="0"/>
          </a:p>
        </p:txBody>
      </p:sp>
      <p:sp>
        <p:nvSpPr>
          <p:cNvPr id="11" name="Footer Placeholder 4">
            <a:extLst>
              <a:ext uri="{FF2B5EF4-FFF2-40B4-BE49-F238E27FC236}">
                <a16:creationId xmlns:a16="http://schemas.microsoft.com/office/drawing/2014/main" id="{31F83952-30EB-D615-B91C-429644B9531E}"/>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14742280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58372" name="Picture 4">
            <a:extLst>
              <a:ext uri="{FF2B5EF4-FFF2-40B4-BE49-F238E27FC236}">
                <a16:creationId xmlns:a16="http://schemas.microsoft.com/office/drawing/2014/main" id="{0DB64767-EEA5-ACB9-FF9C-D058ACF10CD2}"/>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330956" y="1501156"/>
            <a:ext cx="6861044" cy="515265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F44B5430-790F-FE9B-AA82-B49EBDB6D5F0}"/>
              </a:ext>
            </a:extLst>
          </p:cNvPr>
          <p:cNvSpPr txBox="1"/>
          <p:nvPr/>
        </p:nvSpPr>
        <p:spPr>
          <a:xfrm>
            <a:off x="135384" y="6076068"/>
            <a:ext cx="4276818" cy="646331"/>
          </a:xfrm>
          <a:prstGeom prst="rect">
            <a:avLst/>
          </a:prstGeom>
          <a:noFill/>
        </p:spPr>
        <p:txBody>
          <a:bodyPr wrap="square">
            <a:spAutoFit/>
          </a:bodyPr>
          <a:lstStyle/>
          <a:p>
            <a:r>
              <a:rPr lang="en-GB" dirty="0">
                <a:hlinkClick r:id="rId3"/>
              </a:rPr>
              <a:t>The Ocean, a carbon sink - Ocean &amp; Climate Platform (ocean-climate.org)</a:t>
            </a:r>
            <a:endParaRPr lang="en-GB" dirty="0"/>
          </a:p>
        </p:txBody>
      </p:sp>
      <p:sp>
        <p:nvSpPr>
          <p:cNvPr id="29" name="Rectangle 28">
            <a:extLst>
              <a:ext uri="{FF2B5EF4-FFF2-40B4-BE49-F238E27FC236}">
                <a16:creationId xmlns:a16="http://schemas.microsoft.com/office/drawing/2014/main" id="{6B9E0B05-6136-0505-7794-B4B06680E9EF}"/>
              </a:ext>
            </a:extLst>
          </p:cNvPr>
          <p:cNvSpPr/>
          <p:nvPr/>
        </p:nvSpPr>
        <p:spPr>
          <a:xfrm>
            <a:off x="1331353" y="1799601"/>
            <a:ext cx="3329423" cy="707886"/>
          </a:xfrm>
          <a:prstGeom prst="rect">
            <a:avLst/>
          </a:prstGeom>
          <a:solidFill>
            <a:srgbClr val="FFFFCC"/>
          </a:solidFill>
        </p:spPr>
        <p:txBody>
          <a:bodyPr wrap="square">
            <a:spAutoFit/>
          </a:bodyPr>
          <a:lstStyle/>
          <a:p>
            <a:r>
              <a:rPr lang="en-GB" sz="2000" dirty="0"/>
              <a:t>Recap: The physical carbon pump and the biological carbon pump</a:t>
            </a:r>
          </a:p>
        </p:txBody>
      </p:sp>
      <p:sp>
        <p:nvSpPr>
          <p:cNvPr id="30" name="Footer Placeholder 4">
            <a:extLst>
              <a:ext uri="{FF2B5EF4-FFF2-40B4-BE49-F238E27FC236}">
                <a16:creationId xmlns:a16="http://schemas.microsoft.com/office/drawing/2014/main" id="{C344BAFE-EA85-4FA0-2BF5-943CC944631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748986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11479" cy="189899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26" name="TextBox 25">
            <a:extLst>
              <a:ext uri="{FF2B5EF4-FFF2-40B4-BE49-F238E27FC236}">
                <a16:creationId xmlns:a16="http://schemas.microsoft.com/office/drawing/2014/main" id="{49260E98-E9C3-6B93-25F1-90B6912D215D}"/>
              </a:ext>
            </a:extLst>
          </p:cNvPr>
          <p:cNvSpPr txBox="1"/>
          <p:nvPr/>
        </p:nvSpPr>
        <p:spPr>
          <a:xfrm>
            <a:off x="1052789" y="2699642"/>
            <a:ext cx="5214846" cy="3170099"/>
          </a:xfrm>
          <a:prstGeom prst="rect">
            <a:avLst/>
          </a:prstGeom>
          <a:noFill/>
        </p:spPr>
        <p:txBody>
          <a:bodyPr wrap="square">
            <a:spAutoFit/>
          </a:bodyPr>
          <a:lstStyle/>
          <a:p>
            <a:r>
              <a:rPr lang="en-GB" sz="2000" b="0" i="0" dirty="0">
                <a:solidFill>
                  <a:srgbClr val="000000"/>
                </a:solidFill>
                <a:effectLst/>
              </a:rPr>
              <a:t> The ocean biological carbon sink, hereafter </a:t>
            </a:r>
            <a:r>
              <a:rPr lang="en-GB" sz="2000" b="1" i="0" dirty="0">
                <a:solidFill>
                  <a:srgbClr val="000000"/>
                </a:solidFill>
                <a:effectLst/>
              </a:rPr>
              <a:t>‘carbon sink’, </a:t>
            </a:r>
            <a:r>
              <a:rPr lang="en-GB" sz="2000" b="0" i="0" dirty="0">
                <a:solidFill>
                  <a:srgbClr val="000000"/>
                </a:solidFill>
                <a:effectLst/>
              </a:rPr>
              <a:t>is predominantly driven by </a:t>
            </a:r>
            <a:r>
              <a:rPr lang="en-GB" sz="2000" b="0" i="0" dirty="0" err="1">
                <a:solidFill>
                  <a:srgbClr val="000000"/>
                </a:solidFill>
                <a:effectLst/>
              </a:rPr>
              <a:t>phyto</a:t>
            </a:r>
            <a:r>
              <a:rPr lang="en-GB" sz="2000" b="0" i="0" dirty="0">
                <a:solidFill>
                  <a:srgbClr val="000000"/>
                </a:solidFill>
                <a:effectLst/>
              </a:rPr>
              <a:t>- and zooplankton at the base of ocean food webs (Turner, </a:t>
            </a:r>
            <a:r>
              <a:rPr lang="en-GB" sz="2000" b="1" i="0" dirty="0">
                <a:solidFill>
                  <a:srgbClr val="000000"/>
                </a:solidFill>
                <a:effectLst/>
                <a:hlinkClick r:id="rId2"/>
              </a:rPr>
              <a:t>2015</a:t>
            </a:r>
            <a:r>
              <a:rPr lang="en-GB" sz="2000" b="0" i="0" dirty="0">
                <a:solidFill>
                  <a:srgbClr val="000000"/>
                </a:solidFill>
                <a:effectLst/>
              </a:rPr>
              <a:t>). </a:t>
            </a:r>
          </a:p>
          <a:p>
            <a:endParaRPr lang="en-GB" sz="2000" dirty="0">
              <a:solidFill>
                <a:srgbClr val="000000"/>
              </a:solidFill>
            </a:endParaRPr>
          </a:p>
          <a:p>
            <a:r>
              <a:rPr lang="en-GB" sz="2000" b="0" i="0" dirty="0">
                <a:solidFill>
                  <a:srgbClr val="000000"/>
                </a:solidFill>
                <a:effectLst/>
              </a:rPr>
              <a:t>The faecal pellets and carcasses of current and potential fishery species, including anchovy, krill and mesopelagic fish are also important in sinking carbon and fish are responsible for up to 16% of organic carbon export (Saba et al., </a:t>
            </a:r>
            <a:r>
              <a:rPr lang="en-GB" sz="2000" b="1" i="0" dirty="0">
                <a:solidFill>
                  <a:srgbClr val="000000"/>
                </a:solidFill>
                <a:effectLst/>
                <a:hlinkClick r:id="rId3"/>
              </a:rPr>
              <a:t>2021</a:t>
            </a:r>
            <a:r>
              <a:rPr lang="en-GB" sz="2000" b="0" i="0" dirty="0">
                <a:solidFill>
                  <a:srgbClr val="000000"/>
                </a:solidFill>
                <a:effectLst/>
              </a:rPr>
              <a:t>). </a:t>
            </a:r>
            <a:endParaRPr lang="en-GB" sz="2000" dirty="0"/>
          </a:p>
        </p:txBody>
      </p:sp>
      <p:pic>
        <p:nvPicPr>
          <p:cNvPr id="61442" name="Picture 2">
            <a:extLst>
              <a:ext uri="{FF2B5EF4-FFF2-40B4-BE49-F238E27FC236}">
                <a16:creationId xmlns:a16="http://schemas.microsoft.com/office/drawing/2014/main" id="{8B8110EC-BA8A-9C30-11A5-5A3A0A64E96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332043" y="0"/>
            <a:ext cx="57054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BFFD53F2-6020-AF32-9106-2035334EFDD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8159972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r>
              <a:rPr lang="en-GB" sz="2000" b="0" i="0" dirty="0">
                <a:effectLst/>
              </a:rPr>
              <a:t>The mesopelagic zone is the realm of the diurnally (daily) migrating organisms and extends from 200 to 2000m depth. </a:t>
            </a:r>
            <a:r>
              <a:rPr lang="en-GB" sz="2000" dirty="0"/>
              <a:t>Large gaps in </a:t>
            </a:r>
            <a:r>
              <a:rPr lang="en-GB" sz="2000" b="1" dirty="0"/>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r>
              <a:rPr lang="en-GB" dirty="0"/>
              <a:t>Biological ocean pump(!)</a:t>
            </a:r>
          </a:p>
        </p:txBody>
      </p:sp>
      <p:sp>
        <p:nvSpPr>
          <p:cNvPr id="3" name="Footer Placeholder 4">
            <a:extLst>
              <a:ext uri="{FF2B5EF4-FFF2-40B4-BE49-F238E27FC236}">
                <a16:creationId xmlns:a16="http://schemas.microsoft.com/office/drawing/2014/main" id="{323A291D-4455-3358-F6A5-9459D2A044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41515304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r>
              <a:rPr lang="en-GB" sz="2000" b="0" i="0" dirty="0">
                <a:effectLst/>
              </a:rPr>
              <a:t>The mesopelagic zone is the realm of the diurnally (daily) migrating organisms and extends from 200 to 2000m depth. </a:t>
            </a:r>
            <a:r>
              <a:rPr lang="en-GB" sz="2000" dirty="0"/>
              <a:t>Large gaps in </a:t>
            </a:r>
            <a:r>
              <a:rPr lang="en-GB" sz="2000" b="1" dirty="0"/>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r>
              <a:rPr lang="en-GB" dirty="0"/>
              <a:t>Biological ocean pump(!)</a:t>
            </a:r>
          </a:p>
        </p:txBody>
      </p:sp>
      <p:pic>
        <p:nvPicPr>
          <p:cNvPr id="3" name="Picture 2">
            <a:extLst>
              <a:ext uri="{FF2B5EF4-FFF2-40B4-BE49-F238E27FC236}">
                <a16:creationId xmlns:a16="http://schemas.microsoft.com/office/drawing/2014/main" id="{B1B89C67-E904-A8EB-3DE7-3D99F8C1B3CC}"/>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2901229" y="3041570"/>
            <a:ext cx="2370635" cy="3715623"/>
          </a:xfrm>
          <a:prstGeom prst="rect">
            <a:avLst/>
          </a:prstGeom>
          <a:noFill/>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76321733-495F-62DD-9060-4F90FF7C229C}"/>
              </a:ext>
            </a:extLst>
          </p:cNvPr>
          <p:cNvSpPr/>
          <p:nvPr/>
        </p:nvSpPr>
        <p:spPr>
          <a:xfrm>
            <a:off x="5513033" y="4523385"/>
            <a:ext cx="2627792" cy="83450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4">
            <a:extLst>
              <a:ext uri="{FF2B5EF4-FFF2-40B4-BE49-F238E27FC236}">
                <a16:creationId xmlns:a16="http://schemas.microsoft.com/office/drawing/2014/main" id="{5F320AFB-F375-4150-B89F-CDC9CB3D7B6A}"/>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6119092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3" name="TextBox 2">
            <a:extLst>
              <a:ext uri="{FF2B5EF4-FFF2-40B4-BE49-F238E27FC236}">
                <a16:creationId xmlns:a16="http://schemas.microsoft.com/office/drawing/2014/main" id="{DBAB1C08-EFFF-6F66-6AEC-62D626422F5B}"/>
              </a:ext>
            </a:extLst>
          </p:cNvPr>
          <p:cNvSpPr txBox="1"/>
          <p:nvPr/>
        </p:nvSpPr>
        <p:spPr>
          <a:xfrm>
            <a:off x="435270" y="5820128"/>
            <a:ext cx="3527236" cy="923330"/>
          </a:xfrm>
          <a:prstGeom prst="rect">
            <a:avLst/>
          </a:prstGeom>
          <a:noFill/>
        </p:spPr>
        <p:txBody>
          <a:bodyPr wrap="square">
            <a:spAutoFit/>
          </a:bodyPr>
          <a:lstStyle/>
          <a:p>
            <a:r>
              <a:rPr lang="en-GB" dirty="0">
                <a:hlinkClick r:id="rId3"/>
              </a:rPr>
              <a:t>Commercial fishery disturbance of the global ocean biological carbon sink - PMC (nih.gov)</a:t>
            </a:r>
            <a:endParaRPr lang="en-GB" dirty="0"/>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r>
              <a:rPr lang="en-GB" sz="2000" dirty="0"/>
              <a:t>Removing </a:t>
            </a:r>
            <a:r>
              <a:rPr lang="en-GB" sz="2000" b="1" dirty="0"/>
              <a:t>resident or migratory </a:t>
            </a:r>
            <a:r>
              <a:rPr lang="en-GB" sz="2000" dirty="0"/>
              <a:t>mesopelagic species that contribute to the carbon sink  </a:t>
            </a:r>
            <a:r>
              <a:rPr lang="en-GB" sz="2000" dirty="0">
                <a:solidFill>
                  <a:srgbClr val="FF0000"/>
                </a:solidFill>
              </a:rPr>
              <a:t>(number 6 in this diagram).</a:t>
            </a:r>
          </a:p>
        </p:txBody>
      </p:sp>
      <p:sp>
        <p:nvSpPr>
          <p:cNvPr id="12" name="TextBox 11">
            <a:extLst>
              <a:ext uri="{FF2B5EF4-FFF2-40B4-BE49-F238E27FC236}">
                <a16:creationId xmlns:a16="http://schemas.microsoft.com/office/drawing/2014/main" id="{44060C0E-3103-3CC4-61D6-435613E5D2EA}"/>
              </a:ext>
            </a:extLst>
          </p:cNvPr>
          <p:cNvSpPr txBox="1"/>
          <p:nvPr/>
        </p:nvSpPr>
        <p:spPr>
          <a:xfrm>
            <a:off x="1049260" y="4233461"/>
            <a:ext cx="2714872" cy="1477328"/>
          </a:xfrm>
          <a:prstGeom prst="rect">
            <a:avLst/>
          </a:prstGeom>
          <a:noFill/>
        </p:spPr>
        <p:txBody>
          <a:bodyPr wrap="square">
            <a:spAutoFit/>
          </a:bodyPr>
          <a:lstStyle/>
          <a:p>
            <a:r>
              <a:rPr lang="en-GB" dirty="0"/>
              <a:t>Small </a:t>
            </a:r>
            <a:r>
              <a:rPr lang="en-GB" dirty="0" err="1"/>
              <a:t>pelagics</a:t>
            </a:r>
            <a:r>
              <a:rPr lang="en-GB" dirty="0"/>
              <a:t> are the most commonly fished group, and amongst the most important fish for sinking carbon as </a:t>
            </a:r>
            <a:r>
              <a:rPr lang="en-GB" b="1" dirty="0"/>
              <a:t>faecal pellets.</a:t>
            </a:r>
          </a:p>
        </p:txBody>
      </p:sp>
      <p:sp>
        <p:nvSpPr>
          <p:cNvPr id="13" name="Footer Placeholder 4">
            <a:extLst>
              <a:ext uri="{FF2B5EF4-FFF2-40B4-BE49-F238E27FC236}">
                <a16:creationId xmlns:a16="http://schemas.microsoft.com/office/drawing/2014/main" id="{F39844AD-CD71-7655-4F9E-B39B39A4355C}"/>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41245177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r>
              <a:rPr lang="en-GB" sz="2000" dirty="0"/>
              <a:t>Removing </a:t>
            </a:r>
            <a:r>
              <a:rPr lang="en-GB" sz="2000" b="1" dirty="0"/>
              <a:t>resident or migratory </a:t>
            </a:r>
            <a:r>
              <a:rPr lang="en-GB" sz="2000" dirty="0"/>
              <a:t>mesopelagic species that contribute to the carbon sink  </a:t>
            </a:r>
            <a:r>
              <a:rPr lang="en-GB" sz="2000" dirty="0">
                <a:solidFill>
                  <a:srgbClr val="FF0000"/>
                </a:solidFill>
              </a:rPr>
              <a:t>(number 6 in this diagram).</a:t>
            </a:r>
          </a:p>
        </p:txBody>
      </p:sp>
      <p:sp>
        <p:nvSpPr>
          <p:cNvPr id="2" name="Rectangle 1">
            <a:extLst>
              <a:ext uri="{FF2B5EF4-FFF2-40B4-BE49-F238E27FC236}">
                <a16:creationId xmlns:a16="http://schemas.microsoft.com/office/drawing/2014/main" id="{3CDE75A1-9D16-2239-1347-6EF905A6F311}"/>
              </a:ext>
            </a:extLst>
          </p:cNvPr>
          <p:cNvSpPr/>
          <p:nvPr/>
        </p:nvSpPr>
        <p:spPr>
          <a:xfrm>
            <a:off x="1084520" y="1489735"/>
            <a:ext cx="2842726" cy="48791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3C6918E-2D1C-EADE-463E-79AB7BD94EBF}"/>
              </a:ext>
            </a:extLst>
          </p:cNvPr>
          <p:cNvSpPr txBox="1"/>
          <p:nvPr/>
        </p:nvSpPr>
        <p:spPr>
          <a:xfrm>
            <a:off x="1164325" y="1557670"/>
            <a:ext cx="2707888" cy="4524315"/>
          </a:xfrm>
          <a:prstGeom prst="rect">
            <a:avLst/>
          </a:prstGeom>
          <a:noFill/>
        </p:spPr>
        <p:txBody>
          <a:bodyPr wrap="square">
            <a:spAutoFit/>
          </a:bodyPr>
          <a:lstStyle/>
          <a:p>
            <a:r>
              <a:rPr lang="en-GB" dirty="0"/>
              <a:t> </a:t>
            </a:r>
            <a:r>
              <a:rPr lang="en-GB" dirty="0">
                <a:hlinkClick r:id="rId4"/>
              </a:rPr>
              <a:t>Commercial fishery disturbance of the global ocean biological carbon sink - PMC (nih.gov)</a:t>
            </a:r>
            <a:endParaRPr lang="en-GB" dirty="0"/>
          </a:p>
          <a:p>
            <a:endParaRPr lang="en-GB" dirty="0"/>
          </a:p>
          <a:p>
            <a:r>
              <a:rPr lang="en-GB" dirty="0"/>
              <a:t> We have demonstrated a clear spatial overlap between the </a:t>
            </a:r>
            <a:r>
              <a:rPr lang="en-GB" b="1" dirty="0"/>
              <a:t>carbon sink </a:t>
            </a:r>
            <a:r>
              <a:rPr lang="en-GB" dirty="0"/>
              <a:t>and </a:t>
            </a:r>
            <a:r>
              <a:rPr lang="en-GB" b="1" dirty="0"/>
              <a:t>commercial fishing</a:t>
            </a:r>
            <a:r>
              <a:rPr lang="en-GB" dirty="0"/>
              <a:t>. Biomass and ecosystem changes caused by fishing could negatively impact carbon sinking and storage throughout the water column and seabed, and therefore atmospheric CO2 levels.</a:t>
            </a:r>
          </a:p>
        </p:txBody>
      </p:sp>
      <p:sp>
        <p:nvSpPr>
          <p:cNvPr id="6" name="Footer Placeholder 4">
            <a:extLst>
              <a:ext uri="{FF2B5EF4-FFF2-40B4-BE49-F238E27FC236}">
                <a16:creationId xmlns:a16="http://schemas.microsoft.com/office/drawing/2014/main" id="{E2D148DA-7B01-F013-B7EC-E1464A4FEE1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93912131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13" name="Picture 12">
            <a:extLst>
              <a:ext uri="{FF2B5EF4-FFF2-40B4-BE49-F238E27FC236}">
                <a16:creationId xmlns:a16="http://schemas.microsoft.com/office/drawing/2014/main" id="{0621B0CD-4C24-C3BC-D3C5-BAB5E533651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84521" y="1476039"/>
            <a:ext cx="10866289" cy="5107431"/>
          </a:xfrm>
          <a:prstGeom prst="rect">
            <a:avLst/>
          </a:prstGeom>
        </p:spPr>
      </p:pic>
      <p:sp>
        <p:nvSpPr>
          <p:cNvPr id="16" name="Rectangle 15">
            <a:extLst>
              <a:ext uri="{FF2B5EF4-FFF2-40B4-BE49-F238E27FC236}">
                <a16:creationId xmlns:a16="http://schemas.microsoft.com/office/drawing/2014/main" id="{10767E8F-14BC-4378-0684-ECB103047BBC}"/>
              </a:ext>
            </a:extLst>
          </p:cNvPr>
          <p:cNvSpPr/>
          <p:nvPr/>
        </p:nvSpPr>
        <p:spPr>
          <a:xfrm>
            <a:off x="241190" y="6277749"/>
            <a:ext cx="3290002" cy="369332"/>
          </a:xfrm>
          <a:prstGeom prst="rect">
            <a:avLst/>
          </a:prstGeom>
          <a:solidFill>
            <a:srgbClr val="FFFFCC"/>
          </a:solidFill>
        </p:spPr>
        <p:txBody>
          <a:bodyPr wrap="square">
            <a:spAutoFit/>
          </a:bodyPr>
          <a:lstStyle/>
          <a:p>
            <a:r>
              <a:rPr lang="en-GB" dirty="0">
                <a:hlinkClick r:id="rId4"/>
              </a:rPr>
              <a:t>bg-20-997-2023.pdf (copernicus.org)</a:t>
            </a:r>
            <a:endParaRPr lang="en-GB" dirty="0"/>
          </a:p>
        </p:txBody>
      </p:sp>
      <p:sp>
        <p:nvSpPr>
          <p:cNvPr id="17" name="Footer Placeholder 4">
            <a:extLst>
              <a:ext uri="{FF2B5EF4-FFF2-40B4-BE49-F238E27FC236}">
                <a16:creationId xmlns:a16="http://schemas.microsoft.com/office/drawing/2014/main" id="{97A4A6ED-9B93-44FB-A492-239844144C26}"/>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9110620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15" name="Footer Placeholder 4">
            <a:extLst>
              <a:ext uri="{FF2B5EF4-FFF2-40B4-BE49-F238E27FC236}">
                <a16:creationId xmlns:a16="http://schemas.microsoft.com/office/drawing/2014/main" id="{4BEA6703-E49F-8379-4D64-5C4533E2A664}"/>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2947780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Footer Placeholder 4">
            <a:extLst>
              <a:ext uri="{FF2B5EF4-FFF2-40B4-BE49-F238E27FC236}">
                <a16:creationId xmlns:a16="http://schemas.microsoft.com/office/drawing/2014/main" id="{F8AE1E2C-058E-D8CA-0328-4EFB7B12F0E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4394662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Footer Placeholder 4">
            <a:extLst>
              <a:ext uri="{FF2B5EF4-FFF2-40B4-BE49-F238E27FC236}">
                <a16:creationId xmlns:a16="http://schemas.microsoft.com/office/drawing/2014/main" id="{DB55EFF6-AD2A-9971-9236-907BE8D5E51F}"/>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4078062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ooter Placeholder 4">
            <a:extLst>
              <a:ext uri="{FF2B5EF4-FFF2-40B4-BE49-F238E27FC236}">
                <a16:creationId xmlns:a16="http://schemas.microsoft.com/office/drawing/2014/main" id="{5D22CD93-88AC-A757-0853-390C21CE951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31420693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ooter Placeholder 4">
            <a:extLst>
              <a:ext uri="{FF2B5EF4-FFF2-40B4-BE49-F238E27FC236}">
                <a16:creationId xmlns:a16="http://schemas.microsoft.com/office/drawing/2014/main" id="{7E856B11-5419-A608-D651-3496737394B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8463400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4218372" y="245881"/>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8" y="2330962"/>
            <a:ext cx="1351125" cy="31214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231753" y="4227691"/>
            <a:ext cx="1807669" cy="51493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8D3BE1D-44BE-2BD1-B921-FD5BA9476708}"/>
              </a:ext>
            </a:extLst>
          </p:cNvPr>
          <p:cNvSpPr/>
          <p:nvPr/>
        </p:nvSpPr>
        <p:spPr>
          <a:xfrm>
            <a:off x="10231753" y="2764561"/>
            <a:ext cx="1807669" cy="145032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EB9CAB9-9F76-D170-B208-0EE8B70F64EC}"/>
              </a:ext>
            </a:extLst>
          </p:cNvPr>
          <p:cNvSpPr/>
          <p:nvPr/>
        </p:nvSpPr>
        <p:spPr>
          <a:xfrm>
            <a:off x="10440140" y="545436"/>
            <a:ext cx="1599282" cy="164734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ooter Placeholder 4">
            <a:extLst>
              <a:ext uri="{FF2B5EF4-FFF2-40B4-BE49-F238E27FC236}">
                <a16:creationId xmlns:a16="http://schemas.microsoft.com/office/drawing/2014/main" id="{E90DD2B6-31A9-B517-823E-D4A0943D2D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52810055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6494431"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308042" y="4707205"/>
            <a:ext cx="1807669" cy="35365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8D3BE1D-44BE-2BD1-B921-FD5BA9476708}"/>
              </a:ext>
            </a:extLst>
          </p:cNvPr>
          <p:cNvSpPr/>
          <p:nvPr/>
        </p:nvSpPr>
        <p:spPr>
          <a:xfrm>
            <a:off x="10231753" y="3760636"/>
            <a:ext cx="1807669" cy="538196"/>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EB9CAB9-9F76-D170-B208-0EE8B70F64EC}"/>
              </a:ext>
            </a:extLst>
          </p:cNvPr>
          <p:cNvSpPr/>
          <p:nvPr/>
        </p:nvSpPr>
        <p:spPr>
          <a:xfrm>
            <a:off x="10440140" y="381001"/>
            <a:ext cx="1599282" cy="181178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ooter Placeholder 4">
            <a:extLst>
              <a:ext uri="{FF2B5EF4-FFF2-40B4-BE49-F238E27FC236}">
                <a16:creationId xmlns:a16="http://schemas.microsoft.com/office/drawing/2014/main" id="{CA8D84F7-2CA8-BFF9-6A88-A4BDF6927CA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9582460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57107" cy="14033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739615" y="1675111"/>
            <a:ext cx="2912615" cy="32439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pic>
        <p:nvPicPr>
          <p:cNvPr id="12290" name="Picture 2">
            <a:extLst>
              <a:ext uri="{FF2B5EF4-FFF2-40B4-BE49-F238E27FC236}">
                <a16:creationId xmlns:a16="http://schemas.microsoft.com/office/drawing/2014/main" id="{000F6280-B9D6-D5B9-E2FA-AA47E87BC5D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141628" y="169596"/>
            <a:ext cx="5914267" cy="65224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0DE20A-D42D-3607-7ADA-00434DB2C694}"/>
              </a:ext>
            </a:extLst>
          </p:cNvPr>
          <p:cNvSpPr txBox="1"/>
          <p:nvPr/>
        </p:nvSpPr>
        <p:spPr>
          <a:xfrm>
            <a:off x="200771" y="6045737"/>
            <a:ext cx="6094674" cy="646331"/>
          </a:xfrm>
          <a:prstGeom prst="rect">
            <a:avLst/>
          </a:prstGeom>
          <a:noFill/>
        </p:spPr>
        <p:txBody>
          <a:bodyPr wrap="square">
            <a:spAutoFit/>
          </a:bodyPr>
          <a:lstStyle/>
          <a:p>
            <a:r>
              <a:rPr lang="en-GB" dirty="0">
                <a:hlinkClick r:id="rId4"/>
              </a:rPr>
              <a:t>Exploring the ecology of the mesopelagic biological pump - ScienceDirect</a:t>
            </a:r>
            <a:endParaRPr lang="en-GB" dirty="0"/>
          </a:p>
        </p:txBody>
      </p:sp>
      <p:sp>
        <p:nvSpPr>
          <p:cNvPr id="11" name="TextBox 10">
            <a:extLst>
              <a:ext uri="{FF2B5EF4-FFF2-40B4-BE49-F238E27FC236}">
                <a16:creationId xmlns:a16="http://schemas.microsoft.com/office/drawing/2014/main" id="{81D9D854-CC00-A996-6AFB-9B50F7FFA559}"/>
              </a:ext>
            </a:extLst>
          </p:cNvPr>
          <p:cNvSpPr txBox="1"/>
          <p:nvPr/>
        </p:nvSpPr>
        <p:spPr>
          <a:xfrm>
            <a:off x="1174071" y="2342784"/>
            <a:ext cx="4761926" cy="1938992"/>
          </a:xfrm>
          <a:prstGeom prst="rect">
            <a:avLst/>
          </a:prstGeom>
          <a:noFill/>
        </p:spPr>
        <p:txBody>
          <a:bodyPr wrap="square">
            <a:spAutoFit/>
          </a:bodyPr>
          <a:lstStyle/>
          <a:p>
            <a:r>
              <a:rPr lang="en-GB" sz="2000" dirty="0"/>
              <a:t>Zooplankton and mesopelagic fish such as myctophids migrating between the upper ocean and deep scattering layers (DLSs) transfer carbon as faecal pellets or CO2 (released during respiration) to deeper within the mesopelagic zone</a:t>
            </a:r>
          </a:p>
        </p:txBody>
      </p:sp>
      <p:sp>
        <p:nvSpPr>
          <p:cNvPr id="13" name="TextBox 12">
            <a:extLst>
              <a:ext uri="{FF2B5EF4-FFF2-40B4-BE49-F238E27FC236}">
                <a16:creationId xmlns:a16="http://schemas.microsoft.com/office/drawing/2014/main" id="{39CA256C-7A51-B1A8-CFE2-391F9089DC68}"/>
              </a:ext>
            </a:extLst>
          </p:cNvPr>
          <p:cNvSpPr txBox="1"/>
          <p:nvPr/>
        </p:nvSpPr>
        <p:spPr>
          <a:xfrm>
            <a:off x="1174071" y="4503926"/>
            <a:ext cx="4534271" cy="1323439"/>
          </a:xfrm>
          <a:prstGeom prst="rect">
            <a:avLst/>
          </a:prstGeom>
          <a:noFill/>
        </p:spPr>
        <p:txBody>
          <a:bodyPr wrap="square">
            <a:spAutoFit/>
          </a:bodyPr>
          <a:lstStyle/>
          <a:p>
            <a:r>
              <a:rPr lang="en-GB" sz="2000" b="0" i="0" dirty="0">
                <a:solidFill>
                  <a:srgbClr val="1F1F1F"/>
                </a:solidFill>
                <a:effectLst/>
              </a:rPr>
              <a:t>This carbon escapes </a:t>
            </a:r>
            <a:r>
              <a:rPr lang="en-GB" sz="2000" b="0" i="0" dirty="0">
                <a:solidFill>
                  <a:srgbClr val="1F1F1F"/>
                </a:solidFill>
                <a:effectLst/>
                <a:hlinkClick r:id="rId5" tooltip="Learn more about remineralisation from ScienceDirect's AI-generated Topic Pages"/>
              </a:rPr>
              <a:t>remineralisation</a:t>
            </a:r>
            <a:r>
              <a:rPr lang="en-GB" sz="2000" b="0" i="0" dirty="0">
                <a:solidFill>
                  <a:srgbClr val="1F1F1F"/>
                </a:solidFill>
                <a:effectLst/>
              </a:rPr>
              <a:t> from upper ocean zooplankton and bacteria, so a greater proportion of it reaches the deep ocean </a:t>
            </a:r>
            <a:endParaRPr lang="en-GB" sz="2000" dirty="0"/>
          </a:p>
        </p:txBody>
      </p:sp>
      <p:pic>
        <p:nvPicPr>
          <p:cNvPr id="12292" name="Picture 4" descr="Lanternfish - Wikipedia">
            <a:extLst>
              <a:ext uri="{FF2B5EF4-FFF2-40B4-BE49-F238E27FC236}">
                <a16:creationId xmlns:a16="http://schemas.microsoft.com/office/drawing/2014/main" id="{45F28FB7-D57D-4456-7DC1-491DA025A494}"/>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rot="5400000">
            <a:off x="-599745" y="4115163"/>
            <a:ext cx="2681059" cy="103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13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4725724" cy="228600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3" name="Picture 2">
            <a:extLst>
              <a:ext uri="{FF2B5EF4-FFF2-40B4-BE49-F238E27FC236}">
                <a16:creationId xmlns:a16="http://schemas.microsoft.com/office/drawing/2014/main" id="{0DADCF67-1741-B6B1-5B77-7BCF9DD1AE3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542842" y="15151"/>
            <a:ext cx="5649157" cy="6822484"/>
          </a:xfrm>
          <a:prstGeom prst="rect">
            <a:avLst/>
          </a:prstGeom>
        </p:spPr>
      </p:pic>
      <p:sp>
        <p:nvSpPr>
          <p:cNvPr id="5" name="Rectangle 4">
            <a:extLst>
              <a:ext uri="{FF2B5EF4-FFF2-40B4-BE49-F238E27FC236}">
                <a16:creationId xmlns:a16="http://schemas.microsoft.com/office/drawing/2014/main" id="{2A64ECBA-F6AA-B305-4C3E-8447EA531366}"/>
              </a:ext>
            </a:extLst>
          </p:cNvPr>
          <p:cNvSpPr/>
          <p:nvPr/>
        </p:nvSpPr>
        <p:spPr>
          <a:xfrm>
            <a:off x="241190" y="6277749"/>
            <a:ext cx="3290002" cy="369332"/>
          </a:xfrm>
          <a:prstGeom prst="rect">
            <a:avLst/>
          </a:prstGeom>
          <a:solidFill>
            <a:srgbClr val="FFFFCC"/>
          </a:solidFill>
        </p:spPr>
        <p:txBody>
          <a:bodyPr wrap="square">
            <a:spAutoFit/>
          </a:bodyPr>
          <a:lstStyle/>
          <a:p>
            <a:r>
              <a:rPr lang="en-GB" dirty="0">
                <a:hlinkClick r:id="rId4"/>
              </a:rPr>
              <a:t>bg-20-997-2023.pdf (copernicus.org)</a:t>
            </a:r>
            <a:endParaRPr lang="en-GB" dirty="0"/>
          </a:p>
        </p:txBody>
      </p:sp>
      <p:sp>
        <p:nvSpPr>
          <p:cNvPr id="9" name="TextBox 8">
            <a:extLst>
              <a:ext uri="{FF2B5EF4-FFF2-40B4-BE49-F238E27FC236}">
                <a16:creationId xmlns:a16="http://schemas.microsoft.com/office/drawing/2014/main" id="{5A621E16-3039-64F1-DD29-61959D7208BA}"/>
              </a:ext>
            </a:extLst>
          </p:cNvPr>
          <p:cNvSpPr txBox="1"/>
          <p:nvPr/>
        </p:nvSpPr>
        <p:spPr>
          <a:xfrm>
            <a:off x="1084520" y="3042366"/>
            <a:ext cx="4836885" cy="707886"/>
          </a:xfrm>
          <a:prstGeom prst="rect">
            <a:avLst/>
          </a:prstGeom>
          <a:noFill/>
        </p:spPr>
        <p:txBody>
          <a:bodyPr wrap="square">
            <a:spAutoFit/>
          </a:bodyPr>
          <a:lstStyle/>
          <a:p>
            <a:r>
              <a:rPr lang="en-GB" sz="2000" dirty="0"/>
              <a:t>Simulated carbon injection and sequestration by metazoans.</a:t>
            </a:r>
          </a:p>
        </p:txBody>
      </p:sp>
      <p:sp>
        <p:nvSpPr>
          <p:cNvPr id="10" name="Rectangle 9">
            <a:extLst>
              <a:ext uri="{FF2B5EF4-FFF2-40B4-BE49-F238E27FC236}">
                <a16:creationId xmlns:a16="http://schemas.microsoft.com/office/drawing/2014/main" id="{0BCEE2D4-8AD4-DEDA-2B37-39933367BFEC}"/>
              </a:ext>
            </a:extLst>
          </p:cNvPr>
          <p:cNvSpPr/>
          <p:nvPr/>
        </p:nvSpPr>
        <p:spPr>
          <a:xfrm>
            <a:off x="1084520" y="3901172"/>
            <a:ext cx="5186077" cy="2031325"/>
          </a:xfrm>
          <a:prstGeom prst="rect">
            <a:avLst/>
          </a:prstGeom>
          <a:solidFill>
            <a:srgbClr val="FFFFCC"/>
          </a:solidFill>
        </p:spPr>
        <p:txBody>
          <a:bodyPr wrap="square">
            <a:spAutoFit/>
          </a:bodyPr>
          <a:lstStyle/>
          <a:p>
            <a:r>
              <a:rPr lang="en-GB" sz="1800" dirty="0"/>
              <a:t>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a:t>
            </a:r>
            <a:endParaRPr lang="en-GB" sz="2800" dirty="0"/>
          </a:p>
        </p:txBody>
      </p:sp>
      <p:sp>
        <p:nvSpPr>
          <p:cNvPr id="11" name="Footer Placeholder 4">
            <a:extLst>
              <a:ext uri="{FF2B5EF4-FFF2-40B4-BE49-F238E27FC236}">
                <a16:creationId xmlns:a16="http://schemas.microsoft.com/office/drawing/2014/main" id="{505CCAC6-DECD-1008-9192-F993254F4587}"/>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361291905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0D8DF8-F8E9-50F2-8BAC-6B456CFF315C}"/>
              </a:ext>
            </a:extLst>
          </p:cNvPr>
          <p:cNvSpPr txBox="1"/>
          <p:nvPr/>
        </p:nvSpPr>
        <p:spPr>
          <a:xfrm>
            <a:off x="1095195" y="461638"/>
            <a:ext cx="3379149" cy="2862322"/>
          </a:xfrm>
          <a:prstGeom prst="rect">
            <a:avLst/>
          </a:prstGeom>
          <a:noFill/>
        </p:spPr>
        <p:txBody>
          <a:bodyPr wrap="square">
            <a:spAutoFit/>
          </a:bodyPr>
          <a:lstStyle/>
          <a:p>
            <a:r>
              <a:rPr lang="en-GB" sz="2000" b="0" i="0" dirty="0">
                <a:solidFill>
                  <a:srgbClr val="000000"/>
                </a:solidFill>
                <a:effectLst/>
              </a:rPr>
              <a:t>Any marine ecosystem change resulting in deviations in abundance or community composition of species responsible for sinking and storing carbon could result in a positive feedback increasing atmospheric CO</a:t>
            </a:r>
            <a:r>
              <a:rPr lang="en-GB" sz="2000" b="0" i="0" baseline="-25000" dirty="0">
                <a:solidFill>
                  <a:srgbClr val="000000"/>
                </a:solidFill>
                <a:effectLst/>
              </a:rPr>
              <a:t>2</a:t>
            </a:r>
            <a:r>
              <a:rPr lang="en-GB" sz="2000" b="0" i="0" dirty="0">
                <a:solidFill>
                  <a:srgbClr val="000000"/>
                </a:solidFill>
                <a:effectLst/>
              </a:rPr>
              <a:t> levels (DeVries et al., </a:t>
            </a:r>
            <a:r>
              <a:rPr lang="en-GB" sz="2000" b="1" i="0" dirty="0">
                <a:solidFill>
                  <a:srgbClr val="000000"/>
                </a:solidFill>
                <a:effectLst/>
                <a:hlinkClick r:id="rId3"/>
              </a:rPr>
              <a:t>2019</a:t>
            </a:r>
            <a:r>
              <a:rPr lang="en-GB" sz="2000" b="0" i="0" dirty="0">
                <a:solidFill>
                  <a:srgbClr val="000000"/>
                </a:solidFill>
                <a:effectLst/>
              </a:rPr>
              <a:t>).</a:t>
            </a:r>
            <a:endParaRPr lang="en-GB" sz="2000" dirty="0"/>
          </a:p>
        </p:txBody>
      </p:sp>
      <p:pic>
        <p:nvPicPr>
          <p:cNvPr id="13316" name="Picture 4" descr="Opportunities and risks in the mesopelagic zone">
            <a:extLst>
              <a:ext uri="{FF2B5EF4-FFF2-40B4-BE49-F238E27FC236}">
                <a16:creationId xmlns:a16="http://schemas.microsoft.com/office/drawing/2014/main" id="{DB7E112C-B5E7-06CD-5FDE-A65D8091DC9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344458" y="211030"/>
            <a:ext cx="7620961" cy="5355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42CC78C-8032-B9F0-FC12-DEC98E4CFB51}"/>
              </a:ext>
            </a:extLst>
          </p:cNvPr>
          <p:cNvSpPr txBox="1"/>
          <p:nvPr/>
        </p:nvSpPr>
        <p:spPr>
          <a:xfrm>
            <a:off x="4272378" y="5632242"/>
            <a:ext cx="6094520" cy="369332"/>
          </a:xfrm>
          <a:prstGeom prst="rect">
            <a:avLst/>
          </a:prstGeom>
          <a:noFill/>
        </p:spPr>
        <p:txBody>
          <a:bodyPr wrap="square">
            <a:spAutoFit/>
          </a:bodyPr>
          <a:lstStyle/>
          <a:p>
            <a:r>
              <a:rPr lang="en-GB" dirty="0">
                <a:hlinkClick r:id="rId5"/>
              </a:rPr>
              <a:t>Opportunities and risks in the mesopelagic zone (ices.dk)</a:t>
            </a:r>
            <a:endParaRPr lang="en-GB" dirty="0"/>
          </a:p>
        </p:txBody>
      </p:sp>
      <p:sp>
        <p:nvSpPr>
          <p:cNvPr id="12" name="Footer Placeholder 4">
            <a:extLst>
              <a:ext uri="{FF2B5EF4-FFF2-40B4-BE49-F238E27FC236}">
                <a16:creationId xmlns:a16="http://schemas.microsoft.com/office/drawing/2014/main" id="{1A51F59E-D74D-A4AA-6628-24325D37F3F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3048612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EXTRACTION OF LITHIUM FROM DEEP-SEA BRINE POOLS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DEEP SEA MINING</a:t>
            </a:r>
          </a:p>
        </p:txBody>
      </p:sp>
      <p:sp>
        <p:nvSpPr>
          <p:cNvPr id="3" name="TextBox 2">
            <a:extLst>
              <a:ext uri="{FF2B5EF4-FFF2-40B4-BE49-F238E27FC236}">
                <a16:creationId xmlns:a16="http://schemas.microsoft.com/office/drawing/2014/main" id="{89465522-9805-D7F2-22C8-96322AF97AC0}"/>
              </a:ext>
            </a:extLst>
          </p:cNvPr>
          <p:cNvSpPr txBox="1"/>
          <p:nvPr/>
        </p:nvSpPr>
        <p:spPr>
          <a:xfrm>
            <a:off x="176917" y="6045737"/>
            <a:ext cx="6094674" cy="646331"/>
          </a:xfrm>
          <a:prstGeom prst="rect">
            <a:avLst/>
          </a:prstGeom>
          <a:noFill/>
        </p:spPr>
        <p:txBody>
          <a:bodyPr wrap="square">
            <a:spAutoFit/>
          </a:bodyPr>
          <a:lstStyle/>
          <a:p>
            <a:r>
              <a:rPr lang="en-GB" dirty="0">
                <a:hlinkClick r:id="rId2"/>
              </a:rPr>
              <a:t>Environmental impact of direct lithium extraction from brines | Nature Reviews Earth &amp; Environment</a:t>
            </a:r>
            <a:endParaRPr lang="en-GB" dirty="0"/>
          </a:p>
        </p:txBody>
      </p:sp>
      <p:pic>
        <p:nvPicPr>
          <p:cNvPr id="64514" name="Picture 2">
            <a:extLst>
              <a:ext uri="{FF2B5EF4-FFF2-40B4-BE49-F238E27FC236}">
                <a16:creationId xmlns:a16="http://schemas.microsoft.com/office/drawing/2014/main" id="{098E041E-14CC-DE85-19E0-87879A60FAC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060259" y="1490021"/>
            <a:ext cx="6709484" cy="37634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DE9836-0B6C-B775-71B8-5C6051A12638}"/>
              </a:ext>
            </a:extLst>
          </p:cNvPr>
          <p:cNvSpPr txBox="1"/>
          <p:nvPr/>
        </p:nvSpPr>
        <p:spPr>
          <a:xfrm>
            <a:off x="6181078" y="5310883"/>
            <a:ext cx="6094520" cy="646331"/>
          </a:xfrm>
          <a:prstGeom prst="rect">
            <a:avLst/>
          </a:prstGeom>
          <a:noFill/>
        </p:spPr>
        <p:txBody>
          <a:bodyPr wrap="square">
            <a:spAutoFit/>
          </a:bodyPr>
          <a:lstStyle/>
          <a:p>
            <a:r>
              <a:rPr lang="en-GB" dirty="0"/>
              <a:t>Polymetallic nodules coat fields of the ocean floor and are rich in critical minerals needed to make batteries for electric vehicles.</a:t>
            </a:r>
          </a:p>
        </p:txBody>
      </p:sp>
      <p:pic>
        <p:nvPicPr>
          <p:cNvPr id="64516" name="Picture 4" descr="Patania">
            <a:extLst>
              <a:ext uri="{FF2B5EF4-FFF2-40B4-BE49-F238E27FC236}">
                <a16:creationId xmlns:a16="http://schemas.microsoft.com/office/drawing/2014/main" id="{9F37F140-1E20-28CB-7B1F-2109C54FF61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46199" y="3042129"/>
            <a:ext cx="3886780" cy="2915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07416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257453" y="4832457"/>
            <a:ext cx="2945941" cy="186348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EXTRACTION OF LITHIUM FROM DEEP-SEA BRINE POOLS</a:t>
            </a:r>
          </a:p>
        </p:txBody>
      </p:sp>
      <p:pic>
        <p:nvPicPr>
          <p:cNvPr id="65538" name="Picture 2" descr="The environmental impact of deep-sea mining | E&amp;T Magazine">
            <a:extLst>
              <a:ext uri="{FF2B5EF4-FFF2-40B4-BE49-F238E27FC236}">
                <a16:creationId xmlns:a16="http://schemas.microsoft.com/office/drawing/2014/main" id="{E9F266D9-089E-ABB1-4934-E9F7508F36C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13789" y="162057"/>
            <a:ext cx="8755626" cy="65338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69D061-788B-6786-B5B3-5975AE6422C0}"/>
              </a:ext>
            </a:extLst>
          </p:cNvPr>
          <p:cNvSpPr txBox="1"/>
          <p:nvPr/>
        </p:nvSpPr>
        <p:spPr>
          <a:xfrm>
            <a:off x="1154097" y="162057"/>
            <a:ext cx="2180345" cy="1200329"/>
          </a:xfrm>
          <a:prstGeom prst="rect">
            <a:avLst/>
          </a:prstGeom>
          <a:noFill/>
        </p:spPr>
        <p:txBody>
          <a:bodyPr wrap="square">
            <a:spAutoFit/>
          </a:bodyPr>
          <a:lstStyle/>
          <a:p>
            <a:r>
              <a:rPr lang="en-GB" dirty="0">
                <a:hlinkClick r:id="rId3"/>
              </a:rPr>
              <a:t>The environmental impact of deep-sea mining | E&amp;T Magazine (theiet.org)</a:t>
            </a:r>
            <a:endParaRPr lang="en-GB" dirty="0"/>
          </a:p>
        </p:txBody>
      </p:sp>
      <p:sp>
        <p:nvSpPr>
          <p:cNvPr id="5" name="Footer Placeholder 4">
            <a:extLst>
              <a:ext uri="{FF2B5EF4-FFF2-40B4-BE49-F238E27FC236}">
                <a16:creationId xmlns:a16="http://schemas.microsoft.com/office/drawing/2014/main" id="{3D0AACC7-E7E1-C235-4943-B9D0AAE549B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DEEP SEA MINING</a:t>
            </a:r>
          </a:p>
        </p:txBody>
      </p:sp>
    </p:spTree>
    <p:extLst>
      <p:ext uri="{BB962C8B-B14F-4D97-AF65-F5344CB8AC3E}">
        <p14:creationId xmlns:p14="http://schemas.microsoft.com/office/powerpoint/2010/main" val="299133338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47909350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0ECCD-EAF9-0E48-E2A7-C85D7FDE542A}"/>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983834" y="0"/>
            <a:ext cx="2641468"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5"/>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77103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NEW TECHNOLOGIES</a:t>
            </a:r>
          </a:p>
        </p:txBody>
      </p:sp>
    </p:spTree>
    <p:extLst>
      <p:ext uri="{BB962C8B-B14F-4D97-AF65-F5344CB8AC3E}">
        <p14:creationId xmlns:p14="http://schemas.microsoft.com/office/powerpoint/2010/main" val="124737288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
        <p:nvSpPr>
          <p:cNvPr id="5" name="TextBox 4">
            <a:extLst>
              <a:ext uri="{FF2B5EF4-FFF2-40B4-BE49-F238E27FC236}">
                <a16:creationId xmlns:a16="http://schemas.microsoft.com/office/drawing/2014/main" id="{DDF56F92-AFF8-687D-7205-67A8A8D534FD}"/>
              </a:ext>
            </a:extLst>
          </p:cNvPr>
          <p:cNvSpPr txBox="1"/>
          <p:nvPr/>
        </p:nvSpPr>
        <p:spPr>
          <a:xfrm>
            <a:off x="718499" y="5911047"/>
            <a:ext cx="6094674" cy="646331"/>
          </a:xfrm>
          <a:prstGeom prst="rect">
            <a:avLst/>
          </a:prstGeom>
          <a:noFill/>
        </p:spPr>
        <p:txBody>
          <a:bodyPr wrap="square">
            <a:spAutoFit/>
          </a:bodyPr>
          <a:lstStyle/>
          <a:p>
            <a:r>
              <a:rPr lang="en-GB" dirty="0">
                <a:hlinkClick r:id="rId2"/>
              </a:rPr>
              <a:t>Co-location of activities and designations: A means of solving or creating problems in marine spatial planning? - ScienceDirect</a:t>
            </a:r>
            <a:endParaRPr lang="en-GB" dirty="0"/>
          </a:p>
        </p:txBody>
      </p:sp>
      <p:sp>
        <p:nvSpPr>
          <p:cNvPr id="8" name="TextBox 7">
            <a:extLst>
              <a:ext uri="{FF2B5EF4-FFF2-40B4-BE49-F238E27FC236}">
                <a16:creationId xmlns:a16="http://schemas.microsoft.com/office/drawing/2014/main" id="{899709C7-35EE-5CC6-BD86-C26DE3458C46}"/>
              </a:ext>
            </a:extLst>
          </p:cNvPr>
          <p:cNvSpPr txBox="1"/>
          <p:nvPr/>
        </p:nvSpPr>
        <p:spPr>
          <a:xfrm>
            <a:off x="718498" y="4909936"/>
            <a:ext cx="6094674" cy="923330"/>
          </a:xfrm>
          <a:prstGeom prst="rect">
            <a:avLst/>
          </a:prstGeom>
          <a:noFill/>
        </p:spPr>
        <p:txBody>
          <a:bodyPr wrap="square">
            <a:spAutoFit/>
          </a:bodyPr>
          <a:lstStyle/>
          <a:p>
            <a:r>
              <a:rPr lang="en-GB" dirty="0">
                <a:hlinkClick r:id="rId3"/>
              </a:rPr>
              <a:t>Sustainable co-location solutions for offshore wind farms and fisheries need to account for socio-ecological trade-offs - ScienceDirect</a:t>
            </a:r>
            <a:endParaRPr lang="en-GB" dirty="0"/>
          </a:p>
        </p:txBody>
      </p:sp>
      <p:pic>
        <p:nvPicPr>
          <p:cNvPr id="15362" name="Picture 2">
            <a:extLst>
              <a:ext uri="{FF2B5EF4-FFF2-40B4-BE49-F238E27FC236}">
                <a16:creationId xmlns:a16="http://schemas.microsoft.com/office/drawing/2014/main" id="{2A62F7C2-933D-04FE-B238-793389B2882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13322" y="1119685"/>
            <a:ext cx="4787064" cy="249977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F0050A7-A4D2-C9C2-F8F6-FE3CF5449595}"/>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813173" y="299100"/>
            <a:ext cx="5196656" cy="6461455"/>
          </a:xfrm>
          <a:prstGeom prst="rect">
            <a:avLst/>
          </a:prstGeom>
        </p:spPr>
      </p:pic>
      <p:sp>
        <p:nvSpPr>
          <p:cNvPr id="13" name="TextBox 12">
            <a:extLst>
              <a:ext uri="{FF2B5EF4-FFF2-40B4-BE49-F238E27FC236}">
                <a16:creationId xmlns:a16="http://schemas.microsoft.com/office/drawing/2014/main" id="{BB75FA25-E62F-033F-BDCA-10A4BB01C2FB}"/>
              </a:ext>
            </a:extLst>
          </p:cNvPr>
          <p:cNvSpPr txBox="1"/>
          <p:nvPr/>
        </p:nvSpPr>
        <p:spPr>
          <a:xfrm>
            <a:off x="718652" y="4073147"/>
            <a:ext cx="6094520" cy="646331"/>
          </a:xfrm>
          <a:prstGeom prst="rect">
            <a:avLst/>
          </a:prstGeom>
          <a:noFill/>
        </p:spPr>
        <p:txBody>
          <a:bodyPr wrap="square">
            <a:spAutoFit/>
          </a:bodyPr>
          <a:lstStyle/>
          <a:p>
            <a:r>
              <a:rPr lang="en-GB" dirty="0">
                <a:hlinkClick r:id="rId6"/>
              </a:rPr>
              <a:t>A review of the potential for co-existence of different sectors in the Welsh Marine Plan Area (</a:t>
            </a:r>
            <a:r>
              <a:rPr lang="en-GB" dirty="0" err="1">
                <a:hlinkClick r:id="rId6"/>
              </a:rPr>
              <a:t>gov.wales</a:t>
            </a:r>
            <a:r>
              <a:rPr lang="en-GB" dirty="0">
                <a:hlinkClick r:id="rId6"/>
              </a:rPr>
              <a:t>)</a:t>
            </a:r>
            <a:endParaRPr lang="en-GB" dirty="0"/>
          </a:p>
        </p:txBody>
      </p:sp>
    </p:spTree>
    <p:extLst>
      <p:ext uri="{BB962C8B-B14F-4D97-AF65-F5344CB8AC3E}">
        <p14:creationId xmlns:p14="http://schemas.microsoft.com/office/powerpoint/2010/main" val="18447330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2"/>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pic>
        <p:nvPicPr>
          <p:cNvPr id="16386" name="Picture 2">
            <a:extLst>
              <a:ext uri="{FF2B5EF4-FFF2-40B4-BE49-F238E27FC236}">
                <a16:creationId xmlns:a16="http://schemas.microsoft.com/office/drawing/2014/main" id="{AF904C96-E00D-83B5-E211-34EB23AB707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974727" y="957978"/>
            <a:ext cx="7650575" cy="54110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F5758-541B-6AAE-5D72-1BF90ADEBC7B}"/>
              </a:ext>
            </a:extLst>
          </p:cNvPr>
          <p:cNvSpPr txBox="1"/>
          <p:nvPr/>
        </p:nvSpPr>
        <p:spPr>
          <a:xfrm>
            <a:off x="7466120" y="183986"/>
            <a:ext cx="4540307" cy="646331"/>
          </a:xfrm>
          <a:prstGeom prst="rect">
            <a:avLst/>
          </a:prstGeom>
          <a:noFill/>
        </p:spPr>
        <p:txBody>
          <a:bodyPr wrap="square">
            <a:spAutoFit/>
          </a:bodyPr>
          <a:lstStyle/>
          <a:p>
            <a:r>
              <a:rPr lang="en-GB" dirty="0">
                <a:hlinkClick r:id="rId4"/>
              </a:rPr>
              <a:t>Offshore wind power: Continental develops sound insulation for marine life - Continental AG</a:t>
            </a:r>
            <a:endParaRPr lang="en-GB" dirty="0"/>
          </a:p>
        </p:txBody>
      </p:sp>
      <p:sp>
        <p:nvSpPr>
          <p:cNvPr id="6" name="Footer Placeholder 4">
            <a:extLst>
              <a:ext uri="{FF2B5EF4-FFF2-40B4-BE49-F238E27FC236}">
                <a16:creationId xmlns:a16="http://schemas.microsoft.com/office/drawing/2014/main" id="{0F2E7CA7-A387-B9D1-2AC6-E12141A6F9A4}"/>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Tree>
    <p:extLst>
      <p:ext uri="{BB962C8B-B14F-4D97-AF65-F5344CB8AC3E}">
        <p14:creationId xmlns:p14="http://schemas.microsoft.com/office/powerpoint/2010/main" val="169091236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sp>
        <p:nvSpPr>
          <p:cNvPr id="3" name="TextBox 2">
            <a:extLst>
              <a:ext uri="{FF2B5EF4-FFF2-40B4-BE49-F238E27FC236}">
                <a16:creationId xmlns:a16="http://schemas.microsoft.com/office/drawing/2014/main" id="{027F3996-3C25-17E0-95F6-14BA075D8C23}"/>
              </a:ext>
            </a:extLst>
          </p:cNvPr>
          <p:cNvSpPr txBox="1"/>
          <p:nvPr/>
        </p:nvSpPr>
        <p:spPr>
          <a:xfrm>
            <a:off x="1035611" y="1163729"/>
            <a:ext cx="4856306" cy="923330"/>
          </a:xfrm>
          <a:prstGeom prst="rect">
            <a:avLst/>
          </a:prstGeom>
          <a:noFill/>
        </p:spPr>
        <p:txBody>
          <a:bodyPr wrap="square">
            <a:spAutoFit/>
          </a:bodyPr>
          <a:lstStyle/>
          <a:p>
            <a:r>
              <a:rPr lang="en-GB" dirty="0">
                <a:hlinkClick r:id="rId2"/>
              </a:rPr>
              <a:t>Frontiers | Twelve Recommendations for Advancing Marine Conservation in European and Contiguous Seas (frontiersin.org)</a:t>
            </a:r>
            <a:endParaRPr lang="en-GB" dirty="0"/>
          </a:p>
        </p:txBody>
      </p:sp>
      <p:pic>
        <p:nvPicPr>
          <p:cNvPr id="17410" name="Picture 2">
            <a:extLst>
              <a:ext uri="{FF2B5EF4-FFF2-40B4-BE49-F238E27FC236}">
                <a16:creationId xmlns:a16="http://schemas.microsoft.com/office/drawing/2014/main" id="{3759A679-E804-94B3-9D64-0A5CC8118949}"/>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283395" y="74216"/>
            <a:ext cx="4786985" cy="6696820"/>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Economics of Multi-use and Co-location | SpringerLink">
            <a:extLst>
              <a:ext uri="{FF2B5EF4-FFF2-40B4-BE49-F238E27FC236}">
                <a16:creationId xmlns:a16="http://schemas.microsoft.com/office/drawing/2014/main" id="{A5609375-D16C-A83A-5FB2-CF8A1632DEF0}"/>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115386" y="2133667"/>
            <a:ext cx="2967562" cy="4466853"/>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PDF) Potential for co-location of activities in marine plan areas. A report  produced for the Marine Management Organisation, pp 98. ISBN:  978-1-909452-08-4">
            <a:extLst>
              <a:ext uri="{FF2B5EF4-FFF2-40B4-BE49-F238E27FC236}">
                <a16:creationId xmlns:a16="http://schemas.microsoft.com/office/drawing/2014/main" id="{5616A9BB-A14A-70E6-C78C-EF0BD3BBCC4D}"/>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4182617" y="2087059"/>
            <a:ext cx="3001109" cy="424796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48CB6E77-6634-F1B4-B89B-5123F97FADE0}"/>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Tree>
    <p:extLst>
      <p:ext uri="{BB962C8B-B14F-4D97-AF65-F5344CB8AC3E}">
        <p14:creationId xmlns:p14="http://schemas.microsoft.com/office/powerpoint/2010/main" val="26218129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pic>
        <p:nvPicPr>
          <p:cNvPr id="1028" name="Picture 4" descr="The Netherlands' floating houses are attached to a pillar, and can bob up and down the pillar according to the water level (Credit: Getty Images)">
            <a:extLst>
              <a:ext uri="{FF2B5EF4-FFF2-40B4-BE49-F238E27FC236}">
                <a16:creationId xmlns:a16="http://schemas.microsoft.com/office/drawing/2014/main" id="{523291B8-0E71-D824-A831-DE0FAFCACF7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49720" y="1195388"/>
            <a:ext cx="9008680" cy="506738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E4095790-9B79-DA56-BD52-CDF9564A0E18}"/>
              </a:ext>
            </a:extLst>
          </p:cNvPr>
          <p:cNvSpPr/>
          <p:nvPr/>
        </p:nvSpPr>
        <p:spPr>
          <a:xfrm>
            <a:off x="1049720" y="6286800"/>
            <a:ext cx="4758431" cy="369332"/>
          </a:xfrm>
          <a:prstGeom prst="rect">
            <a:avLst/>
          </a:prstGeom>
          <a:solidFill>
            <a:srgbClr val="FFFFCC"/>
          </a:solidFill>
        </p:spPr>
        <p:txBody>
          <a:bodyPr wrap="square">
            <a:spAutoFit/>
          </a:bodyPr>
          <a:lstStyle/>
          <a:p>
            <a:r>
              <a:rPr lang="en-GB" dirty="0">
                <a:hlinkClick r:id="rId3"/>
              </a:rPr>
              <a:t>Why the Dutch embrace floating homes - BBC Future</a:t>
            </a:r>
            <a:endParaRPr lang="en-GB" dirty="0"/>
          </a:p>
        </p:txBody>
      </p:sp>
    </p:spTree>
    <p:extLst>
      <p:ext uri="{BB962C8B-B14F-4D97-AF65-F5344CB8AC3E}">
        <p14:creationId xmlns:p14="http://schemas.microsoft.com/office/powerpoint/2010/main" val="236533653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pic>
        <p:nvPicPr>
          <p:cNvPr id="1026" name="Picture 2">
            <a:extLst>
              <a:ext uri="{FF2B5EF4-FFF2-40B4-BE49-F238E27FC236}">
                <a16:creationId xmlns:a16="http://schemas.microsoft.com/office/drawing/2014/main" id="{036ABB62-5136-02EB-9EF6-99E94130498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7" y="1252045"/>
            <a:ext cx="7740284" cy="43539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AB6CACF-909C-C69A-089B-AAA70ABC08C7}"/>
              </a:ext>
            </a:extLst>
          </p:cNvPr>
          <p:cNvSpPr txBox="1"/>
          <p:nvPr/>
        </p:nvSpPr>
        <p:spPr>
          <a:xfrm>
            <a:off x="8849709" y="1252045"/>
            <a:ext cx="3247695" cy="1754326"/>
          </a:xfrm>
          <a:prstGeom prst="rect">
            <a:avLst/>
          </a:prstGeom>
          <a:noFill/>
        </p:spPr>
        <p:txBody>
          <a:bodyPr wrap="square">
            <a:spAutoFit/>
          </a:bodyPr>
          <a:lstStyle/>
          <a:p>
            <a:r>
              <a:rPr lang="en-GB" b="0" i="0" dirty="0">
                <a:solidFill>
                  <a:srgbClr val="000000"/>
                </a:solidFill>
                <a:effectLst/>
              </a:rPr>
              <a:t>The prototype – which aims be finished by 2025 – has been backed by the </a:t>
            </a:r>
            <a:r>
              <a:rPr lang="en-GB" b="0" i="0" u="none" strike="noStrike" dirty="0">
                <a:solidFill>
                  <a:srgbClr val="537A97"/>
                </a:solidFill>
                <a:effectLst/>
                <a:hlinkClick r:id="rId3"/>
              </a:rPr>
              <a:t>United Nations Habitat project</a:t>
            </a:r>
            <a:r>
              <a:rPr lang="en-GB" b="0" i="0" dirty="0">
                <a:solidFill>
                  <a:srgbClr val="000000"/>
                </a:solidFill>
                <a:effectLst/>
              </a:rPr>
              <a:t>. It’ll be flood resistant and will be made up of a series of islands which rise with the sea.</a:t>
            </a:r>
            <a:endParaRPr lang="en-GB" dirty="0"/>
          </a:p>
        </p:txBody>
      </p:sp>
      <p:sp>
        <p:nvSpPr>
          <p:cNvPr id="6" name="Rectangle 5">
            <a:extLst>
              <a:ext uri="{FF2B5EF4-FFF2-40B4-BE49-F238E27FC236}">
                <a16:creationId xmlns:a16="http://schemas.microsoft.com/office/drawing/2014/main" id="{C97A6805-642F-2DC6-74F5-28F9CBC2BDDA}"/>
              </a:ext>
            </a:extLst>
          </p:cNvPr>
          <p:cNvSpPr/>
          <p:nvPr/>
        </p:nvSpPr>
        <p:spPr>
          <a:xfrm>
            <a:off x="554495" y="5482210"/>
            <a:ext cx="5278134" cy="646331"/>
          </a:xfrm>
          <a:prstGeom prst="rect">
            <a:avLst/>
          </a:prstGeom>
          <a:solidFill>
            <a:srgbClr val="FFFFCC"/>
          </a:solidFill>
        </p:spPr>
        <p:txBody>
          <a:bodyPr wrap="square">
            <a:spAutoFit/>
          </a:bodyPr>
          <a:lstStyle/>
          <a:p>
            <a:r>
              <a:rPr lang="en-GB" b="0" i="0" dirty="0">
                <a:solidFill>
                  <a:srgbClr val="000000"/>
                </a:solidFill>
                <a:effectLst/>
              </a:rPr>
              <a:t>South Korea’s </a:t>
            </a:r>
            <a:r>
              <a:rPr lang="en-GB" b="0" i="0" u="none" strike="noStrike" dirty="0" err="1">
                <a:solidFill>
                  <a:srgbClr val="537A97"/>
                </a:solidFill>
                <a:effectLst/>
                <a:hlinkClick r:id="rId4"/>
              </a:rPr>
              <a:t>Oceanix</a:t>
            </a:r>
            <a:r>
              <a:rPr lang="en-GB" b="0" i="0" u="none" strike="noStrike" dirty="0">
                <a:solidFill>
                  <a:srgbClr val="537A97"/>
                </a:solidFill>
                <a:effectLst/>
                <a:hlinkClick r:id="rId4"/>
              </a:rPr>
              <a:t> Busan</a:t>
            </a:r>
            <a:r>
              <a:rPr lang="en-GB" b="0" i="0" dirty="0">
                <a:solidFill>
                  <a:srgbClr val="000000"/>
                </a:solidFill>
                <a:effectLst/>
              </a:rPr>
              <a:t> is billed as ‘the world’s first prototype of a resilient and sustainable floating community’.</a:t>
            </a:r>
            <a:endParaRPr lang="en-GB" dirty="0"/>
          </a:p>
        </p:txBody>
      </p:sp>
      <p:sp>
        <p:nvSpPr>
          <p:cNvPr id="9" name="Footer Placeholder 4">
            <a:extLst>
              <a:ext uri="{FF2B5EF4-FFF2-40B4-BE49-F238E27FC236}">
                <a16:creationId xmlns:a16="http://schemas.microsoft.com/office/drawing/2014/main" id="{F42DC1EF-A282-2B54-A3A6-29EF5DC81D1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183915370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8" name="TextBox 7">
            <a:extLst>
              <a:ext uri="{FF2B5EF4-FFF2-40B4-BE49-F238E27FC236}">
                <a16:creationId xmlns:a16="http://schemas.microsoft.com/office/drawing/2014/main" id="{BAB6CACF-909C-C69A-089B-AAA70ABC08C7}"/>
              </a:ext>
            </a:extLst>
          </p:cNvPr>
          <p:cNvSpPr txBox="1"/>
          <p:nvPr/>
        </p:nvSpPr>
        <p:spPr>
          <a:xfrm>
            <a:off x="8811742" y="57834"/>
            <a:ext cx="3247695" cy="646331"/>
          </a:xfrm>
          <a:prstGeom prst="rect">
            <a:avLst/>
          </a:prstGeom>
          <a:noFill/>
        </p:spPr>
        <p:txBody>
          <a:bodyPr wrap="square">
            <a:spAutoFit/>
          </a:bodyPr>
          <a:lstStyle/>
          <a:p>
            <a:r>
              <a:rPr lang="en-GB" dirty="0"/>
              <a:t>5,000 housing units, tethered to the lagoon floor and linked together.</a:t>
            </a:r>
          </a:p>
        </p:txBody>
      </p:sp>
      <p:pic>
        <p:nvPicPr>
          <p:cNvPr id="2050" name="Picture 2" descr="aerial view of floating city">
            <a:extLst>
              <a:ext uri="{FF2B5EF4-FFF2-40B4-BE49-F238E27FC236}">
                <a16:creationId xmlns:a16="http://schemas.microsoft.com/office/drawing/2014/main" id="{3CD861F1-6D85-5A5C-DCE3-266354FC75A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6" y="1129946"/>
            <a:ext cx="8204763" cy="543307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FF6BC7C-95B7-AE38-81D4-B624CD9D7A81}"/>
              </a:ext>
            </a:extLst>
          </p:cNvPr>
          <p:cNvSpPr/>
          <p:nvPr/>
        </p:nvSpPr>
        <p:spPr>
          <a:xfrm>
            <a:off x="6721465" y="5990515"/>
            <a:ext cx="5278134" cy="646331"/>
          </a:xfrm>
          <a:prstGeom prst="rect">
            <a:avLst/>
          </a:prstGeom>
          <a:solidFill>
            <a:srgbClr val="FFFFCC"/>
          </a:solidFill>
        </p:spPr>
        <p:txBody>
          <a:bodyPr wrap="square">
            <a:spAutoFit/>
          </a:bodyPr>
          <a:lstStyle/>
          <a:p>
            <a:r>
              <a:rPr lang="en-GB" b="0" i="0" dirty="0">
                <a:solidFill>
                  <a:srgbClr val="000000"/>
                </a:solidFill>
                <a:effectLst/>
              </a:rPr>
              <a:t>In June 2022, </a:t>
            </a:r>
            <a:r>
              <a:rPr lang="en-GB" b="0" i="0" u="none" strike="noStrike" dirty="0">
                <a:solidFill>
                  <a:srgbClr val="537A97"/>
                </a:solidFill>
                <a:effectLst/>
                <a:hlinkClick r:id="rId3"/>
              </a:rPr>
              <a:t>Dutch Docklands Maldives</a:t>
            </a:r>
            <a:r>
              <a:rPr lang="en-GB" b="0" i="0" dirty="0">
                <a:solidFill>
                  <a:srgbClr val="000000"/>
                </a:solidFill>
                <a:effectLst/>
              </a:rPr>
              <a:t> acquired the last necessary signatures in order to start Maldives Floating City.</a:t>
            </a:r>
          </a:p>
        </p:txBody>
      </p:sp>
      <p:sp>
        <p:nvSpPr>
          <p:cNvPr id="9" name="Footer Placeholder 4">
            <a:extLst>
              <a:ext uri="{FF2B5EF4-FFF2-40B4-BE49-F238E27FC236}">
                <a16:creationId xmlns:a16="http://schemas.microsoft.com/office/drawing/2014/main" id="{0A109716-80A5-2342-7C67-DF9B74DFCD9A}"/>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317794980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pic>
        <p:nvPicPr>
          <p:cNvPr id="3074" name="Picture 2">
            <a:extLst>
              <a:ext uri="{FF2B5EF4-FFF2-40B4-BE49-F238E27FC236}">
                <a16:creationId xmlns:a16="http://schemas.microsoft.com/office/drawing/2014/main" id="{6CD11DB3-F765-5AB0-7AFA-803F39089F9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6" y="1052624"/>
            <a:ext cx="9909275" cy="54457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B3734A3-24DB-C089-639C-FFB836AC5515}"/>
              </a:ext>
            </a:extLst>
          </p:cNvPr>
          <p:cNvSpPr/>
          <p:nvPr/>
        </p:nvSpPr>
        <p:spPr>
          <a:xfrm>
            <a:off x="8386913" y="5348212"/>
            <a:ext cx="2221902" cy="369332"/>
          </a:xfrm>
          <a:prstGeom prst="rect">
            <a:avLst/>
          </a:prstGeom>
          <a:solidFill>
            <a:srgbClr val="FFFFCC"/>
          </a:solidFill>
        </p:spPr>
        <p:txBody>
          <a:bodyPr wrap="square">
            <a:spAutoFit/>
          </a:bodyPr>
          <a:lstStyle/>
          <a:p>
            <a:r>
              <a:rPr lang="en-GB" b="0" i="0" dirty="0" err="1">
                <a:solidFill>
                  <a:srgbClr val="000000"/>
                </a:solidFill>
                <a:effectLst/>
              </a:rPr>
              <a:t>Seapods</a:t>
            </a:r>
            <a:r>
              <a:rPr lang="en-GB" b="0" i="0" dirty="0">
                <a:solidFill>
                  <a:srgbClr val="000000"/>
                </a:solidFill>
                <a:effectLst/>
              </a:rPr>
              <a:t> in the seabed</a:t>
            </a:r>
          </a:p>
        </p:txBody>
      </p:sp>
      <p:sp>
        <p:nvSpPr>
          <p:cNvPr id="8" name="TextBox 7">
            <a:extLst>
              <a:ext uri="{FF2B5EF4-FFF2-40B4-BE49-F238E27FC236}">
                <a16:creationId xmlns:a16="http://schemas.microsoft.com/office/drawing/2014/main" id="{BAB6CACF-909C-C69A-089B-AAA70ABC08C7}"/>
              </a:ext>
            </a:extLst>
          </p:cNvPr>
          <p:cNvSpPr txBox="1"/>
          <p:nvPr/>
        </p:nvSpPr>
        <p:spPr>
          <a:xfrm>
            <a:off x="6809174" y="1140456"/>
            <a:ext cx="4944862" cy="1477328"/>
          </a:xfrm>
          <a:prstGeom prst="rect">
            <a:avLst/>
          </a:prstGeom>
          <a:noFill/>
        </p:spPr>
        <p:txBody>
          <a:bodyPr wrap="square">
            <a:spAutoFit/>
          </a:bodyPr>
          <a:lstStyle/>
          <a:p>
            <a:r>
              <a:rPr lang="en-GB" dirty="0"/>
              <a:t>A different tack is being taken in Panama where Ocean Builders is planting </a:t>
            </a:r>
            <a:r>
              <a:rPr lang="en-GB" dirty="0" err="1"/>
              <a:t>Seapods</a:t>
            </a:r>
            <a:r>
              <a:rPr lang="en-GB" dirty="0"/>
              <a:t> in the seabed. The company says its eventual goal is to have </a:t>
            </a:r>
            <a:r>
              <a:rPr lang="en-GB" dirty="0" err="1"/>
              <a:t>SeaPod</a:t>
            </a:r>
            <a:r>
              <a:rPr lang="en-GB" dirty="0"/>
              <a:t> homes in every corner of the ocean rather than one of the tightly knit designs of other floating cities..</a:t>
            </a:r>
          </a:p>
        </p:txBody>
      </p:sp>
      <p:sp>
        <p:nvSpPr>
          <p:cNvPr id="9" name="Footer Placeholder 4">
            <a:extLst>
              <a:ext uri="{FF2B5EF4-FFF2-40B4-BE49-F238E27FC236}">
                <a16:creationId xmlns:a16="http://schemas.microsoft.com/office/drawing/2014/main" id="{96DB5CD2-977B-FDF8-BDB6-CD8FCEE1DE7E}"/>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24645363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9" name="TextBox 8">
            <a:extLst>
              <a:ext uri="{FF2B5EF4-FFF2-40B4-BE49-F238E27FC236}">
                <a16:creationId xmlns:a16="http://schemas.microsoft.com/office/drawing/2014/main" id="{9846E9B7-00E9-BD24-1B5A-E5B9177D640F}"/>
              </a:ext>
            </a:extLst>
          </p:cNvPr>
          <p:cNvSpPr txBox="1"/>
          <p:nvPr/>
        </p:nvSpPr>
        <p:spPr>
          <a:xfrm>
            <a:off x="246432" y="5408688"/>
            <a:ext cx="11699136" cy="1477328"/>
          </a:xfrm>
          <a:prstGeom prst="rect">
            <a:avLst/>
          </a:prstGeom>
          <a:noFill/>
        </p:spPr>
        <p:txBody>
          <a:bodyPr wrap="square">
            <a:spAutoFit/>
          </a:bodyPr>
          <a:lstStyle/>
          <a:p>
            <a:r>
              <a:rPr lang="en-GB" dirty="0"/>
              <a:t>There are calls for the standardisation of these types of floating building. Virginie Segura, project manager for </a:t>
            </a:r>
            <a:r>
              <a:rPr lang="en-GB" dirty="0" err="1"/>
              <a:t>Vicastel</a:t>
            </a:r>
            <a:r>
              <a:rPr lang="en-GB" dirty="0"/>
              <a:t> Project Management, says: </a:t>
            </a:r>
            <a:r>
              <a:rPr lang="en-GB" dirty="0">
                <a:solidFill>
                  <a:srgbClr val="FF0000"/>
                </a:solidFill>
              </a:rPr>
              <a:t>“There is a lack of building regs in this area. We need a roadmap, a standardised set of rules, for projects incorporating a floating building or structure.”</a:t>
            </a:r>
            <a:r>
              <a:rPr lang="en-GB" dirty="0"/>
              <a:t> The confusion around the issue is underpinned by a June 2022 ruling in Miami regarding a floating mansion. As reported in Marine Industry News, it will evade a tax bill of nearly $120,000 because its owners have proven it’s a boat.</a:t>
            </a:r>
          </a:p>
        </p:txBody>
      </p:sp>
      <p:pic>
        <p:nvPicPr>
          <p:cNvPr id="4098" name="Picture 2" descr="Two decades on Waterworld remains a mad, fascinating folly">
            <a:extLst>
              <a:ext uri="{FF2B5EF4-FFF2-40B4-BE49-F238E27FC236}">
                <a16:creationId xmlns:a16="http://schemas.microsoft.com/office/drawing/2014/main" id="{FADC6589-9F53-418D-AADC-0A6C130BB19A}"/>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6738638" y="285756"/>
            <a:ext cx="5138051" cy="38535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FD4D9F4-F315-2C40-6982-B6F2394CCAA8}"/>
              </a:ext>
            </a:extLst>
          </p:cNvPr>
          <p:cNvSpPr txBox="1"/>
          <p:nvPr/>
        </p:nvSpPr>
        <p:spPr>
          <a:xfrm>
            <a:off x="1169199" y="1360905"/>
            <a:ext cx="5275989" cy="1938992"/>
          </a:xfrm>
          <a:prstGeom prst="rect">
            <a:avLst/>
          </a:prstGeom>
          <a:noFill/>
        </p:spPr>
        <p:txBody>
          <a:bodyPr wrap="square">
            <a:spAutoFit/>
          </a:bodyPr>
          <a:lstStyle/>
          <a:p>
            <a:r>
              <a:rPr lang="en-GB" sz="2000" b="0" i="0" dirty="0">
                <a:solidFill>
                  <a:srgbClr val="000000"/>
                </a:solidFill>
                <a:effectLst/>
              </a:rPr>
              <a:t>The architecture community was fascinated with </a:t>
            </a:r>
            <a:r>
              <a:rPr lang="en-GB" sz="2000" b="0" i="0" u="sng" dirty="0">
                <a:solidFill>
                  <a:srgbClr val="4B4B4E"/>
                </a:solidFill>
                <a:effectLst/>
                <a:hlinkClick r:id="rId3"/>
              </a:rPr>
              <a:t>marine utopias between the 1950s and ’70s</a:t>
            </a:r>
            <a:r>
              <a:rPr lang="en-GB" sz="2000" b="0" i="0" dirty="0">
                <a:solidFill>
                  <a:srgbClr val="000000"/>
                </a:solidFill>
                <a:effectLst/>
              </a:rPr>
              <a:t>. The technological optimism of this period led architects to consider whether we could build settlements in inhospitable places like the polar regions, the deserts and on the sea.</a:t>
            </a:r>
            <a:endParaRPr lang="en-GB" sz="2000" dirty="0"/>
          </a:p>
        </p:txBody>
      </p:sp>
      <p:pic>
        <p:nvPicPr>
          <p:cNvPr id="4100" name="Picture 4">
            <a:extLst>
              <a:ext uri="{FF2B5EF4-FFF2-40B4-BE49-F238E27FC236}">
                <a16:creationId xmlns:a16="http://schemas.microsoft.com/office/drawing/2014/main" id="{28CDE015-F8BA-7C84-39A9-2F0407D29B75}"/>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5441908" y="3196717"/>
            <a:ext cx="2300010" cy="188515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CD32332B-D006-C2AB-FF6D-237E998A47B0}"/>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2944321" y="3465771"/>
            <a:ext cx="2699734" cy="1869046"/>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50F3D5D9-759C-61EF-A761-81063B6BFF73}"/>
              </a:ext>
            </a:extLst>
          </p:cNvPr>
          <p:cNvSpPr/>
          <p:nvPr/>
        </p:nvSpPr>
        <p:spPr>
          <a:xfrm>
            <a:off x="7882818" y="4077294"/>
            <a:ext cx="3852971" cy="646331"/>
          </a:xfrm>
          <a:prstGeom prst="rect">
            <a:avLst/>
          </a:prstGeom>
          <a:solidFill>
            <a:srgbClr val="FFFFCC"/>
          </a:solidFill>
        </p:spPr>
        <p:txBody>
          <a:bodyPr wrap="square">
            <a:spAutoFit/>
          </a:bodyPr>
          <a:lstStyle/>
          <a:p>
            <a:r>
              <a:rPr lang="en-GB" dirty="0">
                <a:hlinkClick r:id="rId6"/>
              </a:rPr>
              <a:t>Floating cities: the future or a washed-up idea? (theconversation.com)</a:t>
            </a:r>
            <a:endParaRPr lang="en-GB" dirty="0"/>
          </a:p>
        </p:txBody>
      </p:sp>
      <p:sp>
        <p:nvSpPr>
          <p:cNvPr id="15" name="Footer Placeholder 4">
            <a:extLst>
              <a:ext uri="{FF2B5EF4-FFF2-40B4-BE49-F238E27FC236}">
                <a16:creationId xmlns:a16="http://schemas.microsoft.com/office/drawing/2014/main" id="{C4F4C176-2F44-A7DC-25C1-700502C740DB}"/>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335534308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r>
              <a:rPr lang="en-GB" sz="2000" dirty="0"/>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91379" y="4185276"/>
            <a:ext cx="4452977" cy="1200329"/>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r>
              <a:rPr lang="en-GB" b="0" i="0" dirty="0">
                <a:solidFill>
                  <a:srgbClr val="000000"/>
                </a:solidFill>
                <a:effectLst/>
              </a:rPr>
              <a:t>Trace elements (TEs)</a:t>
            </a:r>
          </a:p>
        </p:txBody>
      </p:sp>
      <p:pic>
        <p:nvPicPr>
          <p:cNvPr id="17" name="Picture 16">
            <a:extLst>
              <a:ext uri="{FF2B5EF4-FFF2-40B4-BE49-F238E27FC236}">
                <a16:creationId xmlns:a16="http://schemas.microsoft.com/office/drawing/2014/main" id="{E961003B-6F27-F79D-BCD5-09C3340F2B8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575175" y="1217819"/>
            <a:ext cx="5885896" cy="5418424"/>
          </a:xfrm>
          <a:prstGeom prst="rect">
            <a:avLst/>
          </a:prstGeom>
        </p:spPr>
      </p:pic>
      <p:sp>
        <p:nvSpPr>
          <p:cNvPr id="19" name="TextBox 18">
            <a:extLst>
              <a:ext uri="{FF2B5EF4-FFF2-40B4-BE49-F238E27FC236}">
                <a16:creationId xmlns:a16="http://schemas.microsoft.com/office/drawing/2014/main" id="{1FD5DD8F-B8B3-A597-29B3-4CBFA75E96B3}"/>
              </a:ext>
            </a:extLst>
          </p:cNvPr>
          <p:cNvSpPr txBox="1"/>
          <p:nvPr/>
        </p:nvSpPr>
        <p:spPr>
          <a:xfrm>
            <a:off x="905626" y="5640181"/>
            <a:ext cx="4323322" cy="923330"/>
          </a:xfrm>
          <a:prstGeom prst="rect">
            <a:avLst/>
          </a:prstGeom>
          <a:noFill/>
        </p:spPr>
        <p:txBody>
          <a:bodyPr wrap="square">
            <a:spAutoFit/>
          </a:bodyPr>
          <a:lstStyle/>
          <a:p>
            <a:r>
              <a:rPr lang="en-GB" dirty="0"/>
              <a:t>Schematic illustration of trace element cycling, sorption, and transport in the water column to the </a:t>
            </a:r>
            <a:r>
              <a:rPr lang="en-GB" dirty="0" err="1"/>
              <a:t>seafoor</a:t>
            </a:r>
            <a:r>
              <a:rPr lang="en-GB" dirty="0"/>
              <a:t>. From </a:t>
            </a:r>
            <a:r>
              <a:rPr lang="en-GB" dirty="0" err="1"/>
              <a:t>Smrzka</a:t>
            </a:r>
            <a:r>
              <a:rPr lang="en-GB" dirty="0"/>
              <a:t> et al (2019). </a:t>
            </a:r>
          </a:p>
        </p:txBody>
      </p:sp>
    </p:spTree>
    <p:extLst>
      <p:ext uri="{BB962C8B-B14F-4D97-AF65-F5344CB8AC3E}">
        <p14:creationId xmlns:p14="http://schemas.microsoft.com/office/powerpoint/2010/main" val="306486530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pic>
        <p:nvPicPr>
          <p:cNvPr id="67586" name="Picture 2" descr="Fig 1">
            <a:extLst>
              <a:ext uri="{FF2B5EF4-FFF2-40B4-BE49-F238E27FC236}">
                <a16:creationId xmlns:a16="http://schemas.microsoft.com/office/drawing/2014/main" id="{74C2C1EE-8D93-2B8A-B876-DE27CE49822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76067" y="1420427"/>
            <a:ext cx="10547532" cy="532525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38895FB2-3AB1-DF2B-3F0D-4CAC322FB421}"/>
              </a:ext>
            </a:extLst>
          </p:cNvPr>
          <p:cNvSpPr/>
          <p:nvPr/>
        </p:nvSpPr>
        <p:spPr>
          <a:xfrm>
            <a:off x="488271" y="5437573"/>
            <a:ext cx="4444099" cy="1200329"/>
          </a:xfrm>
          <a:prstGeom prst="rect">
            <a:avLst/>
          </a:prstGeom>
          <a:solidFill>
            <a:srgbClr val="FFFFCC"/>
          </a:solidFill>
        </p:spPr>
        <p:txBody>
          <a:bodyPr wrap="square">
            <a:spAutoFit/>
          </a:bodyPr>
          <a:lstStyle/>
          <a:p>
            <a:r>
              <a:rPr lang="en-GB" b="0" i="0" dirty="0">
                <a:solidFill>
                  <a:srgbClr val="000000"/>
                </a:solidFill>
                <a:effectLst/>
              </a:rPr>
              <a:t>Trace elements pathways in </a:t>
            </a:r>
            <a:r>
              <a:rPr lang="en-GB" dirty="0">
                <a:solidFill>
                  <a:srgbClr val="000000"/>
                </a:solidFill>
              </a:rPr>
              <a:t>a</a:t>
            </a:r>
            <a:r>
              <a:rPr lang="en-GB" b="0" i="0" dirty="0">
                <a:solidFill>
                  <a:srgbClr val="000000"/>
                </a:solidFill>
                <a:effectLst/>
              </a:rPr>
              <a:t>quatic environments (TEs). Source: </a:t>
            </a:r>
            <a:r>
              <a:rPr lang="en-GB" dirty="0">
                <a:hlinkClick r:id="rId3"/>
              </a:rPr>
              <a:t>Trace elements in aquatic environment. Origin, distribution, assessment and toxicity effect for the aquatic biota - ScienceDirect</a:t>
            </a:r>
            <a:endParaRPr lang="en-GB" b="0" i="0" dirty="0">
              <a:solidFill>
                <a:srgbClr val="000000"/>
              </a:solidFill>
              <a:effectLst/>
            </a:endParaRPr>
          </a:p>
        </p:txBody>
      </p:sp>
      <p:sp>
        <p:nvSpPr>
          <p:cNvPr id="2" name="Footer Placeholder 4">
            <a:extLst>
              <a:ext uri="{FF2B5EF4-FFF2-40B4-BE49-F238E27FC236}">
                <a16:creationId xmlns:a16="http://schemas.microsoft.com/office/drawing/2014/main" id="{6B2EC540-4297-24E8-4C66-C47A62EFA56B}"/>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56817496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r>
              <a:rPr lang="en-GB" sz="2000" dirty="0"/>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82503" y="4753447"/>
            <a:ext cx="4106134" cy="1477328"/>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r>
              <a:rPr lang="en-GB" b="0" i="0" dirty="0">
                <a:solidFill>
                  <a:srgbClr val="000000"/>
                </a:solidFill>
                <a:effectLst/>
              </a:rPr>
              <a:t>Trace elements (TEs)</a:t>
            </a:r>
          </a:p>
        </p:txBody>
      </p:sp>
      <p:pic>
        <p:nvPicPr>
          <p:cNvPr id="15" name="Picture 14">
            <a:extLst>
              <a:ext uri="{FF2B5EF4-FFF2-40B4-BE49-F238E27FC236}">
                <a16:creationId xmlns:a16="http://schemas.microsoft.com/office/drawing/2014/main" id="{CE0251EB-96DF-1117-7780-F200C13A954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988637" y="1094122"/>
            <a:ext cx="6999798" cy="5763878"/>
          </a:xfrm>
          <a:prstGeom prst="rect">
            <a:avLst/>
          </a:prstGeom>
        </p:spPr>
      </p:pic>
      <p:sp>
        <p:nvSpPr>
          <p:cNvPr id="2" name="Footer Placeholder 4">
            <a:extLst>
              <a:ext uri="{FF2B5EF4-FFF2-40B4-BE49-F238E27FC236}">
                <a16:creationId xmlns:a16="http://schemas.microsoft.com/office/drawing/2014/main" id="{6AFC8758-5DB8-6ED3-7F6D-F6954C14D8C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21643507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240312" y="223637"/>
            <a:ext cx="2576314" cy="35134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20973" y="5157035"/>
            <a:ext cx="4371229" cy="1477328"/>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pic>
        <p:nvPicPr>
          <p:cNvPr id="3" name="Picture 2">
            <a:extLst>
              <a:ext uri="{FF2B5EF4-FFF2-40B4-BE49-F238E27FC236}">
                <a16:creationId xmlns:a16="http://schemas.microsoft.com/office/drawing/2014/main" id="{DB6DC134-6D88-FC11-7978-CF7B5D2AC64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615823" y="223637"/>
            <a:ext cx="7454258" cy="6527021"/>
          </a:xfrm>
          <a:prstGeom prst="rect">
            <a:avLst/>
          </a:prstGeom>
        </p:spPr>
      </p:pic>
      <p:sp>
        <p:nvSpPr>
          <p:cNvPr id="9" name="Footer Placeholder 4">
            <a:extLst>
              <a:ext uri="{FF2B5EF4-FFF2-40B4-BE49-F238E27FC236}">
                <a16:creationId xmlns:a16="http://schemas.microsoft.com/office/drawing/2014/main" id="{0D7D475F-B82A-331E-6723-2C200B6C24A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67060158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pic>
        <p:nvPicPr>
          <p:cNvPr id="66562" name="Picture 2" descr="Sources of trace elements in the environment, bioaccumulation, biomagnification, and effects on penguins. According to Newman (2015), bioaccumulation is the net accumulation of a contaminant on an organism from all sources including water, air, and solid phases (food, soil, sediment, or fine particles suspended in air or water) in the environment. Biomonitoring is the use of organisms to monitor contamination and its possible effects on biota (at individual level, population, or communities) and ecosystems">
            <a:extLst>
              <a:ext uri="{FF2B5EF4-FFF2-40B4-BE49-F238E27FC236}">
                <a16:creationId xmlns:a16="http://schemas.microsoft.com/office/drawing/2014/main" id="{C20C64F8-CD52-40CD-FBCB-79DC8D4833D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82503" y="1133906"/>
            <a:ext cx="7081329" cy="53151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6234FE-B368-01F7-9EE9-00575C68FBC6}"/>
              </a:ext>
            </a:extLst>
          </p:cNvPr>
          <p:cNvSpPr txBox="1"/>
          <p:nvPr/>
        </p:nvSpPr>
        <p:spPr>
          <a:xfrm>
            <a:off x="8214064" y="5587882"/>
            <a:ext cx="3424561" cy="923330"/>
          </a:xfrm>
          <a:prstGeom prst="rect">
            <a:avLst/>
          </a:prstGeom>
          <a:noFill/>
        </p:spPr>
        <p:txBody>
          <a:bodyPr wrap="square">
            <a:spAutoFit/>
          </a:bodyPr>
          <a:lstStyle/>
          <a:p>
            <a:r>
              <a:rPr lang="en-GB" dirty="0">
                <a:hlinkClick r:id="rId3"/>
              </a:rPr>
              <a:t>A Global Overview of Exposure Levels and Biological Effects of Trace Elements in Penguins | SpringerLink</a:t>
            </a:r>
            <a:endParaRPr lang="en-GB" dirty="0"/>
          </a:p>
        </p:txBody>
      </p:sp>
      <p:sp>
        <p:nvSpPr>
          <p:cNvPr id="6" name="Footer Placeholder 4">
            <a:extLst>
              <a:ext uri="{FF2B5EF4-FFF2-40B4-BE49-F238E27FC236}">
                <a16:creationId xmlns:a16="http://schemas.microsoft.com/office/drawing/2014/main" id="{9580AA0F-0FF7-3BA6-810B-931A127CFAE2}"/>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177137540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2267729" cy="37114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025190" y="4164367"/>
            <a:ext cx="2542936" cy="2585323"/>
          </a:xfrm>
          <a:prstGeom prst="rect">
            <a:avLst/>
          </a:prstGeom>
          <a:noFill/>
        </p:spPr>
        <p:txBody>
          <a:bodyPr wrap="square">
            <a:spAutoFit/>
          </a:bodyPr>
          <a:lstStyle/>
          <a:p>
            <a:r>
              <a:rPr lang="en-GB" dirty="0"/>
              <a:t>Most trajectory data collected on marine species to date, however, has been restricted to large and near-surface species, limited by the size of the devices and reliance on radio signals that do not propagate well underwater. </a:t>
            </a:r>
          </a:p>
        </p:txBody>
      </p:sp>
      <p:pic>
        <p:nvPicPr>
          <p:cNvPr id="70658" name="Picture 2">
            <a:extLst>
              <a:ext uri="{FF2B5EF4-FFF2-40B4-BE49-F238E27FC236}">
                <a16:creationId xmlns:a16="http://schemas.microsoft.com/office/drawing/2014/main" id="{2A06B4A0-60D8-B485-5F26-D94A6850793D}"/>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762736" y="243504"/>
            <a:ext cx="8391671" cy="64174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89C326E-B2AE-D9EC-F96C-C308EDF54B73}"/>
              </a:ext>
            </a:extLst>
          </p:cNvPr>
          <p:cNvSpPr txBox="1"/>
          <p:nvPr/>
        </p:nvSpPr>
        <p:spPr>
          <a:xfrm>
            <a:off x="7175377" y="6488668"/>
            <a:ext cx="6094520" cy="369332"/>
          </a:xfrm>
          <a:prstGeom prst="rect">
            <a:avLst/>
          </a:prstGeom>
          <a:noFill/>
        </p:spPr>
        <p:txBody>
          <a:bodyPr wrap="square">
            <a:spAutoFit/>
          </a:bodyPr>
          <a:lstStyle/>
          <a:p>
            <a:r>
              <a:rPr lang="fr-FR" dirty="0">
                <a:hlinkClick r:id="rId4"/>
              </a:rPr>
              <a:t>fmars-09-897104-g001.jpg (2559×1957) (frontiersin.org)</a:t>
            </a:r>
            <a:endParaRPr lang="en-GB" dirty="0"/>
          </a:p>
        </p:txBody>
      </p:sp>
    </p:spTree>
    <p:extLst>
      <p:ext uri="{BB962C8B-B14F-4D97-AF65-F5344CB8AC3E}">
        <p14:creationId xmlns:p14="http://schemas.microsoft.com/office/powerpoint/2010/main" val="417817960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8357384" y="2992874"/>
            <a:ext cx="3586910" cy="1754326"/>
          </a:xfrm>
          <a:prstGeom prst="rect">
            <a:avLst/>
          </a:prstGeom>
          <a:noFill/>
        </p:spPr>
        <p:txBody>
          <a:bodyPr wrap="square">
            <a:spAutoFit/>
          </a:bodyPr>
          <a:lstStyle/>
          <a:p>
            <a:r>
              <a:rPr lang="en-GB" dirty="0"/>
              <a:t>New battery-free technology based on acoustic telemetry, named ‘underwater backscatter localization’ (UBL), may allow high-accuracy (&lt;1 m) tracking of animals travelling at any depth and over large distances. </a:t>
            </a:r>
          </a:p>
        </p:txBody>
      </p:sp>
      <p:sp>
        <p:nvSpPr>
          <p:cNvPr id="6" name="TextBox 5">
            <a:extLst>
              <a:ext uri="{FF2B5EF4-FFF2-40B4-BE49-F238E27FC236}">
                <a16:creationId xmlns:a16="http://schemas.microsoft.com/office/drawing/2014/main" id="{85C149CB-C6ED-676E-4FE0-3A7B3BF55E8B}"/>
              </a:ext>
            </a:extLst>
          </p:cNvPr>
          <p:cNvSpPr txBox="1"/>
          <p:nvPr/>
        </p:nvSpPr>
        <p:spPr>
          <a:xfrm>
            <a:off x="1105786" y="1345313"/>
            <a:ext cx="6094520" cy="646331"/>
          </a:xfrm>
          <a:prstGeom prst="rect">
            <a:avLst/>
          </a:prstGeom>
          <a:noFill/>
        </p:spPr>
        <p:txBody>
          <a:bodyPr wrap="square">
            <a:spAutoFit/>
          </a:bodyPr>
          <a:lstStyle/>
          <a:p>
            <a:r>
              <a:rPr lang="en-GB" dirty="0">
                <a:hlinkClick r:id="rId3"/>
              </a:rPr>
              <a:t>An underwater navigation system powered by sound | MIT News | Massachusetts Institute of Technology</a:t>
            </a:r>
            <a:endParaRPr lang="en-GB" dirty="0"/>
          </a:p>
        </p:txBody>
      </p:sp>
      <p:pic>
        <p:nvPicPr>
          <p:cNvPr id="68610" name="Picture 2" descr="battery-free sensor encapsulated in a polymer ">
            <a:extLst>
              <a:ext uri="{FF2B5EF4-FFF2-40B4-BE49-F238E27FC236}">
                <a16:creationId xmlns:a16="http://schemas.microsoft.com/office/drawing/2014/main" id="{8DAAC8F4-128D-1240-1CB3-733D0612371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05786" y="2061050"/>
            <a:ext cx="6937714" cy="4625143"/>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D12842C4-3723-67B4-C3FE-BBFDA0A8C13B}"/>
              </a:ext>
            </a:extLst>
          </p:cNvPr>
          <p:cNvSpPr/>
          <p:nvPr/>
        </p:nvSpPr>
        <p:spPr>
          <a:xfrm>
            <a:off x="9700809" y="1395726"/>
            <a:ext cx="2097614" cy="1477328"/>
          </a:xfrm>
          <a:prstGeom prst="rect">
            <a:avLst/>
          </a:prstGeom>
          <a:solidFill>
            <a:srgbClr val="FFFFCC"/>
          </a:solidFill>
        </p:spPr>
        <p:txBody>
          <a:bodyPr wrap="square">
            <a:spAutoFit/>
          </a:bodyPr>
          <a:lstStyle/>
          <a:p>
            <a:r>
              <a:rPr lang="en-GB" dirty="0"/>
              <a:t>For a video on this technology click here: </a:t>
            </a:r>
            <a:r>
              <a:rPr lang="en-GB" b="0" i="0" u="none" strike="noStrike" dirty="0">
                <a:solidFill>
                  <a:srgbClr val="FFFFFF"/>
                </a:solidFill>
                <a:effectLst/>
                <a:latin typeface="YouTube Noto"/>
                <a:hlinkClick r:id="rId5"/>
              </a:rPr>
              <a:t>https://youtu.be/zC3HaY6YJLY</a:t>
            </a:r>
            <a:endParaRPr lang="en-GB" dirty="0"/>
          </a:p>
          <a:p>
            <a:endParaRPr lang="en-GB" dirty="0"/>
          </a:p>
        </p:txBody>
      </p:sp>
      <p:sp>
        <p:nvSpPr>
          <p:cNvPr id="13" name="Footer Placeholder 4">
            <a:extLst>
              <a:ext uri="{FF2B5EF4-FFF2-40B4-BE49-F238E27FC236}">
                <a16:creationId xmlns:a16="http://schemas.microsoft.com/office/drawing/2014/main" id="{DE29A152-AF1C-2A39-EC0F-65C12752EB1A}"/>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Tree>
    <p:extLst>
      <p:ext uri="{BB962C8B-B14F-4D97-AF65-F5344CB8AC3E}">
        <p14:creationId xmlns:p14="http://schemas.microsoft.com/office/powerpoint/2010/main" val="282826113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105785" y="1533520"/>
            <a:ext cx="9902525" cy="707886"/>
          </a:xfrm>
          <a:prstGeom prst="rect">
            <a:avLst/>
          </a:prstGeom>
          <a:noFill/>
        </p:spPr>
        <p:txBody>
          <a:bodyPr wrap="square">
            <a:spAutoFit/>
          </a:bodyPr>
          <a:lstStyle/>
          <a:p>
            <a:r>
              <a:rPr lang="en-GB" sz="2000" dirty="0"/>
              <a:t>However, the potential negative impacts of this methodology on the behaviour of animals are still to be determined. </a:t>
            </a:r>
          </a:p>
        </p:txBody>
      </p:sp>
      <p:sp>
        <p:nvSpPr>
          <p:cNvPr id="6" name="TextBox 5">
            <a:extLst>
              <a:ext uri="{FF2B5EF4-FFF2-40B4-BE49-F238E27FC236}">
                <a16:creationId xmlns:a16="http://schemas.microsoft.com/office/drawing/2014/main" id="{98FA547D-FB94-E18A-C2C2-3514AC97E7C0}"/>
              </a:ext>
            </a:extLst>
          </p:cNvPr>
          <p:cNvSpPr txBox="1"/>
          <p:nvPr/>
        </p:nvSpPr>
        <p:spPr>
          <a:xfrm>
            <a:off x="1105786" y="2253182"/>
            <a:ext cx="5410424" cy="1631216"/>
          </a:xfrm>
          <a:prstGeom prst="rect">
            <a:avLst/>
          </a:prstGeom>
          <a:noFill/>
        </p:spPr>
        <p:txBody>
          <a:bodyPr wrap="square">
            <a:spAutoFit/>
          </a:bodyPr>
          <a:lstStyle/>
          <a:p>
            <a:r>
              <a:rPr lang="en-GB" sz="2000" dirty="0"/>
              <a:t>Ultimately, UBL may inform spatial management both in coastal and offshore regions, as well as in the high seas and address a currently biased perspective of how marine animals use ocean space, which is largely based on near-surface or aerial marine megafauna</a:t>
            </a:r>
          </a:p>
        </p:txBody>
      </p:sp>
      <p:pic>
        <p:nvPicPr>
          <p:cNvPr id="69636" name="Picture 4" descr="Ocean Noise | NOAA Fisheries">
            <a:extLst>
              <a:ext uri="{FF2B5EF4-FFF2-40B4-BE49-F238E27FC236}">
                <a16:creationId xmlns:a16="http://schemas.microsoft.com/office/drawing/2014/main" id="{42F1872A-B72B-A082-4A5C-3B9E35E40E2E}"/>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6720397" y="2959733"/>
            <a:ext cx="5318094" cy="3545396"/>
          </a:xfrm>
          <a:prstGeom prst="rect">
            <a:avLst/>
          </a:prstGeom>
          <a:noFill/>
          <a:extLst>
            <a:ext uri="{909E8E84-426E-40DD-AFC4-6F175D3DCCD1}">
              <a14:hiddenFill xmlns:a14="http://schemas.microsoft.com/office/drawing/2010/main">
                <a:solidFill>
                  <a:srgbClr val="FFFFFF"/>
                </a:solidFill>
              </a14:hiddenFill>
            </a:ext>
          </a:extLst>
        </p:spPr>
      </p:pic>
      <p:pic>
        <p:nvPicPr>
          <p:cNvPr id="69634" name="Picture 2" descr="Common Bottlenose Dolphin | NOAA Fisheries">
            <a:extLst>
              <a:ext uri="{FF2B5EF4-FFF2-40B4-BE49-F238E27FC236}">
                <a16:creationId xmlns:a16="http://schemas.microsoft.com/office/drawing/2014/main" id="{15A624E6-14EE-4147-900E-5E31ACCA9EA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54494" y="3344149"/>
            <a:ext cx="6719915" cy="448554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292ED951-4112-4596-E538-3C68C44C6CA1}"/>
              </a:ext>
            </a:extLst>
          </p:cNvPr>
          <p:cNvSpPr/>
          <p:nvPr/>
        </p:nvSpPr>
        <p:spPr>
          <a:xfrm>
            <a:off x="9940877" y="2313402"/>
            <a:ext cx="2097614" cy="646331"/>
          </a:xfrm>
          <a:prstGeom prst="rect">
            <a:avLst/>
          </a:prstGeom>
          <a:solidFill>
            <a:srgbClr val="FFFFCC"/>
          </a:solidFill>
        </p:spPr>
        <p:txBody>
          <a:bodyPr wrap="square">
            <a:spAutoFit/>
          </a:bodyPr>
          <a:lstStyle/>
          <a:p>
            <a:r>
              <a:rPr lang="en-GB" dirty="0">
                <a:hlinkClick r:id="rId4"/>
              </a:rPr>
              <a:t>Ocean Noise | NOAA Fisheries</a:t>
            </a:r>
            <a:endParaRPr lang="en-GB" dirty="0"/>
          </a:p>
        </p:txBody>
      </p:sp>
      <p:sp>
        <p:nvSpPr>
          <p:cNvPr id="10" name="Footer Placeholder 4">
            <a:extLst>
              <a:ext uri="{FF2B5EF4-FFF2-40B4-BE49-F238E27FC236}">
                <a16:creationId xmlns:a16="http://schemas.microsoft.com/office/drawing/2014/main" id="{527287D7-AA1E-8D72-BBAF-2CFBA4D09893}"/>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Tree>
    <p:extLst>
      <p:ext uri="{BB962C8B-B14F-4D97-AF65-F5344CB8AC3E}">
        <p14:creationId xmlns:p14="http://schemas.microsoft.com/office/powerpoint/2010/main" val="135590329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pic>
        <p:nvPicPr>
          <p:cNvPr id="8" name="Picture 7">
            <a:extLst>
              <a:ext uri="{FF2B5EF4-FFF2-40B4-BE49-F238E27FC236}">
                <a16:creationId xmlns:a16="http://schemas.microsoft.com/office/drawing/2014/main" id="{074AAD5B-8945-E375-CC0D-0D4E499B2E6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105785" y="1057523"/>
            <a:ext cx="10235751" cy="5507404"/>
          </a:xfrm>
          <a:prstGeom prst="rect">
            <a:avLst/>
          </a:prstGeom>
        </p:spPr>
      </p:pic>
      <p:sp>
        <p:nvSpPr>
          <p:cNvPr id="10" name="Rectangle 9">
            <a:extLst>
              <a:ext uri="{FF2B5EF4-FFF2-40B4-BE49-F238E27FC236}">
                <a16:creationId xmlns:a16="http://schemas.microsoft.com/office/drawing/2014/main" id="{5AEF1891-27D1-21CF-3F29-14308DF640D5}"/>
              </a:ext>
            </a:extLst>
          </p:cNvPr>
          <p:cNvSpPr/>
          <p:nvPr/>
        </p:nvSpPr>
        <p:spPr>
          <a:xfrm>
            <a:off x="7916397" y="293073"/>
            <a:ext cx="2869972" cy="923330"/>
          </a:xfrm>
          <a:prstGeom prst="rect">
            <a:avLst/>
          </a:prstGeom>
          <a:solidFill>
            <a:srgbClr val="FFFFCC"/>
          </a:solidFill>
        </p:spPr>
        <p:txBody>
          <a:bodyPr wrap="square">
            <a:spAutoFit/>
          </a:bodyPr>
          <a:lstStyle/>
          <a:p>
            <a:r>
              <a:rPr lang="en-GB" dirty="0">
                <a:hlinkClick r:id="rId3"/>
              </a:rPr>
              <a:t>Advances in Deep-Sea Sampling with Soft Robotics: NOAA Ocean Exploration</a:t>
            </a:r>
            <a:endParaRPr lang="en-GB" dirty="0"/>
          </a:p>
        </p:txBody>
      </p:sp>
    </p:spTree>
    <p:extLst>
      <p:ext uri="{BB962C8B-B14F-4D97-AF65-F5344CB8AC3E}">
        <p14:creationId xmlns:p14="http://schemas.microsoft.com/office/powerpoint/2010/main" val="56338157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pic>
        <p:nvPicPr>
          <p:cNvPr id="2" name="Picture 2">
            <a:extLst>
              <a:ext uri="{FF2B5EF4-FFF2-40B4-BE49-F238E27FC236}">
                <a16:creationId xmlns:a16="http://schemas.microsoft.com/office/drawing/2014/main" id="{14080985-BD19-13B4-9C37-AEC6718ACC7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86" y="835479"/>
            <a:ext cx="8076004" cy="588832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AEF89CB-5772-465F-F45E-5632C2B5655B}"/>
              </a:ext>
            </a:extLst>
          </p:cNvPr>
          <p:cNvSpPr/>
          <p:nvPr/>
        </p:nvSpPr>
        <p:spPr>
          <a:xfrm>
            <a:off x="8866308" y="5468754"/>
            <a:ext cx="2869972" cy="923330"/>
          </a:xfrm>
          <a:prstGeom prst="rect">
            <a:avLst/>
          </a:prstGeom>
          <a:solidFill>
            <a:srgbClr val="FFFFCC"/>
          </a:solidFill>
        </p:spPr>
        <p:txBody>
          <a:bodyPr wrap="square">
            <a:spAutoFit/>
          </a:bodyPr>
          <a:lstStyle/>
          <a:p>
            <a:r>
              <a:rPr lang="en-GB" dirty="0">
                <a:hlinkClick r:id="rId3"/>
              </a:rPr>
              <a:t>Jellyfish-catching soft robot to unlock vital marine research - Verdict</a:t>
            </a:r>
            <a:endParaRPr lang="en-GB" dirty="0"/>
          </a:p>
        </p:txBody>
      </p:sp>
      <p:sp>
        <p:nvSpPr>
          <p:cNvPr id="11" name="Footer Placeholder 4">
            <a:extLst>
              <a:ext uri="{FF2B5EF4-FFF2-40B4-BE49-F238E27FC236}">
                <a16:creationId xmlns:a16="http://schemas.microsoft.com/office/drawing/2014/main" id="{82BD2A44-3D19-4412-33B9-7EEA07DE391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spTree>
    <p:extLst>
      <p:ext uri="{BB962C8B-B14F-4D97-AF65-F5344CB8AC3E}">
        <p14:creationId xmlns:p14="http://schemas.microsoft.com/office/powerpoint/2010/main" val="209477401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7" y="293072"/>
            <a:ext cx="5247306" cy="10506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pic>
        <p:nvPicPr>
          <p:cNvPr id="19458" name="Picture 2" descr="grabber">
            <a:extLst>
              <a:ext uri="{FF2B5EF4-FFF2-40B4-BE49-F238E27FC236}">
                <a16:creationId xmlns:a16="http://schemas.microsoft.com/office/drawing/2014/main" id="{10F4FD76-068A-E207-0ADA-2C67D3BD003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87" y="1482564"/>
            <a:ext cx="3810962" cy="32868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E50973-1DD8-5925-2EAB-F76E81ED6680}"/>
              </a:ext>
            </a:extLst>
          </p:cNvPr>
          <p:cNvSpPr txBox="1"/>
          <p:nvPr/>
        </p:nvSpPr>
        <p:spPr>
          <a:xfrm>
            <a:off x="985962" y="4797475"/>
            <a:ext cx="3930787" cy="646331"/>
          </a:xfrm>
          <a:prstGeom prst="rect">
            <a:avLst/>
          </a:prstGeom>
          <a:noFill/>
        </p:spPr>
        <p:txBody>
          <a:bodyPr wrap="square">
            <a:spAutoFit/>
          </a:bodyPr>
          <a:lstStyle/>
          <a:p>
            <a:r>
              <a:rPr lang="en-GB" dirty="0">
                <a:hlinkClick r:id="rId3"/>
              </a:rPr>
              <a:t>Soft robotic grabber for subs could enhance marine science (theengineer.co.uk)</a:t>
            </a:r>
            <a:endParaRPr lang="en-GB" dirty="0"/>
          </a:p>
        </p:txBody>
      </p:sp>
      <p:sp>
        <p:nvSpPr>
          <p:cNvPr id="9" name="TextBox 8">
            <a:extLst>
              <a:ext uri="{FF2B5EF4-FFF2-40B4-BE49-F238E27FC236}">
                <a16:creationId xmlns:a16="http://schemas.microsoft.com/office/drawing/2014/main" id="{8978A01D-8B76-4603-1E9E-083B6B83AE6E}"/>
              </a:ext>
            </a:extLst>
          </p:cNvPr>
          <p:cNvSpPr txBox="1"/>
          <p:nvPr/>
        </p:nvSpPr>
        <p:spPr>
          <a:xfrm>
            <a:off x="985962" y="5533618"/>
            <a:ext cx="4206049" cy="1200329"/>
          </a:xfrm>
          <a:prstGeom prst="rect">
            <a:avLst/>
          </a:prstGeom>
          <a:noFill/>
        </p:spPr>
        <p:txBody>
          <a:bodyPr wrap="square">
            <a:spAutoFit/>
          </a:bodyPr>
          <a:lstStyle/>
          <a:p>
            <a:r>
              <a:rPr lang="en-GB" dirty="0">
                <a:hlinkClick r:id="rId4"/>
              </a:rPr>
              <a:t>A Dexterous, Glove-Based </a:t>
            </a:r>
            <a:r>
              <a:rPr lang="en-GB" dirty="0" err="1">
                <a:hlinkClick r:id="rId4"/>
              </a:rPr>
              <a:t>Teleoperable</a:t>
            </a:r>
            <a:r>
              <a:rPr lang="en-GB" dirty="0">
                <a:hlinkClick r:id="rId4"/>
              </a:rPr>
              <a:t> Low-Power Soft Robotic Arm for Delicate Deep-Sea Biological Exploration | Scientific Reports (nature.com)</a:t>
            </a:r>
            <a:endParaRPr lang="en-GB" dirty="0"/>
          </a:p>
        </p:txBody>
      </p:sp>
      <p:pic>
        <p:nvPicPr>
          <p:cNvPr id="19460" name="Picture 4" descr="figure 2">
            <a:extLst>
              <a:ext uri="{FF2B5EF4-FFF2-40B4-BE49-F238E27FC236}">
                <a16:creationId xmlns:a16="http://schemas.microsoft.com/office/drawing/2014/main" id="{7843CE75-B97D-71CC-CA27-2887AAC45D4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468962" y="140224"/>
            <a:ext cx="5601118" cy="5650179"/>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E141F388-2B0C-E3D2-D6A0-14ED81CF3E9C}"/>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spTree>
    <p:extLst>
      <p:ext uri="{BB962C8B-B14F-4D97-AF65-F5344CB8AC3E}">
        <p14:creationId xmlns:p14="http://schemas.microsoft.com/office/powerpoint/2010/main" val="354568577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7783033"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EFFECTS OF NEW BIODEGRADABLE MATERIALS IN THE MARINE ENVIRONMENT</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BIODEGRADABLE MATERIALS</a:t>
            </a:r>
          </a:p>
        </p:txBody>
      </p:sp>
      <p:sp>
        <p:nvSpPr>
          <p:cNvPr id="11" name="TextBox 10">
            <a:extLst>
              <a:ext uri="{FF2B5EF4-FFF2-40B4-BE49-F238E27FC236}">
                <a16:creationId xmlns:a16="http://schemas.microsoft.com/office/drawing/2014/main" id="{E7A12D84-19C6-97EC-8076-DEFAAAC7C539}"/>
              </a:ext>
            </a:extLst>
          </p:cNvPr>
          <p:cNvSpPr txBox="1"/>
          <p:nvPr/>
        </p:nvSpPr>
        <p:spPr>
          <a:xfrm>
            <a:off x="138119" y="5810410"/>
            <a:ext cx="6094674" cy="923330"/>
          </a:xfrm>
          <a:prstGeom prst="rect">
            <a:avLst/>
          </a:prstGeom>
          <a:noFill/>
        </p:spPr>
        <p:txBody>
          <a:bodyPr wrap="square">
            <a:spAutoFit/>
          </a:bodyPr>
          <a:lstStyle/>
          <a:p>
            <a:r>
              <a:rPr lang="en-GB" dirty="0">
                <a:hlinkClick r:id="rId2"/>
              </a:rPr>
              <a:t>Biodegradable Plastics and Marine Litter: Misconceptions, concerns and impacts on marine environments | UNEP - UN Environment Programme</a:t>
            </a:r>
            <a:endParaRPr lang="en-GB" dirty="0"/>
          </a:p>
        </p:txBody>
      </p:sp>
      <p:pic>
        <p:nvPicPr>
          <p:cNvPr id="15" name="Picture 14">
            <a:extLst>
              <a:ext uri="{FF2B5EF4-FFF2-40B4-BE49-F238E27FC236}">
                <a16:creationId xmlns:a16="http://schemas.microsoft.com/office/drawing/2014/main" id="{59630A06-3224-14DA-0EA3-C8D1F45601D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169324" y="2562797"/>
            <a:ext cx="5024761" cy="4314575"/>
          </a:xfrm>
          <a:prstGeom prst="rect">
            <a:avLst/>
          </a:prstGeom>
        </p:spPr>
      </p:pic>
      <p:sp>
        <p:nvSpPr>
          <p:cNvPr id="18" name="TextBox 17">
            <a:extLst>
              <a:ext uri="{FF2B5EF4-FFF2-40B4-BE49-F238E27FC236}">
                <a16:creationId xmlns:a16="http://schemas.microsoft.com/office/drawing/2014/main" id="{44455A47-9F81-08E1-EF16-0B000698E582}"/>
              </a:ext>
            </a:extLst>
          </p:cNvPr>
          <p:cNvSpPr txBox="1"/>
          <p:nvPr/>
        </p:nvSpPr>
        <p:spPr>
          <a:xfrm>
            <a:off x="7200459" y="2239631"/>
            <a:ext cx="6098958" cy="646331"/>
          </a:xfrm>
          <a:prstGeom prst="rect">
            <a:avLst/>
          </a:prstGeom>
          <a:noFill/>
        </p:spPr>
        <p:txBody>
          <a:bodyPr wrap="square">
            <a:spAutoFit/>
          </a:bodyPr>
          <a:lstStyle/>
          <a:p>
            <a:r>
              <a:rPr lang="en-GB" dirty="0"/>
              <a:t>Biodegradable plastics and marine litter </a:t>
            </a:r>
          </a:p>
          <a:p>
            <a:r>
              <a:rPr lang="en-GB" dirty="0"/>
              <a:t> </a:t>
            </a:r>
          </a:p>
        </p:txBody>
      </p:sp>
      <p:sp>
        <p:nvSpPr>
          <p:cNvPr id="19" name="Rectangle 18">
            <a:extLst>
              <a:ext uri="{FF2B5EF4-FFF2-40B4-BE49-F238E27FC236}">
                <a16:creationId xmlns:a16="http://schemas.microsoft.com/office/drawing/2014/main" id="{75644C11-A0CB-D46E-5809-047879362373}"/>
              </a:ext>
            </a:extLst>
          </p:cNvPr>
          <p:cNvSpPr/>
          <p:nvPr/>
        </p:nvSpPr>
        <p:spPr>
          <a:xfrm>
            <a:off x="1087841" y="1518796"/>
            <a:ext cx="5224181" cy="1323439"/>
          </a:xfrm>
          <a:prstGeom prst="rect">
            <a:avLst/>
          </a:prstGeom>
          <a:solidFill>
            <a:srgbClr val="FFFFCC"/>
          </a:solidFill>
        </p:spPr>
        <p:txBody>
          <a:bodyPr wrap="square">
            <a:spAutoFit/>
          </a:bodyPr>
          <a:lstStyle/>
          <a:p>
            <a:pPr marL="342900" indent="-342900">
              <a:buFont typeface="Arial" panose="020B0604020202020204" pitchFamily="34" charset="0"/>
              <a:buChar char="•"/>
            </a:pPr>
            <a:r>
              <a:rPr lang="en-GB" sz="2000" dirty="0"/>
              <a:t>Degradation processes: conditions required for rapid biodegradation are unlikely to occur.</a:t>
            </a:r>
          </a:p>
          <a:p>
            <a:pPr marL="342900" indent="-342900">
              <a:buFont typeface="Arial" panose="020B0604020202020204" pitchFamily="34" charset="0"/>
              <a:buChar char="•"/>
            </a:pPr>
            <a:r>
              <a:rPr lang="en-GB" sz="2000" dirty="0"/>
              <a:t>Experimental studies of biodegradation of polymers in seawater are limited.</a:t>
            </a:r>
          </a:p>
        </p:txBody>
      </p:sp>
      <p:pic>
        <p:nvPicPr>
          <p:cNvPr id="21" name="Picture 20">
            <a:extLst>
              <a:ext uri="{FF2B5EF4-FFF2-40B4-BE49-F238E27FC236}">
                <a16:creationId xmlns:a16="http://schemas.microsoft.com/office/drawing/2014/main" id="{01B02C0A-4DBE-02B5-F7E6-6CEE51CE0B8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85684" y="3072351"/>
            <a:ext cx="2401285" cy="2507942"/>
          </a:xfrm>
          <a:prstGeom prst="rect">
            <a:avLst/>
          </a:prstGeom>
        </p:spPr>
      </p:pic>
      <p:pic>
        <p:nvPicPr>
          <p:cNvPr id="23" name="Picture 22">
            <a:extLst>
              <a:ext uri="{FF2B5EF4-FFF2-40B4-BE49-F238E27FC236}">
                <a16:creationId xmlns:a16="http://schemas.microsoft.com/office/drawing/2014/main" id="{80736104-C053-E2E6-5C49-1C8C147C270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710865" y="3072351"/>
            <a:ext cx="2237842" cy="2493131"/>
          </a:xfrm>
          <a:prstGeom prst="rect">
            <a:avLst/>
          </a:prstGeom>
        </p:spPr>
      </p:pic>
    </p:spTree>
    <p:extLst>
      <p:ext uri="{BB962C8B-B14F-4D97-AF65-F5344CB8AC3E}">
        <p14:creationId xmlns:p14="http://schemas.microsoft.com/office/powerpoint/2010/main" val="132576328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9787502"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EFFECTS OF NEW BIODEGRADABLE MATERIALS IN THE MARINE ENVIRONMENT</a:t>
            </a:r>
          </a:p>
        </p:txBody>
      </p:sp>
      <p:pic>
        <p:nvPicPr>
          <p:cNvPr id="5" name="Picture 4">
            <a:extLst>
              <a:ext uri="{FF2B5EF4-FFF2-40B4-BE49-F238E27FC236}">
                <a16:creationId xmlns:a16="http://schemas.microsoft.com/office/drawing/2014/main" id="{6EFBC5F7-5A1A-CDC9-C41C-7E7E91DB5AF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216532" y="1407381"/>
            <a:ext cx="3710426" cy="5247862"/>
          </a:xfrm>
          <a:prstGeom prst="rect">
            <a:avLst/>
          </a:prstGeom>
        </p:spPr>
      </p:pic>
      <p:pic>
        <p:nvPicPr>
          <p:cNvPr id="8" name="Picture 7">
            <a:extLst>
              <a:ext uri="{FF2B5EF4-FFF2-40B4-BE49-F238E27FC236}">
                <a16:creationId xmlns:a16="http://schemas.microsoft.com/office/drawing/2014/main" id="{AC0B465A-2D6D-3864-D865-33F75533978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74040" y="1222743"/>
            <a:ext cx="6930851" cy="4919008"/>
          </a:xfrm>
          <a:prstGeom prst="rect">
            <a:avLst/>
          </a:prstGeom>
        </p:spPr>
      </p:pic>
      <p:sp>
        <p:nvSpPr>
          <p:cNvPr id="14" name="Rectangle 13">
            <a:extLst>
              <a:ext uri="{FF2B5EF4-FFF2-40B4-BE49-F238E27FC236}">
                <a16:creationId xmlns:a16="http://schemas.microsoft.com/office/drawing/2014/main" id="{6765D959-1955-B6E9-81B9-75FAF541794F}"/>
              </a:ext>
            </a:extLst>
          </p:cNvPr>
          <p:cNvSpPr/>
          <p:nvPr/>
        </p:nvSpPr>
        <p:spPr>
          <a:xfrm>
            <a:off x="395150" y="6070468"/>
            <a:ext cx="7709741" cy="584775"/>
          </a:xfrm>
          <a:prstGeom prst="rect">
            <a:avLst/>
          </a:prstGeom>
          <a:solidFill>
            <a:srgbClr val="FFFFCC"/>
          </a:solidFill>
        </p:spPr>
        <p:txBody>
          <a:bodyPr wrap="square">
            <a:spAutoFit/>
          </a:bodyPr>
          <a:lstStyle/>
          <a:p>
            <a:r>
              <a:rPr lang="en-GB" sz="1600" dirty="0"/>
              <a:t>Schematic illustrating the relationship between primary materials source, synthetic and natural polymers, thermoplastic and thermoset plastics and their applications: from GESAMP, 2015</a:t>
            </a:r>
          </a:p>
        </p:txBody>
      </p:sp>
      <p:sp>
        <p:nvSpPr>
          <p:cNvPr id="15" name="Footer Placeholder 4">
            <a:extLst>
              <a:ext uri="{FF2B5EF4-FFF2-40B4-BE49-F238E27FC236}">
                <a16:creationId xmlns:a16="http://schemas.microsoft.com/office/drawing/2014/main" id="{8DFA5549-3389-3CB1-1523-E8D874CF92DD}"/>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BIODEGRADABLE MATERIALS</a:t>
            </a:r>
          </a:p>
        </p:txBody>
      </p:sp>
    </p:spTree>
    <p:extLst>
      <p:ext uri="{BB962C8B-B14F-4D97-AF65-F5344CB8AC3E}">
        <p14:creationId xmlns:p14="http://schemas.microsoft.com/office/powerpoint/2010/main" val="100652344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682" name="Picture 2" descr="Marine Pollution">
            <a:extLst>
              <a:ext uri="{FF2B5EF4-FFF2-40B4-BE49-F238E27FC236}">
                <a16:creationId xmlns:a16="http://schemas.microsoft.com/office/drawing/2014/main" id="{82AF52EB-EB1C-E3DA-B1EF-86EF0344BA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73794" y="0"/>
            <a:ext cx="10304463" cy="68580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FD81186A-5A0E-4D7F-888A-D87F2613593A}"/>
              </a:ext>
            </a:extLst>
          </p:cNvPr>
          <p:cNvSpPr/>
          <p:nvPr/>
        </p:nvSpPr>
        <p:spPr>
          <a:xfrm>
            <a:off x="1769099" y="199055"/>
            <a:ext cx="21210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Summary</a:t>
            </a:r>
          </a:p>
        </p:txBody>
      </p:sp>
      <p:sp>
        <p:nvSpPr>
          <p:cNvPr id="14" name="Rectangle 13">
            <a:extLst>
              <a:ext uri="{FF2B5EF4-FFF2-40B4-BE49-F238E27FC236}">
                <a16:creationId xmlns:a16="http://schemas.microsoft.com/office/drawing/2014/main" id="{17044EB3-9394-46AE-80B3-E39ECE86B1B5}"/>
              </a:ext>
            </a:extLst>
          </p:cNvPr>
          <p:cNvSpPr/>
          <p:nvPr/>
        </p:nvSpPr>
        <p:spPr>
          <a:xfrm>
            <a:off x="1759673" y="1055803"/>
            <a:ext cx="8729219" cy="892552"/>
          </a:xfrm>
          <a:prstGeom prst="rect">
            <a:avLst/>
          </a:prstGeom>
          <a:solidFill>
            <a:schemeClr val="bg1"/>
          </a:solidFill>
        </p:spPr>
        <p:txBody>
          <a:bodyPr wrap="square">
            <a:spAutoFit/>
          </a:bodyPr>
          <a:lstStyle/>
          <a:p>
            <a:pPr eaLnBrk="0" hangingPunct="0">
              <a:spcAft>
                <a:spcPts val="600"/>
              </a:spcAft>
            </a:pPr>
            <a:r>
              <a:rPr lang="en-AU" sz="2600" dirty="0">
                <a:cs typeface="Calibri"/>
              </a:rPr>
              <a:t>We have examined some key issues impacting marine and coastal biodiversity conservation.</a:t>
            </a:r>
          </a:p>
        </p:txBody>
      </p:sp>
      <p:sp>
        <p:nvSpPr>
          <p:cNvPr id="15" name="Rectangle 14">
            <a:extLst>
              <a:ext uri="{FF2B5EF4-FFF2-40B4-BE49-F238E27FC236}">
                <a16:creationId xmlns:a16="http://schemas.microsoft.com/office/drawing/2014/main" id="{F3D5C406-5AD4-4A75-8C18-1CA412ED39A8}"/>
              </a:ext>
            </a:extLst>
          </p:cNvPr>
          <p:cNvSpPr/>
          <p:nvPr/>
        </p:nvSpPr>
        <p:spPr>
          <a:xfrm>
            <a:off x="1759672" y="2194899"/>
            <a:ext cx="8578391" cy="892552"/>
          </a:xfrm>
          <a:prstGeom prst="rect">
            <a:avLst/>
          </a:prstGeom>
          <a:solidFill>
            <a:schemeClr val="bg1"/>
          </a:solidFill>
        </p:spPr>
        <p:txBody>
          <a:bodyPr wrap="square">
            <a:spAutoFit/>
          </a:bodyPr>
          <a:lstStyle/>
          <a:p>
            <a:pPr eaLnBrk="0" hangingPunct="0">
              <a:spcAft>
                <a:spcPts val="600"/>
              </a:spcAft>
            </a:pPr>
            <a:r>
              <a:rPr lang="en-AU" sz="2600" dirty="0">
                <a:cs typeface="Calibri"/>
              </a:rPr>
              <a:t>Highlighted ecosystem impacts, resource exploitation and new technologies impacting our global marine environment. </a:t>
            </a:r>
          </a:p>
        </p:txBody>
      </p:sp>
      <p:sp>
        <p:nvSpPr>
          <p:cNvPr id="19" name="Rectangle 18">
            <a:extLst>
              <a:ext uri="{FF2B5EF4-FFF2-40B4-BE49-F238E27FC236}">
                <a16:creationId xmlns:a16="http://schemas.microsoft.com/office/drawing/2014/main" id="{A51BB62B-800F-4BD8-8F45-EFE9B603A45A}"/>
              </a:ext>
            </a:extLst>
          </p:cNvPr>
          <p:cNvSpPr/>
          <p:nvPr/>
        </p:nvSpPr>
        <p:spPr>
          <a:xfrm>
            <a:off x="1769099" y="3510625"/>
            <a:ext cx="9123802" cy="892552"/>
          </a:xfrm>
          <a:prstGeom prst="rect">
            <a:avLst/>
          </a:prstGeom>
          <a:solidFill>
            <a:schemeClr val="bg1"/>
          </a:solidFill>
        </p:spPr>
        <p:txBody>
          <a:bodyPr wrap="square">
            <a:spAutoFit/>
          </a:bodyPr>
          <a:lstStyle/>
          <a:p>
            <a:pPr eaLnBrk="0" hangingPunct="0">
              <a:spcAft>
                <a:spcPts val="600"/>
              </a:spcAft>
            </a:pPr>
            <a:r>
              <a:rPr lang="en-AU" sz="2600" dirty="0">
                <a:cs typeface="Calibri"/>
              </a:rPr>
              <a:t>Last, we developed our own horizon scanning activity for S. Wales / Swansea to identify current and future uncertainty. </a:t>
            </a:r>
          </a:p>
        </p:txBody>
      </p:sp>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SUMMARY</a:t>
            </a:r>
          </a:p>
        </p:txBody>
      </p:sp>
      <p:sp>
        <p:nvSpPr>
          <p:cNvPr id="3" name="Rectangle 2">
            <a:extLst>
              <a:ext uri="{FF2B5EF4-FFF2-40B4-BE49-F238E27FC236}">
                <a16:creationId xmlns:a16="http://schemas.microsoft.com/office/drawing/2014/main" id="{E1247883-92D8-D545-C77A-736AEAE913EC}"/>
              </a:ext>
            </a:extLst>
          </p:cNvPr>
          <p:cNvSpPr/>
          <p:nvPr/>
        </p:nvSpPr>
        <p:spPr>
          <a:xfrm>
            <a:off x="1759672" y="4738036"/>
            <a:ext cx="9123802" cy="892552"/>
          </a:xfrm>
          <a:prstGeom prst="rect">
            <a:avLst/>
          </a:prstGeom>
          <a:solidFill>
            <a:schemeClr val="bg1"/>
          </a:solidFill>
        </p:spPr>
        <p:txBody>
          <a:bodyPr wrap="square">
            <a:spAutoFit/>
          </a:bodyPr>
          <a:lstStyle/>
          <a:p>
            <a:pPr eaLnBrk="0" hangingPunct="0">
              <a:spcAft>
                <a:spcPts val="600"/>
              </a:spcAft>
            </a:pPr>
            <a:r>
              <a:rPr lang="en-AU" sz="2600" dirty="0">
                <a:cs typeface="Calibri"/>
              </a:rPr>
              <a:t>Key issues are a mixture of process, state-of-science, societal, climate change and governance issues. </a:t>
            </a:r>
          </a:p>
        </p:txBody>
      </p:sp>
    </p:spTree>
    <p:extLst>
      <p:ext uri="{BB962C8B-B14F-4D97-AF65-F5344CB8AC3E}">
        <p14:creationId xmlns:p14="http://schemas.microsoft.com/office/powerpoint/2010/main" val="88409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3"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BD2F80-E1DC-E311-E49F-645348D0B1E4}"/>
              </a:ext>
            </a:extLst>
          </p:cNvPr>
          <p:cNvSpPr/>
          <p:nvPr/>
        </p:nvSpPr>
        <p:spPr>
          <a:xfrm>
            <a:off x="925146" y="488444"/>
            <a:ext cx="1587235"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11520996" cy="830997"/>
          </a:xfrm>
          <a:prstGeom prst="rect">
            <a:avLst/>
          </a:prstGeom>
          <a:noFill/>
        </p:spPr>
        <p:txBody>
          <a:bodyPr wrap="square">
            <a:spAutoFit/>
          </a:bodyPr>
          <a:lstStyle/>
          <a:p>
            <a:r>
              <a:rPr lang="en-GB" sz="2400" b="1" i="0" dirty="0">
                <a:effectLst/>
              </a:rPr>
              <a:t>As a class we will be conducting a (quick) horizon scanning activity to discuss marine and coastal impacts in the Swansea and South Wales region.</a:t>
            </a:r>
            <a:endParaRPr lang="en-GB" sz="2400" b="1" dirty="0"/>
          </a:p>
        </p:txBody>
      </p:sp>
      <p:pic>
        <p:nvPicPr>
          <p:cNvPr id="41986" name="Picture 2" descr="South Wales - Wikipedia">
            <a:extLst>
              <a:ext uri="{FF2B5EF4-FFF2-40B4-BE49-F238E27FC236}">
                <a16:creationId xmlns:a16="http://schemas.microsoft.com/office/drawing/2014/main" id="{0111D893-F07D-65CD-DE71-C946F205A8F3}"/>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056206" y="1408645"/>
            <a:ext cx="3367834" cy="40268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E997F90-F603-C917-BEF7-73379EEA320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542697" y="488444"/>
            <a:ext cx="3203524" cy="2629032"/>
          </a:xfrm>
          <a:prstGeom prst="rect">
            <a:avLst/>
          </a:prstGeom>
        </p:spPr>
      </p:pic>
      <p:pic>
        <p:nvPicPr>
          <p:cNvPr id="41988" name="Picture 4" descr="Tidal Lagoon Power’s visualisation of a six-mile sea wall with turbines to generate low-carbon electricity at Swansea Bay">
            <a:extLst>
              <a:ext uri="{FF2B5EF4-FFF2-40B4-BE49-F238E27FC236}">
                <a16:creationId xmlns:a16="http://schemas.microsoft.com/office/drawing/2014/main" id="{3FF8CB97-95CA-AA87-A06F-B706A29F200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67961" y="3184618"/>
            <a:ext cx="3978260" cy="23869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853CC1D-6548-EBB3-AADB-D85B8F782E6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790139" y="558766"/>
            <a:ext cx="3670280" cy="2558710"/>
          </a:xfrm>
          <a:prstGeom prst="rect">
            <a:avLst/>
          </a:prstGeom>
        </p:spPr>
      </p:pic>
      <p:pic>
        <p:nvPicPr>
          <p:cNvPr id="41996" name="Picture 12" descr="No photo description available.">
            <a:extLst>
              <a:ext uri="{FF2B5EF4-FFF2-40B4-BE49-F238E27FC236}">
                <a16:creationId xmlns:a16="http://schemas.microsoft.com/office/drawing/2014/main" id="{7851FC7A-1781-98E7-C60C-C474874D7796}"/>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5189759" y="3191246"/>
            <a:ext cx="2498303" cy="2393584"/>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49BE8870-C50B-ACD7-6DC0-339F195835A9}"/>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Tree>
    <p:extLst>
      <p:ext uri="{BB962C8B-B14F-4D97-AF65-F5344CB8AC3E}">
        <p14:creationId xmlns:p14="http://schemas.microsoft.com/office/powerpoint/2010/main" val="137671423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64493827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19832521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08CB3939-C466-E9FB-CB0F-DE58E4CD7C78}"/>
              </a:ext>
            </a:extLst>
          </p:cNvPr>
          <p:cNvSpPr/>
          <p:nvPr/>
        </p:nvSpPr>
        <p:spPr>
          <a:xfrm>
            <a:off x="1664526" y="4462338"/>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4" name="Left Brace 3">
            <a:extLst>
              <a:ext uri="{FF2B5EF4-FFF2-40B4-BE49-F238E27FC236}">
                <a16:creationId xmlns:a16="http://schemas.microsoft.com/office/drawing/2014/main" id="{0554B107-CA2E-D618-433B-EBC79CA053BB}"/>
              </a:ext>
            </a:extLst>
          </p:cNvPr>
          <p:cNvSpPr/>
          <p:nvPr/>
        </p:nvSpPr>
        <p:spPr>
          <a:xfrm>
            <a:off x="3036163" y="3757169"/>
            <a:ext cx="932155" cy="1684843"/>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33439617"/>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3.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{4C0D8D0A-9907-484D-8840-E41FD016F5B3}tf67061901_win32</Template>
  <TotalTime>12772</TotalTime>
  <Words>8408</Words>
  <Application>Microsoft Office PowerPoint</Application>
  <PresentationFormat>Widescreen</PresentationFormat>
  <Paragraphs>458</Paragraphs>
  <Slides>105</Slides>
  <Notes>40</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105</vt:i4>
      </vt:variant>
    </vt:vector>
  </HeadingPairs>
  <TitlesOfParts>
    <vt:vector size="119" baseType="lpstr">
      <vt:lpstr>Balto</vt:lpstr>
      <vt:lpstr>ElsevierGulliver</vt:lpstr>
      <vt:lpstr>Myriad Pro</vt:lpstr>
      <vt:lpstr>nimbus-sans</vt:lpstr>
      <vt:lpstr>YouTube Noto</vt:lpstr>
      <vt:lpstr>Arial</vt:lpstr>
      <vt:lpstr>Calibri</vt:lpstr>
      <vt:lpstr>Daytona Condensed Light</vt:lpstr>
      <vt:lpstr>helvetica</vt:lpstr>
      <vt:lpstr>Open Sans</vt:lpstr>
      <vt:lpstr>Posterama</vt:lpstr>
      <vt:lpstr>PT Serif</vt:lpstr>
      <vt:lpstr>Wingdings</vt:lpstr>
      <vt:lpstr>Office Theme</vt:lpstr>
      <vt:lpstr>Coastal and marine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42</cp:revision>
  <dcterms:created xsi:type="dcterms:W3CDTF">2023-03-27T03:45:04Z</dcterms:created>
  <dcterms:modified xsi:type="dcterms:W3CDTF">2024-12-06T08:59:27Z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