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7" r:id="rId5"/>
    <p:sldId id="479" r:id="rId6"/>
    <p:sldId id="480" r:id="rId7"/>
    <p:sldId id="483" r:id="rId8"/>
    <p:sldId id="482" r:id="rId9"/>
    <p:sldId id="545" r:id="rId10"/>
    <p:sldId id="539" r:id="rId11"/>
    <p:sldId id="554" r:id="rId12"/>
    <p:sldId id="546" r:id="rId13"/>
    <p:sldId id="550" r:id="rId14"/>
    <p:sldId id="510" r:id="rId15"/>
    <p:sldId id="509" r:id="rId16"/>
    <p:sldId id="547" r:id="rId17"/>
    <p:sldId id="555" r:id="rId18"/>
    <p:sldId id="519" r:id="rId19"/>
    <p:sldId id="548" r:id="rId20"/>
    <p:sldId id="329" r:id="rId21"/>
    <p:sldId id="326" r:id="rId22"/>
    <p:sldId id="551" r:id="rId23"/>
    <p:sldId id="552" r:id="rId24"/>
    <p:sldId id="55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4B722C-2AFF-4D64-AC47-79FF73357C59}" v="71" dt="2023-10-02T11:54:21.9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65" autoAdjust="0"/>
    <p:restoredTop sz="81904" autoAdjust="0"/>
  </p:normalViewPr>
  <p:slideViewPr>
    <p:cSldViewPr snapToGrid="0">
      <p:cViewPr varScale="1">
        <p:scale>
          <a:sx n="90" d="100"/>
          <a:sy n="90" d="100"/>
        </p:scale>
        <p:origin x="136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Edu)" userId="70671642-1cab-4673-91d4-479775f6974b" providerId="ADAL" clId="{964B722C-2AFF-4D64-AC47-79FF73357C59}"/>
    <pc:docChg chg="undo custSel addSld delSld modSld sldOrd">
      <pc:chgData name="Alison Evans (Edu)" userId="70671642-1cab-4673-91d4-479775f6974b" providerId="ADAL" clId="{964B722C-2AFF-4D64-AC47-79FF73357C59}" dt="2023-10-02T11:54:21.909" v="250" actId="1076"/>
      <pc:docMkLst>
        <pc:docMk/>
      </pc:docMkLst>
      <pc:sldChg chg="del">
        <pc:chgData name="Alison Evans (Edu)" userId="70671642-1cab-4673-91d4-479775f6974b" providerId="ADAL" clId="{964B722C-2AFF-4D64-AC47-79FF73357C59}" dt="2023-10-02T11:51:47.414" v="236" actId="47"/>
        <pc:sldMkLst>
          <pc:docMk/>
          <pc:sldMk cId="3244787874" sldId="323"/>
        </pc:sldMkLst>
      </pc:sldChg>
      <pc:sldChg chg="ord">
        <pc:chgData name="Alison Evans (Edu)" userId="70671642-1cab-4673-91d4-479775f6974b" providerId="ADAL" clId="{964B722C-2AFF-4D64-AC47-79FF73357C59}" dt="2023-10-02T11:02:11.920" v="18"/>
        <pc:sldMkLst>
          <pc:docMk/>
          <pc:sldMk cId="2334660341" sldId="326"/>
        </pc:sldMkLst>
      </pc:sldChg>
      <pc:sldChg chg="modSp mod ord">
        <pc:chgData name="Alison Evans (Edu)" userId="70671642-1cab-4673-91d4-479775f6974b" providerId="ADAL" clId="{964B722C-2AFF-4D64-AC47-79FF73357C59}" dt="2023-10-02T11:51:56.299" v="238"/>
        <pc:sldMkLst>
          <pc:docMk/>
          <pc:sldMk cId="1298941340" sldId="509"/>
        </pc:sldMkLst>
        <pc:spChg chg="mod">
          <ac:chgData name="Alison Evans (Edu)" userId="70671642-1cab-4673-91d4-479775f6974b" providerId="ADAL" clId="{964B722C-2AFF-4D64-AC47-79FF73357C59}" dt="2023-10-02T11:01:40.472" v="16" actId="20577"/>
          <ac:spMkLst>
            <pc:docMk/>
            <pc:sldMk cId="1298941340" sldId="509"/>
            <ac:spMk id="12" creationId="{79A03450-1B1D-4A25-ACE2-56DE6E3D8EB1}"/>
          </ac:spMkLst>
        </pc:spChg>
      </pc:sldChg>
      <pc:sldChg chg="ord">
        <pc:chgData name="Alison Evans (Edu)" userId="70671642-1cab-4673-91d4-479775f6974b" providerId="ADAL" clId="{964B722C-2AFF-4D64-AC47-79FF73357C59}" dt="2023-10-02T11:52:10.873" v="242"/>
        <pc:sldMkLst>
          <pc:docMk/>
          <pc:sldMk cId="604211646" sldId="510"/>
        </pc:sldMkLst>
      </pc:sldChg>
      <pc:sldChg chg="del">
        <pc:chgData name="Alison Evans (Edu)" userId="70671642-1cab-4673-91d4-479775f6974b" providerId="ADAL" clId="{964B722C-2AFF-4D64-AC47-79FF73357C59}" dt="2023-10-02T11:47:49.262" v="210" actId="47"/>
        <pc:sldMkLst>
          <pc:docMk/>
          <pc:sldMk cId="3574147635" sldId="512"/>
        </pc:sldMkLst>
      </pc:sldChg>
      <pc:sldChg chg="ord">
        <pc:chgData name="Alison Evans (Edu)" userId="70671642-1cab-4673-91d4-479775f6974b" providerId="ADAL" clId="{964B722C-2AFF-4D64-AC47-79FF73357C59}" dt="2023-10-02T11:51:25.094" v="235"/>
        <pc:sldMkLst>
          <pc:docMk/>
          <pc:sldMk cId="4164686068" sldId="539"/>
        </pc:sldMkLst>
      </pc:sldChg>
      <pc:sldChg chg="del">
        <pc:chgData name="Alison Evans (Edu)" userId="70671642-1cab-4673-91d4-479775f6974b" providerId="ADAL" clId="{964B722C-2AFF-4D64-AC47-79FF73357C59}" dt="2023-10-02T11:00:23.121" v="0" actId="47"/>
        <pc:sldMkLst>
          <pc:docMk/>
          <pc:sldMk cId="2474930466" sldId="540"/>
        </pc:sldMkLst>
      </pc:sldChg>
      <pc:sldChg chg="del">
        <pc:chgData name="Alison Evans (Edu)" userId="70671642-1cab-4673-91d4-479775f6974b" providerId="ADAL" clId="{964B722C-2AFF-4D64-AC47-79FF73357C59}" dt="2023-10-02T11:00:23.828" v="1" actId="47"/>
        <pc:sldMkLst>
          <pc:docMk/>
          <pc:sldMk cId="3322896325" sldId="541"/>
        </pc:sldMkLst>
      </pc:sldChg>
      <pc:sldChg chg="del">
        <pc:chgData name="Alison Evans (Edu)" userId="70671642-1cab-4673-91d4-479775f6974b" providerId="ADAL" clId="{964B722C-2AFF-4D64-AC47-79FF73357C59}" dt="2023-10-02T11:00:24.518" v="2" actId="47"/>
        <pc:sldMkLst>
          <pc:docMk/>
          <pc:sldMk cId="3464853182" sldId="542"/>
        </pc:sldMkLst>
      </pc:sldChg>
      <pc:sldChg chg="del">
        <pc:chgData name="Alison Evans (Edu)" userId="70671642-1cab-4673-91d4-479775f6974b" providerId="ADAL" clId="{964B722C-2AFF-4D64-AC47-79FF73357C59}" dt="2023-10-02T11:00:25.477" v="3" actId="47"/>
        <pc:sldMkLst>
          <pc:docMk/>
          <pc:sldMk cId="2609766682" sldId="543"/>
        </pc:sldMkLst>
      </pc:sldChg>
      <pc:sldChg chg="modSp mod">
        <pc:chgData name="Alison Evans (Edu)" userId="70671642-1cab-4673-91d4-479775f6974b" providerId="ADAL" clId="{964B722C-2AFF-4D64-AC47-79FF73357C59}" dt="2023-10-02T11:02:40.129" v="21" actId="14100"/>
        <pc:sldMkLst>
          <pc:docMk/>
          <pc:sldMk cId="140504335" sldId="548"/>
        </pc:sldMkLst>
        <pc:picChg chg="mod">
          <ac:chgData name="Alison Evans (Edu)" userId="70671642-1cab-4673-91d4-479775f6974b" providerId="ADAL" clId="{964B722C-2AFF-4D64-AC47-79FF73357C59}" dt="2023-10-02T11:02:40.129" v="21" actId="14100"/>
          <ac:picMkLst>
            <pc:docMk/>
            <pc:sldMk cId="140504335" sldId="548"/>
            <ac:picMk id="4" creationId="{2999391F-51A7-1D50-C34E-B60ADE4863F1}"/>
          </ac:picMkLst>
        </pc:picChg>
      </pc:sldChg>
      <pc:sldChg chg="del">
        <pc:chgData name="Alison Evans (Edu)" userId="70671642-1cab-4673-91d4-479775f6974b" providerId="ADAL" clId="{964B722C-2AFF-4D64-AC47-79FF73357C59}" dt="2023-10-02T11:03:30.194" v="22" actId="47"/>
        <pc:sldMkLst>
          <pc:docMk/>
          <pc:sldMk cId="230599508" sldId="549"/>
        </pc:sldMkLst>
      </pc:sldChg>
      <pc:sldChg chg="modSp mod ord">
        <pc:chgData name="Alison Evans (Edu)" userId="70671642-1cab-4673-91d4-479775f6974b" providerId="ADAL" clId="{964B722C-2AFF-4D64-AC47-79FF73357C59}" dt="2023-10-02T11:52:21.974" v="244"/>
        <pc:sldMkLst>
          <pc:docMk/>
          <pc:sldMk cId="2808701618" sldId="550"/>
        </pc:sldMkLst>
        <pc:spChg chg="mod">
          <ac:chgData name="Alison Evans (Edu)" userId="70671642-1cab-4673-91d4-479775f6974b" providerId="ADAL" clId="{964B722C-2AFF-4D64-AC47-79FF73357C59}" dt="2023-10-02T11:49:59.873" v="225" actId="20577"/>
          <ac:spMkLst>
            <pc:docMk/>
            <pc:sldMk cId="2808701618" sldId="550"/>
            <ac:spMk id="3" creationId="{741BCE25-0272-6907-A952-F2D7715065D9}"/>
          </ac:spMkLst>
        </pc:spChg>
      </pc:sldChg>
      <pc:sldChg chg="addSp modSp new mod">
        <pc:chgData name="Alison Evans (Edu)" userId="70671642-1cab-4673-91d4-479775f6974b" providerId="ADAL" clId="{964B722C-2AFF-4D64-AC47-79FF73357C59}" dt="2023-10-02T11:14:49.153" v="72" actId="1076"/>
        <pc:sldMkLst>
          <pc:docMk/>
          <pc:sldMk cId="3289077119" sldId="551"/>
        </pc:sldMkLst>
        <pc:spChg chg="add mod">
          <ac:chgData name="Alison Evans (Edu)" userId="70671642-1cab-4673-91d4-479775f6974b" providerId="ADAL" clId="{964B722C-2AFF-4D64-AC47-79FF73357C59}" dt="2023-10-02T11:14:49.153" v="72" actId="1076"/>
          <ac:spMkLst>
            <pc:docMk/>
            <pc:sldMk cId="3289077119" sldId="551"/>
            <ac:spMk id="3" creationId="{2EEE261D-A5EE-0672-1DE4-0D74EE452715}"/>
          </ac:spMkLst>
        </pc:spChg>
        <pc:picChg chg="add mod">
          <ac:chgData name="Alison Evans (Edu)" userId="70671642-1cab-4673-91d4-479775f6974b" providerId="ADAL" clId="{964B722C-2AFF-4D64-AC47-79FF73357C59}" dt="2023-10-02T11:12:17.553" v="31" actId="14100"/>
          <ac:picMkLst>
            <pc:docMk/>
            <pc:sldMk cId="3289077119" sldId="551"/>
            <ac:picMk id="2" creationId="{6A54C436-ECCF-D6A6-97F8-6A473D70DA45}"/>
          </ac:picMkLst>
        </pc:picChg>
        <pc:picChg chg="add mod">
          <ac:chgData name="Alison Evans (Edu)" userId="70671642-1cab-4673-91d4-479775f6974b" providerId="ADAL" clId="{964B722C-2AFF-4D64-AC47-79FF73357C59}" dt="2023-10-02T11:12:23.997" v="32" actId="1076"/>
          <ac:picMkLst>
            <pc:docMk/>
            <pc:sldMk cId="3289077119" sldId="551"/>
            <ac:picMk id="4098" creationId="{EC8D7DB8-A3E3-B960-6FE9-98F91884AAF0}"/>
          </ac:picMkLst>
        </pc:picChg>
      </pc:sldChg>
      <pc:sldChg chg="addSp delSp modSp new mod ord">
        <pc:chgData name="Alison Evans (Edu)" userId="70671642-1cab-4673-91d4-479775f6974b" providerId="ADAL" clId="{964B722C-2AFF-4D64-AC47-79FF73357C59}" dt="2023-10-02T11:53:28.041" v="245"/>
        <pc:sldMkLst>
          <pc:docMk/>
          <pc:sldMk cId="3764561225" sldId="552"/>
        </pc:sldMkLst>
        <pc:spChg chg="add">
          <ac:chgData name="Alison Evans (Edu)" userId="70671642-1cab-4673-91d4-479775f6974b" providerId="ADAL" clId="{964B722C-2AFF-4D64-AC47-79FF73357C59}" dt="2023-10-02T11:32:37.624" v="153"/>
          <ac:spMkLst>
            <pc:docMk/>
            <pc:sldMk cId="3764561225" sldId="552"/>
            <ac:spMk id="17" creationId="{BE6A0376-8833-0AAD-330E-CF6EE29D07E9}"/>
          </ac:spMkLst>
        </pc:spChg>
        <pc:picChg chg="add mod modCrop">
          <ac:chgData name="Alison Evans (Edu)" userId="70671642-1cab-4673-91d4-479775f6974b" providerId="ADAL" clId="{964B722C-2AFF-4D64-AC47-79FF73357C59}" dt="2023-10-02T11:34:52.083" v="165" actId="14100"/>
          <ac:picMkLst>
            <pc:docMk/>
            <pc:sldMk cId="3764561225" sldId="552"/>
            <ac:picMk id="3" creationId="{162610B0-76CB-0F29-4AB3-17C299597D9A}"/>
          </ac:picMkLst>
        </pc:picChg>
        <pc:picChg chg="add mod modCrop">
          <ac:chgData name="Alison Evans (Edu)" userId="70671642-1cab-4673-91d4-479775f6974b" providerId="ADAL" clId="{964B722C-2AFF-4D64-AC47-79FF73357C59}" dt="2023-10-02T11:35:05.446" v="169" actId="1076"/>
          <ac:picMkLst>
            <pc:docMk/>
            <pc:sldMk cId="3764561225" sldId="552"/>
            <ac:picMk id="5" creationId="{867D80A6-7DC7-BE93-B65F-900170CD36A4}"/>
          </ac:picMkLst>
        </pc:picChg>
        <pc:picChg chg="add mod">
          <ac:chgData name="Alison Evans (Edu)" userId="70671642-1cab-4673-91d4-479775f6974b" providerId="ADAL" clId="{964B722C-2AFF-4D64-AC47-79FF73357C59}" dt="2023-10-02T11:42:16.195" v="204" actId="1076"/>
          <ac:picMkLst>
            <pc:docMk/>
            <pc:sldMk cId="3764561225" sldId="552"/>
            <ac:picMk id="6" creationId="{E9D2F23B-FEE6-BB51-88B6-4A6E57E26A7C}"/>
          </ac:picMkLst>
        </pc:picChg>
        <pc:picChg chg="add del mod">
          <ac:chgData name="Alison Evans (Edu)" userId="70671642-1cab-4673-91d4-479775f6974b" providerId="ADAL" clId="{964B722C-2AFF-4D64-AC47-79FF73357C59}" dt="2023-10-02T11:42:37.169" v="207" actId="478"/>
          <ac:picMkLst>
            <pc:docMk/>
            <pc:sldMk cId="3764561225" sldId="552"/>
            <ac:picMk id="7" creationId="{B51B2F6F-7512-818B-F36A-4FE75D3A8517}"/>
          </ac:picMkLst>
        </pc:picChg>
        <pc:picChg chg="add mod">
          <ac:chgData name="Alison Evans (Edu)" userId="70671642-1cab-4673-91d4-479775f6974b" providerId="ADAL" clId="{964B722C-2AFF-4D64-AC47-79FF73357C59}" dt="2023-10-02T11:35:00.511" v="168" actId="1076"/>
          <ac:picMkLst>
            <pc:docMk/>
            <pc:sldMk cId="3764561225" sldId="552"/>
            <ac:picMk id="8" creationId="{30046795-5755-79D4-B198-42CD26BA376F}"/>
          </ac:picMkLst>
        </pc:picChg>
        <pc:picChg chg="add mod">
          <ac:chgData name="Alison Evans (Edu)" userId="70671642-1cab-4673-91d4-479775f6974b" providerId="ADAL" clId="{964B722C-2AFF-4D64-AC47-79FF73357C59}" dt="2023-10-02T11:35:26.937" v="173" actId="1076"/>
          <ac:picMkLst>
            <pc:docMk/>
            <pc:sldMk cId="3764561225" sldId="552"/>
            <ac:picMk id="9" creationId="{D88089D1-7B68-B0C9-2C7D-88AF01F4B5F2}"/>
          </ac:picMkLst>
        </pc:picChg>
        <pc:picChg chg="add mod">
          <ac:chgData name="Alison Evans (Edu)" userId="70671642-1cab-4673-91d4-479775f6974b" providerId="ADAL" clId="{964B722C-2AFF-4D64-AC47-79FF73357C59}" dt="2023-10-02T11:53:28.041" v="245"/>
          <ac:picMkLst>
            <pc:docMk/>
            <pc:sldMk cId="3764561225" sldId="552"/>
            <ac:picMk id="10" creationId="{AB8D6BDB-0DD8-C7D5-5DF4-7E43032FD3C4}"/>
          </ac:picMkLst>
        </pc:picChg>
        <pc:picChg chg="add mod">
          <ac:chgData name="Alison Evans (Edu)" userId="70671642-1cab-4673-91d4-479775f6974b" providerId="ADAL" clId="{964B722C-2AFF-4D64-AC47-79FF73357C59}" dt="2023-10-02T11:35:13.552" v="170" actId="1076"/>
          <ac:picMkLst>
            <pc:docMk/>
            <pc:sldMk cId="3764561225" sldId="552"/>
            <ac:picMk id="11" creationId="{BA35B3E0-F805-2CE4-1719-3EE6334B6185}"/>
          </ac:picMkLst>
        </pc:picChg>
        <pc:picChg chg="add del mod modCrop">
          <ac:chgData name="Alison Evans (Edu)" userId="70671642-1cab-4673-91d4-479775f6974b" providerId="ADAL" clId="{964B722C-2AFF-4D64-AC47-79FF73357C59}" dt="2023-10-02T11:24:12.083" v="120" actId="478"/>
          <ac:picMkLst>
            <pc:docMk/>
            <pc:sldMk cId="3764561225" sldId="552"/>
            <ac:picMk id="13" creationId="{DD92F4E3-E5D4-DDF0-E5CC-DB95E447394C}"/>
          </ac:picMkLst>
        </pc:picChg>
        <pc:picChg chg="add mod">
          <ac:chgData name="Alison Evans (Edu)" userId="70671642-1cab-4673-91d4-479775f6974b" providerId="ADAL" clId="{964B722C-2AFF-4D64-AC47-79FF73357C59}" dt="2023-10-02T11:35:19.199" v="172" actId="1076"/>
          <ac:picMkLst>
            <pc:docMk/>
            <pc:sldMk cId="3764561225" sldId="552"/>
            <ac:picMk id="14" creationId="{48EABE0A-5515-A776-8AE8-6D3FCBE91999}"/>
          </ac:picMkLst>
        </pc:picChg>
        <pc:picChg chg="add mod modCrop">
          <ac:chgData name="Alison Evans (Edu)" userId="70671642-1cab-4673-91d4-479775f6974b" providerId="ADAL" clId="{964B722C-2AFF-4D64-AC47-79FF73357C59}" dt="2023-10-02T11:34:57.074" v="167" actId="1076"/>
          <ac:picMkLst>
            <pc:docMk/>
            <pc:sldMk cId="3764561225" sldId="552"/>
            <ac:picMk id="16" creationId="{E3C935A4-417D-47E0-96AC-D3DBC8BF4E44}"/>
          </ac:picMkLst>
        </pc:picChg>
        <pc:picChg chg="add mod modCrop">
          <ac:chgData name="Alison Evans (Edu)" userId="70671642-1cab-4673-91d4-479775f6974b" providerId="ADAL" clId="{964B722C-2AFF-4D64-AC47-79FF73357C59}" dt="2023-10-02T11:42:11.055" v="203" actId="14100"/>
          <ac:picMkLst>
            <pc:docMk/>
            <pc:sldMk cId="3764561225" sldId="552"/>
            <ac:picMk id="19" creationId="{96CDCB6B-C4DB-D01F-F08F-8E5A69F70434}"/>
          </ac:picMkLst>
        </pc:picChg>
        <pc:picChg chg="add del mod">
          <ac:chgData name="Alison Evans (Edu)" userId="70671642-1cab-4673-91d4-479775f6974b" providerId="ADAL" clId="{964B722C-2AFF-4D64-AC47-79FF73357C59}" dt="2023-10-02T11:42:24.914" v="205" actId="21"/>
          <ac:picMkLst>
            <pc:docMk/>
            <pc:sldMk cId="3764561225" sldId="552"/>
            <ac:picMk id="5122" creationId="{5AADDD15-F346-A46F-C149-D67DF6E0D5BD}"/>
          </ac:picMkLst>
        </pc:picChg>
      </pc:sldChg>
      <pc:sldChg chg="addSp delSp modSp new mod">
        <pc:chgData name="Alison Evans (Edu)" userId="70671642-1cab-4673-91d4-479775f6974b" providerId="ADAL" clId="{964B722C-2AFF-4D64-AC47-79FF73357C59}" dt="2023-10-02T11:54:21.909" v="250" actId="1076"/>
        <pc:sldMkLst>
          <pc:docMk/>
          <pc:sldMk cId="3161792490" sldId="553"/>
        </pc:sldMkLst>
        <pc:picChg chg="add del mod modCrop">
          <ac:chgData name="Alison Evans (Edu)" userId="70671642-1cab-4673-91d4-479775f6974b" providerId="ADAL" clId="{964B722C-2AFF-4D64-AC47-79FF73357C59}" dt="2023-10-02T11:38:02.780" v="190" actId="478"/>
          <ac:picMkLst>
            <pc:docMk/>
            <pc:sldMk cId="3161792490" sldId="553"/>
            <ac:picMk id="3" creationId="{ADFBC0D7-5DC3-8E4B-AE54-663E3C03EAC4}"/>
          </ac:picMkLst>
        </pc:picChg>
        <pc:picChg chg="add mod modCrop">
          <ac:chgData name="Alison Evans (Edu)" userId="70671642-1cab-4673-91d4-479775f6974b" providerId="ADAL" clId="{964B722C-2AFF-4D64-AC47-79FF73357C59}" dt="2023-10-02T11:41:24.782" v="197" actId="1076"/>
          <ac:picMkLst>
            <pc:docMk/>
            <pc:sldMk cId="3161792490" sldId="553"/>
            <ac:picMk id="5" creationId="{3745C36E-EED4-88EB-69A8-2008AC00A5BF}"/>
          </ac:picMkLst>
        </pc:picChg>
        <pc:picChg chg="add mod">
          <ac:chgData name="Alison Evans (Edu)" userId="70671642-1cab-4673-91d4-479775f6974b" providerId="ADAL" clId="{964B722C-2AFF-4D64-AC47-79FF73357C59}" dt="2023-10-02T11:42:02.418" v="201" actId="1076"/>
          <ac:picMkLst>
            <pc:docMk/>
            <pc:sldMk cId="3161792490" sldId="553"/>
            <ac:picMk id="6" creationId="{96847717-05AA-7567-83B1-4C9BC2B4EA7D}"/>
          </ac:picMkLst>
        </pc:picChg>
        <pc:picChg chg="add del mod">
          <ac:chgData name="Alison Evans (Edu)" userId="70671642-1cab-4673-91d4-479775f6974b" providerId="ADAL" clId="{964B722C-2AFF-4D64-AC47-79FF73357C59}" dt="2023-10-02T11:53:45.736" v="246" actId="478"/>
          <ac:picMkLst>
            <pc:docMk/>
            <pc:sldMk cId="3161792490" sldId="553"/>
            <ac:picMk id="7" creationId="{49476731-8C50-12CB-F237-82D22ADA563B}"/>
          </ac:picMkLst>
        </pc:picChg>
        <pc:picChg chg="add mod">
          <ac:chgData name="Alison Evans (Edu)" userId="70671642-1cab-4673-91d4-479775f6974b" providerId="ADAL" clId="{964B722C-2AFF-4D64-AC47-79FF73357C59}" dt="2023-10-02T11:54:21.909" v="250" actId="1076"/>
          <ac:picMkLst>
            <pc:docMk/>
            <pc:sldMk cId="3161792490" sldId="553"/>
            <ac:picMk id="7170" creationId="{1253511F-9F74-C19B-ED6F-2F41E91C3ED3}"/>
          </ac:picMkLst>
        </pc:picChg>
      </pc:sldChg>
      <pc:sldChg chg="addSp modSp new mod ord">
        <pc:chgData name="Alison Evans (Edu)" userId="70671642-1cab-4673-91d4-479775f6974b" providerId="ADAL" clId="{964B722C-2AFF-4D64-AC47-79FF73357C59}" dt="2023-10-02T11:49:26.522" v="216"/>
        <pc:sldMkLst>
          <pc:docMk/>
          <pc:sldMk cId="3802547589" sldId="554"/>
        </pc:sldMkLst>
        <pc:picChg chg="add mod modCrop">
          <ac:chgData name="Alison Evans (Edu)" userId="70671642-1cab-4673-91d4-479775f6974b" providerId="ADAL" clId="{964B722C-2AFF-4D64-AC47-79FF73357C59}" dt="2023-10-02T11:37:14.863" v="186" actId="1076"/>
          <ac:picMkLst>
            <pc:docMk/>
            <pc:sldMk cId="3802547589" sldId="554"/>
            <ac:picMk id="3" creationId="{D29AEDF3-C98E-8F93-9B82-C74EC5AE6DEC}"/>
          </ac:picMkLst>
        </pc:picChg>
        <pc:picChg chg="add mod">
          <ac:chgData name="Alison Evans (Edu)" userId="70671642-1cab-4673-91d4-479775f6974b" providerId="ADAL" clId="{964B722C-2AFF-4D64-AC47-79FF73357C59}" dt="2023-10-02T11:37:46.191" v="189"/>
          <ac:picMkLst>
            <pc:docMk/>
            <pc:sldMk cId="3802547589" sldId="554"/>
            <ac:picMk id="4" creationId="{84FE3D63-0761-B005-CD42-C26426001869}"/>
          </ac:picMkLst>
        </pc:picChg>
      </pc:sldChg>
      <pc:sldChg chg="addSp modSp new mod">
        <pc:chgData name="Alison Evans (Edu)" userId="70671642-1cab-4673-91d4-479775f6974b" providerId="ADAL" clId="{964B722C-2AFF-4D64-AC47-79FF73357C59}" dt="2023-10-02T11:51:14.207" v="233" actId="1076"/>
        <pc:sldMkLst>
          <pc:docMk/>
          <pc:sldMk cId="1513947394" sldId="555"/>
        </pc:sldMkLst>
        <pc:picChg chg="add mod">
          <ac:chgData name="Alison Evans (Edu)" userId="70671642-1cab-4673-91d4-479775f6974b" providerId="ADAL" clId="{964B722C-2AFF-4D64-AC47-79FF73357C59}" dt="2023-10-02T11:51:11.746" v="232" actId="14100"/>
          <ac:picMkLst>
            <pc:docMk/>
            <pc:sldMk cId="1513947394" sldId="555"/>
            <ac:picMk id="2" creationId="{DB3033F6-9E55-9288-7AEB-EF5B27379BBB}"/>
          </ac:picMkLst>
        </pc:picChg>
        <pc:picChg chg="add mod">
          <ac:chgData name="Alison Evans (Edu)" userId="70671642-1cab-4673-91d4-479775f6974b" providerId="ADAL" clId="{964B722C-2AFF-4D64-AC47-79FF73357C59}" dt="2023-10-02T11:51:14.207" v="233" actId="1076"/>
          <ac:picMkLst>
            <pc:docMk/>
            <pc:sldMk cId="1513947394" sldId="555"/>
            <ac:picMk id="3" creationId="{DA382E5C-2C11-0D87-0AB5-3CF01AD6401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130BA-6D84-4D5C-AADF-DE0E464B08A6}"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980CD-8002-477D-90BF-A1ADCDAA909C}" type="slidenum">
              <a:rPr lang="en-GB" smtClean="0"/>
              <a:t>‹#›</a:t>
            </a:fld>
            <a:endParaRPr lang="en-GB"/>
          </a:p>
        </p:txBody>
      </p:sp>
    </p:spTree>
    <p:extLst>
      <p:ext uri="{BB962C8B-B14F-4D97-AF65-F5344CB8AC3E}">
        <p14:creationId xmlns:p14="http://schemas.microsoft.com/office/powerpoint/2010/main" val="3127968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063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80CD-8002-477D-90BF-A1ADCDAA909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546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STARTER</a:t>
            </a:r>
          </a:p>
        </p:txBody>
      </p:sp>
      <p:sp>
        <p:nvSpPr>
          <p:cNvPr id="4" name="Slide Number Placeholder 3"/>
          <p:cNvSpPr>
            <a:spLocks noGrp="1"/>
          </p:cNvSpPr>
          <p:nvPr>
            <p:ph type="sldNum" sz="quarter" idx="5"/>
          </p:nvPr>
        </p:nvSpPr>
        <p:spPr/>
        <p:txBody>
          <a:bodyPr/>
          <a:lstStyle/>
          <a:p>
            <a:fld id="{21E980CD-8002-477D-90BF-A1ADCDAA909C}" type="slidenum">
              <a:rPr lang="en-GB" smtClean="0"/>
              <a:t>4</a:t>
            </a:fld>
            <a:endParaRPr lang="en-GB"/>
          </a:p>
        </p:txBody>
      </p:sp>
    </p:spTree>
    <p:extLst>
      <p:ext uri="{BB962C8B-B14F-4D97-AF65-F5344CB8AC3E}">
        <p14:creationId xmlns:p14="http://schemas.microsoft.com/office/powerpoint/2010/main" val="1886417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opportunities and potential challenges of incorporating the CCRs in your subject? </a:t>
            </a:r>
          </a:p>
          <a:p>
            <a:r>
              <a:rPr lang="en-GB" dirty="0"/>
              <a:t>Opportunity to engage with documents </a:t>
            </a:r>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3421827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1632092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literacy is important </a:t>
            </a:r>
          </a:p>
        </p:txBody>
      </p:sp>
      <p:sp>
        <p:nvSpPr>
          <p:cNvPr id="4" name="Slide Number Placeholder 3"/>
          <p:cNvSpPr>
            <a:spLocks noGrp="1"/>
          </p:cNvSpPr>
          <p:nvPr>
            <p:ph type="sldNum" sz="quarter" idx="5"/>
          </p:nvPr>
        </p:nvSpPr>
        <p:spPr/>
        <p:txBody>
          <a:bodyPr/>
          <a:lstStyle/>
          <a:p>
            <a:fld id="{21E980CD-8002-477D-90BF-A1ADCDAA909C}" type="slidenum">
              <a:rPr lang="en-GB" smtClean="0"/>
              <a:t>7</a:t>
            </a:fld>
            <a:endParaRPr lang="en-GB"/>
          </a:p>
        </p:txBody>
      </p:sp>
    </p:spTree>
    <p:extLst>
      <p:ext uri="{BB962C8B-B14F-4D97-AF65-F5344CB8AC3E}">
        <p14:creationId xmlns:p14="http://schemas.microsoft.com/office/powerpoint/2010/main" val="59888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8</a:t>
            </a:fld>
            <a:endParaRPr lang="en-GB"/>
          </a:p>
        </p:txBody>
      </p:sp>
    </p:spTree>
    <p:extLst>
      <p:ext uri="{BB962C8B-B14F-4D97-AF65-F5344CB8AC3E}">
        <p14:creationId xmlns:p14="http://schemas.microsoft.com/office/powerpoint/2010/main" val="1940602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10996176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5C716-4C9A-44D6-9FBB-D3072A14FA2B}" type="slidenum">
              <a:rPr lang="en-GB" smtClean="0"/>
              <a:t>11</a:t>
            </a:fld>
            <a:endParaRPr lang="en-GB"/>
          </a:p>
        </p:txBody>
      </p:sp>
    </p:spTree>
    <p:extLst>
      <p:ext uri="{BB962C8B-B14F-4D97-AF65-F5344CB8AC3E}">
        <p14:creationId xmlns:p14="http://schemas.microsoft.com/office/powerpoint/2010/main" val="2276996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Thought-provoking consideration of numeracy as a CCR</a:t>
            </a:r>
          </a:p>
        </p:txBody>
      </p:sp>
      <p:sp>
        <p:nvSpPr>
          <p:cNvPr id="4" name="Slide Number Placeholder 3"/>
          <p:cNvSpPr>
            <a:spLocks noGrp="1"/>
          </p:cNvSpPr>
          <p:nvPr>
            <p:ph type="sldNum" sz="quarter" idx="5"/>
          </p:nvPr>
        </p:nvSpPr>
        <p:spPr/>
        <p:txBody>
          <a:bodyPr/>
          <a:lstStyle/>
          <a:p>
            <a:fld id="{B125C716-4C9A-44D6-9FBB-D3072A14FA2B}" type="slidenum">
              <a:rPr lang="en-GB" smtClean="0"/>
              <a:t>12</a:t>
            </a:fld>
            <a:endParaRPr lang="en-GB"/>
          </a:p>
        </p:txBody>
      </p:sp>
    </p:spTree>
    <p:extLst>
      <p:ext uri="{BB962C8B-B14F-4D97-AF65-F5344CB8AC3E}">
        <p14:creationId xmlns:p14="http://schemas.microsoft.com/office/powerpoint/2010/main" val="1135755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13</a:t>
            </a:fld>
            <a:endParaRPr lang="en-GB"/>
          </a:p>
        </p:txBody>
      </p:sp>
    </p:spTree>
    <p:extLst>
      <p:ext uri="{BB962C8B-B14F-4D97-AF65-F5344CB8AC3E}">
        <p14:creationId xmlns:p14="http://schemas.microsoft.com/office/powerpoint/2010/main" val="14913265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5C716-4C9A-44D6-9FBB-D3072A14FA2B}" type="slidenum">
              <a:rPr lang="en-GB" smtClean="0"/>
              <a:t>15</a:t>
            </a:fld>
            <a:endParaRPr lang="en-GB"/>
          </a:p>
        </p:txBody>
      </p:sp>
    </p:spTree>
    <p:extLst>
      <p:ext uri="{BB962C8B-B14F-4D97-AF65-F5344CB8AC3E}">
        <p14:creationId xmlns:p14="http://schemas.microsoft.com/office/powerpoint/2010/main" val="1955141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25C716-4C9A-44D6-9FBB-D3072A14FA2B}" type="slidenum">
              <a:rPr lang="en-GB" smtClean="0"/>
              <a:t>16</a:t>
            </a:fld>
            <a:endParaRPr lang="en-GB"/>
          </a:p>
        </p:txBody>
      </p:sp>
    </p:spTree>
    <p:extLst>
      <p:ext uri="{BB962C8B-B14F-4D97-AF65-F5344CB8AC3E}">
        <p14:creationId xmlns:p14="http://schemas.microsoft.com/office/powerpoint/2010/main" val="938067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17</a:t>
            </a:fld>
            <a:endParaRPr lang="en-GB"/>
          </a:p>
        </p:txBody>
      </p:sp>
    </p:spTree>
    <p:extLst>
      <p:ext uri="{BB962C8B-B14F-4D97-AF65-F5344CB8AC3E}">
        <p14:creationId xmlns:p14="http://schemas.microsoft.com/office/powerpoint/2010/main" val="619960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19</a:t>
            </a:fld>
            <a:endParaRPr lang="en-GB"/>
          </a:p>
        </p:txBody>
      </p:sp>
    </p:spTree>
    <p:extLst>
      <p:ext uri="{BB962C8B-B14F-4D97-AF65-F5344CB8AC3E}">
        <p14:creationId xmlns:p14="http://schemas.microsoft.com/office/powerpoint/2010/main" val="4070139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20</a:t>
            </a:fld>
            <a:endParaRPr lang="en-GB"/>
          </a:p>
        </p:txBody>
      </p:sp>
    </p:spTree>
    <p:extLst>
      <p:ext uri="{BB962C8B-B14F-4D97-AF65-F5344CB8AC3E}">
        <p14:creationId xmlns:p14="http://schemas.microsoft.com/office/powerpoint/2010/main" val="1738723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21</a:t>
            </a:fld>
            <a:endParaRPr lang="en-GB"/>
          </a:p>
        </p:txBody>
      </p:sp>
    </p:spTree>
    <p:extLst>
      <p:ext uri="{BB962C8B-B14F-4D97-AF65-F5344CB8AC3E}">
        <p14:creationId xmlns:p14="http://schemas.microsoft.com/office/powerpoint/2010/main" val="2517537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00001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82275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425533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683646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67876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62317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37266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462318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16019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442542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02/10/2023</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65067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02/10/2023</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1251601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hyperlink" Target="https://d2tic4wvo1iusb.cloudfront.net/production/eef-guidance-reports/literacy-ks3-ks4/EEF_KS3_KS4_LITERACY_POSTER.pdf?v=169620616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hyperlink" Target="https://learningspy.co.uk/featured/secret-numeracy/" TargetMode="Externa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hyperlink" Target="https://educationendowmentfoundation.org.uk/" TargetMode="External"/><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hyperlink" Target="https://hwb.gov.wales/curriculum-for-wales/humanities/" TargetMode="Externa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6.png"/><Relationship Id="rId4" Type="http://schemas.openxmlformats.org/officeDocument/2006/relationships/hyperlink" Target="https://hwb.gov.wales/curriculum-for-wales/humanities/"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3.png"/><Relationship Id="rId7" Type="http://schemas.openxmlformats.org/officeDocument/2006/relationships/hyperlink" Target="https://www.bbc.co.uk/news/uk-wales-politics-66961977" TargetMode="External"/><Relationship Id="rId12" Type="http://schemas.openxmlformats.org/officeDocument/2006/relationships/hyperlink" Target="https://www.bbc.co.uk/news/uk-wales-64066163"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6.png"/><Relationship Id="rId11" Type="http://schemas.openxmlformats.org/officeDocument/2006/relationships/image" Target="../media/image28.png"/><Relationship Id="rId5" Type="http://schemas.openxmlformats.org/officeDocument/2006/relationships/image" Target="../media/image25.png"/><Relationship Id="rId10" Type="http://schemas.openxmlformats.org/officeDocument/2006/relationships/hyperlink" Target="https://www.gov.wales/police-recorded-road-collisions-2022-html" TargetMode="External"/><Relationship Id="rId4" Type="http://schemas.openxmlformats.org/officeDocument/2006/relationships/image" Target="../media/image24.png"/><Relationship Id="rId9" Type="http://schemas.openxmlformats.org/officeDocument/2006/relationships/hyperlink" Target="https://www.bbc.co.uk/news/uk-wales-62134399"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hyperlink" Target="https://educationendowmentfoundation.org.uk/education-evidence/guidance-reports/literacy-ks3-ks4" TargetMode="External"/><Relationship Id="rId3" Type="http://schemas.openxmlformats.org/officeDocument/2006/relationships/image" Target="../media/image33.png"/><Relationship Id="rId7" Type="http://schemas.openxmlformats.org/officeDocument/2006/relationships/hyperlink" Target="https://www.bbc.co.uk/bitesize/guides/zpmfgdm/revision/1" TargetMode="External"/><Relationship Id="rId12"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1.jpeg"/><Relationship Id="rId11" Type="http://schemas.openxmlformats.org/officeDocument/2006/relationships/hyperlink" Target="https://educationendowmentfoundation.org.uk/" TargetMode="External"/><Relationship Id="rId5" Type="http://schemas.openxmlformats.org/officeDocument/2006/relationships/hyperlink" Target="https://www.bbc.co.uk/bitesize/topics/zm38q6f/articles/zpscr2p" TargetMode="External"/><Relationship Id="rId10" Type="http://schemas.openxmlformats.org/officeDocument/2006/relationships/image" Target="../media/image17.png"/><Relationship Id="rId4" Type="http://schemas.openxmlformats.org/officeDocument/2006/relationships/image" Target="../media/image34.png"/><Relationship Id="rId9" Type="http://schemas.openxmlformats.org/officeDocument/2006/relationships/hyperlink" Target="https://www.bbc.co.uk/teach/skillswise/graphs-and-charts/zjwky9q"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11.jpeg"/><Relationship Id="rId4" Type="http://schemas.openxmlformats.org/officeDocument/2006/relationships/hyperlink" Target="https://www.hallcrossacademy.co.uk/wp-content/uploads/Numeracy-across-the-curriculum-teacher-handboo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24F1AA30-1231-462E-8952-70C1117D905E}"/>
              </a:ext>
            </a:extLst>
          </p:cNvPr>
          <p:cNvSpPr txBox="1"/>
          <p:nvPr/>
        </p:nvSpPr>
        <p:spPr>
          <a:xfrm>
            <a:off x="375193" y="243623"/>
            <a:ext cx="4876315" cy="3231654"/>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b="1" dirty="0"/>
              <a:t>ECAD 6008 </a:t>
            </a:r>
            <a:r>
              <a:rPr lang="en-GB" sz="2400" dirty="0"/>
              <a:t>– </a:t>
            </a:r>
            <a:r>
              <a:rPr lang="en-US" sz="2400" b="1" dirty="0">
                <a:effectLst/>
                <a:latin typeface="Calibri" panose="020F0502020204030204" pitchFamily="34" charset="0"/>
                <a:ea typeface="Times New Roman" panose="02020603050405020304" pitchFamily="18" charset="0"/>
              </a:rPr>
              <a:t>Professional and Pedagogic Studies: Leading the Learning: what, how and why am I teaching?</a:t>
            </a:r>
          </a:p>
          <a:p>
            <a:endParaRPr lang="en-GB" dirty="0"/>
          </a:p>
          <a:p>
            <a:endParaRPr lang="en-GB" sz="2400" dirty="0">
              <a:solidFill>
                <a:srgbClr val="FF0000"/>
              </a:solidFill>
              <a:latin typeface="Calibri" panose="020F0502020204030204" pitchFamily="34" charset="0"/>
              <a:ea typeface="Times New Roman" panose="02020603050405020304" pitchFamily="18" charset="0"/>
            </a:endParaRPr>
          </a:p>
          <a:p>
            <a:r>
              <a:rPr lang="en-GB" sz="2400" dirty="0">
                <a:solidFill>
                  <a:srgbClr val="FF0000"/>
                </a:solidFill>
                <a:latin typeface="Calibri" panose="020F0502020204030204" pitchFamily="34" charset="0"/>
                <a:ea typeface="Times New Roman" panose="02020603050405020304" pitchFamily="18" charset="0"/>
              </a:rPr>
              <a:t>Wednesday 04/10/2023</a:t>
            </a:r>
          </a:p>
          <a:p>
            <a:r>
              <a:rPr lang="en-GB" sz="2400" b="1" dirty="0">
                <a:latin typeface="Calibri" panose="020F0502020204030204" pitchFamily="34" charset="0"/>
                <a:ea typeface="Times New Roman" panose="02020603050405020304" pitchFamily="18" charset="0"/>
              </a:rPr>
              <a:t>Literacy, numeracy and DCF</a:t>
            </a:r>
            <a:endParaRPr lang="en-GB" sz="2400" b="1" dirty="0">
              <a:effectLst/>
              <a:latin typeface="Times New Roman" panose="02020603050405020304" pitchFamily="18" charset="0"/>
              <a:ea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12200DA7-C74A-42CC-A399-A0A7CB06DA22}"/>
              </a:ext>
            </a:extLst>
          </p:cNvPr>
          <p:cNvSpPr txBox="1"/>
          <p:nvPr/>
        </p:nvSpPr>
        <p:spPr>
          <a:xfrm rot="20380675">
            <a:off x="9864468" y="5544673"/>
            <a:ext cx="2157918" cy="830997"/>
          </a:xfrm>
          <a:prstGeom prst="rect">
            <a:avLst/>
          </a:prstGeom>
          <a:solidFill>
            <a:srgbClr val="FFFF00"/>
          </a:solidFill>
        </p:spPr>
        <p:txBody>
          <a:bodyPr wrap="square" rtlCol="0">
            <a:spAutoFit/>
          </a:bodyPr>
          <a:lstStyle/>
          <a:p>
            <a:r>
              <a:rPr lang="en-GB" sz="2400" dirty="0"/>
              <a:t>PGCE Business and Geography</a:t>
            </a:r>
          </a:p>
        </p:txBody>
      </p:sp>
    </p:spTree>
    <p:extLst>
      <p:ext uri="{BB962C8B-B14F-4D97-AF65-F5344CB8AC3E}">
        <p14:creationId xmlns:p14="http://schemas.microsoft.com/office/powerpoint/2010/main" val="415047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57200" y="345233"/>
            <a:ext cx="7371184"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Link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597159" y="1250302"/>
            <a:ext cx="10944808" cy="3046988"/>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sz="2800" dirty="0"/>
              <a:t>1. Good teaching and learning maintains a consistent focus on the overall purposes of the curriculum</a:t>
            </a:r>
          </a:p>
          <a:p>
            <a:pPr marR="0" lvl="0" algn="l" defTabSz="914400" rtl="0" eaLnBrk="1" fontAlgn="auto" latinLnBrk="0" hangingPunct="1">
              <a:lnSpc>
                <a:spcPct val="100000"/>
              </a:lnSpc>
              <a:spcBef>
                <a:spcPts val="0"/>
              </a:spcBef>
              <a:spcAft>
                <a:spcPts val="0"/>
              </a:spcAft>
              <a:buClrTx/>
              <a:buSzTx/>
              <a:tabLst/>
              <a:defRPr/>
            </a:pPr>
            <a:endParaRPr lang="en-GB" sz="2800" dirty="0">
              <a:solidFill>
                <a:prstClr val="black"/>
              </a:solidFill>
              <a:latin typeface="Calibri" panose="020F0502020204030204"/>
            </a:endParaRPr>
          </a:p>
          <a:p>
            <a:pPr marR="0" lvl="0" algn="l" defTabSz="914400" rtl="0" eaLnBrk="1" fontAlgn="auto" latinLnBrk="0" hangingPunct="1">
              <a:lnSpc>
                <a:spcPct val="100000"/>
              </a:lnSpc>
              <a:spcBef>
                <a:spcPts val="0"/>
              </a:spcBef>
              <a:spcAft>
                <a:spcPts val="0"/>
              </a:spcAft>
              <a:buClrTx/>
              <a:buSzTx/>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9. </a:t>
            </a:r>
            <a:r>
              <a:rPr lang="en-GB" sz="2800" dirty="0"/>
              <a:t>Good teaching and learning regularly reinforces Cross-curriculum Responsibilities, including literacy, numeracy and digital competence, and provides opportunities to practise them</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1283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8962571" y="78725"/>
            <a:ext cx="2946400" cy="2838646"/>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6117771"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panose="020F0502020204030204"/>
                <a:ea typeface="+mn-ea"/>
                <a:cs typeface="+mn-cs"/>
              </a:rPr>
              <a:t>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914400" y="1393185"/>
            <a:ext cx="8839200" cy="1446550"/>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Rounded MT Bold" panose="020F0704030504030204" pitchFamily="34"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D2646AC-3F56-4CA2-8955-1B63250540BE}"/>
              </a:ext>
            </a:extLst>
          </p:cNvPr>
          <p:cNvSpPr txBox="1"/>
          <p:nvPr/>
        </p:nvSpPr>
        <p:spPr>
          <a:xfrm>
            <a:off x="283029" y="1770476"/>
            <a:ext cx="9863256" cy="4154984"/>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Calibri" panose="020F0502020204030204" pitchFamily="34" charset="0"/>
                <a:ea typeface="+mn-ea"/>
                <a:cs typeface="+mn-cs"/>
              </a:rPr>
              <a:t>To understand the place of cross curricular skills in the curriculum for Wales </a:t>
            </a:r>
            <a:endParaRPr kumimoji="0" lang="en-GB" sz="2800" b="0" i="0" u="none" strike="noStrike" kern="1200" cap="none" spc="0" normalizeH="0" baseline="0" noProof="0" dirty="0">
              <a:ln>
                <a:noFill/>
              </a:ln>
              <a:effectLst/>
              <a:uLnTx/>
              <a:uFillTx/>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effectLst/>
                <a:uLnTx/>
                <a:uFillTx/>
                <a:latin typeface="Calibri" panose="020F0502020204030204" pitchFamily="34" charset="0"/>
                <a:ea typeface="+mn-ea"/>
                <a:cs typeface="+mn-cs"/>
              </a:rPr>
              <a:t>To use the information presented to enhance planning in ECAD6008 and PTE1/2</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174146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6DAB6AFC-D350-499E-9CD5-3D32C90412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6B1247B7-73E5-475E-BEBD-4E9BA8687B8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302" t="19176" r="8252" b="15805"/>
          <a:stretch/>
        </p:blipFill>
        <p:spPr bwMode="auto">
          <a:xfrm>
            <a:off x="7089169" y="102740"/>
            <a:ext cx="4520627" cy="35223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7DE1D1E-5870-4E29-8257-FBF707B9175D}"/>
              </a:ext>
            </a:extLst>
          </p:cNvPr>
          <p:cNvSpPr txBox="1"/>
          <p:nvPr/>
        </p:nvSpPr>
        <p:spPr>
          <a:xfrm>
            <a:off x="7243281" y="3955551"/>
            <a:ext cx="4623371" cy="2554545"/>
          </a:xfrm>
          <a:prstGeom prst="rect">
            <a:avLst/>
          </a:prstGeom>
          <a:noFill/>
        </p:spPr>
        <p:txBody>
          <a:bodyPr wrap="square" rtlCol="0">
            <a:spAutoFit/>
          </a:bodyPr>
          <a:lstStyle/>
          <a:p>
            <a:r>
              <a:rPr lang="en-GB" sz="3200" dirty="0"/>
              <a:t>Think of a word that has featured in ECAD 6008 sessions so far. </a:t>
            </a:r>
          </a:p>
          <a:p>
            <a:r>
              <a:rPr lang="en-GB" sz="3200" dirty="0"/>
              <a:t>Who can score the highest points? </a:t>
            </a:r>
          </a:p>
        </p:txBody>
      </p:sp>
    </p:spTree>
    <p:extLst>
      <p:ext uri="{BB962C8B-B14F-4D97-AF65-F5344CB8AC3E}">
        <p14:creationId xmlns:p14="http://schemas.microsoft.com/office/powerpoint/2010/main" val="1116142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458ECCA6-7BB3-429D-85F4-0C2F8DE885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4" t="22280" r="1928" b="17601"/>
          <a:stretch/>
        </p:blipFill>
        <p:spPr bwMode="auto">
          <a:xfrm>
            <a:off x="2054831" y="2270588"/>
            <a:ext cx="8291245" cy="389390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544A539-3780-43DE-8E38-A50632664F92}"/>
              </a:ext>
            </a:extLst>
          </p:cNvPr>
          <p:cNvSpPr txBox="1"/>
          <p:nvPr/>
        </p:nvSpPr>
        <p:spPr>
          <a:xfrm>
            <a:off x="523982" y="575352"/>
            <a:ext cx="10757043" cy="923330"/>
          </a:xfrm>
          <a:prstGeom prst="rect">
            <a:avLst/>
          </a:prstGeom>
          <a:noFill/>
        </p:spPr>
        <p:txBody>
          <a:bodyPr wrap="square" rtlCol="0">
            <a:spAutoFit/>
          </a:bodyPr>
          <a:lstStyle/>
          <a:p>
            <a:r>
              <a:rPr lang="en-GB" sz="5400" b="1" dirty="0"/>
              <a:t>The cross curricular responsibilities…</a:t>
            </a:r>
          </a:p>
        </p:txBody>
      </p:sp>
    </p:spTree>
    <p:extLst>
      <p:ext uri="{BB962C8B-B14F-4D97-AF65-F5344CB8AC3E}">
        <p14:creationId xmlns:p14="http://schemas.microsoft.com/office/powerpoint/2010/main" val="48604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F3F472-1737-D890-621F-C24D2057B943}"/>
              </a:ext>
            </a:extLst>
          </p:cNvPr>
          <p:cNvPicPr>
            <a:picLocks noChangeAspect="1"/>
          </p:cNvPicPr>
          <p:nvPr/>
        </p:nvPicPr>
        <p:blipFill rotWithShape="1">
          <a:blip r:embed="rId3"/>
          <a:srcRect l="40029" t="19071" r="26482" b="52248"/>
          <a:stretch/>
        </p:blipFill>
        <p:spPr>
          <a:xfrm>
            <a:off x="981339" y="1387549"/>
            <a:ext cx="10229322" cy="4928190"/>
          </a:xfrm>
          <a:prstGeom prst="rect">
            <a:avLst/>
          </a:prstGeom>
        </p:spPr>
      </p:pic>
      <p:pic>
        <p:nvPicPr>
          <p:cNvPr id="5" name="Picture 4">
            <a:extLst>
              <a:ext uri="{FF2B5EF4-FFF2-40B4-BE49-F238E27FC236}">
                <a16:creationId xmlns:a16="http://schemas.microsoft.com/office/drawing/2014/main" id="{569239C0-21BF-BFBB-51D4-BDFEFAE3C8C6}"/>
              </a:ext>
            </a:extLst>
          </p:cNvPr>
          <p:cNvPicPr>
            <a:picLocks noChangeAspect="1"/>
          </p:cNvPicPr>
          <p:nvPr/>
        </p:nvPicPr>
        <p:blipFill rotWithShape="1">
          <a:blip r:embed="rId4"/>
          <a:srcRect l="22064" t="36434" r="21773" b="41551"/>
          <a:stretch/>
        </p:blipFill>
        <p:spPr>
          <a:xfrm>
            <a:off x="2838892" y="180754"/>
            <a:ext cx="6847369" cy="150982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04046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BBA5CA1A-2625-A101-2AC5-AF67BE62B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4806" y="3834675"/>
            <a:ext cx="7222387" cy="30233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1C4F5A-AD3E-F0A7-0321-3A86D23B4C02}"/>
              </a:ext>
            </a:extLst>
          </p:cNvPr>
          <p:cNvSpPr txBox="1"/>
          <p:nvPr/>
        </p:nvSpPr>
        <p:spPr>
          <a:xfrm>
            <a:off x="433276" y="460888"/>
            <a:ext cx="10794705" cy="4323684"/>
          </a:xfrm>
          <a:prstGeom prst="rect">
            <a:avLst/>
          </a:prstGeom>
          <a:noFill/>
        </p:spPr>
        <p:txBody>
          <a:bodyPr wrap="square">
            <a:spAutoFit/>
          </a:bodyPr>
          <a:lstStyle/>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There is a plethora of research highlighting the correlation between a child’s vocabulary and their future life chances.  According to the National Literacy Trust, </a:t>
            </a:r>
            <a:r>
              <a:rPr lang="en-GB" sz="2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one in eight people in Wales lack basic literacy skills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(compared to 1/6 in England, 1/4 in Scotland and 1/5 in Northern Ireland).  </a:t>
            </a:r>
          </a:p>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The gap between low skilled people and their higher skilled peers is a significant factor in affecting social mobility, limiting access to leading universities, the best apprenticeships and most competitive careers (Sutton Trust website). </a:t>
            </a:r>
          </a:p>
        </p:txBody>
      </p:sp>
    </p:spTree>
    <p:extLst>
      <p:ext uri="{BB962C8B-B14F-4D97-AF65-F5344CB8AC3E}">
        <p14:creationId xmlns:p14="http://schemas.microsoft.com/office/powerpoint/2010/main" val="4164686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9AEDF3-C98E-8F93-9B82-C74EC5AE6DEC}"/>
              </a:ext>
            </a:extLst>
          </p:cNvPr>
          <p:cNvPicPr>
            <a:picLocks noChangeAspect="1"/>
          </p:cNvPicPr>
          <p:nvPr/>
        </p:nvPicPr>
        <p:blipFill rotWithShape="1">
          <a:blip r:embed="rId3"/>
          <a:srcRect l="8634" t="15349" r="11395" b="39535"/>
          <a:stretch/>
        </p:blipFill>
        <p:spPr>
          <a:xfrm>
            <a:off x="182305" y="744278"/>
            <a:ext cx="11827389" cy="3753295"/>
          </a:xfrm>
          <a:prstGeom prst="rect">
            <a:avLst/>
          </a:prstGeom>
        </p:spPr>
      </p:pic>
      <p:pic>
        <p:nvPicPr>
          <p:cNvPr id="4" name="Picture 2">
            <a:hlinkClick r:id="rId4"/>
            <a:extLst>
              <a:ext uri="{FF2B5EF4-FFF2-40B4-BE49-F238E27FC236}">
                <a16:creationId xmlns:a16="http://schemas.microsoft.com/office/drawing/2014/main" id="{84FE3D63-0761-B005-CD42-C264260018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25546" y="5350059"/>
            <a:ext cx="958259" cy="958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2547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720AC1-64D9-CEEA-F534-DD9B451A84BA}"/>
              </a:ext>
            </a:extLst>
          </p:cNvPr>
          <p:cNvPicPr>
            <a:picLocks noChangeAspect="1"/>
          </p:cNvPicPr>
          <p:nvPr/>
        </p:nvPicPr>
        <p:blipFill rotWithShape="1">
          <a:blip r:embed="rId3"/>
          <a:srcRect l="39593" t="46977" r="25960" b="32093"/>
          <a:stretch/>
        </p:blipFill>
        <p:spPr>
          <a:xfrm>
            <a:off x="1244009" y="2264735"/>
            <a:ext cx="9861894" cy="3370521"/>
          </a:xfrm>
          <a:prstGeom prst="rect">
            <a:avLst/>
          </a:prstGeom>
        </p:spPr>
      </p:pic>
      <p:pic>
        <p:nvPicPr>
          <p:cNvPr id="4" name="Picture 3">
            <a:extLst>
              <a:ext uri="{FF2B5EF4-FFF2-40B4-BE49-F238E27FC236}">
                <a16:creationId xmlns:a16="http://schemas.microsoft.com/office/drawing/2014/main" id="{6CE6C564-4C7B-6C96-BDDF-FA281DE0C438}"/>
              </a:ext>
            </a:extLst>
          </p:cNvPr>
          <p:cNvPicPr>
            <a:picLocks noChangeAspect="1"/>
          </p:cNvPicPr>
          <p:nvPr/>
        </p:nvPicPr>
        <p:blipFill rotWithShape="1">
          <a:blip r:embed="rId4"/>
          <a:srcRect l="22064" t="36434" r="21773" b="41551"/>
          <a:stretch/>
        </p:blipFill>
        <p:spPr>
          <a:xfrm>
            <a:off x="2838892" y="180754"/>
            <a:ext cx="6847369" cy="150982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70088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267E20-280D-0574-949A-E3BF3B0BEEBE}"/>
              </a:ext>
            </a:extLst>
          </p:cNvPr>
          <p:cNvPicPr>
            <a:picLocks noChangeAspect="1"/>
          </p:cNvPicPr>
          <p:nvPr/>
        </p:nvPicPr>
        <p:blipFill rotWithShape="1">
          <a:blip r:embed="rId2"/>
          <a:srcRect l="20590" t="21510" r="42477" b="16604"/>
          <a:stretch/>
        </p:blipFill>
        <p:spPr>
          <a:xfrm>
            <a:off x="690112" y="193003"/>
            <a:ext cx="6866627" cy="6471994"/>
          </a:xfrm>
          <a:prstGeom prst="rect">
            <a:avLst/>
          </a:prstGeom>
        </p:spPr>
      </p:pic>
      <p:sp>
        <p:nvSpPr>
          <p:cNvPr id="3" name="TextBox 2">
            <a:extLst>
              <a:ext uri="{FF2B5EF4-FFF2-40B4-BE49-F238E27FC236}">
                <a16:creationId xmlns:a16="http://schemas.microsoft.com/office/drawing/2014/main" id="{741BCE25-0272-6907-A952-F2D7715065D9}"/>
              </a:ext>
            </a:extLst>
          </p:cNvPr>
          <p:cNvSpPr txBox="1"/>
          <p:nvPr/>
        </p:nvSpPr>
        <p:spPr>
          <a:xfrm>
            <a:off x="8115651" y="1828800"/>
            <a:ext cx="3880884" cy="2308324"/>
          </a:xfrm>
          <a:prstGeom prst="rect">
            <a:avLst/>
          </a:prstGeom>
          <a:noFill/>
        </p:spPr>
        <p:txBody>
          <a:bodyPr wrap="square" rtlCol="0">
            <a:spAutoFit/>
          </a:bodyPr>
          <a:lstStyle/>
          <a:p>
            <a:r>
              <a:rPr lang="en-GB" sz="4800" dirty="0"/>
              <a:t>How might you use this in your teaching? </a:t>
            </a:r>
          </a:p>
        </p:txBody>
      </p:sp>
    </p:spTree>
    <p:extLst>
      <p:ext uri="{BB962C8B-B14F-4D97-AF65-F5344CB8AC3E}">
        <p14:creationId xmlns:p14="http://schemas.microsoft.com/office/powerpoint/2010/main" val="2808701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EEAC2F-352D-431C-B2F2-426116F83239}"/>
              </a:ext>
            </a:extLst>
          </p:cNvPr>
          <p:cNvPicPr>
            <a:picLocks noChangeAspect="1"/>
          </p:cNvPicPr>
          <p:nvPr/>
        </p:nvPicPr>
        <p:blipFill>
          <a:blip r:embed="rId3">
            <a:alphaModFix amt="45000"/>
          </a:blip>
          <a:stretch>
            <a:fillRect/>
          </a:stretch>
        </p:blipFill>
        <p:spPr>
          <a:xfrm>
            <a:off x="323385" y="234176"/>
            <a:ext cx="11653025" cy="6389648"/>
          </a:xfrm>
          <a:prstGeom prst="rect">
            <a:avLst/>
          </a:prstGeom>
        </p:spPr>
      </p:pic>
      <p:sp>
        <p:nvSpPr>
          <p:cNvPr id="3" name="Rectangle 2">
            <a:extLst>
              <a:ext uri="{FF2B5EF4-FFF2-40B4-BE49-F238E27FC236}">
                <a16:creationId xmlns:a16="http://schemas.microsoft.com/office/drawing/2014/main" id="{FD0E7F53-82D5-4868-B8FC-DA710F3ACBA2}"/>
              </a:ext>
            </a:extLst>
          </p:cNvPr>
          <p:cNvSpPr/>
          <p:nvPr/>
        </p:nvSpPr>
        <p:spPr>
          <a:xfrm>
            <a:off x="11073161" y="234176"/>
            <a:ext cx="795454" cy="657922"/>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 name="Content Placeholder 5">
            <a:extLst>
              <a:ext uri="{FF2B5EF4-FFF2-40B4-BE49-F238E27FC236}">
                <a16:creationId xmlns:a16="http://schemas.microsoft.com/office/drawing/2014/main" id="{CB4BBD61-5920-4E3D-B5E3-51EC5C8665F2}"/>
              </a:ext>
            </a:extLst>
          </p:cNvPr>
          <p:cNvSpPr txBox="1">
            <a:spLocks/>
          </p:cNvSpPr>
          <p:nvPr/>
        </p:nvSpPr>
        <p:spPr>
          <a:xfrm>
            <a:off x="549751" y="690427"/>
            <a:ext cx="10415615" cy="377762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Numeracy – the application of mathematics to solve problems in real-world contexts – plays a critical part in our everyday lives, and in the economic health of the nation.</a:t>
            </a:r>
          </a:p>
          <a:p>
            <a:pPr marL="0" indent="0">
              <a:buNone/>
            </a:pPr>
            <a:endParaRPr lang="en-GB" sz="3200" dirty="0"/>
          </a:p>
          <a:p>
            <a:r>
              <a:rPr lang="en-GB" sz="3200" dirty="0"/>
              <a:t>Numeracy skills can also help learners become </a:t>
            </a:r>
            <a:r>
              <a:rPr lang="en-GB" sz="3200" b="1" dirty="0"/>
              <a:t>ethical, informed citizens of Wales and the world</a:t>
            </a:r>
            <a:r>
              <a:rPr lang="en-GB" sz="3200" dirty="0"/>
              <a:t> by providing them with tools to analyse data critically, enabling them to develop informed views on social, political, economic and environmental issues. It encourages clarity of thinking, allowing learners to understand and make reasoned decisions.</a:t>
            </a:r>
          </a:p>
        </p:txBody>
      </p:sp>
    </p:spTree>
    <p:extLst>
      <p:ext uri="{BB962C8B-B14F-4D97-AF65-F5344CB8AC3E}">
        <p14:creationId xmlns:p14="http://schemas.microsoft.com/office/powerpoint/2010/main" val="604211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C8F898-6829-43E9-AC5D-8554C79B527F}"/>
              </a:ext>
            </a:extLst>
          </p:cNvPr>
          <p:cNvPicPr>
            <a:picLocks noChangeAspect="1"/>
          </p:cNvPicPr>
          <p:nvPr/>
        </p:nvPicPr>
        <p:blipFill>
          <a:blip r:embed="rId3"/>
          <a:stretch>
            <a:fillRect/>
          </a:stretch>
        </p:blipFill>
        <p:spPr>
          <a:xfrm>
            <a:off x="527292" y="337176"/>
            <a:ext cx="3688400" cy="2548349"/>
          </a:xfrm>
          <a:prstGeom prst="rect">
            <a:avLst/>
          </a:prstGeom>
        </p:spPr>
      </p:pic>
      <p:pic>
        <p:nvPicPr>
          <p:cNvPr id="7" name="Picture 6">
            <a:extLst>
              <a:ext uri="{FF2B5EF4-FFF2-40B4-BE49-F238E27FC236}">
                <a16:creationId xmlns:a16="http://schemas.microsoft.com/office/drawing/2014/main" id="{076AEA5E-4C18-4D0D-8186-D0E0DCAA1159}"/>
              </a:ext>
            </a:extLst>
          </p:cNvPr>
          <p:cNvPicPr>
            <a:picLocks noChangeAspect="1"/>
          </p:cNvPicPr>
          <p:nvPr/>
        </p:nvPicPr>
        <p:blipFill rotWithShape="1">
          <a:blip r:embed="rId4"/>
          <a:srcRect l="20131" t="14737" r="65423" b="77368"/>
          <a:stretch/>
        </p:blipFill>
        <p:spPr>
          <a:xfrm>
            <a:off x="4650461" y="337176"/>
            <a:ext cx="3325849" cy="1022392"/>
          </a:xfrm>
          <a:prstGeom prst="rect">
            <a:avLst/>
          </a:prstGeom>
        </p:spPr>
      </p:pic>
      <p:pic>
        <p:nvPicPr>
          <p:cNvPr id="9" name="Picture 8">
            <a:extLst>
              <a:ext uri="{FF2B5EF4-FFF2-40B4-BE49-F238E27FC236}">
                <a16:creationId xmlns:a16="http://schemas.microsoft.com/office/drawing/2014/main" id="{82D248A7-CF6B-40DE-BD59-146051A1E7E0}"/>
              </a:ext>
            </a:extLst>
          </p:cNvPr>
          <p:cNvPicPr>
            <a:picLocks noChangeAspect="1"/>
          </p:cNvPicPr>
          <p:nvPr/>
        </p:nvPicPr>
        <p:blipFill rotWithShape="1">
          <a:blip r:embed="rId4"/>
          <a:srcRect l="22204" t="30175" r="21448" b="50701"/>
          <a:stretch/>
        </p:blipFill>
        <p:spPr>
          <a:xfrm>
            <a:off x="4637965" y="1574082"/>
            <a:ext cx="6870032" cy="1311443"/>
          </a:xfrm>
          <a:prstGeom prst="rect">
            <a:avLst/>
          </a:prstGeom>
        </p:spPr>
      </p:pic>
      <p:pic>
        <p:nvPicPr>
          <p:cNvPr id="10" name="Picture 9">
            <a:hlinkClick r:id="rId5"/>
            <a:extLst>
              <a:ext uri="{FF2B5EF4-FFF2-40B4-BE49-F238E27FC236}">
                <a16:creationId xmlns:a16="http://schemas.microsoft.com/office/drawing/2014/main" id="{FD26D954-D225-4887-B8F8-D35371095C01}"/>
              </a:ext>
            </a:extLst>
          </p:cNvPr>
          <p:cNvPicPr>
            <a:picLocks noChangeAspect="1"/>
          </p:cNvPicPr>
          <p:nvPr/>
        </p:nvPicPr>
        <p:blipFill>
          <a:blip r:embed="rId6"/>
          <a:stretch>
            <a:fillRect/>
          </a:stretch>
        </p:blipFill>
        <p:spPr>
          <a:xfrm>
            <a:off x="10093742" y="337176"/>
            <a:ext cx="895901" cy="1001629"/>
          </a:xfrm>
          <a:prstGeom prst="rect">
            <a:avLst/>
          </a:prstGeom>
        </p:spPr>
      </p:pic>
      <p:sp>
        <p:nvSpPr>
          <p:cNvPr id="12" name="TextBox 11">
            <a:extLst>
              <a:ext uri="{FF2B5EF4-FFF2-40B4-BE49-F238E27FC236}">
                <a16:creationId xmlns:a16="http://schemas.microsoft.com/office/drawing/2014/main" id="{79A03450-1B1D-4A25-ACE2-56DE6E3D8EB1}"/>
              </a:ext>
            </a:extLst>
          </p:cNvPr>
          <p:cNvSpPr txBox="1"/>
          <p:nvPr/>
        </p:nvSpPr>
        <p:spPr>
          <a:xfrm>
            <a:off x="1025911" y="3429000"/>
            <a:ext cx="9355873" cy="2708434"/>
          </a:xfrm>
          <a:prstGeom prst="rect">
            <a:avLst/>
          </a:prstGeom>
          <a:noFill/>
        </p:spPr>
        <p:txBody>
          <a:bodyPr wrap="square" rtlCol="0">
            <a:spAutoFit/>
          </a:bodyPr>
          <a:lstStyle/>
          <a:p>
            <a:r>
              <a:rPr lang="en-GB" sz="3200" b="1" dirty="0"/>
              <a:t>Read through the above post</a:t>
            </a:r>
          </a:p>
          <a:p>
            <a:endParaRPr lang="en-GB" sz="2400" dirty="0"/>
          </a:p>
          <a:p>
            <a:pPr marL="342900" indent="-342900">
              <a:buFont typeface="Arial" panose="020B0604020202020204" pitchFamily="34" charset="0"/>
              <a:buChar char="•"/>
            </a:pPr>
            <a:r>
              <a:rPr lang="en-GB" sz="2400" dirty="0"/>
              <a:t>What aspects to you agree with and why?</a:t>
            </a:r>
          </a:p>
          <a:p>
            <a:pPr marL="342900" indent="-342900">
              <a:buFont typeface="Arial" panose="020B0604020202020204" pitchFamily="34" charset="0"/>
              <a:buChar char="•"/>
            </a:pPr>
            <a:r>
              <a:rPr lang="en-GB" sz="2400" dirty="0"/>
              <a:t>What aspects do you disagree with and why?</a:t>
            </a:r>
          </a:p>
          <a:p>
            <a:pPr marL="342900" indent="-342900">
              <a:buFont typeface="Arial" panose="020B0604020202020204" pitchFamily="34" charset="0"/>
              <a:buChar char="•"/>
            </a:pPr>
            <a:r>
              <a:rPr lang="en-GB" sz="2400" dirty="0"/>
              <a:t>What further research and investigation would you like to undertake after reading the blog? </a:t>
            </a:r>
          </a:p>
          <a:p>
            <a:pPr marL="342900" indent="-342900">
              <a:buAutoNum type="arabicPeriod" startAt="2"/>
            </a:pPr>
            <a:endParaRPr lang="en-GB" dirty="0"/>
          </a:p>
        </p:txBody>
      </p:sp>
    </p:spTree>
    <p:extLst>
      <p:ext uri="{BB962C8B-B14F-4D97-AF65-F5344CB8AC3E}">
        <p14:creationId xmlns:p14="http://schemas.microsoft.com/office/powerpoint/2010/main" val="1298941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A777D1-E3D9-5C5C-4A6E-9CD3E006F39C}"/>
              </a:ext>
            </a:extLst>
          </p:cNvPr>
          <p:cNvPicPr>
            <a:picLocks noChangeAspect="1"/>
          </p:cNvPicPr>
          <p:nvPr/>
        </p:nvPicPr>
        <p:blipFill rotWithShape="1">
          <a:blip r:embed="rId3"/>
          <a:srcRect l="39331" t="67907" r="24477" b="12868"/>
          <a:stretch/>
        </p:blipFill>
        <p:spPr>
          <a:xfrm>
            <a:off x="1137684" y="2764463"/>
            <a:ext cx="10461918" cy="3125973"/>
          </a:xfrm>
          <a:prstGeom prst="rect">
            <a:avLst/>
          </a:prstGeom>
        </p:spPr>
      </p:pic>
      <p:pic>
        <p:nvPicPr>
          <p:cNvPr id="4" name="Picture 3">
            <a:extLst>
              <a:ext uri="{FF2B5EF4-FFF2-40B4-BE49-F238E27FC236}">
                <a16:creationId xmlns:a16="http://schemas.microsoft.com/office/drawing/2014/main" id="{F1CB769C-F819-6638-E840-53AFA4A32FC7}"/>
              </a:ext>
            </a:extLst>
          </p:cNvPr>
          <p:cNvPicPr>
            <a:picLocks noChangeAspect="1"/>
          </p:cNvPicPr>
          <p:nvPr/>
        </p:nvPicPr>
        <p:blipFill rotWithShape="1">
          <a:blip r:embed="rId4"/>
          <a:srcRect l="22064" t="36434" r="21773" b="41551"/>
          <a:stretch/>
        </p:blipFill>
        <p:spPr>
          <a:xfrm>
            <a:off x="2838892" y="180754"/>
            <a:ext cx="6847369" cy="150982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40488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3033F6-9E55-9288-7AEB-EF5B27379BBB}"/>
              </a:ext>
            </a:extLst>
          </p:cNvPr>
          <p:cNvPicPr>
            <a:picLocks noChangeAspect="1"/>
          </p:cNvPicPr>
          <p:nvPr/>
        </p:nvPicPr>
        <p:blipFill rotWithShape="1">
          <a:blip r:embed="rId2"/>
          <a:srcRect l="48924" t="22326" r="34681" b="38612"/>
          <a:stretch/>
        </p:blipFill>
        <p:spPr>
          <a:xfrm>
            <a:off x="1162445" y="478464"/>
            <a:ext cx="4557871" cy="6108328"/>
          </a:xfrm>
          <a:prstGeom prst="rect">
            <a:avLst/>
          </a:prstGeom>
          <a:ln>
            <a:noFill/>
          </a:ln>
          <a:effectLst>
            <a:outerShdw blurRad="292100" dist="139700" dir="2700000" algn="tl" rotWithShape="0">
              <a:srgbClr val="333333">
                <a:alpha val="65000"/>
              </a:srgbClr>
            </a:outerShdw>
          </a:effectLst>
        </p:spPr>
      </p:pic>
      <p:pic>
        <p:nvPicPr>
          <p:cNvPr id="3" name="Picture 2">
            <a:hlinkClick r:id="rId3"/>
            <a:extLst>
              <a:ext uri="{FF2B5EF4-FFF2-40B4-BE49-F238E27FC236}">
                <a16:creationId xmlns:a16="http://schemas.microsoft.com/office/drawing/2014/main" id="{DA382E5C-2C11-0D87-0AB5-3CF01AD640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5628533"/>
            <a:ext cx="958259" cy="958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947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311E4-C1FE-4654-9542-087213D529B3}"/>
              </a:ext>
            </a:extLst>
          </p:cNvPr>
          <p:cNvPicPr>
            <a:picLocks noChangeAspect="1"/>
          </p:cNvPicPr>
          <p:nvPr/>
        </p:nvPicPr>
        <p:blipFill rotWithShape="1">
          <a:blip r:embed="rId3"/>
          <a:srcRect l="41645" t="21930" r="22237" b="34386"/>
          <a:stretch/>
        </p:blipFill>
        <p:spPr>
          <a:xfrm>
            <a:off x="288757" y="1648327"/>
            <a:ext cx="7286203" cy="4957010"/>
          </a:xfrm>
          <a:prstGeom prst="rect">
            <a:avLst/>
          </a:prstGeom>
        </p:spPr>
      </p:pic>
      <p:pic>
        <p:nvPicPr>
          <p:cNvPr id="5" name="Picture 4">
            <a:extLst>
              <a:ext uri="{FF2B5EF4-FFF2-40B4-BE49-F238E27FC236}">
                <a16:creationId xmlns:a16="http://schemas.microsoft.com/office/drawing/2014/main" id="{ABDD1D89-D5CC-43EE-9257-2DCAFDF4A87A}"/>
              </a:ext>
            </a:extLst>
          </p:cNvPr>
          <p:cNvPicPr>
            <a:picLocks noChangeAspect="1"/>
          </p:cNvPicPr>
          <p:nvPr/>
        </p:nvPicPr>
        <p:blipFill rotWithShape="1">
          <a:blip r:embed="rId4"/>
          <a:srcRect l="23388" t="29649" r="22138" b="50000"/>
          <a:stretch/>
        </p:blipFill>
        <p:spPr>
          <a:xfrm>
            <a:off x="288758" y="252663"/>
            <a:ext cx="6641432" cy="1395664"/>
          </a:xfrm>
          <a:prstGeom prst="rect">
            <a:avLst/>
          </a:prstGeom>
        </p:spPr>
      </p:pic>
      <p:pic>
        <p:nvPicPr>
          <p:cNvPr id="6" name="Picture 5">
            <a:hlinkClick r:id="rId5"/>
            <a:extLst>
              <a:ext uri="{FF2B5EF4-FFF2-40B4-BE49-F238E27FC236}">
                <a16:creationId xmlns:a16="http://schemas.microsoft.com/office/drawing/2014/main" id="{9C245928-B4E8-40CA-9BF3-B890C75FD509}"/>
              </a:ext>
            </a:extLst>
          </p:cNvPr>
          <p:cNvPicPr>
            <a:picLocks noChangeAspect="1"/>
          </p:cNvPicPr>
          <p:nvPr/>
        </p:nvPicPr>
        <p:blipFill>
          <a:blip r:embed="rId6"/>
          <a:stretch>
            <a:fillRect/>
          </a:stretch>
        </p:blipFill>
        <p:spPr>
          <a:xfrm>
            <a:off x="3931858" y="409074"/>
            <a:ext cx="951248" cy="1063507"/>
          </a:xfrm>
          <a:prstGeom prst="rect">
            <a:avLst/>
          </a:prstGeom>
        </p:spPr>
      </p:pic>
      <p:pic>
        <p:nvPicPr>
          <p:cNvPr id="7" name="Picture 6">
            <a:extLst>
              <a:ext uri="{FF2B5EF4-FFF2-40B4-BE49-F238E27FC236}">
                <a16:creationId xmlns:a16="http://schemas.microsoft.com/office/drawing/2014/main" id="{212B4255-FFD9-4D4F-B340-C59B264DA258}"/>
              </a:ext>
            </a:extLst>
          </p:cNvPr>
          <p:cNvPicPr>
            <a:picLocks noChangeAspect="1"/>
          </p:cNvPicPr>
          <p:nvPr/>
        </p:nvPicPr>
        <p:blipFill rotWithShape="1">
          <a:blip r:embed="rId7"/>
          <a:srcRect l="3947" t="8947" r="32500" b="8947"/>
          <a:stretch/>
        </p:blipFill>
        <p:spPr>
          <a:xfrm>
            <a:off x="7399421" y="409074"/>
            <a:ext cx="4671758" cy="6354958"/>
          </a:xfrm>
          <a:prstGeom prst="rect">
            <a:avLst/>
          </a:prstGeom>
        </p:spPr>
      </p:pic>
      <p:sp>
        <p:nvSpPr>
          <p:cNvPr id="8" name="TextBox 7">
            <a:extLst>
              <a:ext uri="{FF2B5EF4-FFF2-40B4-BE49-F238E27FC236}">
                <a16:creationId xmlns:a16="http://schemas.microsoft.com/office/drawing/2014/main" id="{71D894E9-8358-43C6-94F5-7AB2CEF4E52E}"/>
              </a:ext>
            </a:extLst>
          </p:cNvPr>
          <p:cNvSpPr txBox="1"/>
          <p:nvPr/>
        </p:nvSpPr>
        <p:spPr>
          <a:xfrm>
            <a:off x="8044191" y="1201217"/>
            <a:ext cx="3217367" cy="1231106"/>
          </a:xfrm>
          <a:prstGeom prst="rect">
            <a:avLst/>
          </a:prstGeom>
          <a:noFill/>
        </p:spPr>
        <p:txBody>
          <a:bodyPr wrap="square" rtlCol="0">
            <a:spAutoFit/>
          </a:bodyPr>
          <a:lstStyle/>
          <a:p>
            <a:r>
              <a:rPr lang="en-GB" sz="2800" b="1" dirty="0"/>
              <a:t>Engaging students in real life contexts:  </a:t>
            </a:r>
          </a:p>
          <a:p>
            <a:endParaRPr lang="en-GB" b="1" dirty="0"/>
          </a:p>
        </p:txBody>
      </p:sp>
      <p:sp>
        <p:nvSpPr>
          <p:cNvPr id="10" name="Content Placeholder 3">
            <a:extLst>
              <a:ext uri="{FF2B5EF4-FFF2-40B4-BE49-F238E27FC236}">
                <a16:creationId xmlns:a16="http://schemas.microsoft.com/office/drawing/2014/main" id="{B70A0456-F0A6-4BCC-8484-C16C4FDF0039}"/>
              </a:ext>
            </a:extLst>
          </p:cNvPr>
          <p:cNvSpPr txBox="1">
            <a:spLocks/>
          </p:cNvSpPr>
          <p:nvPr/>
        </p:nvSpPr>
        <p:spPr>
          <a:xfrm>
            <a:off x="7958636" y="2401379"/>
            <a:ext cx="3217366" cy="31242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Think about how a lesson can be linked to real-life context. </a:t>
            </a:r>
          </a:p>
          <a:p>
            <a:pPr marL="0" indent="0">
              <a:buFont typeface="Arial" panose="020B0604020202020204" pitchFamily="34" charset="0"/>
              <a:buNone/>
            </a:pPr>
            <a:r>
              <a:rPr lang="en-GB" sz="2000" dirty="0"/>
              <a:t>How can you engage or enthuse learners from the start- get a hook on the learning?</a:t>
            </a:r>
          </a:p>
          <a:p>
            <a:r>
              <a:rPr lang="en-GB" sz="2000" dirty="0"/>
              <a:t>Practical activity</a:t>
            </a:r>
          </a:p>
          <a:p>
            <a:r>
              <a:rPr lang="en-GB" sz="2000" dirty="0"/>
              <a:t>Video clip</a:t>
            </a:r>
          </a:p>
          <a:p>
            <a:r>
              <a:rPr lang="en-GB" sz="2000" dirty="0"/>
              <a:t>Real-life data/statistics</a:t>
            </a:r>
            <a:endParaRPr lang="en-GB" sz="3200" dirty="0"/>
          </a:p>
        </p:txBody>
      </p:sp>
      <p:pic>
        <p:nvPicPr>
          <p:cNvPr id="12" name="Picture 11">
            <a:extLst>
              <a:ext uri="{FF2B5EF4-FFF2-40B4-BE49-F238E27FC236}">
                <a16:creationId xmlns:a16="http://schemas.microsoft.com/office/drawing/2014/main" id="{E921BDE6-3DCE-44CE-847B-F59966143D85}"/>
              </a:ext>
            </a:extLst>
          </p:cNvPr>
          <p:cNvPicPr>
            <a:picLocks noChangeAspect="1"/>
          </p:cNvPicPr>
          <p:nvPr/>
        </p:nvPicPr>
        <p:blipFill>
          <a:blip r:embed="rId8"/>
          <a:stretch>
            <a:fillRect/>
          </a:stretch>
        </p:blipFill>
        <p:spPr>
          <a:xfrm>
            <a:off x="10608838" y="112378"/>
            <a:ext cx="1417165" cy="977517"/>
          </a:xfrm>
          <a:prstGeom prst="rect">
            <a:avLst/>
          </a:prstGeom>
        </p:spPr>
      </p:pic>
    </p:spTree>
    <p:extLst>
      <p:ext uri="{BB962C8B-B14F-4D97-AF65-F5344CB8AC3E}">
        <p14:creationId xmlns:p14="http://schemas.microsoft.com/office/powerpoint/2010/main" val="3313784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DD1D89-D5CC-43EE-9257-2DCAFDF4A87A}"/>
              </a:ext>
            </a:extLst>
          </p:cNvPr>
          <p:cNvPicPr>
            <a:picLocks noChangeAspect="1"/>
          </p:cNvPicPr>
          <p:nvPr/>
        </p:nvPicPr>
        <p:blipFill rotWithShape="1">
          <a:blip r:embed="rId3"/>
          <a:srcRect l="23388" t="29649" r="22138" b="50000"/>
          <a:stretch/>
        </p:blipFill>
        <p:spPr>
          <a:xfrm>
            <a:off x="288758" y="252663"/>
            <a:ext cx="6641432" cy="1395664"/>
          </a:xfrm>
          <a:prstGeom prst="rect">
            <a:avLst/>
          </a:prstGeom>
        </p:spPr>
      </p:pic>
      <p:pic>
        <p:nvPicPr>
          <p:cNvPr id="6" name="Picture 5">
            <a:hlinkClick r:id="rId4"/>
            <a:extLst>
              <a:ext uri="{FF2B5EF4-FFF2-40B4-BE49-F238E27FC236}">
                <a16:creationId xmlns:a16="http://schemas.microsoft.com/office/drawing/2014/main" id="{9C245928-B4E8-40CA-9BF3-B890C75FD509}"/>
              </a:ext>
            </a:extLst>
          </p:cNvPr>
          <p:cNvPicPr>
            <a:picLocks noChangeAspect="1"/>
          </p:cNvPicPr>
          <p:nvPr/>
        </p:nvPicPr>
        <p:blipFill>
          <a:blip r:embed="rId5"/>
          <a:stretch>
            <a:fillRect/>
          </a:stretch>
        </p:blipFill>
        <p:spPr>
          <a:xfrm>
            <a:off x="3931858" y="409074"/>
            <a:ext cx="951248" cy="1063507"/>
          </a:xfrm>
          <a:prstGeom prst="rect">
            <a:avLst/>
          </a:prstGeom>
        </p:spPr>
      </p:pic>
      <p:pic>
        <p:nvPicPr>
          <p:cNvPr id="7" name="Picture 6">
            <a:extLst>
              <a:ext uri="{FF2B5EF4-FFF2-40B4-BE49-F238E27FC236}">
                <a16:creationId xmlns:a16="http://schemas.microsoft.com/office/drawing/2014/main" id="{212B4255-FFD9-4D4F-B340-C59B264DA258}"/>
              </a:ext>
            </a:extLst>
          </p:cNvPr>
          <p:cNvPicPr>
            <a:picLocks noChangeAspect="1"/>
          </p:cNvPicPr>
          <p:nvPr/>
        </p:nvPicPr>
        <p:blipFill rotWithShape="1">
          <a:blip r:embed="rId6"/>
          <a:srcRect l="3947" t="8947" r="32500" b="8947"/>
          <a:stretch/>
        </p:blipFill>
        <p:spPr>
          <a:xfrm>
            <a:off x="7399421" y="409074"/>
            <a:ext cx="4671758" cy="6354958"/>
          </a:xfrm>
          <a:prstGeom prst="rect">
            <a:avLst/>
          </a:prstGeom>
        </p:spPr>
      </p:pic>
      <p:sp>
        <p:nvSpPr>
          <p:cNvPr id="8" name="TextBox 7">
            <a:extLst>
              <a:ext uri="{FF2B5EF4-FFF2-40B4-BE49-F238E27FC236}">
                <a16:creationId xmlns:a16="http://schemas.microsoft.com/office/drawing/2014/main" id="{71D894E9-8358-43C6-94F5-7AB2CEF4E52E}"/>
              </a:ext>
            </a:extLst>
          </p:cNvPr>
          <p:cNvSpPr txBox="1"/>
          <p:nvPr/>
        </p:nvSpPr>
        <p:spPr>
          <a:xfrm>
            <a:off x="8044191" y="1201217"/>
            <a:ext cx="3217367" cy="1231106"/>
          </a:xfrm>
          <a:prstGeom prst="rect">
            <a:avLst/>
          </a:prstGeom>
          <a:noFill/>
        </p:spPr>
        <p:txBody>
          <a:bodyPr wrap="square" rtlCol="0">
            <a:spAutoFit/>
          </a:bodyPr>
          <a:lstStyle/>
          <a:p>
            <a:r>
              <a:rPr lang="en-GB" sz="2800" b="1" dirty="0"/>
              <a:t>Engaging students in real life contexts:  </a:t>
            </a:r>
          </a:p>
          <a:p>
            <a:endParaRPr lang="en-GB" b="1" dirty="0"/>
          </a:p>
        </p:txBody>
      </p:sp>
      <p:sp>
        <p:nvSpPr>
          <p:cNvPr id="10" name="Content Placeholder 3">
            <a:extLst>
              <a:ext uri="{FF2B5EF4-FFF2-40B4-BE49-F238E27FC236}">
                <a16:creationId xmlns:a16="http://schemas.microsoft.com/office/drawing/2014/main" id="{B70A0456-F0A6-4BCC-8484-C16C4FDF0039}"/>
              </a:ext>
            </a:extLst>
          </p:cNvPr>
          <p:cNvSpPr txBox="1">
            <a:spLocks/>
          </p:cNvSpPr>
          <p:nvPr/>
        </p:nvSpPr>
        <p:spPr>
          <a:xfrm>
            <a:off x="7958636" y="2401379"/>
            <a:ext cx="3217366" cy="312420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Think about how a lesson can be linked to real-life context. </a:t>
            </a:r>
          </a:p>
          <a:p>
            <a:pPr marL="0" indent="0">
              <a:buFont typeface="Arial" panose="020B0604020202020204" pitchFamily="34" charset="0"/>
              <a:buNone/>
            </a:pPr>
            <a:r>
              <a:rPr lang="en-GB" sz="2000" dirty="0"/>
              <a:t>How can you engage or enthuse learners from the start- get a hook on the learning?</a:t>
            </a:r>
          </a:p>
          <a:p>
            <a:r>
              <a:rPr lang="en-GB" sz="2000" dirty="0"/>
              <a:t>Practical activity</a:t>
            </a:r>
          </a:p>
          <a:p>
            <a:r>
              <a:rPr lang="en-GB" sz="2000" dirty="0"/>
              <a:t>Video clip</a:t>
            </a:r>
          </a:p>
          <a:p>
            <a:r>
              <a:rPr lang="en-GB" sz="2000" dirty="0"/>
              <a:t>Real-life data/statistics</a:t>
            </a:r>
            <a:endParaRPr lang="en-GB" sz="3200" dirty="0"/>
          </a:p>
        </p:txBody>
      </p:sp>
      <p:pic>
        <p:nvPicPr>
          <p:cNvPr id="12" name="Picture 11">
            <a:extLst>
              <a:ext uri="{FF2B5EF4-FFF2-40B4-BE49-F238E27FC236}">
                <a16:creationId xmlns:a16="http://schemas.microsoft.com/office/drawing/2014/main" id="{E921BDE6-3DCE-44CE-847B-F59966143D85}"/>
              </a:ext>
            </a:extLst>
          </p:cNvPr>
          <p:cNvPicPr>
            <a:picLocks noChangeAspect="1"/>
          </p:cNvPicPr>
          <p:nvPr/>
        </p:nvPicPr>
        <p:blipFill>
          <a:blip r:embed="rId7"/>
          <a:stretch>
            <a:fillRect/>
          </a:stretch>
        </p:blipFill>
        <p:spPr>
          <a:xfrm>
            <a:off x="10608838" y="112378"/>
            <a:ext cx="1417165" cy="977517"/>
          </a:xfrm>
          <a:prstGeom prst="rect">
            <a:avLst/>
          </a:prstGeom>
        </p:spPr>
      </p:pic>
      <p:pic>
        <p:nvPicPr>
          <p:cNvPr id="4" name="Picture 3">
            <a:extLst>
              <a:ext uri="{FF2B5EF4-FFF2-40B4-BE49-F238E27FC236}">
                <a16:creationId xmlns:a16="http://schemas.microsoft.com/office/drawing/2014/main" id="{2999391F-51A7-1D50-C34E-B60ADE4863F1}"/>
              </a:ext>
            </a:extLst>
          </p:cNvPr>
          <p:cNvPicPr>
            <a:picLocks noChangeAspect="1"/>
          </p:cNvPicPr>
          <p:nvPr/>
        </p:nvPicPr>
        <p:blipFill rotWithShape="1">
          <a:blip r:embed="rId8"/>
          <a:srcRect l="38372" t="41534" r="26047" b="8994"/>
          <a:stretch/>
        </p:blipFill>
        <p:spPr>
          <a:xfrm>
            <a:off x="288758" y="1767583"/>
            <a:ext cx="6526712" cy="4996449"/>
          </a:xfrm>
          <a:prstGeom prst="rect">
            <a:avLst/>
          </a:prstGeom>
        </p:spPr>
      </p:pic>
    </p:spTree>
    <p:extLst>
      <p:ext uri="{BB962C8B-B14F-4D97-AF65-F5344CB8AC3E}">
        <p14:creationId xmlns:p14="http://schemas.microsoft.com/office/powerpoint/2010/main" val="140504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AA1280-5B4F-4C28-97DF-6446D9FE5F37}"/>
              </a:ext>
            </a:extLst>
          </p:cNvPr>
          <p:cNvPicPr>
            <a:picLocks noChangeAspect="1"/>
          </p:cNvPicPr>
          <p:nvPr/>
        </p:nvPicPr>
        <p:blipFill>
          <a:blip r:embed="rId3"/>
          <a:stretch>
            <a:fillRect/>
          </a:stretch>
        </p:blipFill>
        <p:spPr>
          <a:xfrm>
            <a:off x="506300" y="130319"/>
            <a:ext cx="1381223" cy="953522"/>
          </a:xfrm>
          <a:prstGeom prst="rect">
            <a:avLst/>
          </a:prstGeom>
        </p:spPr>
      </p:pic>
      <p:sp>
        <p:nvSpPr>
          <p:cNvPr id="5" name="TextBox 4">
            <a:extLst>
              <a:ext uri="{FF2B5EF4-FFF2-40B4-BE49-F238E27FC236}">
                <a16:creationId xmlns:a16="http://schemas.microsoft.com/office/drawing/2014/main" id="{EB1D30E1-50FD-4C65-A47D-730B18E5E75B}"/>
              </a:ext>
            </a:extLst>
          </p:cNvPr>
          <p:cNvSpPr txBox="1"/>
          <p:nvPr/>
        </p:nvSpPr>
        <p:spPr>
          <a:xfrm>
            <a:off x="2100821" y="195942"/>
            <a:ext cx="9912213" cy="1454950"/>
          </a:xfrm>
          <a:prstGeom prst="rect">
            <a:avLst/>
          </a:prstGeom>
          <a:noFill/>
        </p:spPr>
        <p:txBody>
          <a:bodyPr wrap="square">
            <a:spAutoFit/>
          </a:bodyPr>
          <a:lstStyle/>
          <a:p>
            <a:pPr>
              <a:lnSpc>
                <a:spcPct val="107000"/>
              </a:lnSpc>
              <a:spcAft>
                <a:spcPts val="800"/>
              </a:spcAft>
            </a:pPr>
            <a:r>
              <a:rPr lang="en-GB" sz="2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Using the links to the BBC stories and WG website </a:t>
            </a:r>
            <a:r>
              <a:rPr lang="en-GB" sz="28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(and any other resources you can find)</a:t>
            </a:r>
            <a:r>
              <a:rPr lang="en-GB" sz="28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 how could you create a case study for Business/Geography to develop CCRs? </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176C37D4-E74D-7635-3A0B-713218D0FBFE}"/>
              </a:ext>
            </a:extLst>
          </p:cNvPr>
          <p:cNvPicPr>
            <a:picLocks noChangeAspect="1"/>
          </p:cNvPicPr>
          <p:nvPr/>
        </p:nvPicPr>
        <p:blipFill rotWithShape="1">
          <a:blip r:embed="rId4"/>
          <a:srcRect l="21279" t="37675" r="42442" b="24030"/>
          <a:stretch/>
        </p:blipFill>
        <p:spPr>
          <a:xfrm>
            <a:off x="149747" y="1833641"/>
            <a:ext cx="3286822" cy="1951550"/>
          </a:xfrm>
          <a:prstGeom prst="rect">
            <a:avLst/>
          </a:prstGeom>
        </p:spPr>
      </p:pic>
      <p:pic>
        <p:nvPicPr>
          <p:cNvPr id="7" name="Picture 6">
            <a:extLst>
              <a:ext uri="{FF2B5EF4-FFF2-40B4-BE49-F238E27FC236}">
                <a16:creationId xmlns:a16="http://schemas.microsoft.com/office/drawing/2014/main" id="{21D2AECB-6167-68B5-19AE-D1851D1DA259}"/>
              </a:ext>
            </a:extLst>
          </p:cNvPr>
          <p:cNvPicPr>
            <a:picLocks noChangeAspect="1"/>
          </p:cNvPicPr>
          <p:nvPr/>
        </p:nvPicPr>
        <p:blipFill rotWithShape="1">
          <a:blip r:embed="rId5"/>
          <a:srcRect l="21454" t="22011" r="42790" b="25271"/>
          <a:stretch/>
        </p:blipFill>
        <p:spPr>
          <a:xfrm>
            <a:off x="4330240" y="2044297"/>
            <a:ext cx="4846170" cy="4019107"/>
          </a:xfrm>
          <a:prstGeom prst="rect">
            <a:avLst/>
          </a:prstGeom>
        </p:spPr>
      </p:pic>
      <p:pic>
        <p:nvPicPr>
          <p:cNvPr id="10" name="Picture 9">
            <a:extLst>
              <a:ext uri="{FF2B5EF4-FFF2-40B4-BE49-F238E27FC236}">
                <a16:creationId xmlns:a16="http://schemas.microsoft.com/office/drawing/2014/main" id="{3662CDB6-7BF6-16E1-F819-B1278E0221C5}"/>
              </a:ext>
            </a:extLst>
          </p:cNvPr>
          <p:cNvPicPr>
            <a:picLocks noChangeAspect="1"/>
          </p:cNvPicPr>
          <p:nvPr/>
        </p:nvPicPr>
        <p:blipFill rotWithShape="1">
          <a:blip r:embed="rId6"/>
          <a:srcRect l="22675" t="52403" r="32761" b="18295"/>
          <a:stretch/>
        </p:blipFill>
        <p:spPr>
          <a:xfrm>
            <a:off x="149747" y="4178596"/>
            <a:ext cx="4226705" cy="1563302"/>
          </a:xfrm>
          <a:prstGeom prst="rect">
            <a:avLst/>
          </a:prstGeom>
        </p:spPr>
      </p:pic>
      <p:pic>
        <p:nvPicPr>
          <p:cNvPr id="3074" name="Picture 2">
            <a:hlinkClick r:id="rId7"/>
            <a:extLst>
              <a:ext uri="{FF2B5EF4-FFF2-40B4-BE49-F238E27FC236}">
                <a16:creationId xmlns:a16="http://schemas.microsoft.com/office/drawing/2014/main" id="{05156BC5-A36E-2BB6-E817-74B461CEF3F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1085" b="29225"/>
          <a:stretch/>
        </p:blipFill>
        <p:spPr bwMode="auto">
          <a:xfrm>
            <a:off x="9674189" y="5981573"/>
            <a:ext cx="2200275" cy="68048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a:hlinkClick r:id="rId9"/>
            <a:extLst>
              <a:ext uri="{FF2B5EF4-FFF2-40B4-BE49-F238E27FC236}">
                <a16:creationId xmlns:a16="http://schemas.microsoft.com/office/drawing/2014/main" id="{D101E3C8-753E-72D4-BD51-488A8D1E98F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1085" b="29225"/>
          <a:stretch/>
        </p:blipFill>
        <p:spPr bwMode="auto">
          <a:xfrm>
            <a:off x="9674188" y="5240139"/>
            <a:ext cx="2200275" cy="68048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a:hlinkClick r:id="rId10"/>
            <a:extLst>
              <a:ext uri="{FF2B5EF4-FFF2-40B4-BE49-F238E27FC236}">
                <a16:creationId xmlns:a16="http://schemas.microsoft.com/office/drawing/2014/main" id="{CFB2D1C0-FAAC-7EAD-1E63-D9E5C73506C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1085" b="29225"/>
          <a:stretch/>
        </p:blipFill>
        <p:spPr bwMode="auto">
          <a:xfrm>
            <a:off x="9674187" y="4498705"/>
            <a:ext cx="2200275" cy="68048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0E452D2E-ABAE-FC14-9798-66B703C051A3}"/>
              </a:ext>
            </a:extLst>
          </p:cNvPr>
          <p:cNvPicPr>
            <a:picLocks noChangeAspect="1"/>
          </p:cNvPicPr>
          <p:nvPr/>
        </p:nvPicPr>
        <p:blipFill rotWithShape="1">
          <a:blip r:embed="rId11"/>
          <a:srcRect l="20320" t="13668" r="45843" b="55659"/>
          <a:stretch/>
        </p:blipFill>
        <p:spPr>
          <a:xfrm>
            <a:off x="8326174" y="1274865"/>
            <a:ext cx="3530009" cy="1799933"/>
          </a:xfrm>
          <a:prstGeom prst="rect">
            <a:avLst/>
          </a:prstGeom>
        </p:spPr>
      </p:pic>
      <p:pic>
        <p:nvPicPr>
          <p:cNvPr id="15" name="Picture 2">
            <a:hlinkClick r:id="rId12"/>
            <a:extLst>
              <a:ext uri="{FF2B5EF4-FFF2-40B4-BE49-F238E27FC236}">
                <a16:creationId xmlns:a16="http://schemas.microsoft.com/office/drawing/2014/main" id="{BE6D5B1D-A915-DFB6-FFD2-F0465940463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1085" b="29225"/>
          <a:stretch/>
        </p:blipFill>
        <p:spPr bwMode="auto">
          <a:xfrm>
            <a:off x="9655908" y="3757271"/>
            <a:ext cx="2200275" cy="680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9371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014C97-9531-4A80-B5F2-899EE34B975E}"/>
              </a:ext>
            </a:extLst>
          </p:cNvPr>
          <p:cNvPicPr>
            <a:picLocks noChangeAspect="1"/>
          </p:cNvPicPr>
          <p:nvPr/>
        </p:nvPicPr>
        <p:blipFill>
          <a:blip r:embed="rId2"/>
          <a:stretch>
            <a:fillRect/>
          </a:stretch>
        </p:blipFill>
        <p:spPr>
          <a:xfrm>
            <a:off x="286737" y="208473"/>
            <a:ext cx="4951945" cy="6441053"/>
          </a:xfrm>
          <a:prstGeom prst="rect">
            <a:avLst/>
          </a:prstGeom>
        </p:spPr>
      </p:pic>
      <p:sp>
        <p:nvSpPr>
          <p:cNvPr id="4" name="TextBox 3">
            <a:extLst>
              <a:ext uri="{FF2B5EF4-FFF2-40B4-BE49-F238E27FC236}">
                <a16:creationId xmlns:a16="http://schemas.microsoft.com/office/drawing/2014/main" id="{C1C14D4B-AE72-4FDA-9D5F-E88C4FCE0EE1}"/>
              </a:ext>
            </a:extLst>
          </p:cNvPr>
          <p:cNvSpPr txBox="1"/>
          <p:nvPr/>
        </p:nvSpPr>
        <p:spPr>
          <a:xfrm>
            <a:off x="5548697" y="2009515"/>
            <a:ext cx="6097554" cy="4630370"/>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Structure strips </a:t>
            </a:r>
            <a:r>
              <a:rPr lang="en-GB" sz="1800" dirty="0">
                <a:effectLst/>
                <a:latin typeface="Calibri" panose="020F0502020204030204" pitchFamily="34" charset="0"/>
                <a:ea typeface="Calibri" panose="020F0502020204030204" pitchFamily="34" charset="0"/>
                <a:cs typeface="Times New Roman" panose="02020603050405020304" pitchFamily="18" charset="0"/>
              </a:rPr>
              <a:t>are a simple but powerful scaffolding tool to help learners focus on organising their thinking and written responses by using prompts.  </a:t>
            </a:r>
          </a:p>
          <a:p>
            <a:pPr>
              <a:spcAft>
                <a:spcPts val="1800"/>
              </a:spcAft>
            </a:pPr>
            <a:r>
              <a:rPr lang="en-GB" sz="1800" dirty="0">
                <a:solidFill>
                  <a:srgbClr val="141412"/>
                </a:solidFill>
                <a:effectLst/>
                <a:latin typeface="Calibri" panose="020F0502020204030204" pitchFamily="34" charset="0"/>
                <a:ea typeface="Times New Roman" panose="02020603050405020304" pitchFamily="18" charset="0"/>
              </a:rPr>
              <a:t>The size of a large bookmark, structure strips can be glued along the edge of piece of paper or presented creatively to learners within an online environment.  Each strip has specific divisions with each area representing a paragraph of the writing response.</a:t>
            </a:r>
            <a:endParaRPr lang="en-GB" sz="2000" dirty="0">
              <a:effectLst/>
              <a:latin typeface="Times New Roman" panose="02020603050405020304" pitchFamily="18" charset="0"/>
              <a:ea typeface="Times New Roman" panose="02020603050405020304" pitchFamily="18" charset="0"/>
            </a:endParaRPr>
          </a:p>
          <a:p>
            <a:pPr>
              <a:spcAft>
                <a:spcPts val="1800"/>
              </a:spcAft>
            </a:pPr>
            <a:r>
              <a:rPr lang="en-GB" sz="1800" dirty="0">
                <a:solidFill>
                  <a:srgbClr val="141412"/>
                </a:solidFill>
                <a:effectLst/>
                <a:latin typeface="Calibri" panose="020F0502020204030204" pitchFamily="34" charset="0"/>
                <a:ea typeface="Times New Roman" panose="02020603050405020304" pitchFamily="18" charset="0"/>
              </a:rPr>
              <a:t>Each division contains information and examples of what each paragraph should contain. Some examples even suggest that the amount of space in that area represents how long that paragraph should be. A body paragraph might be longer that an introductory paragraph for example.</a:t>
            </a:r>
            <a:endParaRPr lang="en-GB" sz="20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2000" dirty="0">
                <a:effectLst/>
                <a:latin typeface="Calibri" panose="020F0502020204030204" pitchFamily="34" charset="0"/>
                <a:ea typeface="Calibri" panose="020F0502020204030204" pitchFamily="34" charset="0"/>
                <a:cs typeface="Calibri" panose="020F0502020204030204" pitchFamily="34" charset="0"/>
              </a:rPr>
              <a:t>This example relates to a Geography task</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8F84435E-79EE-4E13-B1D5-126B1C5FD829}"/>
              </a:ext>
            </a:extLst>
          </p:cNvPr>
          <p:cNvPicPr>
            <a:picLocks noChangeAspect="1"/>
          </p:cNvPicPr>
          <p:nvPr/>
        </p:nvPicPr>
        <p:blipFill>
          <a:blip r:embed="rId3"/>
          <a:stretch>
            <a:fillRect/>
          </a:stretch>
        </p:blipFill>
        <p:spPr>
          <a:xfrm>
            <a:off x="9907398" y="117445"/>
            <a:ext cx="1833571" cy="1931430"/>
          </a:xfrm>
          <a:prstGeom prst="rect">
            <a:avLst/>
          </a:prstGeom>
        </p:spPr>
      </p:pic>
    </p:spTree>
    <p:extLst>
      <p:ext uri="{BB962C8B-B14F-4D97-AF65-F5344CB8AC3E}">
        <p14:creationId xmlns:p14="http://schemas.microsoft.com/office/powerpoint/2010/main" val="2334660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54C436-ECCF-D6A6-97F8-6A473D70DA45}"/>
              </a:ext>
            </a:extLst>
          </p:cNvPr>
          <p:cNvPicPr>
            <a:picLocks noChangeAspect="1"/>
          </p:cNvPicPr>
          <p:nvPr/>
        </p:nvPicPr>
        <p:blipFill>
          <a:blip r:embed="rId3"/>
          <a:stretch>
            <a:fillRect/>
          </a:stretch>
        </p:blipFill>
        <p:spPr>
          <a:xfrm>
            <a:off x="568015" y="2710201"/>
            <a:ext cx="11055970" cy="3168085"/>
          </a:xfrm>
          <a:prstGeom prst="rect">
            <a:avLst/>
          </a:prstGeom>
        </p:spPr>
      </p:pic>
      <p:pic>
        <p:nvPicPr>
          <p:cNvPr id="4098" name="Picture 2">
            <a:extLst>
              <a:ext uri="{FF2B5EF4-FFF2-40B4-BE49-F238E27FC236}">
                <a16:creationId xmlns:a16="http://schemas.microsoft.com/office/drawing/2014/main" id="{EC8D7DB8-A3E3-B960-6FE9-98F91884AA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305" y="190055"/>
            <a:ext cx="3255557" cy="21703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EEE261D-A5EE-0672-1DE4-0D74EE452715}"/>
              </a:ext>
            </a:extLst>
          </p:cNvPr>
          <p:cNvSpPr txBox="1"/>
          <p:nvPr/>
        </p:nvSpPr>
        <p:spPr>
          <a:xfrm>
            <a:off x="4595864" y="5762847"/>
            <a:ext cx="7028121" cy="707886"/>
          </a:xfrm>
          <a:prstGeom prst="rect">
            <a:avLst/>
          </a:prstGeom>
          <a:solidFill>
            <a:srgbClr val="FFC000"/>
          </a:solidFill>
        </p:spPr>
        <p:txBody>
          <a:bodyPr wrap="square" rtlCol="0">
            <a:spAutoFit/>
          </a:bodyPr>
          <a:lstStyle/>
          <a:p>
            <a:r>
              <a:rPr lang="en-GB" sz="4000" b="1" dirty="0">
                <a:latin typeface="Dreaming Outloud Script Pro" panose="03050502040304050704" pitchFamily="66" charset="0"/>
                <a:cs typeface="Dreaming Outloud Script Pro" panose="03050502040304050704" pitchFamily="66" charset="0"/>
              </a:rPr>
              <a:t>What else can you think of? </a:t>
            </a:r>
          </a:p>
        </p:txBody>
      </p:sp>
    </p:spTree>
    <p:extLst>
      <p:ext uri="{BB962C8B-B14F-4D97-AF65-F5344CB8AC3E}">
        <p14:creationId xmlns:p14="http://schemas.microsoft.com/office/powerpoint/2010/main" val="3289077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2610B0-76CB-0F29-4AB3-17C299597D9A}"/>
              </a:ext>
            </a:extLst>
          </p:cNvPr>
          <p:cNvPicPr>
            <a:picLocks noChangeAspect="1"/>
          </p:cNvPicPr>
          <p:nvPr/>
        </p:nvPicPr>
        <p:blipFill rotWithShape="1">
          <a:blip r:embed="rId3"/>
          <a:srcRect l="25116" t="14574" r="56686" b="60775"/>
          <a:stretch/>
        </p:blipFill>
        <p:spPr>
          <a:xfrm>
            <a:off x="269358" y="287079"/>
            <a:ext cx="3466313" cy="2641263"/>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867D80A6-7DC7-BE93-B65F-900170CD36A4}"/>
              </a:ext>
            </a:extLst>
          </p:cNvPr>
          <p:cNvPicPr>
            <a:picLocks noChangeAspect="1"/>
          </p:cNvPicPr>
          <p:nvPr/>
        </p:nvPicPr>
        <p:blipFill rotWithShape="1">
          <a:blip r:embed="rId4"/>
          <a:srcRect l="27732" t="15349" r="44186" b="53954"/>
          <a:stretch/>
        </p:blipFill>
        <p:spPr>
          <a:xfrm>
            <a:off x="6973828" y="182946"/>
            <a:ext cx="4634078" cy="2849527"/>
          </a:xfrm>
          <a:prstGeom prst="rect">
            <a:avLst/>
          </a:prstGeom>
          <a:ln>
            <a:noFill/>
          </a:ln>
          <a:effectLst>
            <a:outerShdw blurRad="292100" dist="139700" dir="2700000" algn="tl" rotWithShape="0">
              <a:srgbClr val="333333">
                <a:alpha val="65000"/>
              </a:srgbClr>
            </a:outerShdw>
          </a:effectLst>
        </p:spPr>
      </p:pic>
      <p:pic>
        <p:nvPicPr>
          <p:cNvPr id="10" name="Picture 2">
            <a:hlinkClick r:id="rId5"/>
            <a:extLst>
              <a:ext uri="{FF2B5EF4-FFF2-40B4-BE49-F238E27FC236}">
                <a16:creationId xmlns:a16="http://schemas.microsoft.com/office/drawing/2014/main" id="{AB8D6BDB-0DD8-C7D5-5DF4-7E43032FD3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81719" y="789689"/>
            <a:ext cx="958259" cy="95825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a:hlinkClick r:id="rId7"/>
            <a:extLst>
              <a:ext uri="{FF2B5EF4-FFF2-40B4-BE49-F238E27FC236}">
                <a16:creationId xmlns:a16="http://schemas.microsoft.com/office/drawing/2014/main" id="{BA35B3E0-F805-2CE4-1719-3EE6334B61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55029" y="2074214"/>
            <a:ext cx="958259" cy="95825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48EABE0A-5515-A776-8AE8-6D3FCBE91999}"/>
              </a:ext>
            </a:extLst>
          </p:cNvPr>
          <p:cNvPicPr>
            <a:picLocks noChangeAspect="1"/>
          </p:cNvPicPr>
          <p:nvPr/>
        </p:nvPicPr>
        <p:blipFill rotWithShape="1">
          <a:blip r:embed="rId8"/>
          <a:srcRect l="20930" t="12093" r="24128" b="30543"/>
          <a:stretch/>
        </p:blipFill>
        <p:spPr>
          <a:xfrm>
            <a:off x="299116" y="3066642"/>
            <a:ext cx="4561367" cy="2678898"/>
          </a:xfrm>
          <a:prstGeom prst="rect">
            <a:avLst/>
          </a:prstGeom>
          <a:ln>
            <a:noFill/>
          </a:ln>
          <a:effectLst>
            <a:outerShdw blurRad="292100" dist="139700" dir="2700000" algn="tl" rotWithShape="0">
              <a:srgbClr val="333333">
                <a:alpha val="65000"/>
              </a:srgbClr>
            </a:outerShdw>
          </a:effectLst>
        </p:spPr>
      </p:pic>
      <p:pic>
        <p:nvPicPr>
          <p:cNvPr id="9" name="Picture 2">
            <a:hlinkClick r:id="rId9"/>
            <a:extLst>
              <a:ext uri="{FF2B5EF4-FFF2-40B4-BE49-F238E27FC236}">
                <a16:creationId xmlns:a16="http://schemas.microsoft.com/office/drawing/2014/main" id="{D88089D1-7B68-B0C9-2C7D-88AF01F4B5F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53682" y="4787281"/>
            <a:ext cx="958259" cy="95825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a:extLst>
              <a:ext uri="{FF2B5EF4-FFF2-40B4-BE49-F238E27FC236}">
                <a16:creationId xmlns:a16="http://schemas.microsoft.com/office/drawing/2014/main" id="{E3C935A4-417D-47E0-96AC-D3DBC8BF4E44}"/>
              </a:ext>
            </a:extLst>
          </p:cNvPr>
          <p:cNvPicPr>
            <a:picLocks noChangeAspect="1"/>
          </p:cNvPicPr>
          <p:nvPr/>
        </p:nvPicPr>
        <p:blipFill rotWithShape="1">
          <a:blip r:embed="rId10"/>
          <a:srcRect l="48924" t="22326" r="34681" b="38612"/>
          <a:stretch/>
        </p:blipFill>
        <p:spPr>
          <a:xfrm>
            <a:off x="4043869" y="287078"/>
            <a:ext cx="1998922" cy="2678898"/>
          </a:xfrm>
          <a:prstGeom prst="rect">
            <a:avLst/>
          </a:prstGeom>
          <a:ln>
            <a:noFill/>
          </a:ln>
          <a:effectLst>
            <a:outerShdw blurRad="292100" dist="139700" dir="2700000" algn="tl" rotWithShape="0">
              <a:srgbClr val="333333">
                <a:alpha val="65000"/>
              </a:srgbClr>
            </a:outerShdw>
          </a:effectLst>
        </p:spPr>
      </p:pic>
      <p:pic>
        <p:nvPicPr>
          <p:cNvPr id="8" name="Picture 2">
            <a:hlinkClick r:id="rId11"/>
            <a:extLst>
              <a:ext uri="{FF2B5EF4-FFF2-40B4-BE49-F238E27FC236}">
                <a16:creationId xmlns:a16="http://schemas.microsoft.com/office/drawing/2014/main" id="{30046795-5755-79D4-B198-42CD26BA37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64470" y="2220922"/>
            <a:ext cx="958259" cy="958259"/>
          </a:xfrm>
          <a:prstGeom prst="rect">
            <a:avLst/>
          </a:prstGeom>
          <a:noFill/>
          <a:extLst>
            <a:ext uri="{909E8E84-426E-40DD-AFC4-6F175D3DCCD1}">
              <a14:hiddenFill xmlns:a14="http://schemas.microsoft.com/office/drawing/2010/main">
                <a:solidFill>
                  <a:srgbClr val="FFFFFF"/>
                </a:solidFill>
              </a14:hiddenFill>
            </a:ext>
          </a:extLst>
        </p:spPr>
      </p:pic>
      <p:sp>
        <p:nvSpPr>
          <p:cNvPr id="17" name="AutoShape 4" descr="education endowment foundation">
            <a:extLst>
              <a:ext uri="{FF2B5EF4-FFF2-40B4-BE49-F238E27FC236}">
                <a16:creationId xmlns:a16="http://schemas.microsoft.com/office/drawing/2014/main" id="{BE6A0376-8833-0AAD-330E-CF6EE29D07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9" name="Picture 18">
            <a:extLst>
              <a:ext uri="{FF2B5EF4-FFF2-40B4-BE49-F238E27FC236}">
                <a16:creationId xmlns:a16="http://schemas.microsoft.com/office/drawing/2014/main" id="{96CDCB6B-C4DB-D01F-F08F-8E5A69F70434}"/>
              </a:ext>
            </a:extLst>
          </p:cNvPr>
          <p:cNvPicPr>
            <a:picLocks noChangeAspect="1"/>
          </p:cNvPicPr>
          <p:nvPr/>
        </p:nvPicPr>
        <p:blipFill rotWithShape="1">
          <a:blip r:embed="rId12"/>
          <a:srcRect l="15523" t="25116" r="51523" b="56752"/>
          <a:stretch/>
        </p:blipFill>
        <p:spPr>
          <a:xfrm>
            <a:off x="5156351" y="3361771"/>
            <a:ext cx="6211907" cy="1922610"/>
          </a:xfrm>
          <a:prstGeom prst="rect">
            <a:avLst/>
          </a:prstGeom>
          <a:ln>
            <a:noFill/>
          </a:ln>
          <a:effectLst>
            <a:outerShdw blurRad="292100" dist="139700" dir="2700000" algn="tl" rotWithShape="0">
              <a:srgbClr val="333333">
                <a:alpha val="65000"/>
              </a:srgbClr>
            </a:outerShdw>
          </a:effectLst>
        </p:spPr>
      </p:pic>
      <p:pic>
        <p:nvPicPr>
          <p:cNvPr id="6" name="Picture 2">
            <a:hlinkClick r:id="rId13"/>
            <a:extLst>
              <a:ext uri="{FF2B5EF4-FFF2-40B4-BE49-F238E27FC236}">
                <a16:creationId xmlns:a16="http://schemas.microsoft.com/office/drawing/2014/main" id="{E9D2F23B-FEE6-BB51-88B6-4A6E57E26A7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37111" y="4655420"/>
            <a:ext cx="958259" cy="958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561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45C36E-EED4-88EB-69A8-2008AC00A5BF}"/>
              </a:ext>
            </a:extLst>
          </p:cNvPr>
          <p:cNvPicPr>
            <a:picLocks noChangeAspect="1"/>
          </p:cNvPicPr>
          <p:nvPr/>
        </p:nvPicPr>
        <p:blipFill rotWithShape="1">
          <a:blip r:embed="rId3"/>
          <a:srcRect l="29041" t="17674" r="33372" b="6357"/>
          <a:stretch/>
        </p:blipFill>
        <p:spPr>
          <a:xfrm>
            <a:off x="148856" y="138223"/>
            <a:ext cx="4582632" cy="5209953"/>
          </a:xfrm>
          <a:prstGeom prst="rect">
            <a:avLst/>
          </a:prstGeom>
          <a:ln>
            <a:noFill/>
          </a:ln>
          <a:effectLst>
            <a:outerShdw blurRad="292100" dist="139700" dir="2700000" algn="tl" rotWithShape="0">
              <a:srgbClr val="333333">
                <a:alpha val="65000"/>
              </a:srgbClr>
            </a:outerShdw>
          </a:effectLst>
        </p:spPr>
      </p:pic>
      <p:pic>
        <p:nvPicPr>
          <p:cNvPr id="6" name="Picture 2">
            <a:hlinkClick r:id="rId4"/>
            <a:extLst>
              <a:ext uri="{FF2B5EF4-FFF2-40B4-BE49-F238E27FC236}">
                <a16:creationId xmlns:a16="http://schemas.microsoft.com/office/drawing/2014/main" id="{96847717-05AA-7567-83B1-4C9BC2B4EA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4495" y="5635256"/>
            <a:ext cx="958259" cy="958259"/>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a:extLst>
              <a:ext uri="{FF2B5EF4-FFF2-40B4-BE49-F238E27FC236}">
                <a16:creationId xmlns:a16="http://schemas.microsoft.com/office/drawing/2014/main" id="{1253511F-9F74-C19B-ED6F-2F41E91C3E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4307" y="1263945"/>
            <a:ext cx="5571727" cy="3095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792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8" ma:contentTypeDescription="Create a new document." ma:contentTypeScope="" ma:versionID="4576ee298cffb3f6819b6dfc0efea8ee">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bceb4dc732fbc59a2b9a9ddc687c18e5"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C99ACF-F3A0-4870-8347-578165E2FEA6}">
  <ds:schemaRefs>
    <ds:schemaRef ds:uri="http://schemas.microsoft.com/sharepoint/v3/contenttype/forms"/>
  </ds:schemaRefs>
</ds:datastoreItem>
</file>

<file path=customXml/itemProps2.xml><?xml version="1.0" encoding="utf-8"?>
<ds:datastoreItem xmlns:ds="http://schemas.openxmlformats.org/officeDocument/2006/customXml" ds:itemID="{254B9B3E-02E4-41F5-94AB-794F63C8348B}">
  <ds:schemaRefs>
    <ds:schemaRef ds:uri="http://purl.org/dc/dcmitype/"/>
    <ds:schemaRef ds:uri="a3276f14-397d-4ed7-b8c7-ece791485ff1"/>
    <ds:schemaRef ds:uri="http://purl.org/dc/elements/1.1/"/>
    <ds:schemaRef ds:uri="http://schemas.microsoft.com/office/2006/documentManagement/types"/>
    <ds:schemaRef ds:uri="http://schemas.microsoft.com/office/infopath/2007/PartnerControls"/>
    <ds:schemaRef ds:uri="bf13d2f1-3fb4-4d24-806f-713eb38c1b0e"/>
    <ds:schemaRef ds:uri="http://schemas.openxmlformats.org/package/2006/metadata/core-properties"/>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080778DE-8931-4D83-8622-BBB14CC4F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1752</TotalTime>
  <Words>659</Words>
  <Application>Microsoft Office PowerPoint</Application>
  <PresentationFormat>Widescreen</PresentationFormat>
  <Paragraphs>73</Paragraphs>
  <Slides>21</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 Rounded MT Bold</vt:lpstr>
      <vt:lpstr>Calibri</vt:lpstr>
      <vt:lpstr>Calibri Light</vt:lpstr>
      <vt:lpstr>Dreaming Outloud Script Pro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Alison Evans</cp:lastModifiedBy>
  <cp:revision>13</cp:revision>
  <dcterms:created xsi:type="dcterms:W3CDTF">2020-08-14T09:26:37Z</dcterms:created>
  <dcterms:modified xsi:type="dcterms:W3CDTF">2023-10-02T11:54:26Z</dcterms:modified>
</cp:coreProperties>
</file>