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F498FF-20DE-3FB7-53BF-8C0A8051B2BE}" v="199" dt="2025-11-23T19:13:39.523"/>
    <p1510:client id="{52EF6399-C7E0-7241-227B-968761BBED00}" v="13" dt="2025-11-23T19:56:03.600"/>
    <p1510:client id="{86ECD3F1-3FFD-CD6D-A27E-F1CB567250B8}" v="18" dt="2025-11-23T19:18:07.891"/>
    <p1510:client id="{D36FABF3-85DA-16D4-5840-BCC8101112FA}" v="48" dt="2025-11-23T20:01:48.260"/>
    <p1510:client id="{E13641B5-01B1-FF85-97D0-EF213296227E}" v="69" dt="2025-11-23T19:33:13.064"/>
    <p1510:client id="{F7BE644B-B041-1E8D-0A9C-FF2D81972F4E}" v="2" dt="2025-11-23T19:14:33.6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008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979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565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964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83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215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760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815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866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106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234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6408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798" r:id="rId6"/>
    <p:sldLayoutId id="2147483794" r:id="rId7"/>
    <p:sldLayoutId id="2147483795" r:id="rId8"/>
    <p:sldLayoutId id="2147483796" r:id="rId9"/>
    <p:sldLayoutId id="2147483797" r:id="rId10"/>
    <p:sldLayoutId id="214748379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mental-disorders" TargetMode="External"/><Relationship Id="rId2" Type="http://schemas.openxmlformats.org/officeDocument/2006/relationships/hyperlink" Target="https://www.nimh.nih.gov/health/topics/anxiety-disorder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3541" y="990599"/>
            <a:ext cx="5619054" cy="48490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FEAR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34710" y="1730303"/>
            <a:ext cx="3629935" cy="169407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INTRODUCTION TO ANXIETY </a:t>
            </a:r>
            <a:r>
              <a:rPr lang="en-US" sz="2400" dirty="0">
                <a:solidFill>
                  <a:srgbClr val="FFFFFF"/>
                </a:solidFill>
              </a:rPr>
              <a:t>DISORDERS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CC6BAB75-F25E-748B-8868-C86471B012EB}"/>
              </a:ext>
            </a:extLst>
          </p:cNvPr>
          <p:cNvSpPr/>
          <p:nvPr/>
        </p:nvSpPr>
        <p:spPr>
          <a:xfrm>
            <a:off x="1484044" y="4993803"/>
            <a:ext cx="6335653" cy="14406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dirty="0"/>
              <a:t>LOOKING FORWARD</a:t>
            </a:r>
            <a:endParaRPr lang="en-GB"/>
          </a:p>
          <a:p>
            <a:pPr algn="ctr">
              <a:spcAft>
                <a:spcPts val="600"/>
              </a:spcAft>
            </a:pPr>
            <a:r>
              <a:rPr lang="en-GB"/>
              <a:t>EARLY INTERVENTION</a:t>
            </a:r>
          </a:p>
          <a:p>
            <a:pPr algn="ctr">
              <a:spcAft>
                <a:spcPts val="600"/>
              </a:spcAft>
            </a:pPr>
            <a:r>
              <a:rPr lang="en-GB" dirty="0"/>
              <a:t>REUCING STIGMA THROUGH EDUCATION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6D1F644-40F0-EC7D-9E2E-595C42DDB995}"/>
              </a:ext>
            </a:extLst>
          </p:cNvPr>
          <p:cNvSpPr/>
          <p:nvPr/>
        </p:nvSpPr>
        <p:spPr>
          <a:xfrm>
            <a:off x="1484728" y="2835812"/>
            <a:ext cx="6347431" cy="20590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spcAft>
                <a:spcPts val="600"/>
              </a:spcAft>
            </a:pPr>
            <a:r>
              <a:rPr lang="en-GB" dirty="0"/>
              <a:t>TODAYS UNDERSTANDING</a:t>
            </a:r>
            <a:endParaRPr lang="en-GB"/>
          </a:p>
          <a:p>
            <a:pPr algn="ctr">
              <a:spcAft>
                <a:spcPts val="600"/>
              </a:spcAft>
            </a:pPr>
            <a:r>
              <a:rPr lang="en-GB" dirty="0"/>
              <a:t>RECOGNISE AS TREATABLE TODAY</a:t>
            </a:r>
          </a:p>
          <a:p>
            <a:pPr algn="ctr">
              <a:spcAft>
                <a:spcPts val="600"/>
              </a:spcAft>
            </a:pPr>
            <a:r>
              <a:rPr lang="en-GB" dirty="0"/>
              <a:t>MANAGEABLE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959477-C3D9-1BEA-6035-DA9963786154}"/>
              </a:ext>
            </a:extLst>
          </p:cNvPr>
          <p:cNvSpPr/>
          <p:nvPr/>
        </p:nvSpPr>
        <p:spPr>
          <a:xfrm>
            <a:off x="1492697" y="328465"/>
            <a:ext cx="6370313" cy="2358639"/>
          </a:xfrm>
          <a:prstGeom prst="rect">
            <a:avLst/>
          </a:prstGeom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spcAft>
                <a:spcPts val="600"/>
              </a:spcAft>
            </a:pPr>
            <a:r>
              <a:rPr lang="en-GB" dirty="0"/>
              <a:t>INTRODUCTION TO ANXIETY DISORDERS</a:t>
            </a:r>
            <a:endParaRPr lang="en-GB"/>
          </a:p>
          <a:p>
            <a:pPr algn="ctr">
              <a:spcAft>
                <a:spcPts val="600"/>
              </a:spcAft>
            </a:pPr>
            <a:r>
              <a:rPr lang="en-GB" dirty="0"/>
              <a:t>.VERY COMMON MENTAL HEALTH CONDITION</a:t>
            </a:r>
          </a:p>
          <a:p>
            <a:pPr algn="ctr">
              <a:spcAft>
                <a:spcPts val="600"/>
              </a:spcAft>
            </a:pPr>
            <a:r>
              <a:rPr lang="en-GB" dirty="0"/>
              <a:t>FEELINGS</a:t>
            </a:r>
            <a:endParaRPr lang="en-GB"/>
          </a:p>
          <a:p>
            <a:pPr algn="ctr">
              <a:spcAft>
                <a:spcPts val="600"/>
              </a:spcAft>
            </a:pPr>
            <a:r>
              <a:rPr lang="en-GB" dirty="0"/>
              <a:t>FEAR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429D29-9C89-F5D0-FBC2-0C7DF718C8A8}"/>
              </a:ext>
            </a:extLst>
          </p:cNvPr>
          <p:cNvSpPr txBox="1"/>
          <p:nvPr/>
        </p:nvSpPr>
        <p:spPr>
          <a:xfrm>
            <a:off x="8449530" y="5185703"/>
            <a:ext cx="303627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Tailored for higher education students</a:t>
            </a:r>
            <a:endParaRPr lang="en-GB" sz="2400" b="1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B051B-76CB-FDF5-D94E-5F80FA5BF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0A5D6-7291-B6A2-59E2-BDDAE2E56B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b="1" dirty="0">
                <a:ea typeface="+mn-lt"/>
                <a:cs typeface="+mn-lt"/>
              </a:rPr>
              <a:t>Beck, A.T. &amp; Emery, G. (1985)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i="1" dirty="0">
                <a:ea typeface="+mn-lt"/>
                <a:cs typeface="+mn-lt"/>
              </a:rPr>
              <a:t>Anxiety Disorders and Phobias: A Cognitive Perspective</a:t>
            </a:r>
            <a:r>
              <a:rPr lang="en-GB" dirty="0">
                <a:ea typeface="+mn-lt"/>
                <a:cs typeface="+mn-lt"/>
              </a:rPr>
              <a:t>. New York: Basic Books.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Clark, D.A. &amp; Beck, A.T. (2010)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i="1" dirty="0">
                <a:ea typeface="+mn-lt"/>
                <a:cs typeface="+mn-lt"/>
              </a:rPr>
              <a:t>Cognitive Therapy of Anxiety Disorders: Science and Practice</a:t>
            </a:r>
            <a:r>
              <a:rPr lang="en-GB" dirty="0">
                <a:ea typeface="+mn-lt"/>
                <a:cs typeface="+mn-lt"/>
              </a:rPr>
              <a:t>. New York: Guilford Press.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Barlow, D.H. (2002)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i="1" dirty="0">
                <a:ea typeface="+mn-lt"/>
                <a:cs typeface="+mn-lt"/>
              </a:rPr>
              <a:t>Anxiety and Its Disorders: The Nature and Treatment of Anxiety and Panic</a:t>
            </a:r>
            <a:r>
              <a:rPr lang="en-GB" dirty="0">
                <a:ea typeface="+mn-lt"/>
                <a:cs typeface="+mn-lt"/>
              </a:rPr>
              <a:t>. 2nd ed. New York: Guilford Press.</a:t>
            </a:r>
            <a:endParaRPr lang="en-GB" dirty="0"/>
          </a:p>
          <a:p>
            <a:br>
              <a:rPr lang="en-US" dirty="0"/>
            </a:br>
            <a:endParaRPr lang="en-US" dirty="0"/>
          </a:p>
          <a:p>
            <a:endParaRPr lang="en-GB" b="1" dirty="0"/>
          </a:p>
          <a:p>
            <a:endParaRPr lang="en-GB" b="1" dirty="0"/>
          </a:p>
          <a:p>
            <a:br>
              <a:rPr lang="en-US" dirty="0"/>
            </a:br>
            <a:endParaRPr lang="en-US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86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B0426-72CE-A07E-E25A-F6E0A2AB9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C2A9C-30EF-B565-B0FF-C9085B553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📄 </a:t>
            </a:r>
            <a:r>
              <a:rPr lang="en-GB" b="1" dirty="0"/>
              <a:t>Journal Articles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Kessler, R.C. et al. (2005)</a:t>
            </a:r>
            <a:r>
              <a:rPr lang="en-GB" dirty="0">
                <a:ea typeface="+mn-lt"/>
                <a:cs typeface="+mn-lt"/>
              </a:rPr>
              <a:t> ‘Lifetime prevalence and age-of-onset distributions of DSM-IV disorders in the National Comorbidity Survey Replication’, </a:t>
            </a:r>
            <a:r>
              <a:rPr lang="en-GB" i="1" dirty="0">
                <a:ea typeface="+mn-lt"/>
                <a:cs typeface="+mn-lt"/>
              </a:rPr>
              <a:t>Archives of General Psychiatry</a:t>
            </a:r>
            <a:r>
              <a:rPr lang="en-GB" dirty="0">
                <a:ea typeface="+mn-lt"/>
                <a:cs typeface="+mn-lt"/>
              </a:rPr>
              <a:t>, 62(6), pp. 593–602.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Craske, M.G. et al. (2017)</a:t>
            </a:r>
            <a:r>
              <a:rPr lang="en-GB" dirty="0">
                <a:ea typeface="+mn-lt"/>
                <a:cs typeface="+mn-lt"/>
              </a:rPr>
              <a:t> ‘Anxiety disorders’, </a:t>
            </a:r>
            <a:r>
              <a:rPr lang="en-GB" i="1" dirty="0">
                <a:ea typeface="+mn-lt"/>
                <a:cs typeface="+mn-lt"/>
              </a:rPr>
              <a:t>Nature Reviews Disease Primers</a:t>
            </a:r>
            <a:r>
              <a:rPr lang="en-GB" dirty="0">
                <a:ea typeface="+mn-lt"/>
                <a:cs typeface="+mn-lt"/>
              </a:rPr>
              <a:t>, 3, Article 17024.</a:t>
            </a:r>
            <a:endParaRPr lang="en-GB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813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480C3-2334-8943-59AA-4D0B2C21A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75D96-A2C1-7CBE-FA9E-BA19CE60C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Websites (Harvard Style)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National Institute of Mental Health (NIMH) (2023)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i="1" dirty="0">
                <a:ea typeface="+mn-lt"/>
                <a:cs typeface="+mn-lt"/>
              </a:rPr>
              <a:t>Anxiety Disorders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https://www.nimh.nih.gov/health/topics/anxiety-disorders</a:t>
            </a:r>
            <a:r>
              <a:rPr lang="en-GB" dirty="0">
                <a:ea typeface="+mn-lt"/>
                <a:cs typeface="+mn-lt"/>
              </a:rPr>
              <a:t> (Accessed: [insert date]).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World Health Organization (WHO) (2022)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i="1" dirty="0">
                <a:ea typeface="+mn-lt"/>
                <a:cs typeface="+mn-lt"/>
              </a:rPr>
              <a:t>Anxiety Disorders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https://www.who.int/news-room/fact-sheets/detail/mental-disorders</a:t>
            </a:r>
            <a:r>
              <a:rPr lang="en-GB" dirty="0">
                <a:ea typeface="+mn-lt"/>
                <a:cs typeface="+mn-lt"/>
              </a:rPr>
              <a:t> (Accessed: [insert date]).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67505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ChronicleVTI</vt:lpstr>
      <vt:lpstr>FEAR</vt:lpstr>
      <vt:lpstr>References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182</cp:revision>
  <dcterms:created xsi:type="dcterms:W3CDTF">2025-11-23T18:53:50Z</dcterms:created>
  <dcterms:modified xsi:type="dcterms:W3CDTF">2025-11-23T20:02:22Z</dcterms:modified>
</cp:coreProperties>
</file>