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x="18288000" cy="10287000"/>
  <p:notesSz cx="6858000" cy="9144000"/>
  <p:embeddedFontLst>
    <p:embeddedFont>
      <p:font typeface="Funtastic" charset="1" panose="00000000000000000000"/>
      <p:regular r:id="rId27"/>
    </p:embeddedFont>
    <p:embeddedFont>
      <p:font typeface="Jua" charset="1" panose="00000000000000000000"/>
      <p:regular r:id="rId28"/>
    </p:embeddedFont>
    <p:embeddedFont>
      <p:font typeface="Canva Sans Bold" charset="1" panose="020B0803030501040103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16" Target="../media/image15.png" Type="http://schemas.openxmlformats.org/officeDocument/2006/relationships/image"/><Relationship Id="rId17" Target="../media/image16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5.png" Type="http://schemas.openxmlformats.org/officeDocument/2006/relationships/image"/><Relationship Id="rId13" Target="../media/image6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7.png" Type="http://schemas.openxmlformats.org/officeDocument/2006/relationships/image"/><Relationship Id="rId11" Target="../media/image18.svg" Type="http://schemas.openxmlformats.org/officeDocument/2006/relationships/image"/><Relationship Id="rId12" Target="../media/image19.png" Type="http://schemas.openxmlformats.org/officeDocument/2006/relationships/image"/><Relationship Id="rId13" Target="../media/image20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7.png" Type="http://schemas.openxmlformats.org/officeDocument/2006/relationships/image"/><Relationship Id="rId11" Target="../media/image18.svg" Type="http://schemas.openxmlformats.org/officeDocument/2006/relationships/image"/><Relationship Id="rId12" Target="../media/image21.png" Type="http://schemas.openxmlformats.org/officeDocument/2006/relationships/image"/><Relationship Id="rId13" Target="../media/image2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23.png" Type="http://schemas.openxmlformats.org/officeDocument/2006/relationships/image"/><Relationship Id="rId13" Target="../media/image24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7.png" Type="http://schemas.openxmlformats.org/officeDocument/2006/relationships/image"/><Relationship Id="rId9" Target="../media/image18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7.png" Type="http://schemas.openxmlformats.org/officeDocument/2006/relationships/image"/><Relationship Id="rId11" Target="../media/image18.svg" Type="http://schemas.openxmlformats.org/officeDocument/2006/relationships/image"/><Relationship Id="rId12" Target="../media/image25.png" Type="http://schemas.openxmlformats.org/officeDocument/2006/relationships/image"/><Relationship Id="rId13" Target="../media/image26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7.png" Type="http://schemas.openxmlformats.org/officeDocument/2006/relationships/image"/><Relationship Id="rId11" Target="../media/image18.svg" Type="http://schemas.openxmlformats.org/officeDocument/2006/relationships/image"/><Relationship Id="rId12" Target="../media/image27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12" Target="../media/image15.png" Type="http://schemas.openxmlformats.org/officeDocument/2006/relationships/image"/><Relationship Id="rId13" Target="../media/image16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28.png" Type="http://schemas.openxmlformats.org/officeDocument/2006/relationships/image"/><Relationship Id="rId9" Target="../media/image29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0.png" Type="http://schemas.openxmlformats.org/officeDocument/2006/relationships/image"/><Relationship Id="rId11" Target="../media/image31.png" Type="http://schemas.openxmlformats.org/officeDocument/2006/relationships/image"/><Relationship Id="rId12" Target="../media/image32.png" Type="http://schemas.openxmlformats.org/officeDocument/2006/relationships/image"/><Relationship Id="rId13" Target="../media/image33.png" Type="http://schemas.openxmlformats.org/officeDocument/2006/relationships/image"/><Relationship Id="rId14" Target="../media/image34.png" Type="http://schemas.openxmlformats.org/officeDocument/2006/relationships/image"/><Relationship Id="rId15" Target="../media/image35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6.png" Type="http://schemas.openxmlformats.org/officeDocument/2006/relationships/image"/><Relationship Id="rId11" Target="../media/image37.svg" Type="http://schemas.openxmlformats.org/officeDocument/2006/relationships/image"/><Relationship Id="rId12" Target="../media/image15.png" Type="http://schemas.openxmlformats.org/officeDocument/2006/relationships/image"/><Relationship Id="rId13" Target="../media/image16.svg" Type="http://schemas.openxmlformats.org/officeDocument/2006/relationships/image"/><Relationship Id="rId14" Target="../media/image38.png" Type="http://schemas.openxmlformats.org/officeDocument/2006/relationships/image"/><Relationship Id="rId15" Target="../media/image39.svg" Type="http://schemas.openxmlformats.org/officeDocument/2006/relationships/image"/><Relationship Id="rId16" Target="../media/image40.png" Type="http://schemas.openxmlformats.org/officeDocument/2006/relationships/image"/><Relationship Id="rId17" Target="../media/image41.svg" Type="http://schemas.openxmlformats.org/officeDocument/2006/relationships/image"/><Relationship Id="rId18" Target="../media/image42.png" Type="http://schemas.openxmlformats.org/officeDocument/2006/relationships/image"/><Relationship Id="rId19" Target="../media/image43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1.png" Type="http://schemas.openxmlformats.org/officeDocument/2006/relationships/image"/><Relationship Id="rId5" Target="../media/image12.svg" Type="http://schemas.openxmlformats.org/officeDocument/2006/relationships/image"/><Relationship Id="rId6" Target="../media/image3.png" Type="http://schemas.openxmlformats.org/officeDocument/2006/relationships/image"/><Relationship Id="rId7" Target="../media/image4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4.png" Type="http://schemas.openxmlformats.org/officeDocument/2006/relationships/image"/><Relationship Id="rId11" Target="../media/image45.svg" Type="http://schemas.openxmlformats.org/officeDocument/2006/relationships/image"/><Relationship Id="rId12" Target="../media/image46.png" Type="http://schemas.openxmlformats.org/officeDocument/2006/relationships/image"/><Relationship Id="rId13" Target="../media/image47.svg" Type="http://schemas.openxmlformats.org/officeDocument/2006/relationships/image"/><Relationship Id="rId14" Target="../media/image48.png" Type="http://schemas.openxmlformats.org/officeDocument/2006/relationships/image"/><Relationship Id="rId15" Target="../media/image49.svg" Type="http://schemas.openxmlformats.org/officeDocument/2006/relationships/image"/><Relationship Id="rId16" Target="../media/image50.png" Type="http://schemas.openxmlformats.org/officeDocument/2006/relationships/image"/><Relationship Id="rId17" Target="../media/image51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9.png" Type="http://schemas.openxmlformats.org/officeDocument/2006/relationships/image"/><Relationship Id="rId9" Target="../media/image10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44.png" Type="http://schemas.openxmlformats.org/officeDocument/2006/relationships/image"/><Relationship Id="rId13" Target="../media/image45.svg" Type="http://schemas.openxmlformats.org/officeDocument/2006/relationships/image"/><Relationship Id="rId14" Target="../media/image48.png" Type="http://schemas.openxmlformats.org/officeDocument/2006/relationships/image"/><Relationship Id="rId15" Target="../media/image49.svg" Type="http://schemas.openxmlformats.org/officeDocument/2006/relationships/image"/><Relationship Id="rId16" Target="../media/image46.png" Type="http://schemas.openxmlformats.org/officeDocument/2006/relationships/image"/><Relationship Id="rId17" Target="../media/image47.svg" Type="http://schemas.openxmlformats.org/officeDocument/2006/relationships/image"/><Relationship Id="rId18" Target="../media/image50.png" Type="http://schemas.openxmlformats.org/officeDocument/2006/relationships/image"/><Relationship Id="rId19" Target="../media/image51.svg" Type="http://schemas.openxmlformats.org/officeDocument/2006/relationships/image"/><Relationship Id="rId2" Target="../media/image1.png" Type="http://schemas.openxmlformats.org/officeDocument/2006/relationships/image"/><Relationship Id="rId20" Target="../media/image19.png" Type="http://schemas.openxmlformats.org/officeDocument/2006/relationships/image"/><Relationship Id="rId21" Target="../media/image20.svg" Type="http://schemas.openxmlformats.org/officeDocument/2006/relationships/image"/><Relationship Id="rId22" Target="../media/image21.png" Type="http://schemas.openxmlformats.org/officeDocument/2006/relationships/image"/><Relationship Id="rId23" Target="../media/image22.svg" Type="http://schemas.openxmlformats.org/officeDocument/2006/relationships/image"/><Relationship Id="rId24" Target="../media/image23.png" Type="http://schemas.openxmlformats.org/officeDocument/2006/relationships/image"/><Relationship Id="rId25" Target="../media/image24.svg" Type="http://schemas.openxmlformats.org/officeDocument/2006/relationships/image"/><Relationship Id="rId26" Target="../media/image25.png" Type="http://schemas.openxmlformats.org/officeDocument/2006/relationships/image"/><Relationship Id="rId27" Target="../media/image26.svg" Type="http://schemas.openxmlformats.org/officeDocument/2006/relationships/image"/><Relationship Id="rId28" Target="../media/image27.png" Type="http://schemas.openxmlformats.org/officeDocument/2006/relationships/image"/><Relationship Id="rId29" Target="../media/image28.png" Type="http://schemas.openxmlformats.org/officeDocument/2006/relationships/image"/><Relationship Id="rId3" Target="../media/image2.svg" Type="http://schemas.openxmlformats.org/officeDocument/2006/relationships/image"/><Relationship Id="rId30" Target="../media/image29.svg" Type="http://schemas.openxmlformats.org/officeDocument/2006/relationships/image"/><Relationship Id="rId31" Target="../media/image52.png" Type="http://schemas.openxmlformats.org/officeDocument/2006/relationships/image"/><Relationship Id="rId32" Target="../media/image53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6.png" Type="http://schemas.openxmlformats.org/officeDocument/2006/relationships/image"/><Relationship Id="rId11" Target="../media/image57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54.png" Type="http://schemas.openxmlformats.org/officeDocument/2006/relationships/image"/><Relationship Id="rId9" Target="../media/image55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4.png" Type="http://schemas.openxmlformats.org/officeDocument/2006/relationships/image"/><Relationship Id="rId11" Target="../media/image55.pn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5.png" Type="http://schemas.openxmlformats.org/officeDocument/2006/relationships/image"/><Relationship Id="rId13" Target="../media/image6.svg" Type="http://schemas.openxmlformats.org/officeDocument/2006/relationships/image"/><Relationship Id="rId14" Target="../media/image58.png" Type="http://schemas.openxmlformats.org/officeDocument/2006/relationships/image"/><Relationship Id="rId15" Target="../media/image59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12" Target="../media/image62.png" Type="http://schemas.openxmlformats.org/officeDocument/2006/relationships/image"/><Relationship Id="rId13" Target="../media/image63.svg" Type="http://schemas.openxmlformats.org/officeDocument/2006/relationships/image"/><Relationship Id="rId14" Target="../media/image44.png" Type="http://schemas.openxmlformats.org/officeDocument/2006/relationships/image"/><Relationship Id="rId15" Target="../media/image45.svg" Type="http://schemas.openxmlformats.org/officeDocument/2006/relationships/image"/><Relationship Id="rId16" Target="../media/image48.png" Type="http://schemas.openxmlformats.org/officeDocument/2006/relationships/image"/><Relationship Id="rId17" Target="../media/image49.svg" Type="http://schemas.openxmlformats.org/officeDocument/2006/relationships/image"/><Relationship Id="rId18" Target="../media/image46.png" Type="http://schemas.openxmlformats.org/officeDocument/2006/relationships/image"/><Relationship Id="rId19" Target="../media/image47.svg" Type="http://schemas.openxmlformats.org/officeDocument/2006/relationships/image"/><Relationship Id="rId2" Target="../media/image1.png" Type="http://schemas.openxmlformats.org/officeDocument/2006/relationships/image"/><Relationship Id="rId20" Target="../media/image50.png" Type="http://schemas.openxmlformats.org/officeDocument/2006/relationships/image"/><Relationship Id="rId21" Target="../media/image51.svg" Type="http://schemas.openxmlformats.org/officeDocument/2006/relationships/image"/><Relationship Id="rId22" Target="../media/image19.png" Type="http://schemas.openxmlformats.org/officeDocument/2006/relationships/image"/><Relationship Id="rId23" Target="../media/image20.svg" Type="http://schemas.openxmlformats.org/officeDocument/2006/relationships/image"/><Relationship Id="rId24" Target="../media/image21.png" Type="http://schemas.openxmlformats.org/officeDocument/2006/relationships/image"/><Relationship Id="rId25" Target="../media/image22.svg" Type="http://schemas.openxmlformats.org/officeDocument/2006/relationships/image"/><Relationship Id="rId26" Target="../media/image23.png" Type="http://schemas.openxmlformats.org/officeDocument/2006/relationships/image"/><Relationship Id="rId27" Target="../media/image24.svg" Type="http://schemas.openxmlformats.org/officeDocument/2006/relationships/image"/><Relationship Id="rId28" Target="../media/image25.png" Type="http://schemas.openxmlformats.org/officeDocument/2006/relationships/image"/><Relationship Id="rId29" Target="../media/image26.svg" Type="http://schemas.openxmlformats.org/officeDocument/2006/relationships/image"/><Relationship Id="rId3" Target="../media/image2.svg" Type="http://schemas.openxmlformats.org/officeDocument/2006/relationships/image"/><Relationship Id="rId30" Target="../media/image27.png" Type="http://schemas.openxmlformats.org/officeDocument/2006/relationships/image"/><Relationship Id="rId31" Target="../media/image28.png" Type="http://schemas.openxmlformats.org/officeDocument/2006/relationships/image"/><Relationship Id="rId32" Target="../media/image29.svg" Type="http://schemas.openxmlformats.org/officeDocument/2006/relationships/image"/><Relationship Id="rId33" Target="../media/image64.png" Type="http://schemas.openxmlformats.org/officeDocument/2006/relationships/image"/><Relationship Id="rId34" Target="../media/image65.svg" Type="http://schemas.openxmlformats.org/officeDocument/2006/relationships/image"/><Relationship Id="rId35" Target="../media/image52.png" Type="http://schemas.openxmlformats.org/officeDocument/2006/relationships/image"/><Relationship Id="rId36" Target="../media/image53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60.png" Type="http://schemas.openxmlformats.org/officeDocument/2006/relationships/image"/><Relationship Id="rId7" Target="../media/image61.svg" Type="http://schemas.openxmlformats.org/officeDocument/2006/relationships/image"/><Relationship Id="rId8" Target="../media/image11.png" Type="http://schemas.openxmlformats.org/officeDocument/2006/relationships/image"/><Relationship Id="rId9" Target="../media/image12.sv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5.png" Type="http://schemas.openxmlformats.org/officeDocument/2006/relationships/image"/><Relationship Id="rId13" Target="../media/image6.svg" Type="http://schemas.openxmlformats.org/officeDocument/2006/relationships/image"/><Relationship Id="rId14" Target="../media/image9.png" Type="http://schemas.openxmlformats.org/officeDocument/2006/relationships/image"/><Relationship Id="rId15" Target="../media/image10.svg" Type="http://schemas.openxmlformats.org/officeDocument/2006/relationships/image"/><Relationship Id="rId16" Target="../media/image66.png" Type="http://schemas.openxmlformats.org/officeDocument/2006/relationships/image"/><Relationship Id="rId17" Target="../media/image67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5.png" Type="http://schemas.openxmlformats.org/officeDocument/2006/relationships/image"/><Relationship Id="rId13" Target="../media/image6.svg" Type="http://schemas.openxmlformats.org/officeDocument/2006/relationships/image"/><Relationship Id="rId14" Target="../media/image9.png" Type="http://schemas.openxmlformats.org/officeDocument/2006/relationships/image"/><Relationship Id="rId15" Target="../media/image10.svg" Type="http://schemas.openxmlformats.org/officeDocument/2006/relationships/image"/><Relationship Id="rId16" Target="../media/image66.png" Type="http://schemas.openxmlformats.org/officeDocument/2006/relationships/image"/><Relationship Id="rId17" Target="../media/image67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281569" y="7687319"/>
            <a:ext cx="5199361" cy="5199361"/>
          </a:xfrm>
          <a:custGeom>
            <a:avLst/>
            <a:gdLst/>
            <a:ahLst/>
            <a:cxnLst/>
            <a:rect r="r" b="b" t="t" l="l"/>
            <a:pathLst>
              <a:path h="5199361" w="5199361">
                <a:moveTo>
                  <a:pt x="0" y="0"/>
                </a:moveTo>
                <a:lnTo>
                  <a:pt x="5199361" y="0"/>
                </a:lnTo>
                <a:lnTo>
                  <a:pt x="5199361" y="5199362"/>
                </a:lnTo>
                <a:lnTo>
                  <a:pt x="0" y="519936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1098">
            <a:off x="2343220" y="5030036"/>
            <a:ext cx="13601727" cy="20274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068"/>
              </a:lnSpc>
            </a:pPr>
            <a:r>
              <a:rPr lang="en-US" sz="13756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YR AILGYLCHEDD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5869475" y="7311554"/>
            <a:ext cx="6548370" cy="814401"/>
            <a:chOff x="0" y="0"/>
            <a:chExt cx="1432821" cy="17819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432821" cy="178196"/>
            </a:xfrm>
            <a:custGeom>
              <a:avLst/>
              <a:gdLst/>
              <a:ahLst/>
              <a:cxnLst/>
              <a:rect r="r" b="b" t="t" l="l"/>
              <a:pathLst>
                <a:path h="178196" w="1432821">
                  <a:moveTo>
                    <a:pt x="11823" y="0"/>
                  </a:moveTo>
                  <a:lnTo>
                    <a:pt x="1420998" y="0"/>
                  </a:lnTo>
                  <a:cubicBezTo>
                    <a:pt x="1427527" y="0"/>
                    <a:pt x="1432821" y="5293"/>
                    <a:pt x="1432821" y="11823"/>
                  </a:cubicBezTo>
                  <a:lnTo>
                    <a:pt x="1432821" y="166373"/>
                  </a:lnTo>
                  <a:cubicBezTo>
                    <a:pt x="1432821" y="172902"/>
                    <a:pt x="1427527" y="178196"/>
                    <a:pt x="1420998" y="178196"/>
                  </a:cubicBezTo>
                  <a:lnTo>
                    <a:pt x="11823" y="178196"/>
                  </a:lnTo>
                  <a:cubicBezTo>
                    <a:pt x="8687" y="178196"/>
                    <a:pt x="5680" y="176950"/>
                    <a:pt x="3463" y="174733"/>
                  </a:cubicBezTo>
                  <a:cubicBezTo>
                    <a:pt x="1246" y="172516"/>
                    <a:pt x="0" y="169508"/>
                    <a:pt x="0" y="166373"/>
                  </a:cubicBezTo>
                  <a:lnTo>
                    <a:pt x="0" y="11823"/>
                  </a:lnTo>
                  <a:cubicBezTo>
                    <a:pt x="0" y="8687"/>
                    <a:pt x="1246" y="5680"/>
                    <a:pt x="3463" y="3463"/>
                  </a:cubicBezTo>
                  <a:cubicBezTo>
                    <a:pt x="5680" y="1246"/>
                    <a:pt x="8687" y="0"/>
                    <a:pt x="11823" y="0"/>
                  </a:cubicBezTo>
                  <a:close/>
                </a:path>
              </a:pathLst>
            </a:custGeom>
            <a:solidFill>
              <a:srgbClr val="2E704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1432821" cy="21629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1461092" y="8624292"/>
            <a:ext cx="5118402" cy="2280015"/>
          </a:xfrm>
          <a:custGeom>
            <a:avLst/>
            <a:gdLst/>
            <a:ahLst/>
            <a:cxnLst/>
            <a:rect r="r" b="b" t="t" l="l"/>
            <a:pathLst>
              <a:path h="2280015" w="5118402">
                <a:moveTo>
                  <a:pt x="0" y="0"/>
                </a:moveTo>
                <a:lnTo>
                  <a:pt x="5118402" y="0"/>
                </a:lnTo>
                <a:lnTo>
                  <a:pt x="5118402" y="2280015"/>
                </a:lnTo>
                <a:lnTo>
                  <a:pt x="0" y="228001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true" flipV="false" rot="0">
            <a:off x="14367059" y="6864593"/>
            <a:ext cx="7184571" cy="4114800"/>
          </a:xfrm>
          <a:custGeom>
            <a:avLst/>
            <a:gdLst/>
            <a:ahLst/>
            <a:cxnLst/>
            <a:rect r="r" b="b" t="t" l="l"/>
            <a:pathLst>
              <a:path h="4114800" w="7184571">
                <a:moveTo>
                  <a:pt x="7184572" y="0"/>
                </a:moveTo>
                <a:lnTo>
                  <a:pt x="0" y="0"/>
                </a:lnTo>
                <a:lnTo>
                  <a:pt x="0" y="4114800"/>
                </a:lnTo>
                <a:lnTo>
                  <a:pt x="7184572" y="4114800"/>
                </a:lnTo>
                <a:lnTo>
                  <a:pt x="7184572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true" flipV="false" rot="0">
            <a:off x="15290251" y="10287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-634314" y="65046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1491456">
            <a:off x="16683219" y="3863628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028700" y="5143500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3"/>
                </a:lnTo>
                <a:lnTo>
                  <a:pt x="0" y="158298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1098">
            <a:off x="2373452" y="3128991"/>
            <a:ext cx="13541217" cy="21844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060"/>
              </a:lnSpc>
            </a:pPr>
            <a:r>
              <a:rPr lang="en-US" sz="14800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GWERS HEDDIW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931134" y="7416162"/>
            <a:ext cx="6425052" cy="576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19"/>
              </a:lnSpc>
            </a:pPr>
            <a:r>
              <a:rPr lang="en-US" sz="3611">
                <a:solidFill>
                  <a:srgbClr val="F2F3F1"/>
                </a:solidFill>
                <a:latin typeface="Jua"/>
                <a:ea typeface="Jua"/>
                <a:cs typeface="Jua"/>
                <a:sym typeface="Jua"/>
              </a:rPr>
              <a:t>Rebecca Unsworth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5931134" y="2483542"/>
            <a:ext cx="6425052" cy="5766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19"/>
              </a:lnSpc>
            </a:pPr>
            <a:r>
              <a:rPr lang="en-US" sz="3611">
                <a:solidFill>
                  <a:srgbClr val="0F0E0C"/>
                </a:solidFill>
                <a:latin typeface="Jua"/>
                <a:ea typeface="Jua"/>
                <a:cs typeface="Jua"/>
                <a:sym typeface="Jua"/>
              </a:rPr>
              <a:t>Md 4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5511577" y="11430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570389" y="65046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8690632">
            <a:off x="13943505" y="9459399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1385463" y="5276983"/>
            <a:ext cx="8781376" cy="3115304"/>
            <a:chOff x="0" y="0"/>
            <a:chExt cx="2312790" cy="82049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312790" cy="820492"/>
            </a:xfrm>
            <a:custGeom>
              <a:avLst/>
              <a:gdLst/>
              <a:ahLst/>
              <a:cxnLst/>
              <a:rect r="r" b="b" t="t" l="l"/>
              <a:pathLst>
                <a:path h="820492" w="2312790">
                  <a:moveTo>
                    <a:pt x="17633" y="0"/>
                  </a:moveTo>
                  <a:lnTo>
                    <a:pt x="2295158" y="0"/>
                  </a:lnTo>
                  <a:cubicBezTo>
                    <a:pt x="2304896" y="0"/>
                    <a:pt x="2312790" y="7894"/>
                    <a:pt x="2312790" y="17633"/>
                  </a:cubicBezTo>
                  <a:lnTo>
                    <a:pt x="2312790" y="802859"/>
                  </a:lnTo>
                  <a:cubicBezTo>
                    <a:pt x="2312790" y="807535"/>
                    <a:pt x="2310933" y="812020"/>
                    <a:pt x="2307626" y="815327"/>
                  </a:cubicBezTo>
                  <a:cubicBezTo>
                    <a:pt x="2304319" y="818634"/>
                    <a:pt x="2299834" y="820492"/>
                    <a:pt x="2295158" y="820492"/>
                  </a:cubicBezTo>
                  <a:lnTo>
                    <a:pt x="17633" y="820492"/>
                  </a:lnTo>
                  <a:cubicBezTo>
                    <a:pt x="7894" y="820492"/>
                    <a:pt x="0" y="812597"/>
                    <a:pt x="0" y="802859"/>
                  </a:cubicBezTo>
                  <a:lnTo>
                    <a:pt x="0" y="17633"/>
                  </a:lnTo>
                  <a:cubicBezTo>
                    <a:pt x="0" y="7894"/>
                    <a:pt x="7894" y="0"/>
                    <a:pt x="17633" y="0"/>
                  </a:cubicBezTo>
                  <a:close/>
                </a:path>
              </a:pathLst>
            </a:custGeom>
            <a:solidFill>
              <a:srgbClr val="ABC339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2312790" cy="8585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028700" y="7600795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3"/>
                </a:lnTo>
                <a:lnTo>
                  <a:pt x="0" y="158298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336898" y="2469885"/>
            <a:ext cx="5922402" cy="5922402"/>
          </a:xfrm>
          <a:custGeom>
            <a:avLst/>
            <a:gdLst/>
            <a:ahLst/>
            <a:cxnLst/>
            <a:rect r="r" b="b" t="t" l="l"/>
            <a:pathLst>
              <a:path h="5922402" w="5922402">
                <a:moveTo>
                  <a:pt x="0" y="0"/>
                </a:moveTo>
                <a:lnTo>
                  <a:pt x="5922402" y="0"/>
                </a:lnTo>
                <a:lnTo>
                  <a:pt x="5922402" y="5922402"/>
                </a:lnTo>
                <a:lnTo>
                  <a:pt x="0" y="592240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1098">
            <a:off x="1385856" y="2460251"/>
            <a:ext cx="9950636" cy="2463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28"/>
              </a:lnSpc>
            </a:pPr>
            <a:r>
              <a:rPr lang="en-US" sz="918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NOD Y WERS HEDDIW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422951" y="5773550"/>
            <a:ext cx="6706399" cy="25031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0" indent="-323850" lvl="1">
              <a:lnSpc>
                <a:spcPts val="3840"/>
              </a:lnSpc>
              <a:buFont typeface="Arial"/>
              <a:buChar char="•"/>
            </a:pPr>
            <a:r>
              <a:rPr lang="en-US" sz="30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Adolygu am y wers ddiwethaf.</a:t>
            </a:r>
          </a:p>
          <a:p>
            <a:pPr algn="l" marL="647700" indent="-323850" lvl="1">
              <a:lnSpc>
                <a:spcPts val="3840"/>
              </a:lnSpc>
              <a:buFont typeface="Arial"/>
              <a:buChar char="•"/>
            </a:pPr>
            <a:r>
              <a:rPr lang="en-US" sz="30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Dysgu patrwm newydd.</a:t>
            </a:r>
          </a:p>
          <a:p>
            <a:pPr algn="l" marL="647700" indent="-323850" lvl="1">
              <a:lnSpc>
                <a:spcPts val="3840"/>
              </a:lnSpc>
              <a:buFont typeface="Arial"/>
              <a:buChar char="•"/>
            </a:pPr>
            <a:r>
              <a:rPr lang="en-US" sz="30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Chwarae gemau.</a:t>
            </a:r>
          </a:p>
          <a:p>
            <a:pPr algn="l" marL="647700" indent="-323850" lvl="1">
              <a:lnSpc>
                <a:spcPts val="3840"/>
              </a:lnSpc>
              <a:buFont typeface="Arial"/>
              <a:buChar char="•"/>
            </a:pPr>
            <a:r>
              <a:rPr lang="en-US" sz="30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Gwneud adduned</a:t>
            </a:r>
          </a:p>
          <a:p>
            <a:pPr algn="l">
              <a:lnSpc>
                <a:spcPts val="3840"/>
              </a:lnSpc>
            </a:pPr>
          </a:p>
        </p:txBody>
      </p:sp>
      <p:sp>
        <p:nvSpPr>
          <p:cNvPr name="Freeform 14" id="14"/>
          <p:cNvSpPr/>
          <p:nvPr/>
        </p:nvSpPr>
        <p:spPr>
          <a:xfrm flipH="true" flipV="false" rot="0">
            <a:off x="9589175" y="8691238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2714300" y="472302"/>
            <a:ext cx="12833740" cy="9684126"/>
          </a:xfrm>
          <a:custGeom>
            <a:avLst/>
            <a:gdLst/>
            <a:ahLst/>
            <a:cxnLst/>
            <a:rect r="r" b="b" t="t" l="l"/>
            <a:pathLst>
              <a:path h="9684126" w="12833740">
                <a:moveTo>
                  <a:pt x="0" y="0"/>
                </a:moveTo>
                <a:lnTo>
                  <a:pt x="12833741" y="0"/>
                </a:lnTo>
                <a:lnTo>
                  <a:pt x="12833741" y="9684126"/>
                </a:lnTo>
                <a:lnTo>
                  <a:pt x="0" y="96841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1098">
            <a:off x="4588464" y="3118902"/>
            <a:ext cx="9085395" cy="17128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064"/>
              </a:lnSpc>
            </a:pPr>
            <a:r>
              <a:rPr lang="en-US" sz="116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ailgylchu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7789915" y="5143500"/>
            <a:ext cx="2682512" cy="2625508"/>
          </a:xfrm>
          <a:custGeom>
            <a:avLst/>
            <a:gdLst/>
            <a:ahLst/>
            <a:cxnLst/>
            <a:rect r="r" b="b" t="t" l="l"/>
            <a:pathLst>
              <a:path h="2625508" w="2682512">
                <a:moveTo>
                  <a:pt x="0" y="0"/>
                </a:moveTo>
                <a:lnTo>
                  <a:pt x="2682511" y="0"/>
                </a:lnTo>
                <a:lnTo>
                  <a:pt x="2682511" y="2625508"/>
                </a:lnTo>
                <a:lnTo>
                  <a:pt x="0" y="262550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3057156" y="301437"/>
            <a:ext cx="12833740" cy="9684126"/>
          </a:xfrm>
          <a:custGeom>
            <a:avLst/>
            <a:gdLst/>
            <a:ahLst/>
            <a:cxnLst/>
            <a:rect r="r" b="b" t="t" l="l"/>
            <a:pathLst>
              <a:path h="9684126" w="12833740">
                <a:moveTo>
                  <a:pt x="0" y="0"/>
                </a:moveTo>
                <a:lnTo>
                  <a:pt x="12833740" y="0"/>
                </a:lnTo>
                <a:lnTo>
                  <a:pt x="12833740" y="9684126"/>
                </a:lnTo>
                <a:lnTo>
                  <a:pt x="0" y="96841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1098">
            <a:off x="4601296" y="2007113"/>
            <a:ext cx="9085395" cy="2916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304"/>
              </a:lnSpc>
            </a:pPr>
            <a:r>
              <a:rPr lang="en-US" sz="108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ail </a:t>
            </a:r>
          </a:p>
          <a:p>
            <a:pPr algn="ctr">
              <a:lnSpc>
                <a:spcPts val="10304"/>
              </a:lnSpc>
            </a:pPr>
            <a:r>
              <a:rPr lang="en-US" sz="108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ddefnyddio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8113179" y="4741618"/>
            <a:ext cx="2416244" cy="2805508"/>
          </a:xfrm>
          <a:custGeom>
            <a:avLst/>
            <a:gdLst/>
            <a:ahLst/>
            <a:cxnLst/>
            <a:rect r="r" b="b" t="t" l="l"/>
            <a:pathLst>
              <a:path h="2805508" w="2416244">
                <a:moveTo>
                  <a:pt x="0" y="0"/>
                </a:moveTo>
                <a:lnTo>
                  <a:pt x="2416244" y="0"/>
                </a:lnTo>
                <a:lnTo>
                  <a:pt x="2416244" y="2805509"/>
                </a:lnTo>
                <a:lnTo>
                  <a:pt x="0" y="280550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2391819" y="361347"/>
            <a:ext cx="12833740" cy="9684126"/>
          </a:xfrm>
          <a:custGeom>
            <a:avLst/>
            <a:gdLst/>
            <a:ahLst/>
            <a:cxnLst/>
            <a:rect r="r" b="b" t="t" l="l"/>
            <a:pathLst>
              <a:path h="9684126" w="12833740">
                <a:moveTo>
                  <a:pt x="0" y="0"/>
                </a:moveTo>
                <a:lnTo>
                  <a:pt x="12833740" y="0"/>
                </a:lnTo>
                <a:lnTo>
                  <a:pt x="12833740" y="9684126"/>
                </a:lnTo>
                <a:lnTo>
                  <a:pt x="0" y="968412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1098">
            <a:off x="3464768" y="3290060"/>
            <a:ext cx="9085395" cy="1611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0304"/>
              </a:lnSpc>
            </a:pPr>
            <a:r>
              <a:rPr lang="en-US" sz="108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tyfu bwyd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7075353" y="5203410"/>
            <a:ext cx="3466671" cy="2673670"/>
          </a:xfrm>
          <a:custGeom>
            <a:avLst/>
            <a:gdLst/>
            <a:ahLst/>
            <a:cxnLst/>
            <a:rect r="r" b="b" t="t" l="l"/>
            <a:pathLst>
              <a:path h="2673670" w="3466671">
                <a:moveTo>
                  <a:pt x="0" y="0"/>
                </a:moveTo>
                <a:lnTo>
                  <a:pt x="3466671" y="0"/>
                </a:lnTo>
                <a:lnTo>
                  <a:pt x="3466671" y="2673671"/>
                </a:lnTo>
                <a:lnTo>
                  <a:pt x="0" y="267367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2391819" y="361347"/>
            <a:ext cx="12833740" cy="9684126"/>
          </a:xfrm>
          <a:custGeom>
            <a:avLst/>
            <a:gdLst/>
            <a:ahLst/>
            <a:cxnLst/>
            <a:rect r="r" b="b" t="t" l="l"/>
            <a:pathLst>
              <a:path h="9684126" w="12833740">
                <a:moveTo>
                  <a:pt x="0" y="0"/>
                </a:moveTo>
                <a:lnTo>
                  <a:pt x="12833740" y="0"/>
                </a:lnTo>
                <a:lnTo>
                  <a:pt x="12833740" y="9684126"/>
                </a:lnTo>
                <a:lnTo>
                  <a:pt x="0" y="96841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1098">
            <a:off x="4265983" y="2191136"/>
            <a:ext cx="9085395" cy="32082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349"/>
              </a:lnSpc>
            </a:pPr>
            <a:r>
              <a:rPr lang="en-US" sz="11946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arbed trydan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7764641" y="5143500"/>
            <a:ext cx="2370629" cy="2986619"/>
          </a:xfrm>
          <a:custGeom>
            <a:avLst/>
            <a:gdLst/>
            <a:ahLst/>
            <a:cxnLst/>
            <a:rect r="r" b="b" t="t" l="l"/>
            <a:pathLst>
              <a:path h="2986619" w="2370629">
                <a:moveTo>
                  <a:pt x="0" y="0"/>
                </a:moveTo>
                <a:lnTo>
                  <a:pt x="2370629" y="0"/>
                </a:lnTo>
                <a:lnTo>
                  <a:pt x="2370629" y="2986619"/>
                </a:lnTo>
                <a:lnTo>
                  <a:pt x="0" y="298661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2391819" y="361347"/>
            <a:ext cx="12833740" cy="9684126"/>
          </a:xfrm>
          <a:custGeom>
            <a:avLst/>
            <a:gdLst/>
            <a:ahLst/>
            <a:cxnLst/>
            <a:rect r="r" b="b" t="t" l="l"/>
            <a:pathLst>
              <a:path h="9684126" w="12833740">
                <a:moveTo>
                  <a:pt x="0" y="0"/>
                </a:moveTo>
                <a:lnTo>
                  <a:pt x="12833740" y="0"/>
                </a:lnTo>
                <a:lnTo>
                  <a:pt x="12833740" y="9684126"/>
                </a:lnTo>
                <a:lnTo>
                  <a:pt x="0" y="968412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1098">
            <a:off x="4128308" y="3173879"/>
            <a:ext cx="9085395" cy="17699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349"/>
              </a:lnSpc>
            </a:pPr>
            <a:r>
              <a:rPr lang="en-US" sz="11946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codi sbwriel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8249061" y="5203410"/>
            <a:ext cx="1789192" cy="2897477"/>
          </a:xfrm>
          <a:custGeom>
            <a:avLst/>
            <a:gdLst/>
            <a:ahLst/>
            <a:cxnLst/>
            <a:rect r="r" b="b" t="t" l="l"/>
            <a:pathLst>
              <a:path h="2897477" w="1789192">
                <a:moveTo>
                  <a:pt x="0" y="0"/>
                </a:moveTo>
                <a:lnTo>
                  <a:pt x="1789192" y="0"/>
                </a:lnTo>
                <a:lnTo>
                  <a:pt x="1789192" y="2897477"/>
                </a:lnTo>
                <a:lnTo>
                  <a:pt x="0" y="2897477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3147084" y="139437"/>
            <a:ext cx="12833740" cy="9684126"/>
          </a:xfrm>
          <a:custGeom>
            <a:avLst/>
            <a:gdLst/>
            <a:ahLst/>
            <a:cxnLst/>
            <a:rect r="r" b="b" t="t" l="l"/>
            <a:pathLst>
              <a:path h="9684126" w="12833740">
                <a:moveTo>
                  <a:pt x="0" y="0"/>
                </a:moveTo>
                <a:lnTo>
                  <a:pt x="12833741" y="0"/>
                </a:lnTo>
                <a:lnTo>
                  <a:pt x="12833741" y="9684127"/>
                </a:lnTo>
                <a:lnTo>
                  <a:pt x="0" y="96841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1098">
            <a:off x="5306562" y="2205887"/>
            <a:ext cx="9085395" cy="46465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349"/>
              </a:lnSpc>
            </a:pPr>
            <a:r>
              <a:rPr lang="en-US" sz="11946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diffodd tapiau</a:t>
            </a:r>
          </a:p>
          <a:p>
            <a:pPr algn="ctr">
              <a:lnSpc>
                <a:spcPts val="11349"/>
              </a:lnSpc>
            </a:pP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7675411" y="4981500"/>
            <a:ext cx="3777086" cy="2898914"/>
          </a:xfrm>
          <a:custGeom>
            <a:avLst/>
            <a:gdLst/>
            <a:ahLst/>
            <a:cxnLst/>
            <a:rect r="r" b="b" t="t" l="l"/>
            <a:pathLst>
              <a:path h="2898914" w="3777086">
                <a:moveTo>
                  <a:pt x="0" y="0"/>
                </a:moveTo>
                <a:lnTo>
                  <a:pt x="3777087" y="0"/>
                </a:lnTo>
                <a:lnTo>
                  <a:pt x="3777087" y="2898914"/>
                </a:lnTo>
                <a:lnTo>
                  <a:pt x="0" y="28989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14096">
            <a:off x="15983174" y="7880503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424889" y="7924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1" y="0"/>
                </a:lnTo>
                <a:lnTo>
                  <a:pt x="1289411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5400000">
            <a:off x="152400" y="-78486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6132810" y="0"/>
            <a:ext cx="5675175" cy="4226194"/>
          </a:xfrm>
          <a:custGeom>
            <a:avLst/>
            <a:gdLst/>
            <a:ahLst/>
            <a:cxnLst/>
            <a:rect r="r" b="b" t="t" l="l"/>
            <a:pathLst>
              <a:path h="4226194" w="5675175">
                <a:moveTo>
                  <a:pt x="0" y="0"/>
                </a:moveTo>
                <a:lnTo>
                  <a:pt x="5675174" y="0"/>
                </a:lnTo>
                <a:lnTo>
                  <a:pt x="5675174" y="4226194"/>
                </a:lnTo>
                <a:lnTo>
                  <a:pt x="0" y="422619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0" y="43463"/>
            <a:ext cx="5818112" cy="4239949"/>
          </a:xfrm>
          <a:custGeom>
            <a:avLst/>
            <a:gdLst/>
            <a:ahLst/>
            <a:cxnLst/>
            <a:rect r="r" b="b" t="t" l="l"/>
            <a:pathLst>
              <a:path h="4239949" w="5818112">
                <a:moveTo>
                  <a:pt x="0" y="0"/>
                </a:moveTo>
                <a:lnTo>
                  <a:pt x="5818112" y="0"/>
                </a:lnTo>
                <a:lnTo>
                  <a:pt x="5818112" y="4239949"/>
                </a:lnTo>
                <a:lnTo>
                  <a:pt x="0" y="423994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314530" y="0"/>
            <a:ext cx="5673323" cy="4226194"/>
          </a:xfrm>
          <a:custGeom>
            <a:avLst/>
            <a:gdLst/>
            <a:ahLst/>
            <a:cxnLst/>
            <a:rect r="r" b="b" t="t" l="l"/>
            <a:pathLst>
              <a:path h="4226194" w="5673323">
                <a:moveTo>
                  <a:pt x="0" y="0"/>
                </a:moveTo>
                <a:lnTo>
                  <a:pt x="5673323" y="0"/>
                </a:lnTo>
                <a:lnTo>
                  <a:pt x="5673323" y="4226194"/>
                </a:lnTo>
                <a:lnTo>
                  <a:pt x="0" y="4226194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6132810" y="4575538"/>
            <a:ext cx="5675175" cy="4341545"/>
          </a:xfrm>
          <a:custGeom>
            <a:avLst/>
            <a:gdLst/>
            <a:ahLst/>
            <a:cxnLst/>
            <a:rect r="r" b="b" t="t" l="l"/>
            <a:pathLst>
              <a:path h="4341545" w="5675175">
                <a:moveTo>
                  <a:pt x="0" y="0"/>
                </a:moveTo>
                <a:lnTo>
                  <a:pt x="5675174" y="0"/>
                </a:lnTo>
                <a:lnTo>
                  <a:pt x="5675174" y="4341545"/>
                </a:lnTo>
                <a:lnTo>
                  <a:pt x="0" y="434154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0" y="4559288"/>
            <a:ext cx="5818112" cy="4569752"/>
          </a:xfrm>
          <a:custGeom>
            <a:avLst/>
            <a:gdLst/>
            <a:ahLst/>
            <a:cxnLst/>
            <a:rect r="r" b="b" t="t" l="l"/>
            <a:pathLst>
              <a:path h="4569752" w="5818112">
                <a:moveTo>
                  <a:pt x="0" y="0"/>
                </a:moveTo>
                <a:lnTo>
                  <a:pt x="5818112" y="0"/>
                </a:lnTo>
                <a:lnTo>
                  <a:pt x="5818112" y="4569752"/>
                </a:lnTo>
                <a:lnTo>
                  <a:pt x="0" y="456975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2314530" y="4613722"/>
            <a:ext cx="5651360" cy="4265177"/>
          </a:xfrm>
          <a:custGeom>
            <a:avLst/>
            <a:gdLst/>
            <a:ahLst/>
            <a:cxnLst/>
            <a:rect r="r" b="b" t="t" l="l"/>
            <a:pathLst>
              <a:path h="4265177" w="5651360">
                <a:moveTo>
                  <a:pt x="0" y="0"/>
                </a:moveTo>
                <a:lnTo>
                  <a:pt x="5651359" y="0"/>
                </a:lnTo>
                <a:lnTo>
                  <a:pt x="5651359" y="4265177"/>
                </a:lnTo>
                <a:lnTo>
                  <a:pt x="0" y="4265177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866070" y="212038"/>
            <a:ext cx="10555861" cy="2974834"/>
          </a:xfrm>
          <a:custGeom>
            <a:avLst/>
            <a:gdLst/>
            <a:ahLst/>
            <a:cxnLst/>
            <a:rect r="r" b="b" t="t" l="l"/>
            <a:pathLst>
              <a:path h="2974834" w="10555861">
                <a:moveTo>
                  <a:pt x="0" y="0"/>
                </a:moveTo>
                <a:lnTo>
                  <a:pt x="10555860" y="0"/>
                </a:lnTo>
                <a:lnTo>
                  <a:pt x="10555860" y="2974834"/>
                </a:lnTo>
                <a:lnTo>
                  <a:pt x="0" y="29748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0">
            <a:off x="13527081" y="1003933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8992771">
            <a:off x="-782866" y="7762548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3" y="0"/>
                </a:lnTo>
                <a:lnTo>
                  <a:pt x="2552253" y="1055994"/>
                </a:lnTo>
                <a:lnTo>
                  <a:pt x="0" y="105599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2255316" y="3217738"/>
            <a:ext cx="4767210" cy="4767210"/>
          </a:xfrm>
          <a:custGeom>
            <a:avLst/>
            <a:gdLst/>
            <a:ahLst/>
            <a:cxnLst/>
            <a:rect r="r" b="b" t="t" l="l"/>
            <a:pathLst>
              <a:path h="4767210" w="4767210">
                <a:moveTo>
                  <a:pt x="0" y="0"/>
                </a:moveTo>
                <a:lnTo>
                  <a:pt x="4767211" y="0"/>
                </a:lnTo>
                <a:lnTo>
                  <a:pt x="4767211" y="4767210"/>
                </a:lnTo>
                <a:lnTo>
                  <a:pt x="0" y="476721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1114483" y="7438108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65473" y="3217738"/>
            <a:ext cx="4767210" cy="4767210"/>
          </a:xfrm>
          <a:custGeom>
            <a:avLst/>
            <a:gdLst/>
            <a:ahLst/>
            <a:cxnLst/>
            <a:rect r="r" b="b" t="t" l="l"/>
            <a:pathLst>
              <a:path h="4767210" w="4767210">
                <a:moveTo>
                  <a:pt x="0" y="0"/>
                </a:moveTo>
                <a:lnTo>
                  <a:pt x="4767211" y="0"/>
                </a:lnTo>
                <a:lnTo>
                  <a:pt x="4767211" y="4767210"/>
                </a:lnTo>
                <a:lnTo>
                  <a:pt x="0" y="476721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6760395" y="3217738"/>
            <a:ext cx="4767210" cy="4767210"/>
          </a:xfrm>
          <a:custGeom>
            <a:avLst/>
            <a:gdLst/>
            <a:ahLst/>
            <a:cxnLst/>
            <a:rect r="r" b="b" t="t" l="l"/>
            <a:pathLst>
              <a:path h="4767210" w="4767210">
                <a:moveTo>
                  <a:pt x="0" y="0"/>
                </a:moveTo>
                <a:lnTo>
                  <a:pt x="4767210" y="0"/>
                </a:lnTo>
                <a:lnTo>
                  <a:pt x="4767210" y="4767210"/>
                </a:lnTo>
                <a:lnTo>
                  <a:pt x="0" y="476721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5944879" y="8229600"/>
            <a:ext cx="4054948" cy="4114800"/>
          </a:xfrm>
          <a:custGeom>
            <a:avLst/>
            <a:gdLst/>
            <a:ahLst/>
            <a:cxnLst/>
            <a:rect r="r" b="b" t="t" l="l"/>
            <a:pathLst>
              <a:path h="4114800" w="4054948">
                <a:moveTo>
                  <a:pt x="0" y="0"/>
                </a:moveTo>
                <a:lnTo>
                  <a:pt x="4054948" y="0"/>
                </a:lnTo>
                <a:lnTo>
                  <a:pt x="40549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449443">
            <a:off x="-528627" y="-2333116"/>
            <a:ext cx="3114654" cy="5455605"/>
          </a:xfrm>
          <a:custGeom>
            <a:avLst/>
            <a:gdLst/>
            <a:ahLst/>
            <a:cxnLst/>
            <a:rect r="r" b="b" t="t" l="l"/>
            <a:pathLst>
              <a:path h="5455605" w="3114654">
                <a:moveTo>
                  <a:pt x="0" y="0"/>
                </a:moveTo>
                <a:lnTo>
                  <a:pt x="3114654" y="0"/>
                </a:lnTo>
                <a:lnTo>
                  <a:pt x="3114654" y="5455604"/>
                </a:lnTo>
                <a:lnTo>
                  <a:pt x="0" y="545560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1134950">
            <a:off x="5337526" y="7776501"/>
            <a:ext cx="2566096" cy="3222266"/>
          </a:xfrm>
          <a:custGeom>
            <a:avLst/>
            <a:gdLst/>
            <a:ahLst/>
            <a:cxnLst/>
            <a:rect r="r" b="b" t="t" l="l"/>
            <a:pathLst>
              <a:path h="3222266" w="2566096">
                <a:moveTo>
                  <a:pt x="0" y="0"/>
                </a:moveTo>
                <a:lnTo>
                  <a:pt x="2566095" y="0"/>
                </a:lnTo>
                <a:lnTo>
                  <a:pt x="2566095" y="3222266"/>
                </a:lnTo>
                <a:lnTo>
                  <a:pt x="0" y="3222266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1098">
            <a:off x="2009372" y="903029"/>
            <a:ext cx="11831844" cy="22819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78"/>
              </a:lnSpc>
            </a:pPr>
            <a:r>
              <a:rPr lang="en-US" sz="5872" u="sng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Chwarae </a:t>
            </a:r>
          </a:p>
          <a:p>
            <a:pPr algn="ctr">
              <a:lnSpc>
                <a:spcPts val="5578"/>
              </a:lnSpc>
            </a:pPr>
            <a:r>
              <a:rPr lang="en-US" sz="5872" u="sng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Gêm 1</a:t>
            </a:r>
          </a:p>
          <a:p>
            <a:pPr algn="ctr">
              <a:lnSpc>
                <a:spcPts val="5578"/>
              </a:lnSpc>
            </a:pPr>
            <a:r>
              <a:rPr lang="en-US" sz="5872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Llongau rhyfel</a:t>
            </a:r>
          </a:p>
        </p:txBody>
      </p:sp>
      <p:sp>
        <p:nvSpPr>
          <p:cNvPr name="TextBox 15" id="15"/>
          <p:cNvSpPr txBox="true"/>
          <p:nvPr/>
        </p:nvSpPr>
        <p:spPr>
          <a:xfrm rot="1098">
            <a:off x="1543342" y="5154274"/>
            <a:ext cx="3940593" cy="6658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48"/>
              </a:lnSpc>
            </a:pPr>
            <a:r>
              <a:rPr lang="en-US" sz="4472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Ysgrifennwch</a:t>
            </a:r>
          </a:p>
        </p:txBody>
      </p:sp>
      <p:sp>
        <p:nvSpPr>
          <p:cNvPr name="TextBox 16" id="16"/>
          <p:cNvSpPr txBox="true"/>
          <p:nvPr/>
        </p:nvSpPr>
        <p:spPr>
          <a:xfrm rot="1098">
            <a:off x="7173357" y="4857728"/>
            <a:ext cx="3940593" cy="29868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78"/>
              </a:lnSpc>
            </a:pPr>
            <a:r>
              <a:rPr lang="en-US" sz="5872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Peidiwch â dangos</a:t>
            </a:r>
          </a:p>
          <a:p>
            <a:pPr algn="ctr">
              <a:lnSpc>
                <a:spcPts val="5578"/>
              </a:lnSpc>
            </a:pPr>
          </a:p>
          <a:p>
            <a:pPr algn="ctr">
              <a:lnSpc>
                <a:spcPts val="5578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1098">
            <a:off x="12451743" y="4857728"/>
            <a:ext cx="3940593" cy="22819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78"/>
              </a:lnSpc>
            </a:pPr>
            <a:r>
              <a:rPr lang="en-US" sz="5872">
                <a:solidFill>
                  <a:srgbClr val="317F54"/>
                </a:solidFill>
                <a:latin typeface="Funtastic"/>
                <a:ea typeface="Funtastic"/>
                <a:cs typeface="Funtastic"/>
                <a:sym typeface="Funtastic"/>
              </a:rPr>
              <a:t>Dod o hyd i'r llongau</a:t>
            </a:r>
          </a:p>
          <a:p>
            <a:pPr algn="ctr">
              <a:lnSpc>
                <a:spcPts val="5578"/>
              </a:lnSpc>
            </a:pP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4118655" y="399986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797976" y="122305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9543397">
            <a:off x="16459629" y="7396282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2710627" y="2841053"/>
            <a:ext cx="1112178" cy="1287616"/>
          </a:xfrm>
          <a:custGeom>
            <a:avLst/>
            <a:gdLst/>
            <a:ahLst/>
            <a:cxnLst/>
            <a:rect r="r" b="b" t="t" l="l"/>
            <a:pathLst>
              <a:path h="1287616" w="1112178">
                <a:moveTo>
                  <a:pt x="0" y="0"/>
                </a:moveTo>
                <a:lnTo>
                  <a:pt x="1112178" y="0"/>
                </a:lnTo>
                <a:lnTo>
                  <a:pt x="1112178" y="1287616"/>
                </a:lnTo>
                <a:lnTo>
                  <a:pt x="0" y="128761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4324242" y="2700554"/>
            <a:ext cx="11252421" cy="74849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642"/>
              </a:lnSpc>
            </a:pPr>
            <a:r>
              <a:rPr lang="en-US" sz="9876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</a:t>
            </a:r>
          </a:p>
          <a:p>
            <a:pPr algn="l">
              <a:lnSpc>
                <a:spcPts val="12642"/>
              </a:lnSpc>
            </a:pPr>
            <a:r>
              <a:rPr lang="en-US" sz="9876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e </a:t>
            </a:r>
          </a:p>
          <a:p>
            <a:pPr algn="l">
              <a:lnSpc>
                <a:spcPts val="12642"/>
              </a:lnSpc>
            </a:pPr>
            <a:r>
              <a:rPr lang="en-US" sz="9876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hi</a:t>
            </a:r>
          </a:p>
          <a:p>
            <a:pPr algn="l">
              <a:lnSpc>
                <a:spcPts val="12642"/>
              </a:lnSpc>
            </a:pPr>
            <a:r>
              <a:rPr lang="en-US" sz="9876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Dylen ni</a:t>
            </a:r>
          </a:p>
          <a:p>
            <a:pPr algn="r">
              <a:lnSpc>
                <a:spcPts val="6822"/>
              </a:lnSpc>
            </a:pP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2878177" y="6156723"/>
            <a:ext cx="741922" cy="1636593"/>
          </a:xfrm>
          <a:custGeom>
            <a:avLst/>
            <a:gdLst/>
            <a:ahLst/>
            <a:cxnLst/>
            <a:rect r="r" b="b" t="t" l="l"/>
            <a:pathLst>
              <a:path h="1636593" w="741922">
                <a:moveTo>
                  <a:pt x="0" y="0"/>
                </a:moveTo>
                <a:lnTo>
                  <a:pt x="741922" y="0"/>
                </a:lnTo>
                <a:lnTo>
                  <a:pt x="741922" y="1636593"/>
                </a:lnTo>
                <a:lnTo>
                  <a:pt x="0" y="163659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2952577" y="4366794"/>
            <a:ext cx="593121" cy="1553413"/>
          </a:xfrm>
          <a:custGeom>
            <a:avLst/>
            <a:gdLst/>
            <a:ahLst/>
            <a:cxnLst/>
            <a:rect r="r" b="b" t="t" l="l"/>
            <a:pathLst>
              <a:path h="1553413" w="593121">
                <a:moveTo>
                  <a:pt x="0" y="0"/>
                </a:moveTo>
                <a:lnTo>
                  <a:pt x="593122" y="0"/>
                </a:lnTo>
                <a:lnTo>
                  <a:pt x="593122" y="1553412"/>
                </a:lnTo>
                <a:lnTo>
                  <a:pt x="0" y="155341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2508994" y="7924279"/>
            <a:ext cx="1313811" cy="1200495"/>
          </a:xfrm>
          <a:custGeom>
            <a:avLst/>
            <a:gdLst/>
            <a:ahLst/>
            <a:cxnLst/>
            <a:rect r="r" b="b" t="t" l="l"/>
            <a:pathLst>
              <a:path h="1200495" w="1313811">
                <a:moveTo>
                  <a:pt x="0" y="0"/>
                </a:moveTo>
                <a:lnTo>
                  <a:pt x="1313811" y="0"/>
                </a:lnTo>
                <a:lnTo>
                  <a:pt x="1313811" y="1200495"/>
                </a:lnTo>
                <a:lnTo>
                  <a:pt x="0" y="120049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1098">
            <a:off x="513330" y="593742"/>
            <a:ext cx="10924001" cy="16397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589"/>
              </a:lnSpc>
            </a:pPr>
            <a:r>
              <a:rPr lang="en-US" sz="111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Patrwm newydd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3274354" y="122305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189998" y="171559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1098">
            <a:off x="169" y="868572"/>
            <a:ext cx="9085395" cy="32082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1349"/>
              </a:lnSpc>
            </a:pPr>
            <a:r>
              <a:rPr lang="en-US" sz="11946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Gêm drilio</a:t>
            </a:r>
          </a:p>
          <a:p>
            <a:pPr algn="r">
              <a:lnSpc>
                <a:spcPts val="11349"/>
              </a:lnSpc>
            </a:pPr>
          </a:p>
        </p:txBody>
      </p:sp>
      <p:sp>
        <p:nvSpPr>
          <p:cNvPr name="Freeform 7" id="7"/>
          <p:cNvSpPr/>
          <p:nvPr/>
        </p:nvSpPr>
        <p:spPr>
          <a:xfrm flipH="true" flipV="false" rot="0">
            <a:off x="3506039" y="3552461"/>
            <a:ext cx="11177220" cy="6401499"/>
          </a:xfrm>
          <a:custGeom>
            <a:avLst/>
            <a:gdLst/>
            <a:ahLst/>
            <a:cxnLst/>
            <a:rect r="r" b="b" t="t" l="l"/>
            <a:pathLst>
              <a:path h="6401499" w="11177220">
                <a:moveTo>
                  <a:pt x="11177221" y="0"/>
                </a:moveTo>
                <a:lnTo>
                  <a:pt x="0" y="0"/>
                </a:lnTo>
                <a:lnTo>
                  <a:pt x="0" y="6401499"/>
                </a:lnTo>
                <a:lnTo>
                  <a:pt x="11177221" y="6401499"/>
                </a:lnTo>
                <a:lnTo>
                  <a:pt x="1117722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4283304" y="5982801"/>
            <a:ext cx="2858159" cy="18038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0"/>
              </a:lnSpc>
              <a:spcBef>
                <a:spcPct val="0"/>
              </a:spcBef>
            </a:pPr>
            <a:r>
              <a:rPr lang="en-US" sz="4857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  <a:t>Gwn</a:t>
            </a:r>
            <a:r>
              <a:rPr lang="en-US" sz="4857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  <a:t>ewch </a:t>
            </a:r>
          </a:p>
          <a:p>
            <a:pPr algn="ctr">
              <a:lnSpc>
                <a:spcPts val="6800"/>
              </a:lnSpc>
              <a:spcBef>
                <a:spcPct val="0"/>
              </a:spcBef>
            </a:pPr>
            <a:r>
              <a:rPr lang="en-US" sz="4857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  <a:t>cylch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567166" y="6702481"/>
            <a:ext cx="3380058" cy="8062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60"/>
              </a:lnSpc>
              <a:spcBef>
                <a:spcPct val="0"/>
              </a:spcBef>
            </a:pPr>
            <a:r>
              <a:rPr lang="en-US" sz="4257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  <a:t>Gwrandewch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947224" y="6675176"/>
            <a:ext cx="4330031" cy="8418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00"/>
              </a:lnSpc>
              <a:spcBef>
                <a:spcPct val="0"/>
              </a:spcBef>
            </a:pPr>
            <a:r>
              <a:rPr lang="en-US" sz="4357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  <a:t>Ailadroddwch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3372964" y="440191"/>
            <a:ext cx="4740231" cy="1335883"/>
          </a:xfrm>
          <a:custGeom>
            <a:avLst/>
            <a:gdLst/>
            <a:ahLst/>
            <a:cxnLst/>
            <a:rect r="r" b="b" t="t" l="l"/>
            <a:pathLst>
              <a:path h="1335883" w="4740231">
                <a:moveTo>
                  <a:pt x="4740231" y="0"/>
                </a:moveTo>
                <a:lnTo>
                  <a:pt x="0" y="0"/>
                </a:lnTo>
                <a:lnTo>
                  <a:pt x="0" y="1335883"/>
                </a:lnTo>
                <a:lnTo>
                  <a:pt x="4740231" y="1335883"/>
                </a:lnTo>
                <a:lnTo>
                  <a:pt x="4740231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04981" y="1251382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2700000">
            <a:off x="-589042" y="9267766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1098">
            <a:off x="-1565088" y="262703"/>
            <a:ext cx="11051462" cy="1565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69"/>
              </a:lnSpc>
            </a:pPr>
            <a:r>
              <a:rPr lang="en-US" sz="105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Mat iaith 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254577" y="6674709"/>
            <a:ext cx="576330" cy="707548"/>
          </a:xfrm>
          <a:custGeom>
            <a:avLst/>
            <a:gdLst/>
            <a:ahLst/>
            <a:cxnLst/>
            <a:rect r="r" b="b" t="t" l="l"/>
            <a:pathLst>
              <a:path h="707548" w="576330">
                <a:moveTo>
                  <a:pt x="0" y="0"/>
                </a:moveTo>
                <a:lnTo>
                  <a:pt x="576330" y="0"/>
                </a:lnTo>
                <a:lnTo>
                  <a:pt x="576330" y="707549"/>
                </a:lnTo>
                <a:lnTo>
                  <a:pt x="0" y="70754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254577" y="3063896"/>
            <a:ext cx="576330" cy="707548"/>
          </a:xfrm>
          <a:custGeom>
            <a:avLst/>
            <a:gdLst/>
            <a:ahLst/>
            <a:cxnLst/>
            <a:rect r="r" b="b" t="t" l="l"/>
            <a:pathLst>
              <a:path h="707548" w="576330">
                <a:moveTo>
                  <a:pt x="0" y="0"/>
                </a:moveTo>
                <a:lnTo>
                  <a:pt x="576330" y="0"/>
                </a:lnTo>
                <a:lnTo>
                  <a:pt x="576330" y="707548"/>
                </a:lnTo>
                <a:lnTo>
                  <a:pt x="0" y="70754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6871343" y="3971279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3"/>
                </a:lnTo>
                <a:lnTo>
                  <a:pt x="0" y="158298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1678027" y="2236891"/>
            <a:ext cx="11252421" cy="70214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</a:t>
            </a:r>
          </a:p>
          <a:p>
            <a:pPr algn="l">
              <a:lnSpc>
                <a:spcPts val="7523"/>
              </a:lnSpc>
            </a:pP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e</a:t>
            </a: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</a:t>
            </a: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hi</a:t>
            </a:r>
          </a:p>
          <a:p>
            <a:pPr algn="l">
              <a:lnSpc>
                <a:spcPts val="7523"/>
              </a:lnSpc>
            </a:pP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Dylen ni</a:t>
            </a:r>
          </a:p>
          <a:p>
            <a:pPr algn="r">
              <a:lnSpc>
                <a:spcPts val="1703"/>
              </a:lnSpc>
            </a:pP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687084" y="2155987"/>
            <a:ext cx="897705" cy="1039311"/>
          </a:xfrm>
          <a:custGeom>
            <a:avLst/>
            <a:gdLst/>
            <a:ahLst/>
            <a:cxnLst/>
            <a:rect r="r" b="b" t="t" l="l"/>
            <a:pathLst>
              <a:path h="1039311" w="897705">
                <a:moveTo>
                  <a:pt x="0" y="0"/>
                </a:moveTo>
                <a:lnTo>
                  <a:pt x="897705" y="0"/>
                </a:lnTo>
                <a:lnTo>
                  <a:pt x="897705" y="1039312"/>
                </a:lnTo>
                <a:lnTo>
                  <a:pt x="0" y="103931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875342" y="3971279"/>
            <a:ext cx="521189" cy="1365020"/>
          </a:xfrm>
          <a:custGeom>
            <a:avLst/>
            <a:gdLst/>
            <a:ahLst/>
            <a:cxnLst/>
            <a:rect r="r" b="b" t="t" l="l"/>
            <a:pathLst>
              <a:path h="1365020" w="521189">
                <a:moveTo>
                  <a:pt x="0" y="0"/>
                </a:moveTo>
                <a:lnTo>
                  <a:pt x="521189" y="0"/>
                </a:lnTo>
                <a:lnTo>
                  <a:pt x="521189" y="1365019"/>
                </a:lnTo>
                <a:lnTo>
                  <a:pt x="0" y="136501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824503" y="5849366"/>
            <a:ext cx="622868" cy="1373973"/>
          </a:xfrm>
          <a:custGeom>
            <a:avLst/>
            <a:gdLst/>
            <a:ahLst/>
            <a:cxnLst/>
            <a:rect r="r" b="b" t="t" l="l"/>
            <a:pathLst>
              <a:path h="1373973" w="622868">
                <a:moveTo>
                  <a:pt x="0" y="0"/>
                </a:moveTo>
                <a:lnTo>
                  <a:pt x="622867" y="0"/>
                </a:lnTo>
                <a:lnTo>
                  <a:pt x="622867" y="1373973"/>
                </a:lnTo>
                <a:lnTo>
                  <a:pt x="0" y="137397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218436" y="7919808"/>
            <a:ext cx="1313811" cy="1200495"/>
          </a:xfrm>
          <a:custGeom>
            <a:avLst/>
            <a:gdLst/>
            <a:ahLst/>
            <a:cxnLst/>
            <a:rect r="r" b="b" t="t" l="l"/>
            <a:pathLst>
              <a:path h="1200495" w="1313811">
                <a:moveTo>
                  <a:pt x="0" y="0"/>
                </a:moveTo>
                <a:lnTo>
                  <a:pt x="1313811" y="0"/>
                </a:lnTo>
                <a:lnTo>
                  <a:pt x="1313811" y="1200495"/>
                </a:lnTo>
                <a:lnTo>
                  <a:pt x="0" y="1200495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6973473" y="1500900"/>
            <a:ext cx="5956975" cy="1529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67"/>
              </a:lnSpc>
              <a:spcBef>
                <a:spcPct val="0"/>
              </a:spcBef>
            </a:pPr>
            <a:r>
              <a:rPr lang="en-US" sz="80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ailgylchu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7016958" y="4209720"/>
            <a:ext cx="7723752" cy="1529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67"/>
              </a:lnSpc>
              <a:spcBef>
                <a:spcPct val="0"/>
              </a:spcBef>
            </a:pPr>
            <a:r>
              <a:rPr lang="en-US" sz="8047">
                <a:solidFill>
                  <a:srgbClr val="FF3131"/>
                </a:solidFill>
                <a:latin typeface="Funtastic"/>
                <a:ea typeface="Funtastic"/>
                <a:cs typeface="Funtastic"/>
                <a:sym typeface="Funtastic"/>
              </a:rPr>
              <a:t>d</a:t>
            </a:r>
            <a:r>
              <a:rPr lang="en-US" sz="80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yfu bwyd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5399248" y="2890499"/>
            <a:ext cx="9740404" cy="1529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267"/>
              </a:lnSpc>
              <a:spcBef>
                <a:spcPct val="0"/>
              </a:spcBef>
            </a:pPr>
            <a:r>
              <a:rPr lang="en-US" sz="80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ail ddefnyddio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6973473" y="7042299"/>
            <a:ext cx="7225739" cy="1529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67"/>
              </a:lnSpc>
              <a:spcBef>
                <a:spcPct val="0"/>
              </a:spcBef>
            </a:pPr>
            <a:r>
              <a:rPr lang="en-US" sz="8047">
                <a:solidFill>
                  <a:srgbClr val="FF3131"/>
                </a:solidFill>
                <a:latin typeface="Funtastic"/>
                <a:ea typeface="Funtastic"/>
                <a:cs typeface="Funtastic"/>
                <a:sym typeface="Funtastic"/>
              </a:rPr>
              <a:t>g</a:t>
            </a:r>
            <a:r>
              <a:rPr lang="en-US" sz="80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odi sbwriel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6973473" y="5694207"/>
            <a:ext cx="7960201" cy="1529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67"/>
              </a:lnSpc>
              <a:spcBef>
                <a:spcPct val="0"/>
              </a:spcBef>
            </a:pPr>
            <a:r>
              <a:rPr lang="en-US" sz="80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arbed trydan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6973473" y="8390456"/>
            <a:ext cx="8249500" cy="1529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67"/>
              </a:lnSpc>
              <a:spcBef>
                <a:spcPct val="0"/>
              </a:spcBef>
            </a:pPr>
            <a:r>
              <a:rPr lang="en-US" sz="8047">
                <a:solidFill>
                  <a:srgbClr val="FF3131"/>
                </a:solidFill>
                <a:latin typeface="Funtastic"/>
                <a:ea typeface="Funtastic"/>
                <a:cs typeface="Funtastic"/>
                <a:sym typeface="Funtastic"/>
              </a:rPr>
              <a:t>dd</a:t>
            </a:r>
            <a:r>
              <a:rPr lang="en-US" sz="8047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iffodd tapiau</a:t>
            </a:r>
          </a:p>
        </p:txBody>
      </p:sp>
      <p:sp>
        <p:nvSpPr>
          <p:cNvPr name="Freeform 22" id="22"/>
          <p:cNvSpPr/>
          <p:nvPr/>
        </p:nvSpPr>
        <p:spPr>
          <a:xfrm flipH="false" flipV="false" rot="0">
            <a:off x="11534008" y="2014302"/>
            <a:ext cx="824652" cy="807129"/>
          </a:xfrm>
          <a:custGeom>
            <a:avLst/>
            <a:gdLst/>
            <a:ahLst/>
            <a:cxnLst/>
            <a:rect r="r" b="b" t="t" l="l"/>
            <a:pathLst>
              <a:path h="807129" w="824652">
                <a:moveTo>
                  <a:pt x="0" y="0"/>
                </a:moveTo>
                <a:lnTo>
                  <a:pt x="824652" y="0"/>
                </a:lnTo>
                <a:lnTo>
                  <a:pt x="824652" y="807129"/>
                </a:lnTo>
                <a:lnTo>
                  <a:pt x="0" y="80712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13936370" y="3195299"/>
            <a:ext cx="804340" cy="933922"/>
          </a:xfrm>
          <a:custGeom>
            <a:avLst/>
            <a:gdLst/>
            <a:ahLst/>
            <a:cxnLst/>
            <a:rect r="r" b="b" t="t" l="l"/>
            <a:pathLst>
              <a:path h="933922" w="804340">
                <a:moveTo>
                  <a:pt x="0" y="0"/>
                </a:moveTo>
                <a:lnTo>
                  <a:pt x="804340" y="0"/>
                </a:lnTo>
                <a:lnTo>
                  <a:pt x="804340" y="933922"/>
                </a:lnTo>
                <a:lnTo>
                  <a:pt x="0" y="933922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2725326" y="4514520"/>
            <a:ext cx="1295278" cy="998983"/>
          </a:xfrm>
          <a:custGeom>
            <a:avLst/>
            <a:gdLst/>
            <a:ahLst/>
            <a:cxnLst/>
            <a:rect r="r" b="b" t="t" l="l"/>
            <a:pathLst>
              <a:path h="998983" w="1295278">
                <a:moveTo>
                  <a:pt x="0" y="0"/>
                </a:moveTo>
                <a:lnTo>
                  <a:pt x="1295277" y="0"/>
                </a:lnTo>
                <a:lnTo>
                  <a:pt x="1295277" y="998983"/>
                </a:lnTo>
                <a:lnTo>
                  <a:pt x="0" y="998983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13569426" y="5834102"/>
            <a:ext cx="977960" cy="1232076"/>
          </a:xfrm>
          <a:custGeom>
            <a:avLst/>
            <a:gdLst/>
            <a:ahLst/>
            <a:cxnLst/>
            <a:rect r="r" b="b" t="t" l="l"/>
            <a:pathLst>
              <a:path h="1232076" w="977960">
                <a:moveTo>
                  <a:pt x="0" y="0"/>
                </a:moveTo>
                <a:lnTo>
                  <a:pt x="977960" y="0"/>
                </a:lnTo>
                <a:lnTo>
                  <a:pt x="977960" y="1232076"/>
                </a:lnTo>
                <a:lnTo>
                  <a:pt x="0" y="1232076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13372964" y="7223339"/>
            <a:ext cx="729985" cy="1182162"/>
          </a:xfrm>
          <a:custGeom>
            <a:avLst/>
            <a:gdLst/>
            <a:ahLst/>
            <a:cxnLst/>
            <a:rect r="r" b="b" t="t" l="l"/>
            <a:pathLst>
              <a:path h="1182162" w="729985">
                <a:moveTo>
                  <a:pt x="0" y="0"/>
                </a:moveTo>
                <a:lnTo>
                  <a:pt x="729985" y="0"/>
                </a:lnTo>
                <a:lnTo>
                  <a:pt x="729985" y="1182162"/>
                </a:lnTo>
                <a:lnTo>
                  <a:pt x="0" y="1182162"/>
                </a:lnTo>
                <a:lnTo>
                  <a:pt x="0" y="0"/>
                </a:lnTo>
                <a:close/>
              </a:path>
            </a:pathLst>
          </a:custGeom>
          <a:blipFill>
            <a:blip r:embed="rId28"/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14437497" y="8774352"/>
            <a:ext cx="1330829" cy="1021411"/>
          </a:xfrm>
          <a:custGeom>
            <a:avLst/>
            <a:gdLst/>
            <a:ahLst/>
            <a:cxnLst/>
            <a:rect r="r" b="b" t="t" l="l"/>
            <a:pathLst>
              <a:path h="1021411" w="1330829">
                <a:moveTo>
                  <a:pt x="0" y="0"/>
                </a:moveTo>
                <a:lnTo>
                  <a:pt x="1330829" y="0"/>
                </a:lnTo>
                <a:lnTo>
                  <a:pt x="1330829" y="1021411"/>
                </a:lnTo>
                <a:lnTo>
                  <a:pt x="0" y="1021411"/>
                </a:lnTo>
                <a:lnTo>
                  <a:pt x="0" y="0"/>
                </a:lnTo>
                <a:close/>
              </a:path>
            </a:pathLst>
          </a:custGeom>
          <a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6783216" y="85319"/>
            <a:ext cx="1551426" cy="1479672"/>
          </a:xfrm>
          <a:custGeom>
            <a:avLst/>
            <a:gdLst/>
            <a:ahLst/>
            <a:cxnLst/>
            <a:rect r="r" b="b" t="t" l="l"/>
            <a:pathLst>
              <a:path h="1479672" w="1551426">
                <a:moveTo>
                  <a:pt x="0" y="0"/>
                </a:moveTo>
                <a:lnTo>
                  <a:pt x="1551426" y="0"/>
                </a:lnTo>
                <a:lnTo>
                  <a:pt x="1551426" y="1479673"/>
                </a:lnTo>
                <a:lnTo>
                  <a:pt x="0" y="1479673"/>
                </a:lnTo>
                <a:lnTo>
                  <a:pt x="0" y="0"/>
                </a:lnTo>
                <a:close/>
              </a:path>
            </a:pathLst>
          </a:custGeom>
          <a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15222973" y="926371"/>
            <a:ext cx="2122561" cy="12296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59"/>
              </a:lnSpc>
            </a:pPr>
            <a:r>
              <a:rPr lang="en-US" sz="2328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Cofiwch y  </a:t>
            </a:r>
            <a:r>
              <a:rPr lang="en-US" sz="2328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T.M</a:t>
            </a:r>
            <a:r>
              <a:rPr lang="en-US" b="true" sz="232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ar ôl y person</a:t>
            </a:r>
          </a:p>
          <a:p>
            <a:pPr algn="ctr">
              <a:lnSpc>
                <a:spcPts val="3259"/>
              </a:lnSpc>
            </a:pP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2503910" y="122305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797976" y="122305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1098">
            <a:off x="3162056" y="524766"/>
            <a:ext cx="11963185" cy="3988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62"/>
              </a:lnSpc>
            </a:pPr>
            <a:r>
              <a:rPr lang="en-US" sz="10276" u="sng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Gêm 3</a:t>
            </a:r>
          </a:p>
          <a:p>
            <a:pPr algn="ctr">
              <a:lnSpc>
                <a:spcPts val="9762"/>
              </a:lnSpc>
            </a:pPr>
            <a:r>
              <a:rPr lang="en-US" sz="10276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arddweud gwallgof</a:t>
            </a:r>
          </a:p>
          <a:p>
            <a:pPr algn="ctr">
              <a:lnSpc>
                <a:spcPts val="9762"/>
              </a:lnSpc>
            </a:pPr>
          </a:p>
        </p:txBody>
      </p:sp>
      <p:sp>
        <p:nvSpPr>
          <p:cNvPr name="Freeform 7" id="7"/>
          <p:cNvSpPr/>
          <p:nvPr/>
        </p:nvSpPr>
        <p:spPr>
          <a:xfrm flipH="false" flipV="false" rot="0">
            <a:off x="1028700" y="3971153"/>
            <a:ext cx="4288467" cy="5182437"/>
          </a:xfrm>
          <a:custGeom>
            <a:avLst/>
            <a:gdLst/>
            <a:ahLst/>
            <a:cxnLst/>
            <a:rect r="r" b="b" t="t" l="l"/>
            <a:pathLst>
              <a:path h="5182437" w="4288467">
                <a:moveTo>
                  <a:pt x="0" y="0"/>
                </a:moveTo>
                <a:lnTo>
                  <a:pt x="4288467" y="0"/>
                </a:lnTo>
                <a:lnTo>
                  <a:pt x="4288467" y="5182437"/>
                </a:lnTo>
                <a:lnTo>
                  <a:pt x="0" y="518243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076810" y="4088411"/>
            <a:ext cx="4349646" cy="5312545"/>
          </a:xfrm>
          <a:custGeom>
            <a:avLst/>
            <a:gdLst/>
            <a:ahLst/>
            <a:cxnLst/>
            <a:rect r="r" b="b" t="t" l="l"/>
            <a:pathLst>
              <a:path h="5312545" w="4349646">
                <a:moveTo>
                  <a:pt x="0" y="0"/>
                </a:moveTo>
                <a:lnTo>
                  <a:pt x="4349646" y="0"/>
                </a:lnTo>
                <a:lnTo>
                  <a:pt x="4349646" y="5312545"/>
                </a:lnTo>
                <a:lnTo>
                  <a:pt x="0" y="531254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1527013" y="6744684"/>
            <a:ext cx="3291840" cy="3291840"/>
            <a:chOff x="0" y="0"/>
            <a:chExt cx="6350000" cy="63500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blipFill>
              <a:blip r:embed="rId10"/>
              <a:stretch>
                <a:fillRect l="0" t="0" r="0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13248883" y="6995160"/>
            <a:ext cx="3291840" cy="3291840"/>
            <a:chOff x="0" y="0"/>
            <a:chExt cx="6350000" cy="63500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blipFill>
              <a:blip r:embed="rId11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4157281" y="10287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619536" y="1251382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283728">
            <a:off x="16517712" y="4200592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3" y="0"/>
                </a:lnTo>
                <a:lnTo>
                  <a:pt x="2552253" y="1055994"/>
                </a:lnTo>
                <a:lnTo>
                  <a:pt x="0" y="105599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346531" y="3468542"/>
            <a:ext cx="17447307" cy="6038791"/>
            <a:chOff x="0" y="0"/>
            <a:chExt cx="4595175" cy="159046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595175" cy="1590464"/>
            </a:xfrm>
            <a:custGeom>
              <a:avLst/>
              <a:gdLst/>
              <a:ahLst/>
              <a:cxnLst/>
              <a:rect r="r" b="b" t="t" l="l"/>
              <a:pathLst>
                <a:path h="1590464" w="4595175">
                  <a:moveTo>
                    <a:pt x="8875" y="0"/>
                  </a:moveTo>
                  <a:lnTo>
                    <a:pt x="4586301" y="0"/>
                  </a:lnTo>
                  <a:cubicBezTo>
                    <a:pt x="4588654" y="0"/>
                    <a:pt x="4590912" y="935"/>
                    <a:pt x="4592576" y="2599"/>
                  </a:cubicBezTo>
                  <a:cubicBezTo>
                    <a:pt x="4594241" y="4264"/>
                    <a:pt x="4595175" y="6521"/>
                    <a:pt x="4595175" y="8875"/>
                  </a:cubicBezTo>
                  <a:lnTo>
                    <a:pt x="4595175" y="1581589"/>
                  </a:lnTo>
                  <a:cubicBezTo>
                    <a:pt x="4595175" y="1583943"/>
                    <a:pt x="4594241" y="1586200"/>
                    <a:pt x="4592576" y="1587864"/>
                  </a:cubicBezTo>
                  <a:cubicBezTo>
                    <a:pt x="4590912" y="1589529"/>
                    <a:pt x="4588654" y="1590464"/>
                    <a:pt x="4586301" y="1590464"/>
                  </a:cubicBezTo>
                  <a:lnTo>
                    <a:pt x="8875" y="1590464"/>
                  </a:lnTo>
                  <a:cubicBezTo>
                    <a:pt x="6521" y="1590464"/>
                    <a:pt x="4264" y="1589529"/>
                    <a:pt x="2599" y="1587864"/>
                  </a:cubicBezTo>
                  <a:cubicBezTo>
                    <a:pt x="935" y="1586200"/>
                    <a:pt x="0" y="1583943"/>
                    <a:pt x="0" y="1581589"/>
                  </a:cubicBezTo>
                  <a:lnTo>
                    <a:pt x="0" y="8875"/>
                  </a:lnTo>
                  <a:cubicBezTo>
                    <a:pt x="0" y="6521"/>
                    <a:pt x="935" y="4264"/>
                    <a:pt x="2599" y="2599"/>
                  </a:cubicBezTo>
                  <a:cubicBezTo>
                    <a:pt x="4264" y="935"/>
                    <a:pt x="6521" y="0"/>
                    <a:pt x="8875" y="0"/>
                  </a:cubicBezTo>
                  <a:close/>
                </a:path>
              </a:pathLst>
            </a:custGeom>
            <a:solidFill>
              <a:srgbClr val="ABC339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4595175" cy="162856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1098">
            <a:off x="3379293" y="472766"/>
            <a:ext cx="11051462" cy="2994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639"/>
              </a:lnSpc>
            </a:pPr>
            <a:r>
              <a:rPr lang="en-US" sz="111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Gwiriwch eich atebion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19536" y="3354242"/>
            <a:ext cx="17033192" cy="11273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Bore da, Mari ydw i. Dw’n byw yn Llanfair ym Muallt. Dw i wrth fy modd yn mynd am dro hir gyda fy nghi, ond mae cymaint o sbwriel ar y ddaear. I helpu’r amgylchedd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godi sbwriel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! Dw i’n hoffi mynd i siopa gyda ffrindiau ond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ail ddefnyddio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dillad yn fwy!</a:t>
            </a:r>
          </a:p>
          <a:p>
            <a:pPr algn="ctr">
              <a:lnSpc>
                <a:spcPts val="4865"/>
              </a:lnSpc>
            </a:pPr>
          </a:p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Siwmae Cerith ydw i. Dw i’n byw ar fferm ger Rhaeadr. Dw i’n defnyddio cymaint o drydan ar y fferm. Rhaid i mi ddiffodd y golau yn y sied.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arbed trydan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! Mae’r dŵr yn cael ei adael ymlaen bob amser.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ddiffodd tapiau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! Dw i wrth fy modd yn mynd i McDonalds ar ôl gwaith ond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dyfu bwyd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ar y fferm i’w fwyta.</a:t>
            </a:r>
          </a:p>
          <a:p>
            <a:pPr algn="ctr">
              <a:lnSpc>
                <a:spcPts val="5121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4157281" y="10287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619536" y="1251382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283728">
            <a:off x="16517712" y="4200592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3" y="0"/>
                </a:lnTo>
                <a:lnTo>
                  <a:pt x="2552253" y="1055994"/>
                </a:lnTo>
                <a:lnTo>
                  <a:pt x="0" y="105599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346531" y="3468542"/>
            <a:ext cx="17447307" cy="6038791"/>
            <a:chOff x="0" y="0"/>
            <a:chExt cx="4595175" cy="1590464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595175" cy="1590464"/>
            </a:xfrm>
            <a:custGeom>
              <a:avLst/>
              <a:gdLst/>
              <a:ahLst/>
              <a:cxnLst/>
              <a:rect r="r" b="b" t="t" l="l"/>
              <a:pathLst>
                <a:path h="1590464" w="4595175">
                  <a:moveTo>
                    <a:pt x="8875" y="0"/>
                  </a:moveTo>
                  <a:lnTo>
                    <a:pt x="4586301" y="0"/>
                  </a:lnTo>
                  <a:cubicBezTo>
                    <a:pt x="4588654" y="0"/>
                    <a:pt x="4590912" y="935"/>
                    <a:pt x="4592576" y="2599"/>
                  </a:cubicBezTo>
                  <a:cubicBezTo>
                    <a:pt x="4594241" y="4264"/>
                    <a:pt x="4595175" y="6521"/>
                    <a:pt x="4595175" y="8875"/>
                  </a:cubicBezTo>
                  <a:lnTo>
                    <a:pt x="4595175" y="1581589"/>
                  </a:lnTo>
                  <a:cubicBezTo>
                    <a:pt x="4595175" y="1583943"/>
                    <a:pt x="4594241" y="1586200"/>
                    <a:pt x="4592576" y="1587864"/>
                  </a:cubicBezTo>
                  <a:cubicBezTo>
                    <a:pt x="4590912" y="1589529"/>
                    <a:pt x="4588654" y="1590464"/>
                    <a:pt x="4586301" y="1590464"/>
                  </a:cubicBezTo>
                  <a:lnTo>
                    <a:pt x="8875" y="1590464"/>
                  </a:lnTo>
                  <a:cubicBezTo>
                    <a:pt x="6521" y="1590464"/>
                    <a:pt x="4264" y="1589529"/>
                    <a:pt x="2599" y="1587864"/>
                  </a:cubicBezTo>
                  <a:cubicBezTo>
                    <a:pt x="935" y="1586200"/>
                    <a:pt x="0" y="1583943"/>
                    <a:pt x="0" y="1581589"/>
                  </a:cubicBezTo>
                  <a:lnTo>
                    <a:pt x="0" y="8875"/>
                  </a:lnTo>
                  <a:cubicBezTo>
                    <a:pt x="0" y="6521"/>
                    <a:pt x="935" y="4264"/>
                    <a:pt x="2599" y="2599"/>
                  </a:cubicBezTo>
                  <a:cubicBezTo>
                    <a:pt x="4264" y="935"/>
                    <a:pt x="6521" y="0"/>
                    <a:pt x="8875" y="0"/>
                  </a:cubicBezTo>
                  <a:close/>
                </a:path>
              </a:pathLst>
            </a:custGeom>
            <a:solidFill>
              <a:srgbClr val="ABC339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4595175" cy="162856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1098">
            <a:off x="3379293" y="472766"/>
            <a:ext cx="11051462" cy="2994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639"/>
              </a:lnSpc>
            </a:pPr>
            <a:r>
              <a:rPr lang="en-US" sz="111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Gwiriwch eich atebion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981291" y="3560301"/>
            <a:ext cx="17033192" cy="10053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Mari:</a:t>
            </a:r>
          </a:p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godi sbwriel - 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ylai hi godi sbwriel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!  </a:t>
            </a:r>
          </a:p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 ail ddefnyddio - 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ylai hi ail ddefnyddio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</a:t>
            </a:r>
          </a:p>
          <a:p>
            <a:pPr algn="ctr">
              <a:lnSpc>
                <a:spcPts val="4865"/>
              </a:lnSpc>
            </a:pPr>
          </a:p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Cerith  </a:t>
            </a:r>
          </a:p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Dylwn i arbed trydan!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e arbed trydan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!  </a:t>
            </a:r>
          </a:p>
          <a:p>
            <a:pPr algn="ctr">
              <a:lnSpc>
                <a:spcPts val="4865"/>
              </a:lnSpc>
            </a:pPr>
            <a:r>
              <a:rPr lang="en-US" sz="3800" u="none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e ddiffodd tapiau! - 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e ddiffodd tapiau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!</a:t>
            </a:r>
          </a:p>
          <a:p>
            <a:pPr algn="ctr">
              <a:lnSpc>
                <a:spcPts val="4865"/>
              </a:lnSpc>
            </a:pP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Dylai e dyfu bwyd - D</a:t>
            </a:r>
            <a:r>
              <a:rPr lang="en-US" sz="3800" u="sng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ylai e dyfu bwyd</a:t>
            </a:r>
            <a:r>
              <a:rPr lang="en-US" sz="3800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 </a:t>
            </a:r>
          </a:p>
          <a:p>
            <a:pPr algn="ctr">
              <a:lnSpc>
                <a:spcPts val="5121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  <a:p>
            <a:pPr algn="ctr">
              <a:lnSpc>
                <a:spcPts val="5889"/>
              </a:lnSpc>
            </a:pP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2768822" y="3468542"/>
            <a:ext cx="1914317" cy="2313373"/>
          </a:xfrm>
          <a:custGeom>
            <a:avLst/>
            <a:gdLst/>
            <a:ahLst/>
            <a:cxnLst/>
            <a:rect r="r" b="b" t="t" l="l"/>
            <a:pathLst>
              <a:path h="2313373" w="1914317">
                <a:moveTo>
                  <a:pt x="0" y="0"/>
                </a:moveTo>
                <a:lnTo>
                  <a:pt x="1914316" y="0"/>
                </a:lnTo>
                <a:lnTo>
                  <a:pt x="1914316" y="2313373"/>
                </a:lnTo>
                <a:lnTo>
                  <a:pt x="0" y="231337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2666296" y="6487937"/>
            <a:ext cx="2119368" cy="2588541"/>
          </a:xfrm>
          <a:custGeom>
            <a:avLst/>
            <a:gdLst/>
            <a:ahLst/>
            <a:cxnLst/>
            <a:rect r="r" b="b" t="t" l="l"/>
            <a:pathLst>
              <a:path h="2588541" w="2119368">
                <a:moveTo>
                  <a:pt x="0" y="0"/>
                </a:moveTo>
                <a:lnTo>
                  <a:pt x="2119368" y="0"/>
                </a:lnTo>
                <a:lnTo>
                  <a:pt x="2119368" y="2588541"/>
                </a:lnTo>
                <a:lnTo>
                  <a:pt x="0" y="258854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4157281" y="10287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619536" y="1251382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283728">
            <a:off x="16517712" y="4200592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3" y="0"/>
                </a:lnTo>
                <a:lnTo>
                  <a:pt x="2552253" y="1055994"/>
                </a:lnTo>
                <a:lnTo>
                  <a:pt x="0" y="105599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2328447" y="3560517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3"/>
                </a:lnTo>
                <a:lnTo>
                  <a:pt x="0" y="158298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3738867" y="3221888"/>
            <a:ext cx="11380892" cy="4811330"/>
            <a:chOff x="0" y="0"/>
            <a:chExt cx="2997437" cy="126718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997437" cy="1267181"/>
            </a:xfrm>
            <a:custGeom>
              <a:avLst/>
              <a:gdLst/>
              <a:ahLst/>
              <a:cxnLst/>
              <a:rect r="r" b="b" t="t" l="l"/>
              <a:pathLst>
                <a:path h="1267181" w="2997437">
                  <a:moveTo>
                    <a:pt x="13605" y="0"/>
                  </a:moveTo>
                  <a:lnTo>
                    <a:pt x="2983831" y="0"/>
                  </a:lnTo>
                  <a:cubicBezTo>
                    <a:pt x="2987440" y="0"/>
                    <a:pt x="2990900" y="1433"/>
                    <a:pt x="2993452" y="3985"/>
                  </a:cubicBezTo>
                  <a:cubicBezTo>
                    <a:pt x="2996003" y="6536"/>
                    <a:pt x="2997437" y="9997"/>
                    <a:pt x="2997437" y="13605"/>
                  </a:cubicBezTo>
                  <a:lnTo>
                    <a:pt x="2997437" y="1253576"/>
                  </a:lnTo>
                  <a:cubicBezTo>
                    <a:pt x="2997437" y="1257185"/>
                    <a:pt x="2996003" y="1260645"/>
                    <a:pt x="2993452" y="1263197"/>
                  </a:cubicBezTo>
                  <a:cubicBezTo>
                    <a:pt x="2990900" y="1265748"/>
                    <a:pt x="2987440" y="1267181"/>
                    <a:pt x="2983831" y="1267181"/>
                  </a:cubicBezTo>
                  <a:lnTo>
                    <a:pt x="13605" y="1267181"/>
                  </a:lnTo>
                  <a:cubicBezTo>
                    <a:pt x="9997" y="1267181"/>
                    <a:pt x="6536" y="1265748"/>
                    <a:pt x="3985" y="1263197"/>
                  </a:cubicBezTo>
                  <a:cubicBezTo>
                    <a:pt x="1433" y="1260645"/>
                    <a:pt x="0" y="1257185"/>
                    <a:pt x="0" y="1253576"/>
                  </a:cubicBezTo>
                  <a:lnTo>
                    <a:pt x="0" y="13605"/>
                  </a:lnTo>
                  <a:cubicBezTo>
                    <a:pt x="0" y="9997"/>
                    <a:pt x="1433" y="6536"/>
                    <a:pt x="3985" y="3985"/>
                  </a:cubicBezTo>
                  <a:cubicBezTo>
                    <a:pt x="6536" y="1433"/>
                    <a:pt x="9997" y="0"/>
                    <a:pt x="13605" y="0"/>
                  </a:cubicBezTo>
                  <a:close/>
                </a:path>
              </a:pathLst>
            </a:custGeom>
            <a:solidFill>
              <a:srgbClr val="ABC339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2997437" cy="13052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4431248" y="6637146"/>
            <a:ext cx="5005393" cy="5005393"/>
          </a:xfrm>
          <a:custGeom>
            <a:avLst/>
            <a:gdLst/>
            <a:ahLst/>
            <a:cxnLst/>
            <a:rect r="r" b="b" t="t" l="l"/>
            <a:pathLst>
              <a:path h="5005393" w="5005393">
                <a:moveTo>
                  <a:pt x="0" y="0"/>
                </a:moveTo>
                <a:lnTo>
                  <a:pt x="5005393" y="0"/>
                </a:lnTo>
                <a:lnTo>
                  <a:pt x="5005393" y="5005393"/>
                </a:lnTo>
                <a:lnTo>
                  <a:pt x="0" y="500539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1241297">
            <a:off x="808444" y="5947687"/>
            <a:ext cx="3117629" cy="3914831"/>
          </a:xfrm>
          <a:custGeom>
            <a:avLst/>
            <a:gdLst/>
            <a:ahLst/>
            <a:cxnLst/>
            <a:rect r="r" b="b" t="t" l="l"/>
            <a:pathLst>
              <a:path h="3914831" w="3117629">
                <a:moveTo>
                  <a:pt x="0" y="0"/>
                </a:moveTo>
                <a:lnTo>
                  <a:pt x="3117629" y="0"/>
                </a:lnTo>
                <a:lnTo>
                  <a:pt x="3117629" y="3914831"/>
                </a:lnTo>
                <a:lnTo>
                  <a:pt x="0" y="391483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1098">
            <a:off x="3617917" y="375943"/>
            <a:ext cx="11051462" cy="35654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34"/>
              </a:lnSpc>
            </a:pPr>
            <a:r>
              <a:rPr lang="en-US" sz="132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Y dasg olaf</a:t>
            </a:r>
          </a:p>
          <a:p>
            <a:pPr algn="ctr">
              <a:lnSpc>
                <a:spcPts val="12634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4114982" y="4509869"/>
            <a:ext cx="10316267" cy="3306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12"/>
              </a:lnSpc>
            </a:pPr>
            <a:r>
              <a:rPr lang="en-US" sz="4931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Gweithiwch gyda phartner i ysgrifennu addewid. Beth ddylech chi ei wneud i helpu'r amgylchedd?</a:t>
            </a:r>
          </a:p>
          <a:p>
            <a:pPr algn="ctr">
              <a:lnSpc>
                <a:spcPts val="6312"/>
              </a:lnSpc>
            </a:pP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5400000">
            <a:off x="10555720" y="811336"/>
            <a:ext cx="7676959" cy="11024354"/>
          </a:xfrm>
          <a:custGeom>
            <a:avLst/>
            <a:gdLst/>
            <a:ahLst/>
            <a:cxnLst/>
            <a:rect r="r" b="b" t="t" l="l"/>
            <a:pathLst>
              <a:path h="11024354" w="7676959">
                <a:moveTo>
                  <a:pt x="0" y="0"/>
                </a:moveTo>
                <a:lnTo>
                  <a:pt x="7676960" y="0"/>
                </a:lnTo>
                <a:lnTo>
                  <a:pt x="7676960" y="11024354"/>
                </a:lnTo>
                <a:lnTo>
                  <a:pt x="0" y="110243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0">
            <a:off x="13372964" y="440191"/>
            <a:ext cx="4740231" cy="1335883"/>
          </a:xfrm>
          <a:custGeom>
            <a:avLst/>
            <a:gdLst/>
            <a:ahLst/>
            <a:cxnLst/>
            <a:rect r="r" b="b" t="t" l="l"/>
            <a:pathLst>
              <a:path h="1335883" w="4740231">
                <a:moveTo>
                  <a:pt x="4740231" y="0"/>
                </a:moveTo>
                <a:lnTo>
                  <a:pt x="0" y="0"/>
                </a:lnTo>
                <a:lnTo>
                  <a:pt x="0" y="1335883"/>
                </a:lnTo>
                <a:lnTo>
                  <a:pt x="4740231" y="1335883"/>
                </a:lnTo>
                <a:lnTo>
                  <a:pt x="474023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1204981" y="1251382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2700000">
            <a:off x="-589042" y="9267766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4955193" y="2722999"/>
            <a:ext cx="4188807" cy="6015258"/>
          </a:xfrm>
          <a:custGeom>
            <a:avLst/>
            <a:gdLst/>
            <a:ahLst/>
            <a:cxnLst/>
            <a:rect r="r" b="b" t="t" l="l"/>
            <a:pathLst>
              <a:path h="6015258" w="4188807">
                <a:moveTo>
                  <a:pt x="0" y="0"/>
                </a:moveTo>
                <a:lnTo>
                  <a:pt x="4188807" y="0"/>
                </a:lnTo>
                <a:lnTo>
                  <a:pt x="4188807" y="6015258"/>
                </a:lnTo>
                <a:lnTo>
                  <a:pt x="0" y="601525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6184153" y="2506900"/>
            <a:ext cx="11252421" cy="4163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Dylwn i</a:t>
            </a: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e</a:t>
            </a: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Dylai hi</a:t>
            </a:r>
          </a:p>
          <a:p>
            <a:pPr algn="l">
              <a:lnSpc>
                <a:spcPts val="7523"/>
              </a:lnSpc>
            </a:pPr>
            <a:r>
              <a:rPr lang="en-US" sz="5877">
                <a:solidFill>
                  <a:srgbClr val="2E7040"/>
                </a:solidFill>
                <a:latin typeface="Jua"/>
                <a:ea typeface="Jua"/>
                <a:cs typeface="Jua"/>
                <a:sym typeface="Jua"/>
              </a:rPr>
              <a:t>Dylen ni</a:t>
            </a:r>
          </a:p>
          <a:p>
            <a:pPr algn="r">
              <a:lnSpc>
                <a:spcPts val="1703"/>
              </a:lnSpc>
            </a:pP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5280223" y="2812880"/>
            <a:ext cx="722521" cy="836493"/>
          </a:xfrm>
          <a:custGeom>
            <a:avLst/>
            <a:gdLst/>
            <a:ahLst/>
            <a:cxnLst/>
            <a:rect r="r" b="b" t="t" l="l"/>
            <a:pathLst>
              <a:path h="836493" w="722521">
                <a:moveTo>
                  <a:pt x="0" y="0"/>
                </a:moveTo>
                <a:lnTo>
                  <a:pt x="722521" y="0"/>
                </a:lnTo>
                <a:lnTo>
                  <a:pt x="722521" y="836493"/>
                </a:lnTo>
                <a:lnTo>
                  <a:pt x="0" y="83649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5545613" y="3751710"/>
            <a:ext cx="259936" cy="680784"/>
          </a:xfrm>
          <a:custGeom>
            <a:avLst/>
            <a:gdLst/>
            <a:ahLst/>
            <a:cxnLst/>
            <a:rect r="r" b="b" t="t" l="l"/>
            <a:pathLst>
              <a:path h="680784" w="259936">
                <a:moveTo>
                  <a:pt x="0" y="0"/>
                </a:moveTo>
                <a:lnTo>
                  <a:pt x="259936" y="0"/>
                </a:lnTo>
                <a:lnTo>
                  <a:pt x="259936" y="680784"/>
                </a:lnTo>
                <a:lnTo>
                  <a:pt x="0" y="68078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5545613" y="4632519"/>
            <a:ext cx="360089" cy="794313"/>
          </a:xfrm>
          <a:custGeom>
            <a:avLst/>
            <a:gdLst/>
            <a:ahLst/>
            <a:cxnLst/>
            <a:rect r="r" b="b" t="t" l="l"/>
            <a:pathLst>
              <a:path h="794313" w="360089">
                <a:moveTo>
                  <a:pt x="0" y="0"/>
                </a:moveTo>
                <a:lnTo>
                  <a:pt x="360089" y="0"/>
                </a:lnTo>
                <a:lnTo>
                  <a:pt x="360089" y="794313"/>
                </a:lnTo>
                <a:lnTo>
                  <a:pt x="0" y="79431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5262116" y="5630218"/>
            <a:ext cx="758735" cy="693295"/>
          </a:xfrm>
          <a:custGeom>
            <a:avLst/>
            <a:gdLst/>
            <a:ahLst/>
            <a:cxnLst/>
            <a:rect r="r" b="b" t="t" l="l"/>
            <a:pathLst>
              <a:path h="693295" w="758735">
                <a:moveTo>
                  <a:pt x="0" y="0"/>
                </a:moveTo>
                <a:lnTo>
                  <a:pt x="758735" y="0"/>
                </a:lnTo>
                <a:lnTo>
                  <a:pt x="758735" y="693295"/>
                </a:lnTo>
                <a:lnTo>
                  <a:pt x="0" y="693295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0269450" y="4945029"/>
            <a:ext cx="7723752" cy="1141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67"/>
              </a:lnSpc>
              <a:spcBef>
                <a:spcPct val="0"/>
              </a:spcBef>
            </a:pPr>
            <a:r>
              <a:rPr lang="en-US" sz="6048">
                <a:solidFill>
                  <a:srgbClr val="FF3131"/>
                </a:solidFill>
                <a:latin typeface="Funtastic"/>
                <a:ea typeface="Funtastic"/>
                <a:cs typeface="Funtastic"/>
                <a:sym typeface="Funtastic"/>
              </a:rPr>
              <a:t>d</a:t>
            </a:r>
            <a:r>
              <a:rPr lang="en-US" sz="6048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yfu bwyd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831438" y="3695029"/>
            <a:ext cx="9740404" cy="1141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67"/>
              </a:lnSpc>
              <a:spcBef>
                <a:spcPct val="0"/>
              </a:spcBef>
            </a:pPr>
            <a:r>
              <a:rPr lang="en-US" sz="6048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ail ddefnyddio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269450" y="7471324"/>
            <a:ext cx="7225739" cy="1141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67"/>
              </a:lnSpc>
              <a:spcBef>
                <a:spcPct val="0"/>
              </a:spcBef>
            </a:pPr>
            <a:r>
              <a:rPr lang="en-US" sz="6048">
                <a:solidFill>
                  <a:srgbClr val="FF3131"/>
                </a:solidFill>
                <a:latin typeface="Funtastic"/>
                <a:ea typeface="Funtastic"/>
                <a:cs typeface="Funtastic"/>
                <a:sym typeface="Funtastic"/>
              </a:rPr>
              <a:t>g</a:t>
            </a:r>
            <a:r>
              <a:rPr lang="en-US" sz="6048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odi sbwriel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269450" y="6290304"/>
            <a:ext cx="7960201" cy="1141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67"/>
              </a:lnSpc>
              <a:spcBef>
                <a:spcPct val="0"/>
              </a:spcBef>
            </a:pPr>
            <a:r>
              <a:rPr lang="en-US" sz="6048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arbed trydan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0269450" y="8747594"/>
            <a:ext cx="8249500" cy="1141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67"/>
              </a:lnSpc>
              <a:spcBef>
                <a:spcPct val="0"/>
              </a:spcBef>
            </a:pPr>
            <a:r>
              <a:rPr lang="en-US" sz="6048">
                <a:solidFill>
                  <a:srgbClr val="FF3131"/>
                </a:solidFill>
                <a:latin typeface="Funtastic"/>
                <a:ea typeface="Funtastic"/>
                <a:cs typeface="Funtastic"/>
                <a:sym typeface="Funtastic"/>
              </a:rPr>
              <a:t>dd</a:t>
            </a:r>
            <a:r>
              <a:rPr lang="en-US" sz="6048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iffodd tapiau</a:t>
            </a:r>
          </a:p>
        </p:txBody>
      </p:sp>
      <p:sp>
        <p:nvSpPr>
          <p:cNvPr name="Freeform 19" id="19"/>
          <p:cNvSpPr/>
          <p:nvPr/>
        </p:nvSpPr>
        <p:spPr>
          <a:xfrm flipH="false" flipV="false" rot="0">
            <a:off x="16690848" y="2687875"/>
            <a:ext cx="824652" cy="807129"/>
          </a:xfrm>
          <a:custGeom>
            <a:avLst/>
            <a:gdLst/>
            <a:ahLst/>
            <a:cxnLst/>
            <a:rect r="r" b="b" t="t" l="l"/>
            <a:pathLst>
              <a:path h="807129" w="824652">
                <a:moveTo>
                  <a:pt x="0" y="0"/>
                </a:moveTo>
                <a:lnTo>
                  <a:pt x="824653" y="0"/>
                </a:lnTo>
                <a:lnTo>
                  <a:pt x="824653" y="807129"/>
                </a:lnTo>
                <a:lnTo>
                  <a:pt x="0" y="807129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16690848" y="3923629"/>
            <a:ext cx="804340" cy="933922"/>
          </a:xfrm>
          <a:custGeom>
            <a:avLst/>
            <a:gdLst/>
            <a:ahLst/>
            <a:cxnLst/>
            <a:rect r="r" b="b" t="t" l="l"/>
            <a:pathLst>
              <a:path h="933922" w="804340">
                <a:moveTo>
                  <a:pt x="0" y="0"/>
                </a:moveTo>
                <a:lnTo>
                  <a:pt x="804341" y="0"/>
                </a:lnTo>
                <a:lnTo>
                  <a:pt x="804341" y="933922"/>
                </a:lnTo>
                <a:lnTo>
                  <a:pt x="0" y="933922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16559211" y="4970223"/>
            <a:ext cx="1295278" cy="998983"/>
          </a:xfrm>
          <a:custGeom>
            <a:avLst/>
            <a:gdLst/>
            <a:ahLst/>
            <a:cxnLst/>
            <a:rect r="r" b="b" t="t" l="l"/>
            <a:pathLst>
              <a:path h="998983" w="1295278">
                <a:moveTo>
                  <a:pt x="0" y="0"/>
                </a:moveTo>
                <a:lnTo>
                  <a:pt x="1295278" y="0"/>
                </a:lnTo>
                <a:lnTo>
                  <a:pt x="1295278" y="998984"/>
                </a:lnTo>
                <a:lnTo>
                  <a:pt x="0" y="998984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16593882" y="6150182"/>
            <a:ext cx="977960" cy="1232076"/>
          </a:xfrm>
          <a:custGeom>
            <a:avLst/>
            <a:gdLst/>
            <a:ahLst/>
            <a:cxnLst/>
            <a:rect r="r" b="b" t="t" l="l"/>
            <a:pathLst>
              <a:path h="1232076" w="977960">
                <a:moveTo>
                  <a:pt x="0" y="0"/>
                </a:moveTo>
                <a:lnTo>
                  <a:pt x="977961" y="0"/>
                </a:lnTo>
                <a:lnTo>
                  <a:pt x="977961" y="1232076"/>
                </a:lnTo>
                <a:lnTo>
                  <a:pt x="0" y="1232076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:asvg="http://schemas.microsoft.com/office/drawing/2016/SVG/main" r:embed="rId2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16841858" y="7565432"/>
            <a:ext cx="729985" cy="1182162"/>
          </a:xfrm>
          <a:custGeom>
            <a:avLst/>
            <a:gdLst/>
            <a:ahLst/>
            <a:cxnLst/>
            <a:rect r="r" b="b" t="t" l="l"/>
            <a:pathLst>
              <a:path h="1182162" w="729985">
                <a:moveTo>
                  <a:pt x="0" y="0"/>
                </a:moveTo>
                <a:lnTo>
                  <a:pt x="729985" y="0"/>
                </a:lnTo>
                <a:lnTo>
                  <a:pt x="729985" y="1182162"/>
                </a:lnTo>
                <a:lnTo>
                  <a:pt x="0" y="1182162"/>
                </a:lnTo>
                <a:lnTo>
                  <a:pt x="0" y="0"/>
                </a:lnTo>
                <a:close/>
              </a:path>
            </a:pathLst>
          </a:custGeom>
          <a:blipFill>
            <a:blip r:embed="rId30"/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6417448" y="8882585"/>
            <a:ext cx="1330829" cy="1021411"/>
          </a:xfrm>
          <a:custGeom>
            <a:avLst/>
            <a:gdLst/>
            <a:ahLst/>
            <a:cxnLst/>
            <a:rect r="r" b="b" t="t" l="l"/>
            <a:pathLst>
              <a:path h="1021411" w="1330829">
                <a:moveTo>
                  <a:pt x="0" y="0"/>
                </a:moveTo>
                <a:lnTo>
                  <a:pt x="1330829" y="0"/>
                </a:lnTo>
                <a:lnTo>
                  <a:pt x="1330829" y="1021412"/>
                </a:lnTo>
                <a:lnTo>
                  <a:pt x="0" y="1021412"/>
                </a:lnTo>
                <a:lnTo>
                  <a:pt x="0" y="0"/>
                </a:lnTo>
                <a:close/>
              </a:path>
            </a:pathLst>
          </a:custGeom>
          <a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293025" y="2393349"/>
            <a:ext cx="4518869" cy="6489237"/>
          </a:xfrm>
          <a:custGeom>
            <a:avLst/>
            <a:gdLst/>
            <a:ahLst/>
            <a:cxnLst/>
            <a:rect r="r" b="b" t="t" l="l"/>
            <a:pathLst>
              <a:path h="6489237" w="4518869">
                <a:moveTo>
                  <a:pt x="0" y="0"/>
                </a:moveTo>
                <a:lnTo>
                  <a:pt x="4518869" y="0"/>
                </a:lnTo>
                <a:lnTo>
                  <a:pt x="4518869" y="6489236"/>
                </a:lnTo>
                <a:lnTo>
                  <a:pt x="0" y="6489236"/>
                </a:lnTo>
                <a:lnTo>
                  <a:pt x="0" y="0"/>
                </a:lnTo>
                <a:close/>
              </a:path>
            </a:pathLst>
          </a:custGeom>
          <a:blipFill>
            <a:blip r:embed="rId33">
              <a:extLst>
                <a:ext uri="{96DAC541-7B7A-43D3-8B79-37D633B846F1}">
                  <asvg:svgBlip xmlns:asvg="http://schemas.microsoft.com/office/drawing/2016/SVG/main" r:embed="rId3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6643005" y="85319"/>
            <a:ext cx="1551426" cy="1479672"/>
          </a:xfrm>
          <a:custGeom>
            <a:avLst/>
            <a:gdLst/>
            <a:ahLst/>
            <a:cxnLst/>
            <a:rect r="r" b="b" t="t" l="l"/>
            <a:pathLst>
              <a:path h="1479672" w="1551426">
                <a:moveTo>
                  <a:pt x="0" y="0"/>
                </a:moveTo>
                <a:lnTo>
                  <a:pt x="1551426" y="0"/>
                </a:lnTo>
                <a:lnTo>
                  <a:pt x="1551426" y="1479673"/>
                </a:lnTo>
                <a:lnTo>
                  <a:pt x="0" y="1479673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8368287" y="85319"/>
            <a:ext cx="1551426" cy="1479672"/>
          </a:xfrm>
          <a:custGeom>
            <a:avLst/>
            <a:gdLst/>
            <a:ahLst/>
            <a:cxnLst/>
            <a:rect r="r" b="b" t="t" l="l"/>
            <a:pathLst>
              <a:path h="1479672" w="1551426">
                <a:moveTo>
                  <a:pt x="0" y="0"/>
                </a:moveTo>
                <a:lnTo>
                  <a:pt x="1551426" y="0"/>
                </a:lnTo>
                <a:lnTo>
                  <a:pt x="1551426" y="1479673"/>
                </a:lnTo>
                <a:lnTo>
                  <a:pt x="0" y="1479673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1098">
            <a:off x="-1565088" y="262703"/>
            <a:ext cx="11051462" cy="1565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69"/>
              </a:lnSpc>
            </a:pPr>
            <a:r>
              <a:rPr lang="en-US" sz="105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Mat iaith 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0269450" y="2378707"/>
            <a:ext cx="5956975" cy="1141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67"/>
              </a:lnSpc>
              <a:spcBef>
                <a:spcPct val="0"/>
              </a:spcBef>
            </a:pPr>
            <a:r>
              <a:rPr lang="en-US" sz="6048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ailgylchu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5222973" y="926371"/>
            <a:ext cx="2122561" cy="12296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59"/>
              </a:lnSpc>
            </a:pPr>
            <a:r>
              <a:rPr lang="en-US" sz="2328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Cofiwch y  </a:t>
            </a:r>
            <a:r>
              <a:rPr lang="en-US" sz="2328" b="true">
                <a:solidFill>
                  <a:srgbClr val="FF313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T.M</a:t>
            </a:r>
            <a:r>
              <a:rPr lang="en-US" b="true" sz="232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ar ôl y person</a:t>
            </a:r>
          </a:p>
          <a:p>
            <a:pPr algn="ctr">
              <a:lnSpc>
                <a:spcPts val="3259"/>
              </a:lnSpc>
            </a:pPr>
          </a:p>
        </p:txBody>
      </p:sp>
      <p:sp>
        <p:nvSpPr>
          <p:cNvPr name="TextBox 31" id="31"/>
          <p:cNvSpPr txBox="true"/>
          <p:nvPr/>
        </p:nvSpPr>
        <p:spPr>
          <a:xfrm rot="0">
            <a:off x="542742" y="2932357"/>
            <a:ext cx="4898528" cy="58108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20"/>
              </a:lnSpc>
            </a:pPr>
            <a:r>
              <a:rPr lang="en-US" sz="3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Rydw i’n credu,</a:t>
            </a:r>
          </a:p>
          <a:p>
            <a:pPr algn="l">
              <a:lnSpc>
                <a:spcPts val="5320"/>
              </a:lnSpc>
            </a:pPr>
            <a:r>
              <a:rPr lang="en-US" sz="3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Rydw i’n meddwl,</a:t>
            </a:r>
          </a:p>
          <a:p>
            <a:pPr algn="l">
              <a:lnSpc>
                <a:spcPts val="5320"/>
              </a:lnSpc>
            </a:pPr>
          </a:p>
          <a:p>
            <a:pPr algn="l">
              <a:lnSpc>
                <a:spcPts val="5320"/>
              </a:lnSpc>
            </a:pPr>
          </a:p>
          <a:p>
            <a:pPr algn="l">
              <a:lnSpc>
                <a:spcPts val="5320"/>
              </a:lnSpc>
            </a:pPr>
            <a:r>
              <a:rPr lang="en-US" sz="3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Rydyn ni’n credu,</a:t>
            </a:r>
          </a:p>
          <a:p>
            <a:pPr algn="l">
              <a:lnSpc>
                <a:spcPts val="5320"/>
              </a:lnSpc>
            </a:pPr>
            <a:r>
              <a:rPr lang="en-US" sz="3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Rydyn ni’n </a:t>
            </a:r>
          </a:p>
          <a:p>
            <a:pPr algn="l">
              <a:lnSpc>
                <a:spcPts val="5320"/>
              </a:lnSpc>
            </a:pPr>
            <a:r>
              <a:rPr lang="en-US" sz="38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meddwl,</a:t>
            </a:r>
          </a:p>
          <a:p>
            <a:pPr algn="r">
              <a:lnSpc>
                <a:spcPts val="5040"/>
              </a:lnSpc>
            </a:pPr>
          </a:p>
          <a:p>
            <a:pPr algn="ctr">
              <a:lnSpc>
                <a:spcPts val="4060"/>
              </a:lnSpc>
            </a:pP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3054264" y="10287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01062" y="841979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0197389">
            <a:off x="98383" y="4799840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656566" y="2979952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-1128187" y="-1233949"/>
            <a:ext cx="5005393" cy="5005393"/>
          </a:xfrm>
          <a:custGeom>
            <a:avLst/>
            <a:gdLst/>
            <a:ahLst/>
            <a:cxnLst/>
            <a:rect r="r" b="b" t="t" l="l"/>
            <a:pathLst>
              <a:path h="5005393" w="5005393">
                <a:moveTo>
                  <a:pt x="0" y="0"/>
                </a:moveTo>
                <a:lnTo>
                  <a:pt x="5005392" y="0"/>
                </a:lnTo>
                <a:lnTo>
                  <a:pt x="5005392" y="5005393"/>
                </a:lnTo>
                <a:lnTo>
                  <a:pt x="0" y="500539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0">
            <a:off x="14189557" y="5143500"/>
            <a:ext cx="9242347" cy="5293344"/>
          </a:xfrm>
          <a:custGeom>
            <a:avLst/>
            <a:gdLst/>
            <a:ahLst/>
            <a:cxnLst/>
            <a:rect r="r" b="b" t="t" l="l"/>
            <a:pathLst>
              <a:path h="5293344" w="9242347">
                <a:moveTo>
                  <a:pt x="9242347" y="0"/>
                </a:moveTo>
                <a:lnTo>
                  <a:pt x="0" y="0"/>
                </a:lnTo>
                <a:lnTo>
                  <a:pt x="0" y="5293344"/>
                </a:lnTo>
                <a:lnTo>
                  <a:pt x="9242347" y="5293344"/>
                </a:lnTo>
                <a:lnTo>
                  <a:pt x="9242347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5400000">
            <a:off x="5432735" y="1187937"/>
            <a:ext cx="7042626" cy="10113432"/>
          </a:xfrm>
          <a:custGeom>
            <a:avLst/>
            <a:gdLst/>
            <a:ahLst/>
            <a:cxnLst/>
            <a:rect r="r" b="b" t="t" l="l"/>
            <a:pathLst>
              <a:path h="10113432" w="7042626">
                <a:moveTo>
                  <a:pt x="0" y="0"/>
                </a:moveTo>
                <a:lnTo>
                  <a:pt x="7042626" y="0"/>
                </a:lnTo>
                <a:lnTo>
                  <a:pt x="7042626" y="10113431"/>
                </a:lnTo>
                <a:lnTo>
                  <a:pt x="0" y="10113431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1098">
            <a:off x="3428308" y="669317"/>
            <a:ext cx="11051462" cy="35654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34"/>
              </a:lnSpc>
            </a:pPr>
            <a:r>
              <a:rPr lang="en-US" sz="132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Ein haddewid</a:t>
            </a:r>
          </a:p>
          <a:p>
            <a:pPr algn="ctr">
              <a:lnSpc>
                <a:spcPts val="12634"/>
              </a:lnSpc>
            </a:pP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-343" y="-340256"/>
            <a:ext cx="18288000" cy="4111700"/>
          </a:xfrm>
          <a:custGeom>
            <a:avLst/>
            <a:gdLst/>
            <a:ahLst/>
            <a:cxnLst/>
            <a:rect r="r" b="b" t="t" l="l"/>
            <a:pathLst>
              <a:path h="4111700" w="18288000">
                <a:moveTo>
                  <a:pt x="0" y="4111700"/>
                </a:moveTo>
                <a:lnTo>
                  <a:pt x="18288000" y="4111700"/>
                </a:lnTo>
                <a:lnTo>
                  <a:pt x="18288000" y="0"/>
                </a:lnTo>
                <a:lnTo>
                  <a:pt x="0" y="0"/>
                </a:lnTo>
                <a:lnTo>
                  <a:pt x="0" y="4111700"/>
                </a:lnTo>
                <a:close/>
              </a:path>
            </a:pathLst>
          </a:custGeom>
          <a:blipFill>
            <a:blip r:embed="rId2">
              <a:alphaModFix amt="7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00000">
            <a:off x="0" y="-8001000"/>
            <a:ext cx="18288000" cy="18288000"/>
          </a:xfrm>
          <a:custGeom>
            <a:avLst/>
            <a:gdLst/>
            <a:ahLst/>
            <a:cxnLst/>
            <a:rect r="r" b="b" t="t" l="l"/>
            <a:pathLst>
              <a:path h="18288000" w="18288000">
                <a:moveTo>
                  <a:pt x="0" y="0"/>
                </a:moveTo>
                <a:lnTo>
                  <a:pt x="18288000" y="0"/>
                </a:lnTo>
                <a:lnTo>
                  <a:pt x="18288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3054264" y="1028700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3495446" y="0"/>
                </a:moveTo>
                <a:lnTo>
                  <a:pt x="0" y="0"/>
                </a:lnTo>
                <a:lnTo>
                  <a:pt x="0" y="985080"/>
                </a:lnTo>
                <a:lnTo>
                  <a:pt x="3495446" y="985080"/>
                </a:lnTo>
                <a:lnTo>
                  <a:pt x="349544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01062" y="8419794"/>
            <a:ext cx="3495446" cy="985080"/>
          </a:xfrm>
          <a:custGeom>
            <a:avLst/>
            <a:gdLst/>
            <a:ahLst/>
            <a:cxnLst/>
            <a:rect r="r" b="b" t="t" l="l"/>
            <a:pathLst>
              <a:path h="985080" w="3495446">
                <a:moveTo>
                  <a:pt x="0" y="0"/>
                </a:moveTo>
                <a:lnTo>
                  <a:pt x="3495446" y="0"/>
                </a:lnTo>
                <a:lnTo>
                  <a:pt x="3495446" y="985080"/>
                </a:lnTo>
                <a:lnTo>
                  <a:pt x="0" y="9850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0197389">
            <a:off x="98383" y="4799840"/>
            <a:ext cx="2552253" cy="1055995"/>
          </a:xfrm>
          <a:custGeom>
            <a:avLst/>
            <a:gdLst/>
            <a:ahLst/>
            <a:cxnLst/>
            <a:rect r="r" b="b" t="t" l="l"/>
            <a:pathLst>
              <a:path h="1055995" w="2552253">
                <a:moveTo>
                  <a:pt x="0" y="0"/>
                </a:moveTo>
                <a:lnTo>
                  <a:pt x="2552252" y="0"/>
                </a:lnTo>
                <a:lnTo>
                  <a:pt x="2552252" y="1055995"/>
                </a:lnTo>
                <a:lnTo>
                  <a:pt x="0" y="10559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656566" y="2979952"/>
            <a:ext cx="1289412" cy="1582983"/>
          </a:xfrm>
          <a:custGeom>
            <a:avLst/>
            <a:gdLst/>
            <a:ahLst/>
            <a:cxnLst/>
            <a:rect r="r" b="b" t="t" l="l"/>
            <a:pathLst>
              <a:path h="1582983" w="1289412">
                <a:moveTo>
                  <a:pt x="0" y="0"/>
                </a:moveTo>
                <a:lnTo>
                  <a:pt x="1289412" y="0"/>
                </a:lnTo>
                <a:lnTo>
                  <a:pt x="1289412" y="1582984"/>
                </a:lnTo>
                <a:lnTo>
                  <a:pt x="0" y="158298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-1128187" y="-1233949"/>
            <a:ext cx="5005393" cy="5005393"/>
          </a:xfrm>
          <a:custGeom>
            <a:avLst/>
            <a:gdLst/>
            <a:ahLst/>
            <a:cxnLst/>
            <a:rect r="r" b="b" t="t" l="l"/>
            <a:pathLst>
              <a:path h="5005393" w="5005393">
                <a:moveTo>
                  <a:pt x="0" y="0"/>
                </a:moveTo>
                <a:lnTo>
                  <a:pt x="5005392" y="0"/>
                </a:lnTo>
                <a:lnTo>
                  <a:pt x="5005392" y="5005393"/>
                </a:lnTo>
                <a:lnTo>
                  <a:pt x="0" y="500539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0">
            <a:off x="14189557" y="5143500"/>
            <a:ext cx="9242347" cy="5293344"/>
          </a:xfrm>
          <a:custGeom>
            <a:avLst/>
            <a:gdLst/>
            <a:ahLst/>
            <a:cxnLst/>
            <a:rect r="r" b="b" t="t" l="l"/>
            <a:pathLst>
              <a:path h="5293344" w="9242347">
                <a:moveTo>
                  <a:pt x="9242347" y="0"/>
                </a:moveTo>
                <a:lnTo>
                  <a:pt x="0" y="0"/>
                </a:lnTo>
                <a:lnTo>
                  <a:pt x="0" y="5293344"/>
                </a:lnTo>
                <a:lnTo>
                  <a:pt x="9242347" y="5293344"/>
                </a:lnTo>
                <a:lnTo>
                  <a:pt x="9242347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5400000">
            <a:off x="5432735" y="1187937"/>
            <a:ext cx="7042626" cy="10113432"/>
          </a:xfrm>
          <a:custGeom>
            <a:avLst/>
            <a:gdLst/>
            <a:ahLst/>
            <a:cxnLst/>
            <a:rect r="r" b="b" t="t" l="l"/>
            <a:pathLst>
              <a:path h="10113432" w="7042626">
                <a:moveTo>
                  <a:pt x="0" y="0"/>
                </a:moveTo>
                <a:lnTo>
                  <a:pt x="7042626" y="0"/>
                </a:lnTo>
                <a:lnTo>
                  <a:pt x="7042626" y="10113431"/>
                </a:lnTo>
                <a:lnTo>
                  <a:pt x="0" y="10113431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1098">
            <a:off x="3618260" y="5691041"/>
            <a:ext cx="11051462" cy="35654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34"/>
              </a:lnSpc>
            </a:pPr>
            <a:r>
              <a:rPr lang="en-US" sz="13299">
                <a:solidFill>
                  <a:srgbClr val="B57D42"/>
                </a:solidFill>
                <a:latin typeface="Funtastic"/>
                <a:ea typeface="Funtastic"/>
                <a:cs typeface="Funtastic"/>
                <a:sym typeface="Funtastic"/>
              </a:rPr>
              <a:t>Diolch yn fawr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F3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40312" y="477653"/>
            <a:ext cx="16614270" cy="9449366"/>
          </a:xfrm>
          <a:custGeom>
            <a:avLst/>
            <a:gdLst/>
            <a:ahLst/>
            <a:cxnLst/>
            <a:rect r="r" b="b" t="t" l="l"/>
            <a:pathLst>
              <a:path h="9449366" w="16614270">
                <a:moveTo>
                  <a:pt x="0" y="0"/>
                </a:moveTo>
                <a:lnTo>
                  <a:pt x="16614271" y="0"/>
                </a:lnTo>
                <a:lnTo>
                  <a:pt x="16614271" y="9449366"/>
                </a:lnTo>
                <a:lnTo>
                  <a:pt x="0" y="94493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DAHDoLjCloM</dc:identifier>
  <dcterms:modified xsi:type="dcterms:W3CDTF">2011-08-01T06:04:30Z</dcterms:modified>
  <cp:revision>1</cp:revision>
  <dc:title>Gwers heddiw</dc:title>
</cp:coreProperties>
</file>