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3" r:id="rId8"/>
    <p:sldId id="262"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55FCAED8-D398-46F8-87F1-2805CE6A4C51}" type="datetimeFigureOut">
              <a:rPr lang="en-GB" smtClean="0"/>
              <a:t>24/11/2023</a:t>
            </a:fld>
            <a:endParaRPr lang="en-GB"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C4518243-A46B-4A1A-B2E8-1077F1A488D9}" type="slidenum">
              <a:rPr lang="en-GB" smtClean="0"/>
              <a:t>‹#›</a:t>
            </a:fld>
            <a:endParaRPr lang="en-GB"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4333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FCAED8-D398-46F8-87F1-2805CE6A4C51}" type="datetimeFigureOut">
              <a:rPr lang="en-GB" smtClean="0"/>
              <a:t>24/11/2023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4518243-A46B-4A1A-B2E8-1077F1A488D9}" type="slidenum">
              <a:rPr lang="en-GB" smtClean="0"/>
              <a:t>‹#›</a:t>
            </a:fld>
            <a:endParaRPr lang="en-GB" dirty="0"/>
          </a:p>
        </p:txBody>
      </p:sp>
    </p:spTree>
    <p:extLst>
      <p:ext uri="{BB962C8B-B14F-4D97-AF65-F5344CB8AC3E}">
        <p14:creationId xmlns:p14="http://schemas.microsoft.com/office/powerpoint/2010/main" val="11936433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FCAED8-D398-46F8-87F1-2805CE6A4C51}" type="datetimeFigureOut">
              <a:rPr lang="en-GB" smtClean="0"/>
              <a:t>24/11/2023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4518243-A46B-4A1A-B2E8-1077F1A488D9}" type="slidenum">
              <a:rPr lang="en-GB" smtClean="0"/>
              <a:t>‹#›</a:t>
            </a:fld>
            <a:endParaRPr lang="en-GB"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1450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FCAED8-D398-46F8-87F1-2805CE6A4C51}" type="datetimeFigureOut">
              <a:rPr lang="en-GB" smtClean="0"/>
              <a:t>24/11/2023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4518243-A46B-4A1A-B2E8-1077F1A488D9}" type="slidenum">
              <a:rPr lang="en-GB" smtClean="0"/>
              <a:t>‹#›</a:t>
            </a:fld>
            <a:endParaRPr lang="en-GB" dirty="0"/>
          </a:p>
        </p:txBody>
      </p:sp>
    </p:spTree>
    <p:extLst>
      <p:ext uri="{BB962C8B-B14F-4D97-AF65-F5344CB8AC3E}">
        <p14:creationId xmlns:p14="http://schemas.microsoft.com/office/powerpoint/2010/main" val="838619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FCAED8-D398-46F8-87F1-2805CE6A4C51}" type="datetimeFigureOut">
              <a:rPr lang="en-GB" smtClean="0"/>
              <a:t>24/11/2023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4518243-A46B-4A1A-B2E8-1077F1A488D9}" type="slidenum">
              <a:rPr lang="en-GB" smtClean="0"/>
              <a:t>‹#›</a:t>
            </a:fld>
            <a:endParaRPr lang="en-GB" dirty="0"/>
          </a:p>
        </p:txBody>
      </p:sp>
    </p:spTree>
    <p:extLst>
      <p:ext uri="{BB962C8B-B14F-4D97-AF65-F5344CB8AC3E}">
        <p14:creationId xmlns:p14="http://schemas.microsoft.com/office/powerpoint/2010/main" val="3819967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FCAED8-D398-46F8-87F1-2805CE6A4C51}" type="datetimeFigureOut">
              <a:rPr lang="en-GB" smtClean="0"/>
              <a:t>24/11/2023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4518243-A46B-4A1A-B2E8-1077F1A488D9}" type="slidenum">
              <a:rPr lang="en-GB" smtClean="0"/>
              <a:t>‹#›</a:t>
            </a:fld>
            <a:endParaRPr lang="en-GB" dirty="0"/>
          </a:p>
        </p:txBody>
      </p:sp>
    </p:spTree>
    <p:extLst>
      <p:ext uri="{BB962C8B-B14F-4D97-AF65-F5344CB8AC3E}">
        <p14:creationId xmlns:p14="http://schemas.microsoft.com/office/powerpoint/2010/main" val="1278806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FCAED8-D398-46F8-87F1-2805CE6A4C51}" type="datetimeFigureOut">
              <a:rPr lang="en-GB" smtClean="0"/>
              <a:t>24/11/2023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4518243-A46B-4A1A-B2E8-1077F1A488D9}" type="slidenum">
              <a:rPr lang="en-GB" smtClean="0"/>
              <a:t>‹#›</a:t>
            </a:fld>
            <a:endParaRPr lang="en-GB" dirty="0"/>
          </a:p>
        </p:txBody>
      </p:sp>
    </p:spTree>
    <p:extLst>
      <p:ext uri="{BB962C8B-B14F-4D97-AF65-F5344CB8AC3E}">
        <p14:creationId xmlns:p14="http://schemas.microsoft.com/office/powerpoint/2010/main" val="778971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FCAED8-D398-46F8-87F1-2805CE6A4C51}" type="datetimeFigureOut">
              <a:rPr lang="en-GB" smtClean="0"/>
              <a:t>24/11/2023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4518243-A46B-4A1A-B2E8-1077F1A488D9}" type="slidenum">
              <a:rPr lang="en-GB" smtClean="0"/>
              <a:t>‹#›</a:t>
            </a:fld>
            <a:endParaRPr lang="en-GB" dirty="0"/>
          </a:p>
        </p:txBody>
      </p:sp>
    </p:spTree>
    <p:extLst>
      <p:ext uri="{BB962C8B-B14F-4D97-AF65-F5344CB8AC3E}">
        <p14:creationId xmlns:p14="http://schemas.microsoft.com/office/powerpoint/2010/main" val="2624091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FCAED8-D398-46F8-87F1-2805CE6A4C51}" type="datetimeFigureOut">
              <a:rPr lang="en-GB" smtClean="0"/>
              <a:t>24/11/2023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4518243-A46B-4A1A-B2E8-1077F1A488D9}" type="slidenum">
              <a:rPr lang="en-GB" smtClean="0"/>
              <a:t>‹#›</a:t>
            </a:fld>
            <a:endParaRPr lang="en-GB" dirty="0"/>
          </a:p>
        </p:txBody>
      </p:sp>
    </p:spTree>
    <p:extLst>
      <p:ext uri="{BB962C8B-B14F-4D97-AF65-F5344CB8AC3E}">
        <p14:creationId xmlns:p14="http://schemas.microsoft.com/office/powerpoint/2010/main" val="3615384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FCAED8-D398-46F8-87F1-2805CE6A4C51}" type="datetimeFigureOut">
              <a:rPr lang="en-GB" smtClean="0"/>
              <a:t>24/11/2023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4518243-A46B-4A1A-B2E8-1077F1A488D9}" type="slidenum">
              <a:rPr lang="en-GB" smtClean="0"/>
              <a:t>‹#›</a:t>
            </a:fld>
            <a:endParaRPr lang="en-GB" dirty="0"/>
          </a:p>
        </p:txBody>
      </p:sp>
    </p:spTree>
    <p:extLst>
      <p:ext uri="{BB962C8B-B14F-4D97-AF65-F5344CB8AC3E}">
        <p14:creationId xmlns:p14="http://schemas.microsoft.com/office/powerpoint/2010/main" val="2392763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FCAED8-D398-46F8-87F1-2805CE6A4C51}" type="datetimeFigureOut">
              <a:rPr lang="en-GB" smtClean="0"/>
              <a:t>24/11/2023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4518243-A46B-4A1A-B2E8-1077F1A488D9}" type="slidenum">
              <a:rPr lang="en-GB" smtClean="0"/>
              <a:t>‹#›</a:t>
            </a:fld>
            <a:endParaRPr lang="en-GB" dirty="0"/>
          </a:p>
        </p:txBody>
      </p:sp>
    </p:spTree>
    <p:extLst>
      <p:ext uri="{BB962C8B-B14F-4D97-AF65-F5344CB8AC3E}">
        <p14:creationId xmlns:p14="http://schemas.microsoft.com/office/powerpoint/2010/main" val="244609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5FCAED8-D398-46F8-87F1-2805CE6A4C51}" type="datetimeFigureOut">
              <a:rPr lang="en-GB" smtClean="0"/>
              <a:t>24/11/2023</a:t>
            </a:fld>
            <a:endParaRPr lang="en-GB"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C4518243-A46B-4A1A-B2E8-1077F1A488D9}" type="slidenum">
              <a:rPr lang="en-GB" smtClean="0"/>
              <a:t>‹#›</a:t>
            </a:fld>
            <a:endParaRPr lang="en-GB" dirty="0"/>
          </a:p>
        </p:txBody>
      </p:sp>
    </p:spTree>
    <p:extLst>
      <p:ext uri="{BB962C8B-B14F-4D97-AF65-F5344CB8AC3E}">
        <p14:creationId xmlns:p14="http://schemas.microsoft.com/office/powerpoint/2010/main" val="141099079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otallyhistory.com/winston-churchill/"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instonchurchill.org/resources/reference/chart-of-achievements/" TargetMode="External"/><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www.cam.ac.uk/news/churchill-papers-added-to-unescos-list-of-the-worlds-greatest-cultural-treasures" TargetMode="Externa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hyperlink" Target="https://www.britannica.com/biography/Winston-Churchill" TargetMode="Externa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hyperlink" Target="https://winstonchurchill.org/resources/reference/chart-of-achievements/"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gov.uk/government/history/past-prime-ministers/winston-churchill"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45BFE-0021-6A7A-96E3-E758A6F26108}"/>
              </a:ext>
            </a:extLst>
          </p:cNvPr>
          <p:cNvSpPr>
            <a:spLocks noGrp="1"/>
          </p:cNvSpPr>
          <p:nvPr>
            <p:ph type="ctrTitle"/>
          </p:nvPr>
        </p:nvSpPr>
        <p:spPr>
          <a:xfrm>
            <a:off x="1112520" y="416558"/>
            <a:ext cx="9966960" cy="1180104"/>
          </a:xfrm>
        </p:spPr>
        <p:txBody>
          <a:bodyPr/>
          <a:lstStyle/>
          <a:p>
            <a:r>
              <a:rPr lang="en-GB" dirty="0"/>
              <a:t>Winston Churchill</a:t>
            </a:r>
          </a:p>
        </p:txBody>
      </p:sp>
      <p:pic>
        <p:nvPicPr>
          <p:cNvPr id="5" name="Picture 4">
            <a:extLst>
              <a:ext uri="{FF2B5EF4-FFF2-40B4-BE49-F238E27FC236}">
                <a16:creationId xmlns:a16="http://schemas.microsoft.com/office/drawing/2014/main" id="{D69AF2E8-CCC1-ED21-EEC3-60829B4582C3}"/>
              </a:ext>
            </a:extLst>
          </p:cNvPr>
          <p:cNvPicPr>
            <a:picLocks noChangeAspect="1"/>
          </p:cNvPicPr>
          <p:nvPr/>
        </p:nvPicPr>
        <p:blipFill>
          <a:blip r:embed="rId2"/>
          <a:stretch>
            <a:fillRect/>
          </a:stretch>
        </p:blipFill>
        <p:spPr>
          <a:xfrm>
            <a:off x="4257040" y="2217144"/>
            <a:ext cx="2957517" cy="3563896"/>
          </a:xfrm>
          <a:prstGeom prst="rect">
            <a:avLst/>
          </a:prstGeom>
        </p:spPr>
      </p:pic>
      <p:sp>
        <p:nvSpPr>
          <p:cNvPr id="7" name="TextBox 6">
            <a:extLst>
              <a:ext uri="{FF2B5EF4-FFF2-40B4-BE49-F238E27FC236}">
                <a16:creationId xmlns:a16="http://schemas.microsoft.com/office/drawing/2014/main" id="{48D1A117-DB38-5D5F-ADB4-25EF7A5BAE22}"/>
              </a:ext>
            </a:extLst>
          </p:cNvPr>
          <p:cNvSpPr txBox="1"/>
          <p:nvPr/>
        </p:nvSpPr>
        <p:spPr>
          <a:xfrm>
            <a:off x="4170680" y="5817771"/>
            <a:ext cx="3850640" cy="646331"/>
          </a:xfrm>
          <a:prstGeom prst="rect">
            <a:avLst/>
          </a:prstGeom>
          <a:noFill/>
        </p:spPr>
        <p:txBody>
          <a:bodyPr wrap="square" rtlCol="0">
            <a:spAutoFit/>
          </a:bodyPr>
          <a:lstStyle/>
          <a:p>
            <a:r>
              <a:rPr lang="en-GB" sz="1200" dirty="0"/>
              <a:t>Totally History, ‘Winston Churchill.’ 2020. Totally History, </a:t>
            </a:r>
            <a:r>
              <a:rPr lang="en-GB" sz="1200" dirty="0">
                <a:solidFill>
                  <a:schemeClr val="tx1">
                    <a:lumMod val="95000"/>
                    <a:lumOff val="5000"/>
                  </a:schemeClr>
                </a:solidFill>
                <a:latin typeface="Times New Roman "/>
                <a:hlinkClick r:id="rId3">
                  <a:extLst>
                    <a:ext uri="{A12FA001-AC4F-418D-AE19-62706E023703}">
                      <ahyp:hlinkClr xmlns:ahyp="http://schemas.microsoft.com/office/drawing/2018/hyperlinkcolor" val="tx"/>
                    </a:ext>
                  </a:extLst>
                </a:hlinkClick>
              </a:rPr>
              <a:t>Winston Churchill - Prime Minister of Great Britain During WWII (totallyhistory.com)</a:t>
            </a:r>
            <a:endParaRPr lang="en-GB" sz="1200" dirty="0">
              <a:solidFill>
                <a:schemeClr val="tx1">
                  <a:lumMod val="95000"/>
                  <a:lumOff val="5000"/>
                </a:schemeClr>
              </a:solidFill>
              <a:latin typeface="Times New Roman "/>
            </a:endParaRPr>
          </a:p>
        </p:txBody>
      </p:sp>
    </p:spTree>
    <p:extLst>
      <p:ext uri="{BB962C8B-B14F-4D97-AF65-F5344CB8AC3E}">
        <p14:creationId xmlns:p14="http://schemas.microsoft.com/office/powerpoint/2010/main" val="42788542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965D3-D51E-611F-05D5-93554E6E224C}"/>
              </a:ext>
            </a:extLst>
          </p:cNvPr>
          <p:cNvSpPr>
            <a:spLocks noGrp="1"/>
          </p:cNvSpPr>
          <p:nvPr>
            <p:ph type="title"/>
          </p:nvPr>
        </p:nvSpPr>
        <p:spPr>
          <a:xfrm>
            <a:off x="3606800" y="609600"/>
            <a:ext cx="3393440" cy="1356360"/>
          </a:xfrm>
        </p:spPr>
        <p:txBody>
          <a:bodyPr/>
          <a:lstStyle/>
          <a:p>
            <a:r>
              <a:rPr lang="en-GB" u="sng" dirty="0"/>
              <a:t>Introduction </a:t>
            </a:r>
          </a:p>
        </p:txBody>
      </p:sp>
      <p:sp>
        <p:nvSpPr>
          <p:cNvPr id="3" name="Content Placeholder 2">
            <a:extLst>
              <a:ext uri="{FF2B5EF4-FFF2-40B4-BE49-F238E27FC236}">
                <a16:creationId xmlns:a16="http://schemas.microsoft.com/office/drawing/2014/main" id="{3D2B2223-30ED-88B6-4608-E07438C7F1D3}"/>
              </a:ext>
            </a:extLst>
          </p:cNvPr>
          <p:cNvSpPr>
            <a:spLocks noGrp="1"/>
          </p:cNvSpPr>
          <p:nvPr>
            <p:ph idx="1"/>
          </p:nvPr>
        </p:nvSpPr>
        <p:spPr>
          <a:xfrm>
            <a:off x="1143001" y="2057400"/>
            <a:ext cx="9525000" cy="3134360"/>
          </a:xfrm>
        </p:spPr>
        <p:txBody>
          <a:bodyPr>
            <a:normAutofit fontScale="92500" lnSpcReduction="10000"/>
          </a:bodyPr>
          <a:lstStyle/>
          <a:p>
            <a:pPr marL="45720" indent="0">
              <a:buNone/>
            </a:pPr>
            <a:r>
              <a:rPr lang="en-GB" sz="2800" dirty="0">
                <a:solidFill>
                  <a:schemeClr val="tx1">
                    <a:lumMod val="95000"/>
                    <a:lumOff val="5000"/>
                  </a:schemeClr>
                </a:solidFill>
                <a:latin typeface="Times New Roman "/>
              </a:rPr>
              <a:t>‘Success is not final; failure is not fatal; it is the courage to continue that counts.’ This quote emphasizes Churchill’s resilience and determination in the face of challenges. Sir Winston Churchill, known for his powerful speeches and unwavering leadership. Churchill’s impact on the world is undeniable. From his role as the Prime Minister during World War II, to his inspiring words that rallied a nation, Churchill’s legacy continues to inspire us today. 1 One interesting Source The International Churchill Society holds an interesting insight into the life of Sir Winston Churchill. </a:t>
            </a:r>
          </a:p>
          <a:p>
            <a:pPr marL="45720" indent="0">
              <a:buNone/>
            </a:pPr>
            <a:endParaRPr lang="en-GB" sz="2800" dirty="0">
              <a:solidFill>
                <a:schemeClr val="tx1">
                  <a:lumMod val="95000"/>
                  <a:lumOff val="5000"/>
                </a:schemeClr>
              </a:solidFill>
              <a:latin typeface="Times New Roman "/>
            </a:endParaRPr>
          </a:p>
          <a:p>
            <a:pPr marL="45720" indent="0">
              <a:buNone/>
            </a:pPr>
            <a:endParaRPr lang="en-GB" sz="1800" dirty="0">
              <a:solidFill>
                <a:schemeClr val="tx1">
                  <a:lumMod val="95000"/>
                  <a:lumOff val="5000"/>
                </a:schemeClr>
              </a:solidFill>
              <a:latin typeface="Times New Roman "/>
            </a:endParaRPr>
          </a:p>
        </p:txBody>
      </p:sp>
      <p:sp>
        <p:nvSpPr>
          <p:cNvPr id="5" name="TextBox 4">
            <a:extLst>
              <a:ext uri="{FF2B5EF4-FFF2-40B4-BE49-F238E27FC236}">
                <a16:creationId xmlns:a16="http://schemas.microsoft.com/office/drawing/2014/main" id="{BA4F5456-F151-7531-3DC4-475E95C28DFD}"/>
              </a:ext>
            </a:extLst>
          </p:cNvPr>
          <p:cNvSpPr txBox="1"/>
          <p:nvPr/>
        </p:nvSpPr>
        <p:spPr>
          <a:xfrm>
            <a:off x="967741" y="5381357"/>
            <a:ext cx="9875520" cy="338554"/>
          </a:xfrm>
          <a:prstGeom prst="rect">
            <a:avLst/>
          </a:prstGeom>
          <a:noFill/>
        </p:spPr>
        <p:txBody>
          <a:bodyPr wrap="square" rtlCol="0">
            <a:spAutoFit/>
          </a:bodyPr>
          <a:lstStyle/>
          <a:p>
            <a:r>
              <a:rPr lang="en-GB" sz="1600" dirty="0"/>
              <a:t> Attributed to Winston Churchill, but without a specific source.</a:t>
            </a:r>
          </a:p>
        </p:txBody>
      </p:sp>
      <p:sp>
        <p:nvSpPr>
          <p:cNvPr id="6" name="TextBox 5">
            <a:extLst>
              <a:ext uri="{FF2B5EF4-FFF2-40B4-BE49-F238E27FC236}">
                <a16:creationId xmlns:a16="http://schemas.microsoft.com/office/drawing/2014/main" id="{F7F26093-F7C1-D61E-5BC3-F56798B72A30}"/>
              </a:ext>
            </a:extLst>
          </p:cNvPr>
          <p:cNvSpPr txBox="1"/>
          <p:nvPr/>
        </p:nvSpPr>
        <p:spPr>
          <a:xfrm>
            <a:off x="1143001" y="5719911"/>
            <a:ext cx="6858000" cy="461665"/>
          </a:xfrm>
          <a:prstGeom prst="rect">
            <a:avLst/>
          </a:prstGeom>
          <a:noFill/>
        </p:spPr>
        <p:txBody>
          <a:bodyPr wrap="square" rtlCol="0">
            <a:spAutoFit/>
          </a:bodyPr>
          <a:lstStyle/>
          <a:p>
            <a:r>
              <a:rPr lang="en-GB" sz="1200" dirty="0">
                <a:latin typeface="Times New Roman "/>
              </a:rPr>
              <a:t>International Churchill Society. ‘Chart of Achievements.’ Accessed 22</a:t>
            </a:r>
            <a:r>
              <a:rPr lang="en-GB" sz="1200" baseline="30000" dirty="0">
                <a:latin typeface="Times New Roman "/>
              </a:rPr>
              <a:t>nd</a:t>
            </a:r>
            <a:r>
              <a:rPr lang="en-GB" sz="1200" dirty="0">
                <a:latin typeface="Times New Roman "/>
              </a:rPr>
              <a:t> November 2023,</a:t>
            </a:r>
          </a:p>
          <a:p>
            <a:r>
              <a:rPr lang="en-GB" sz="1200" dirty="0">
                <a:solidFill>
                  <a:srgbClr val="F59E00"/>
                </a:solidFill>
                <a:latin typeface="Times New Roman "/>
                <a:hlinkClick r:id="rId3">
                  <a:extLst>
                    <a:ext uri="{A12FA001-AC4F-418D-AE19-62706E023703}">
                      <ahyp:hlinkClr xmlns:ahyp="http://schemas.microsoft.com/office/drawing/2018/hyperlinkcolor" val="tx"/>
                    </a:ext>
                  </a:extLst>
                </a:hlinkClick>
              </a:rPr>
              <a:t> </a:t>
            </a:r>
            <a:r>
              <a:rPr lang="en-GB" sz="1200" dirty="0">
                <a:solidFill>
                  <a:schemeClr val="tx1">
                    <a:lumMod val="95000"/>
                    <a:lumOff val="5000"/>
                  </a:schemeClr>
                </a:solidFill>
                <a:latin typeface="Times New Roman "/>
                <a:hlinkClick r:id="rId3">
                  <a:extLst>
                    <a:ext uri="{A12FA001-AC4F-418D-AE19-62706E023703}">
                      <ahyp:hlinkClr xmlns:ahyp="http://schemas.microsoft.com/office/drawing/2018/hyperlinkcolor" val="tx"/>
                    </a:ext>
                  </a:extLst>
                </a:hlinkClick>
              </a:rPr>
              <a:t>Chart of Achievements - International Churchill Society (winstonchurchill.org)</a:t>
            </a:r>
            <a:r>
              <a:rPr lang="en-GB" sz="1200" dirty="0">
                <a:solidFill>
                  <a:schemeClr val="tx1">
                    <a:lumMod val="95000"/>
                    <a:lumOff val="5000"/>
                  </a:schemeClr>
                </a:solidFill>
                <a:latin typeface="Times New Roman "/>
              </a:rPr>
              <a:t> </a:t>
            </a:r>
          </a:p>
        </p:txBody>
      </p:sp>
      <p:pic>
        <p:nvPicPr>
          <p:cNvPr id="7" name="Picture 6">
            <a:extLst>
              <a:ext uri="{FF2B5EF4-FFF2-40B4-BE49-F238E27FC236}">
                <a16:creationId xmlns:a16="http://schemas.microsoft.com/office/drawing/2014/main" id="{65029849-9733-4FB9-5B23-F0AEAE280D08}"/>
              </a:ext>
            </a:extLst>
          </p:cNvPr>
          <p:cNvPicPr>
            <a:picLocks noChangeAspect="1"/>
          </p:cNvPicPr>
          <p:nvPr/>
        </p:nvPicPr>
        <p:blipFill>
          <a:blip r:embed="rId4"/>
          <a:stretch>
            <a:fillRect/>
          </a:stretch>
        </p:blipFill>
        <p:spPr>
          <a:xfrm>
            <a:off x="10116431" y="3429000"/>
            <a:ext cx="1656859" cy="228865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a:extLst>
              <a:ext uri="{FF2B5EF4-FFF2-40B4-BE49-F238E27FC236}">
                <a16:creationId xmlns:a16="http://schemas.microsoft.com/office/drawing/2014/main" id="{3CA22E4D-7A15-6E66-0F3A-0FF7704D7927}"/>
              </a:ext>
            </a:extLst>
          </p:cNvPr>
          <p:cNvSpPr txBox="1"/>
          <p:nvPr/>
        </p:nvSpPr>
        <p:spPr>
          <a:xfrm>
            <a:off x="9499600" y="5797973"/>
            <a:ext cx="2346960" cy="707886"/>
          </a:xfrm>
          <a:prstGeom prst="rect">
            <a:avLst/>
          </a:prstGeom>
          <a:noFill/>
        </p:spPr>
        <p:txBody>
          <a:bodyPr wrap="square" rtlCol="0">
            <a:spAutoFit/>
          </a:bodyPr>
          <a:lstStyle/>
          <a:p>
            <a:r>
              <a:rPr lang="en-GB" sz="800" dirty="0"/>
              <a:t>‘Winston Churchill 1945, reproduced with permission of the Sir Winston Churchill Archive Trust’.</a:t>
            </a:r>
            <a:r>
              <a:rPr lang="en-GB" sz="800" dirty="0">
                <a:hlinkClick r:id="rId5"/>
              </a:rPr>
              <a:t> Churchill Papers added to UNESCO’s list of the world’s greatest cultural treasures | University of Cambridge</a:t>
            </a:r>
            <a:endParaRPr lang="en-GB" sz="800" dirty="0"/>
          </a:p>
        </p:txBody>
      </p:sp>
    </p:spTree>
    <p:extLst>
      <p:ext uri="{BB962C8B-B14F-4D97-AF65-F5344CB8AC3E}">
        <p14:creationId xmlns:p14="http://schemas.microsoft.com/office/powerpoint/2010/main" val="209449395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advTm="6317">
        <p15:prstTrans prst="curtains"/>
      </p:transition>
    </mc:Choice>
    <mc:Fallback>
      <p:transition spd="slow" advTm="6317">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5EAD-B7F8-EB05-B479-CC36BE9D0D10}"/>
              </a:ext>
            </a:extLst>
          </p:cNvPr>
          <p:cNvSpPr>
            <a:spLocks noGrp="1"/>
          </p:cNvSpPr>
          <p:nvPr>
            <p:ph type="title"/>
          </p:nvPr>
        </p:nvSpPr>
        <p:spPr>
          <a:xfrm>
            <a:off x="1143000" y="609600"/>
            <a:ext cx="7574280" cy="1280160"/>
          </a:xfrm>
        </p:spPr>
        <p:txBody>
          <a:bodyPr/>
          <a:lstStyle/>
          <a:p>
            <a:r>
              <a:rPr lang="en-GB" u="sng" dirty="0"/>
              <a:t>Early Years and Military Service </a:t>
            </a:r>
          </a:p>
        </p:txBody>
      </p:sp>
      <p:sp>
        <p:nvSpPr>
          <p:cNvPr id="6" name="TextBox 5">
            <a:extLst>
              <a:ext uri="{FF2B5EF4-FFF2-40B4-BE49-F238E27FC236}">
                <a16:creationId xmlns:a16="http://schemas.microsoft.com/office/drawing/2014/main" id="{DD13E761-A53B-698C-CC85-5B446EEC8205}"/>
              </a:ext>
            </a:extLst>
          </p:cNvPr>
          <p:cNvSpPr txBox="1"/>
          <p:nvPr/>
        </p:nvSpPr>
        <p:spPr>
          <a:xfrm>
            <a:off x="1143000" y="5496560"/>
            <a:ext cx="9128760" cy="584775"/>
          </a:xfrm>
          <a:prstGeom prst="rect">
            <a:avLst/>
          </a:prstGeom>
          <a:noFill/>
        </p:spPr>
        <p:txBody>
          <a:bodyPr wrap="square" rtlCol="0">
            <a:spAutoFit/>
          </a:bodyPr>
          <a:lstStyle/>
          <a:p>
            <a:r>
              <a:rPr lang="en-GB" sz="1600" b="0" i="0" dirty="0">
                <a:solidFill>
                  <a:srgbClr val="1A1A1A"/>
                </a:solidFill>
                <a:effectLst/>
                <a:latin typeface="Georgia" panose="02040502050405020303" pitchFamily="18" charset="0"/>
              </a:rPr>
              <a:t>Nicholas, Herbert G.. "Winston Churchill". </a:t>
            </a:r>
            <a:r>
              <a:rPr lang="en-GB" sz="1600" b="0" i="1" dirty="0">
                <a:solidFill>
                  <a:srgbClr val="1A1A1A"/>
                </a:solidFill>
                <a:effectLst/>
                <a:latin typeface="Georgia" panose="02040502050405020303" pitchFamily="18" charset="0"/>
              </a:rPr>
              <a:t>Encyclopaedia Britannica</a:t>
            </a:r>
            <a:r>
              <a:rPr lang="en-GB" sz="1600" b="0" i="0" dirty="0">
                <a:solidFill>
                  <a:srgbClr val="1A1A1A"/>
                </a:solidFill>
                <a:effectLst/>
                <a:latin typeface="Georgia" panose="02040502050405020303" pitchFamily="18" charset="0"/>
              </a:rPr>
              <a:t>, 17 Nov. 2023, Accessed 22 November 2023.</a:t>
            </a:r>
            <a:r>
              <a:rPr lang="en-GB" sz="1600" dirty="0">
                <a:hlinkClick r:id="rId2"/>
              </a:rPr>
              <a:t> Winston Churchill | Biography, World War II, Quotes, Books, &amp; Facts | Britannica</a:t>
            </a:r>
            <a:endParaRPr lang="en-GB" sz="1600" dirty="0"/>
          </a:p>
        </p:txBody>
      </p:sp>
      <p:sp>
        <p:nvSpPr>
          <p:cNvPr id="3" name="Oval 2">
            <a:extLst>
              <a:ext uri="{FF2B5EF4-FFF2-40B4-BE49-F238E27FC236}">
                <a16:creationId xmlns:a16="http://schemas.microsoft.com/office/drawing/2014/main" id="{45BAA8D5-F5FD-3F3E-A335-A417600E4E39}"/>
              </a:ext>
            </a:extLst>
          </p:cNvPr>
          <p:cNvSpPr/>
          <p:nvPr/>
        </p:nvSpPr>
        <p:spPr>
          <a:xfrm>
            <a:off x="822960" y="1554480"/>
            <a:ext cx="4114800" cy="1874520"/>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800" dirty="0">
                <a:latin typeface="Times New Roman "/>
              </a:rPr>
              <a:t>Churchill was born on November 30, 1874, in Blenheim Palace, England. As a child, he came from a prominent family and received good education.</a:t>
            </a:r>
            <a:endParaRPr lang="en-GB" dirty="0"/>
          </a:p>
        </p:txBody>
      </p:sp>
      <p:sp>
        <p:nvSpPr>
          <p:cNvPr id="4" name="Oval 3">
            <a:extLst>
              <a:ext uri="{FF2B5EF4-FFF2-40B4-BE49-F238E27FC236}">
                <a16:creationId xmlns:a16="http://schemas.microsoft.com/office/drawing/2014/main" id="{C2FEE9C2-594E-FD57-7EC0-ADE127C4B5FC}"/>
              </a:ext>
            </a:extLst>
          </p:cNvPr>
          <p:cNvSpPr/>
          <p:nvPr/>
        </p:nvSpPr>
        <p:spPr>
          <a:xfrm>
            <a:off x="2446020" y="3226433"/>
            <a:ext cx="4564380" cy="1950087"/>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800" dirty="0">
                <a:latin typeface="Times New Roman "/>
              </a:rPr>
              <a:t>Churchill attended Harrow School and later went on to study at Royal Military College. </a:t>
            </a:r>
            <a:endParaRPr lang="en-GB" dirty="0"/>
          </a:p>
        </p:txBody>
      </p:sp>
      <p:sp>
        <p:nvSpPr>
          <p:cNvPr id="7" name="Oval 6">
            <a:extLst>
              <a:ext uri="{FF2B5EF4-FFF2-40B4-BE49-F238E27FC236}">
                <a16:creationId xmlns:a16="http://schemas.microsoft.com/office/drawing/2014/main" id="{7E8D7BFE-1D9A-CE7D-21A5-D9711BB96473}"/>
              </a:ext>
            </a:extLst>
          </p:cNvPr>
          <p:cNvSpPr/>
          <p:nvPr/>
        </p:nvSpPr>
        <p:spPr>
          <a:xfrm>
            <a:off x="4231640" y="1681480"/>
            <a:ext cx="4714240" cy="1620520"/>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800" dirty="0">
                <a:latin typeface="Times New Roman "/>
              </a:rPr>
              <a:t>In 1895, Churchill joined the British Army and began his military career.</a:t>
            </a:r>
            <a:endParaRPr lang="en-GB" dirty="0"/>
          </a:p>
        </p:txBody>
      </p:sp>
      <p:sp>
        <p:nvSpPr>
          <p:cNvPr id="8" name="Oval 7">
            <a:extLst>
              <a:ext uri="{FF2B5EF4-FFF2-40B4-BE49-F238E27FC236}">
                <a16:creationId xmlns:a16="http://schemas.microsoft.com/office/drawing/2014/main" id="{B673DDDC-1EAA-BC91-BC89-C0161BF0C79C}"/>
              </a:ext>
            </a:extLst>
          </p:cNvPr>
          <p:cNvSpPr/>
          <p:nvPr/>
        </p:nvSpPr>
        <p:spPr>
          <a:xfrm>
            <a:off x="7741920" y="1447800"/>
            <a:ext cx="4114800" cy="3962400"/>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800" dirty="0">
                <a:latin typeface="Times New Roman "/>
              </a:rPr>
              <a:t>. He took part in the various campaigns, including the Mahdist War in Sudan and the Second Boer War in South Africa, However during the Boer War, Churchill was captured and made a prisoner even though he did manage to escape and return to England, where he gained fame for his daring escape.</a:t>
            </a:r>
            <a:endParaRPr lang="en-GB" dirty="0"/>
          </a:p>
        </p:txBody>
      </p:sp>
    </p:spTree>
    <p:extLst>
      <p:ext uri="{BB962C8B-B14F-4D97-AF65-F5344CB8AC3E}">
        <p14:creationId xmlns:p14="http://schemas.microsoft.com/office/powerpoint/2010/main" val="41061351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additive="base">
                                        <p:cTn id="14" dur="500" fill="hold"/>
                                        <p:tgtEl>
                                          <p:spTgt spid="7"/>
                                        </p:tgtEl>
                                        <p:attrNameLst>
                                          <p:attrName>ppt_x</p:attrName>
                                        </p:attrNameLst>
                                      </p:cBhvr>
                                      <p:tavLst>
                                        <p:tav tm="0">
                                          <p:val>
                                            <p:strVal val="#ppt_x"/>
                                          </p:val>
                                        </p:tav>
                                        <p:tav tm="100000">
                                          <p:val>
                                            <p:strVal val="#ppt_x"/>
                                          </p:val>
                                        </p:tav>
                                      </p:tavLst>
                                    </p:anim>
                                    <p:anim calcmode="lin" valueType="num">
                                      <p:cBhvr additive="base">
                                        <p:cTn id="1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 calcmode="lin" valueType="num">
                                      <p:cBhvr additive="base">
                                        <p:cTn id="20" dur="500" fill="hold"/>
                                        <p:tgtEl>
                                          <p:spTgt spid="8"/>
                                        </p:tgtEl>
                                        <p:attrNameLst>
                                          <p:attrName>ppt_x</p:attrName>
                                        </p:attrNameLst>
                                      </p:cBhvr>
                                      <p:tavLst>
                                        <p:tav tm="0">
                                          <p:val>
                                            <p:strVal val="#ppt_x"/>
                                          </p:val>
                                        </p:tav>
                                        <p:tav tm="100000">
                                          <p:val>
                                            <p:strVal val="#ppt_x"/>
                                          </p:val>
                                        </p:tav>
                                      </p:tavLst>
                                    </p:anim>
                                    <p:anim calcmode="lin" valueType="num">
                                      <p:cBhvr additive="base">
                                        <p:cTn id="2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1000"/>
                                        <p:tgtEl>
                                          <p:spTgt spid="4"/>
                                        </p:tgtEl>
                                      </p:cBhvr>
                                    </p:animEffect>
                                    <p:anim calcmode="lin" valueType="num">
                                      <p:cBhvr>
                                        <p:cTn id="27" dur="1000" fill="hold"/>
                                        <p:tgtEl>
                                          <p:spTgt spid="4"/>
                                        </p:tgtEl>
                                        <p:attrNameLst>
                                          <p:attrName>ppt_x</p:attrName>
                                        </p:attrNameLst>
                                      </p:cBhvr>
                                      <p:tavLst>
                                        <p:tav tm="0">
                                          <p:val>
                                            <p:strVal val="#ppt_x"/>
                                          </p:val>
                                        </p:tav>
                                        <p:tav tm="100000">
                                          <p:val>
                                            <p:strVal val="#ppt_x"/>
                                          </p:val>
                                        </p:tav>
                                      </p:tavLst>
                                    </p:anim>
                                    <p:anim calcmode="lin" valueType="num">
                                      <p:cBhvr>
                                        <p:cTn id="2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093B7-90F2-E728-2F3F-900DDEE82328}"/>
              </a:ext>
            </a:extLst>
          </p:cNvPr>
          <p:cNvSpPr>
            <a:spLocks noGrp="1"/>
          </p:cNvSpPr>
          <p:nvPr>
            <p:ph type="title"/>
          </p:nvPr>
        </p:nvSpPr>
        <p:spPr>
          <a:xfrm>
            <a:off x="2926080" y="609600"/>
            <a:ext cx="6116320" cy="995680"/>
          </a:xfrm>
        </p:spPr>
        <p:txBody>
          <a:bodyPr/>
          <a:lstStyle/>
          <a:p>
            <a:pPr algn="ctr"/>
            <a:r>
              <a:rPr lang="en-GB" u="sng" dirty="0"/>
              <a:t>Political Career Begins </a:t>
            </a:r>
          </a:p>
        </p:txBody>
      </p:sp>
      <p:sp>
        <p:nvSpPr>
          <p:cNvPr id="3" name="TextBox 2">
            <a:extLst>
              <a:ext uri="{FF2B5EF4-FFF2-40B4-BE49-F238E27FC236}">
                <a16:creationId xmlns:a16="http://schemas.microsoft.com/office/drawing/2014/main" id="{3CC3A38A-F55C-6529-477E-7184008BB7B3}"/>
              </a:ext>
            </a:extLst>
          </p:cNvPr>
          <p:cNvSpPr txBox="1"/>
          <p:nvPr/>
        </p:nvSpPr>
        <p:spPr>
          <a:xfrm>
            <a:off x="838200" y="1874728"/>
            <a:ext cx="10292080" cy="2677656"/>
          </a:xfrm>
          <a:prstGeom prst="rect">
            <a:avLst/>
          </a:prstGeom>
          <a:noFill/>
        </p:spPr>
        <p:txBody>
          <a:bodyPr wrap="square" rtlCol="0">
            <a:spAutoFit/>
          </a:bodyPr>
          <a:lstStyle/>
          <a:p>
            <a:r>
              <a:rPr lang="en-GB" sz="2400" dirty="0"/>
              <a:t>When Churchill first ventured into politics, he displayed a remarkable determination and charisma that quickly gained him recognition. He began his political career as a Conservative member, representing Oldham in the House of Commons. Churchill’s strong leadership qualities soon caught the attention of his peers and the public alike. </a:t>
            </a:r>
          </a:p>
          <a:p>
            <a:r>
              <a:rPr lang="en-GB" sz="2400" dirty="0"/>
              <a:t>Churchill’s election as a member of Parliament marked the beginning of a remarkable journey that would shape the course of history</a:t>
            </a:r>
            <a:r>
              <a:rPr lang="en-GB" dirty="0"/>
              <a:t>. </a:t>
            </a:r>
          </a:p>
        </p:txBody>
      </p:sp>
      <p:sp>
        <p:nvSpPr>
          <p:cNvPr id="4" name="TextBox 3">
            <a:extLst>
              <a:ext uri="{FF2B5EF4-FFF2-40B4-BE49-F238E27FC236}">
                <a16:creationId xmlns:a16="http://schemas.microsoft.com/office/drawing/2014/main" id="{9642D0A8-2EF1-02D5-2A46-2F034F6E670A}"/>
              </a:ext>
            </a:extLst>
          </p:cNvPr>
          <p:cNvSpPr txBox="1"/>
          <p:nvPr/>
        </p:nvSpPr>
        <p:spPr>
          <a:xfrm>
            <a:off x="934720" y="5445760"/>
            <a:ext cx="9601200" cy="307777"/>
          </a:xfrm>
          <a:prstGeom prst="rect">
            <a:avLst/>
          </a:prstGeom>
          <a:noFill/>
        </p:spPr>
        <p:txBody>
          <a:bodyPr wrap="square" rtlCol="0">
            <a:spAutoFit/>
          </a:bodyPr>
          <a:lstStyle/>
          <a:p>
            <a:r>
              <a:rPr lang="en-GB" sz="1400" dirty="0">
                <a:latin typeface="Times New Romain"/>
              </a:rPr>
              <a:t>Hall, Douglas J. ‘Churchill’s Elections.’ The Finest Hour, pp.49-50</a:t>
            </a:r>
            <a:r>
              <a:rPr lang="en-GB" sz="1200" dirty="0"/>
              <a:t>.</a:t>
            </a:r>
          </a:p>
        </p:txBody>
      </p:sp>
    </p:spTree>
    <p:extLst>
      <p:ext uri="{BB962C8B-B14F-4D97-AF65-F5344CB8AC3E}">
        <p14:creationId xmlns:p14="http://schemas.microsoft.com/office/powerpoint/2010/main" val="2647339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65FDA-083A-525A-381C-F082773CB3BD}"/>
              </a:ext>
            </a:extLst>
          </p:cNvPr>
          <p:cNvSpPr>
            <a:spLocks noGrp="1"/>
          </p:cNvSpPr>
          <p:nvPr>
            <p:ph type="title"/>
          </p:nvPr>
        </p:nvSpPr>
        <p:spPr>
          <a:solidFill>
            <a:schemeClr val="accent4">
              <a:lumMod val="20000"/>
              <a:lumOff val="80000"/>
            </a:schemeClr>
          </a:solidFill>
        </p:spPr>
        <p:txBody>
          <a:bodyPr/>
          <a:lstStyle/>
          <a:p>
            <a:pPr algn="ctr"/>
            <a:r>
              <a:rPr lang="en-GB" u="sng" dirty="0"/>
              <a:t>Some of Churchill’s Achievements </a:t>
            </a:r>
          </a:p>
        </p:txBody>
      </p:sp>
      <p:sp>
        <p:nvSpPr>
          <p:cNvPr id="4" name="Rectangle: Rounded Corners 3">
            <a:extLst>
              <a:ext uri="{FF2B5EF4-FFF2-40B4-BE49-F238E27FC236}">
                <a16:creationId xmlns:a16="http://schemas.microsoft.com/office/drawing/2014/main" id="{205A339D-172F-A419-A6AA-D8E86C7A1994}"/>
              </a:ext>
            </a:extLst>
          </p:cNvPr>
          <p:cNvSpPr/>
          <p:nvPr/>
        </p:nvSpPr>
        <p:spPr>
          <a:xfrm>
            <a:off x="1143000" y="1965960"/>
            <a:ext cx="2494280" cy="171196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Leadership during World War II.</a:t>
            </a:r>
          </a:p>
          <a:p>
            <a:pPr algn="ctr"/>
            <a:r>
              <a:rPr lang="en-GB" dirty="0"/>
              <a:t>Prime Minister of the United Kingdom from 1940 to 1945.</a:t>
            </a:r>
          </a:p>
        </p:txBody>
      </p:sp>
      <p:sp>
        <p:nvSpPr>
          <p:cNvPr id="5" name="Rectangle: Rounded Corners 4">
            <a:extLst>
              <a:ext uri="{FF2B5EF4-FFF2-40B4-BE49-F238E27FC236}">
                <a16:creationId xmlns:a16="http://schemas.microsoft.com/office/drawing/2014/main" id="{D8479A9B-14DF-B70F-C3DF-D7C1BAD76766}"/>
              </a:ext>
            </a:extLst>
          </p:cNvPr>
          <p:cNvSpPr/>
          <p:nvPr/>
        </p:nvSpPr>
        <p:spPr>
          <a:xfrm>
            <a:off x="4592320" y="1965960"/>
            <a:ext cx="2377440" cy="171196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Defeat of Nazi Germany. </a:t>
            </a:r>
          </a:p>
          <a:p>
            <a:pPr algn="ctr"/>
            <a:r>
              <a:rPr lang="en-GB" dirty="0"/>
              <a:t>Victory in World War II.</a:t>
            </a:r>
          </a:p>
        </p:txBody>
      </p:sp>
      <p:sp>
        <p:nvSpPr>
          <p:cNvPr id="6" name="Rectangle: Rounded Corners 5">
            <a:extLst>
              <a:ext uri="{FF2B5EF4-FFF2-40B4-BE49-F238E27FC236}">
                <a16:creationId xmlns:a16="http://schemas.microsoft.com/office/drawing/2014/main" id="{C81B668E-428E-1A97-485F-120CF6BD371F}"/>
              </a:ext>
            </a:extLst>
          </p:cNvPr>
          <p:cNvSpPr/>
          <p:nvPr/>
        </p:nvSpPr>
        <p:spPr>
          <a:xfrm>
            <a:off x="8493760" y="1965960"/>
            <a:ext cx="2555240" cy="185420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Iron Curtain Speech.</a:t>
            </a:r>
          </a:p>
          <a:p>
            <a:pPr algn="ctr"/>
            <a:r>
              <a:rPr lang="en-GB" dirty="0"/>
              <a:t>Churchill delivered his most famous speech, where he warned about the division of Europe and the rise of Soviet influence.</a:t>
            </a:r>
          </a:p>
        </p:txBody>
      </p:sp>
      <p:sp>
        <p:nvSpPr>
          <p:cNvPr id="7" name="Rectangle: Rounded Corners 6">
            <a:extLst>
              <a:ext uri="{FF2B5EF4-FFF2-40B4-BE49-F238E27FC236}">
                <a16:creationId xmlns:a16="http://schemas.microsoft.com/office/drawing/2014/main" id="{1F173734-8D89-B317-053A-24A08FFE5E84}"/>
              </a:ext>
            </a:extLst>
          </p:cNvPr>
          <p:cNvSpPr/>
          <p:nvPr/>
        </p:nvSpPr>
        <p:spPr>
          <a:xfrm>
            <a:off x="1143000" y="3774440"/>
            <a:ext cx="3357880" cy="223012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Nobel Prize in Literature: In 1953 Churchill was awarded the Nobel Prize in Literature for his mastery of historical and biographical descriptions and his brilliant oratory skills.</a:t>
            </a:r>
          </a:p>
        </p:txBody>
      </p:sp>
      <p:sp>
        <p:nvSpPr>
          <p:cNvPr id="8" name="Rectangle: Rounded Corners 7">
            <a:extLst>
              <a:ext uri="{FF2B5EF4-FFF2-40B4-BE49-F238E27FC236}">
                <a16:creationId xmlns:a16="http://schemas.microsoft.com/office/drawing/2014/main" id="{490EE83D-92E3-D818-52FD-47729A02F826}"/>
              </a:ext>
            </a:extLst>
          </p:cNvPr>
          <p:cNvSpPr/>
          <p:nvPr/>
        </p:nvSpPr>
        <p:spPr>
          <a:xfrm>
            <a:off x="5080000" y="3901440"/>
            <a:ext cx="5181600" cy="171196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Post-war Leadership and Reconciliation.</a:t>
            </a:r>
          </a:p>
        </p:txBody>
      </p:sp>
      <p:sp>
        <p:nvSpPr>
          <p:cNvPr id="9" name="TextBox 8">
            <a:extLst>
              <a:ext uri="{FF2B5EF4-FFF2-40B4-BE49-F238E27FC236}">
                <a16:creationId xmlns:a16="http://schemas.microsoft.com/office/drawing/2014/main" id="{B34E796E-3F87-B246-B3CD-0E9A17759E0E}"/>
              </a:ext>
            </a:extLst>
          </p:cNvPr>
          <p:cNvSpPr txBox="1"/>
          <p:nvPr/>
        </p:nvSpPr>
        <p:spPr>
          <a:xfrm>
            <a:off x="601016" y="6017567"/>
            <a:ext cx="13710920" cy="461665"/>
          </a:xfrm>
          <a:prstGeom prst="rect">
            <a:avLst/>
          </a:prstGeom>
          <a:noFill/>
        </p:spPr>
        <p:txBody>
          <a:bodyPr wrap="square" rtlCol="0">
            <a:spAutoFit/>
          </a:bodyPr>
          <a:lstStyle/>
          <a:p>
            <a:r>
              <a:rPr lang="en-GB" sz="1200" dirty="0">
                <a:latin typeface="Times New Roman "/>
              </a:rPr>
              <a:t>International Churchill Society. ‘Chart of Achievements.’ Accessed 22</a:t>
            </a:r>
            <a:r>
              <a:rPr lang="en-GB" sz="1200" baseline="30000" dirty="0">
                <a:latin typeface="Times New Roman "/>
              </a:rPr>
              <a:t>nd</a:t>
            </a:r>
            <a:r>
              <a:rPr lang="en-GB" sz="1200" dirty="0">
                <a:latin typeface="Times New Roman "/>
              </a:rPr>
              <a:t> November 2023,</a:t>
            </a:r>
          </a:p>
          <a:p>
            <a:r>
              <a:rPr lang="en-GB" sz="1200" dirty="0">
                <a:solidFill>
                  <a:srgbClr val="F59E00"/>
                </a:solidFill>
                <a:latin typeface="Times New Roman "/>
                <a:hlinkClick r:id="rId2">
                  <a:extLst>
                    <a:ext uri="{A12FA001-AC4F-418D-AE19-62706E023703}">
                      <ahyp:hlinkClr xmlns:ahyp="http://schemas.microsoft.com/office/drawing/2018/hyperlinkcolor" val="tx"/>
                    </a:ext>
                  </a:extLst>
                </a:hlinkClick>
              </a:rPr>
              <a:t> </a:t>
            </a:r>
            <a:r>
              <a:rPr lang="en-GB" sz="1200" dirty="0">
                <a:solidFill>
                  <a:schemeClr val="tx1">
                    <a:lumMod val="95000"/>
                    <a:lumOff val="5000"/>
                  </a:schemeClr>
                </a:solidFill>
                <a:latin typeface="Times New Roman "/>
                <a:hlinkClick r:id="rId2">
                  <a:extLst>
                    <a:ext uri="{A12FA001-AC4F-418D-AE19-62706E023703}">
                      <ahyp:hlinkClr xmlns:ahyp="http://schemas.microsoft.com/office/drawing/2018/hyperlinkcolor" val="tx"/>
                    </a:ext>
                  </a:extLst>
                </a:hlinkClick>
              </a:rPr>
              <a:t>Chart of Achievements - International Churchill Society (winstonchurchill.org)</a:t>
            </a:r>
            <a:r>
              <a:rPr lang="en-GB" sz="1200" dirty="0">
                <a:solidFill>
                  <a:schemeClr val="tx1">
                    <a:lumMod val="95000"/>
                    <a:lumOff val="5000"/>
                  </a:schemeClr>
                </a:solidFill>
                <a:latin typeface="Times New Roman "/>
              </a:rPr>
              <a:t> </a:t>
            </a:r>
          </a:p>
        </p:txBody>
      </p:sp>
    </p:spTree>
    <p:extLst>
      <p:ext uri="{BB962C8B-B14F-4D97-AF65-F5344CB8AC3E}">
        <p14:creationId xmlns:p14="http://schemas.microsoft.com/office/powerpoint/2010/main" val="8349852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D685C-E888-4B98-3F23-9CC630D7ED07}"/>
              </a:ext>
            </a:extLst>
          </p:cNvPr>
          <p:cNvSpPr>
            <a:spLocks noGrp="1"/>
          </p:cNvSpPr>
          <p:nvPr>
            <p:ph type="title"/>
          </p:nvPr>
        </p:nvSpPr>
        <p:spPr/>
        <p:txBody>
          <a:bodyPr/>
          <a:lstStyle/>
          <a:p>
            <a:r>
              <a:rPr lang="en-GB" dirty="0"/>
              <a:t>Post-War Period and Nobel Prize.</a:t>
            </a:r>
          </a:p>
        </p:txBody>
      </p:sp>
      <p:sp>
        <p:nvSpPr>
          <p:cNvPr id="4" name="TextBox 3">
            <a:extLst>
              <a:ext uri="{FF2B5EF4-FFF2-40B4-BE49-F238E27FC236}">
                <a16:creationId xmlns:a16="http://schemas.microsoft.com/office/drawing/2014/main" id="{6F1BCDE2-850B-E2AB-203D-6693332A05F7}"/>
              </a:ext>
            </a:extLst>
          </p:cNvPr>
          <p:cNvSpPr txBox="1"/>
          <p:nvPr/>
        </p:nvSpPr>
        <p:spPr>
          <a:xfrm>
            <a:off x="955040" y="5849927"/>
            <a:ext cx="10546080" cy="461665"/>
          </a:xfrm>
          <a:prstGeom prst="rect">
            <a:avLst/>
          </a:prstGeom>
          <a:noFill/>
        </p:spPr>
        <p:txBody>
          <a:bodyPr wrap="square" rtlCol="0">
            <a:spAutoFit/>
          </a:bodyPr>
          <a:lstStyle/>
          <a:p>
            <a:r>
              <a:rPr lang="en-GB" sz="1200" dirty="0">
                <a:latin typeface="Times New Roman "/>
              </a:rPr>
              <a:t>UK Government. ‘Past Prime Ministers: Sir Winston Churchill.’ Accessed: 22</a:t>
            </a:r>
            <a:r>
              <a:rPr lang="en-GB" sz="1200" baseline="30000" dirty="0">
                <a:latin typeface="Times New Roman "/>
              </a:rPr>
              <a:t>nd</a:t>
            </a:r>
            <a:r>
              <a:rPr lang="en-GB" sz="1200" dirty="0">
                <a:latin typeface="Times New Roman "/>
              </a:rPr>
              <a:t> November 2023,</a:t>
            </a:r>
          </a:p>
          <a:p>
            <a:r>
              <a:rPr lang="en-GB" sz="1200" dirty="0">
                <a:latin typeface="Times New Roman "/>
              </a:rPr>
              <a:t> </a:t>
            </a:r>
            <a:r>
              <a:rPr lang="en-GB" sz="1200" dirty="0">
                <a:solidFill>
                  <a:schemeClr val="tx1">
                    <a:lumMod val="95000"/>
                    <a:lumOff val="5000"/>
                  </a:schemeClr>
                </a:solidFill>
                <a:latin typeface="Times New Roman "/>
                <a:hlinkClick r:id="rId2">
                  <a:extLst>
                    <a:ext uri="{A12FA001-AC4F-418D-AE19-62706E023703}">
                      <ahyp:hlinkClr xmlns:ahyp="http://schemas.microsoft.com/office/drawing/2018/hyperlinkcolor" val="tx"/>
                    </a:ext>
                  </a:extLst>
                </a:hlinkClick>
              </a:rPr>
              <a:t>History of Sir Winston Churchill - GOV.UK (www.gov.uk)</a:t>
            </a:r>
            <a:endParaRPr lang="en-GB" sz="1200" dirty="0">
              <a:solidFill>
                <a:schemeClr val="tx1">
                  <a:lumMod val="95000"/>
                  <a:lumOff val="5000"/>
                </a:schemeClr>
              </a:solidFill>
              <a:latin typeface="Times New Roman "/>
            </a:endParaRPr>
          </a:p>
        </p:txBody>
      </p:sp>
      <p:sp>
        <p:nvSpPr>
          <p:cNvPr id="5" name="Oval 4">
            <a:extLst>
              <a:ext uri="{FF2B5EF4-FFF2-40B4-BE49-F238E27FC236}">
                <a16:creationId xmlns:a16="http://schemas.microsoft.com/office/drawing/2014/main" id="{986007BC-A8E0-D0BE-5EF5-E32C3BE6A604}"/>
              </a:ext>
            </a:extLst>
          </p:cNvPr>
          <p:cNvSpPr/>
          <p:nvPr/>
        </p:nvSpPr>
        <p:spPr>
          <a:xfrm>
            <a:off x="640080" y="1703223"/>
            <a:ext cx="5217160" cy="2204720"/>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800" dirty="0">
                <a:latin typeface="Times New Roman "/>
              </a:rPr>
              <a:t>After World War II, Winston Churchill, played a significant role in shaping post-war Europe. As a Prime Minister of the United Kingdom, he worked towards rebuilding the country and promoting peace and stability.</a:t>
            </a:r>
            <a:endParaRPr lang="en-GB" dirty="0"/>
          </a:p>
        </p:txBody>
      </p:sp>
      <p:sp>
        <p:nvSpPr>
          <p:cNvPr id="7" name="Oval 6">
            <a:extLst>
              <a:ext uri="{FF2B5EF4-FFF2-40B4-BE49-F238E27FC236}">
                <a16:creationId xmlns:a16="http://schemas.microsoft.com/office/drawing/2014/main" id="{8192FFD1-7776-CA72-5712-915C599E81A8}"/>
              </a:ext>
            </a:extLst>
          </p:cNvPr>
          <p:cNvSpPr/>
          <p:nvPr/>
        </p:nvSpPr>
        <p:spPr>
          <a:xfrm>
            <a:off x="6334760" y="1703223"/>
            <a:ext cx="5217160" cy="2204720"/>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1800" dirty="0">
                <a:latin typeface="Times New Roman "/>
              </a:rPr>
              <a:t>Churchill’s efforts in fostering unity and cooperation among European Nations led to his recognition and receipt of the Nobel Prize in Literature in 1953.</a:t>
            </a:r>
          </a:p>
        </p:txBody>
      </p:sp>
      <p:pic>
        <p:nvPicPr>
          <p:cNvPr id="1026" name="Picture 2" descr="Sir Winston Churchill - Timeline | Timetoast timelines">
            <a:extLst>
              <a:ext uri="{FF2B5EF4-FFF2-40B4-BE49-F238E27FC236}">
                <a16:creationId xmlns:a16="http://schemas.microsoft.com/office/drawing/2014/main" id="{AE903D73-F1B4-C8C8-3D76-F938CFF6FC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9800" y="3562394"/>
            <a:ext cx="2692400" cy="189788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CC8B676-BA46-DC87-3321-84B29646F927}"/>
              </a:ext>
            </a:extLst>
          </p:cNvPr>
          <p:cNvSpPr txBox="1"/>
          <p:nvPr/>
        </p:nvSpPr>
        <p:spPr>
          <a:xfrm>
            <a:off x="4470400" y="5454301"/>
            <a:ext cx="4399280" cy="461665"/>
          </a:xfrm>
          <a:prstGeom prst="rect">
            <a:avLst/>
          </a:prstGeom>
          <a:noFill/>
        </p:spPr>
        <p:txBody>
          <a:bodyPr wrap="square" rtlCol="0">
            <a:spAutoFit/>
          </a:bodyPr>
          <a:lstStyle/>
          <a:p>
            <a:r>
              <a:rPr lang="en-GB" sz="1200" dirty="0"/>
              <a:t>Sir Winston Churchill, timeline, Accessed November 24, 2023, www.timetoast.com</a:t>
            </a:r>
          </a:p>
        </p:txBody>
      </p:sp>
    </p:spTree>
    <p:extLst>
      <p:ext uri="{BB962C8B-B14F-4D97-AF65-F5344CB8AC3E}">
        <p14:creationId xmlns:p14="http://schemas.microsoft.com/office/powerpoint/2010/main" val="177915333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5754E-59CD-FC48-F4D8-67B121DFC5D4}"/>
              </a:ext>
            </a:extLst>
          </p:cNvPr>
          <p:cNvSpPr>
            <a:spLocks noGrp="1"/>
          </p:cNvSpPr>
          <p:nvPr>
            <p:ph type="title"/>
          </p:nvPr>
        </p:nvSpPr>
        <p:spPr/>
        <p:txBody>
          <a:bodyPr/>
          <a:lstStyle/>
          <a:p>
            <a:r>
              <a:rPr lang="en-GB" dirty="0"/>
              <a:t>Churchill’s Leadership During World War II.</a:t>
            </a:r>
          </a:p>
        </p:txBody>
      </p:sp>
      <p:sp>
        <p:nvSpPr>
          <p:cNvPr id="3" name="Oval 2">
            <a:extLst>
              <a:ext uri="{FF2B5EF4-FFF2-40B4-BE49-F238E27FC236}">
                <a16:creationId xmlns:a16="http://schemas.microsoft.com/office/drawing/2014/main" id="{DC534D6E-091C-56C8-30FF-AD52C1338BBD}"/>
              </a:ext>
            </a:extLst>
          </p:cNvPr>
          <p:cNvSpPr/>
          <p:nvPr/>
        </p:nvSpPr>
        <p:spPr>
          <a:xfrm>
            <a:off x="533400" y="1722120"/>
            <a:ext cx="3982720" cy="255016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Churchill’s speeches, such as his famous, ‘We Shall Fight on the Beaches’ address, inspired the British People to stand strong against a threat.</a:t>
            </a:r>
          </a:p>
        </p:txBody>
      </p:sp>
      <p:sp>
        <p:nvSpPr>
          <p:cNvPr id="4" name="Oval 3">
            <a:extLst>
              <a:ext uri="{FF2B5EF4-FFF2-40B4-BE49-F238E27FC236}">
                <a16:creationId xmlns:a16="http://schemas.microsoft.com/office/drawing/2014/main" id="{E0D905E1-27FB-1DA2-1201-DFDCCFB90B2F}"/>
              </a:ext>
            </a:extLst>
          </p:cNvPr>
          <p:cNvSpPr/>
          <p:nvPr/>
        </p:nvSpPr>
        <p:spPr>
          <a:xfrm>
            <a:off x="5313682" y="1554480"/>
            <a:ext cx="5120640" cy="161544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Churchill was instrumental in forming the Allied Forces and maintaining the unity among the Allies, including the United States and the Soviet Union.</a:t>
            </a:r>
          </a:p>
        </p:txBody>
      </p:sp>
      <p:sp>
        <p:nvSpPr>
          <p:cNvPr id="5" name="Oval 4">
            <a:extLst>
              <a:ext uri="{FF2B5EF4-FFF2-40B4-BE49-F238E27FC236}">
                <a16:creationId xmlns:a16="http://schemas.microsoft.com/office/drawing/2014/main" id="{0897A068-CB67-4DE7-0514-23F62FCC30D3}"/>
              </a:ext>
            </a:extLst>
          </p:cNvPr>
          <p:cNvSpPr/>
          <p:nvPr/>
        </p:nvSpPr>
        <p:spPr>
          <a:xfrm>
            <a:off x="843280" y="3775710"/>
            <a:ext cx="5598160" cy="161544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Churchill helped in coordinating military campaigns and ensuring effective communication among the Allied powers.</a:t>
            </a:r>
          </a:p>
        </p:txBody>
      </p:sp>
      <p:sp>
        <p:nvSpPr>
          <p:cNvPr id="6" name="Oval 5">
            <a:extLst>
              <a:ext uri="{FF2B5EF4-FFF2-40B4-BE49-F238E27FC236}">
                <a16:creationId xmlns:a16="http://schemas.microsoft.com/office/drawing/2014/main" id="{20216AFC-60D1-A9B6-BC20-E2CF49DFF308}"/>
              </a:ext>
            </a:extLst>
          </p:cNvPr>
          <p:cNvSpPr/>
          <p:nvPr/>
        </p:nvSpPr>
        <p:spPr>
          <a:xfrm>
            <a:off x="3886202" y="1410970"/>
            <a:ext cx="2336800" cy="221742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Churchill was known for many famous encouraging speeches.</a:t>
            </a:r>
          </a:p>
        </p:txBody>
      </p:sp>
      <p:sp>
        <p:nvSpPr>
          <p:cNvPr id="7" name="Oval 6">
            <a:extLst>
              <a:ext uri="{FF2B5EF4-FFF2-40B4-BE49-F238E27FC236}">
                <a16:creationId xmlns:a16="http://schemas.microsoft.com/office/drawing/2014/main" id="{BD31A81A-45BA-A64A-D6EB-763CFB90FC5F}"/>
              </a:ext>
            </a:extLst>
          </p:cNvPr>
          <p:cNvSpPr/>
          <p:nvPr/>
        </p:nvSpPr>
        <p:spPr>
          <a:xfrm>
            <a:off x="5481322" y="3063240"/>
            <a:ext cx="4775200" cy="307848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Churchill’s leadership during the Battle of Britain, where he famously said ,’Never in the field of human conflict was so much owned by so many few,’ demonstrated his unwavering commitment to defending Britain against German air attacks.</a:t>
            </a:r>
          </a:p>
        </p:txBody>
      </p:sp>
      <p:sp>
        <p:nvSpPr>
          <p:cNvPr id="9" name="TextBox 8">
            <a:extLst>
              <a:ext uri="{FF2B5EF4-FFF2-40B4-BE49-F238E27FC236}">
                <a16:creationId xmlns:a16="http://schemas.microsoft.com/office/drawing/2014/main" id="{086AEC96-959C-890E-D225-52CCE7BD5F0D}"/>
              </a:ext>
            </a:extLst>
          </p:cNvPr>
          <p:cNvSpPr txBox="1"/>
          <p:nvPr/>
        </p:nvSpPr>
        <p:spPr>
          <a:xfrm>
            <a:off x="783782" y="6156592"/>
            <a:ext cx="9324721" cy="584775"/>
          </a:xfrm>
          <a:prstGeom prst="rect">
            <a:avLst/>
          </a:prstGeom>
          <a:noFill/>
        </p:spPr>
        <p:txBody>
          <a:bodyPr wrap="square" rtlCol="0">
            <a:spAutoFit/>
          </a:bodyPr>
          <a:lstStyle/>
          <a:p>
            <a:r>
              <a:rPr lang="en-GB" sz="1600" dirty="0">
                <a:latin typeface="Times New Romain"/>
              </a:rPr>
              <a:t>Editors of Encyclopaedia, Britannica 2023, Leadership during World War II,’ in Encyclopaedia Britannica (2023). </a:t>
            </a:r>
          </a:p>
        </p:txBody>
      </p:sp>
    </p:spTree>
    <p:extLst>
      <p:ext uri="{BB962C8B-B14F-4D97-AF65-F5344CB8AC3E}">
        <p14:creationId xmlns:p14="http://schemas.microsoft.com/office/powerpoint/2010/main" val="376378854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8D534-F203-0026-F479-7CC408728DC5}"/>
              </a:ext>
            </a:extLst>
          </p:cNvPr>
          <p:cNvSpPr>
            <a:spLocks noGrp="1"/>
          </p:cNvSpPr>
          <p:nvPr>
            <p:ph type="title"/>
          </p:nvPr>
        </p:nvSpPr>
        <p:spPr>
          <a:xfrm>
            <a:off x="1620520" y="375920"/>
            <a:ext cx="9875520" cy="1356360"/>
          </a:xfrm>
        </p:spPr>
        <p:txBody>
          <a:bodyPr/>
          <a:lstStyle/>
          <a:p>
            <a:r>
              <a:rPr lang="en-GB" u="sng" dirty="0"/>
              <a:t>Some of the Unfortunate Events of Churchill’s Life.</a:t>
            </a:r>
          </a:p>
        </p:txBody>
      </p:sp>
      <p:sp>
        <p:nvSpPr>
          <p:cNvPr id="5" name="Rectangle 4">
            <a:extLst>
              <a:ext uri="{FF2B5EF4-FFF2-40B4-BE49-F238E27FC236}">
                <a16:creationId xmlns:a16="http://schemas.microsoft.com/office/drawing/2014/main" id="{5821EFED-EA86-C309-F818-B0ED7E68E389}"/>
              </a:ext>
            </a:extLst>
          </p:cNvPr>
          <p:cNvSpPr/>
          <p:nvPr/>
        </p:nvSpPr>
        <p:spPr>
          <a:xfrm>
            <a:off x="1026160" y="1838960"/>
            <a:ext cx="4033520" cy="129395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dirty="0"/>
              <a:t>Churchill’s involvement in the Gallipoli campaign in 1915 to 1916 during World War I was ultimately unsuccessful and resulted in significant loss of life.</a:t>
            </a:r>
          </a:p>
        </p:txBody>
      </p:sp>
      <p:sp>
        <p:nvSpPr>
          <p:cNvPr id="6" name="Rectangle: Rounded Corners 5">
            <a:extLst>
              <a:ext uri="{FF2B5EF4-FFF2-40B4-BE49-F238E27FC236}">
                <a16:creationId xmlns:a16="http://schemas.microsoft.com/office/drawing/2014/main" id="{DF3C6D19-62EE-9417-ECBB-225D4DC5ABDF}"/>
              </a:ext>
            </a:extLst>
          </p:cNvPr>
          <p:cNvSpPr/>
          <p:nvPr/>
        </p:nvSpPr>
        <p:spPr>
          <a:xfrm>
            <a:off x="6558280" y="1624151"/>
            <a:ext cx="4267200" cy="150876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The ‘Wilderness Years’ in the 1930’s Churchill faced political setbacks and was seen for an unpopular choice for leadership.</a:t>
            </a:r>
          </a:p>
        </p:txBody>
      </p:sp>
      <p:sp>
        <p:nvSpPr>
          <p:cNvPr id="8" name="Oval 7">
            <a:extLst>
              <a:ext uri="{FF2B5EF4-FFF2-40B4-BE49-F238E27FC236}">
                <a16:creationId xmlns:a16="http://schemas.microsoft.com/office/drawing/2014/main" id="{FECEB978-F494-C452-AE67-11F0076032B7}"/>
              </a:ext>
            </a:extLst>
          </p:cNvPr>
          <p:cNvSpPr/>
          <p:nvPr/>
        </p:nvSpPr>
        <p:spPr>
          <a:xfrm>
            <a:off x="711199" y="3239590"/>
            <a:ext cx="4927600" cy="169672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As Chancellor of the Exchequer, Churchill’s economic policies were criticized ,and he struggled to effectively manage the country’s finances. </a:t>
            </a:r>
          </a:p>
        </p:txBody>
      </p:sp>
      <p:sp>
        <p:nvSpPr>
          <p:cNvPr id="9" name="Rectangle 8">
            <a:extLst>
              <a:ext uri="{FF2B5EF4-FFF2-40B4-BE49-F238E27FC236}">
                <a16:creationId xmlns:a16="http://schemas.microsoft.com/office/drawing/2014/main" id="{74E0A8AD-D2D8-717E-7687-4E301C7855EE}"/>
              </a:ext>
            </a:extLst>
          </p:cNvPr>
          <p:cNvSpPr/>
          <p:nvPr/>
        </p:nvSpPr>
        <p:spPr>
          <a:xfrm>
            <a:off x="6553202" y="3342640"/>
            <a:ext cx="4724400" cy="92456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In 1945, Churchill’s Conservative Party lost the general election, indicating a decline in his popularity among the voters.</a:t>
            </a:r>
          </a:p>
        </p:txBody>
      </p:sp>
      <p:sp>
        <p:nvSpPr>
          <p:cNvPr id="10" name="Rectangle: Rounded Corners 9">
            <a:extLst>
              <a:ext uri="{FF2B5EF4-FFF2-40B4-BE49-F238E27FC236}">
                <a16:creationId xmlns:a16="http://schemas.microsoft.com/office/drawing/2014/main" id="{85FB474D-C6C0-2E07-C491-9CBE2A195296}"/>
              </a:ext>
            </a:extLst>
          </p:cNvPr>
          <p:cNvSpPr/>
          <p:nvPr/>
        </p:nvSpPr>
        <p:spPr>
          <a:xfrm>
            <a:off x="6553202" y="4476929"/>
            <a:ext cx="4942838" cy="117348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Churchill also held views that are also considered racist by today’s standards.</a:t>
            </a:r>
          </a:p>
        </p:txBody>
      </p:sp>
      <p:sp>
        <p:nvSpPr>
          <p:cNvPr id="11" name="TextBox 10">
            <a:extLst>
              <a:ext uri="{FF2B5EF4-FFF2-40B4-BE49-F238E27FC236}">
                <a16:creationId xmlns:a16="http://schemas.microsoft.com/office/drawing/2014/main" id="{27FFB8C2-CB5C-625C-73F1-DCE7E9BC4259}"/>
              </a:ext>
            </a:extLst>
          </p:cNvPr>
          <p:cNvSpPr txBox="1"/>
          <p:nvPr/>
        </p:nvSpPr>
        <p:spPr>
          <a:xfrm>
            <a:off x="447040" y="4936311"/>
            <a:ext cx="5963922" cy="246221"/>
          </a:xfrm>
          <a:prstGeom prst="rect">
            <a:avLst/>
          </a:prstGeom>
          <a:noFill/>
        </p:spPr>
        <p:txBody>
          <a:bodyPr wrap="square" rtlCol="0">
            <a:spAutoFit/>
          </a:bodyPr>
          <a:lstStyle/>
          <a:p>
            <a:r>
              <a:rPr lang="en-GB" sz="1000" dirty="0">
                <a:latin typeface="Times New Romain"/>
              </a:rPr>
              <a:t>. Winston Churchill, First World War, Imperial World War, Imperial War Museum, 2023.</a:t>
            </a:r>
          </a:p>
        </p:txBody>
      </p:sp>
      <p:sp>
        <p:nvSpPr>
          <p:cNvPr id="12" name="TextBox 11">
            <a:extLst>
              <a:ext uri="{FF2B5EF4-FFF2-40B4-BE49-F238E27FC236}">
                <a16:creationId xmlns:a16="http://schemas.microsoft.com/office/drawing/2014/main" id="{724B7785-A340-25A0-DB32-E1994D38DFA3}"/>
              </a:ext>
            </a:extLst>
          </p:cNvPr>
          <p:cNvSpPr txBox="1"/>
          <p:nvPr/>
        </p:nvSpPr>
        <p:spPr>
          <a:xfrm>
            <a:off x="447040" y="5154177"/>
            <a:ext cx="5400041" cy="253916"/>
          </a:xfrm>
          <a:prstGeom prst="rect">
            <a:avLst/>
          </a:prstGeom>
          <a:noFill/>
        </p:spPr>
        <p:txBody>
          <a:bodyPr wrap="square" rtlCol="0">
            <a:spAutoFit/>
          </a:bodyPr>
          <a:lstStyle/>
          <a:p>
            <a:r>
              <a:rPr lang="en-GB" sz="1050" dirty="0">
                <a:latin typeface="Times New Romain"/>
              </a:rPr>
              <a:t>. </a:t>
            </a:r>
            <a:r>
              <a:rPr lang="en-GB" sz="1000" dirty="0">
                <a:latin typeface="Times New Romain"/>
              </a:rPr>
              <a:t>Churchill, A Great Reformist Chancellor of the Exchequer, The Churchill Project, 2016.</a:t>
            </a:r>
          </a:p>
        </p:txBody>
      </p:sp>
      <p:sp>
        <p:nvSpPr>
          <p:cNvPr id="13" name="TextBox 12">
            <a:extLst>
              <a:ext uri="{FF2B5EF4-FFF2-40B4-BE49-F238E27FC236}">
                <a16:creationId xmlns:a16="http://schemas.microsoft.com/office/drawing/2014/main" id="{4597D2EA-8C43-59BF-1839-19778A6FC013}"/>
              </a:ext>
            </a:extLst>
          </p:cNvPr>
          <p:cNvSpPr txBox="1"/>
          <p:nvPr/>
        </p:nvSpPr>
        <p:spPr>
          <a:xfrm>
            <a:off x="477520" y="5379736"/>
            <a:ext cx="4724400" cy="253916"/>
          </a:xfrm>
          <a:prstGeom prst="rect">
            <a:avLst/>
          </a:prstGeom>
          <a:noFill/>
        </p:spPr>
        <p:txBody>
          <a:bodyPr wrap="square" rtlCol="0">
            <a:spAutoFit/>
          </a:bodyPr>
          <a:lstStyle/>
          <a:p>
            <a:r>
              <a:rPr lang="en-GB" sz="1000" dirty="0">
                <a:latin typeface="Times New Romain"/>
              </a:rPr>
              <a:t> ‘The Wilderness,’ International Churchill Society, 2022.</a:t>
            </a:r>
          </a:p>
        </p:txBody>
      </p:sp>
      <p:sp>
        <p:nvSpPr>
          <p:cNvPr id="14" name="TextBox 13">
            <a:extLst>
              <a:ext uri="{FF2B5EF4-FFF2-40B4-BE49-F238E27FC236}">
                <a16:creationId xmlns:a16="http://schemas.microsoft.com/office/drawing/2014/main" id="{EC40B5B5-FC57-9452-AA8E-63574D7E1669}"/>
              </a:ext>
            </a:extLst>
          </p:cNvPr>
          <p:cNvSpPr txBox="1"/>
          <p:nvPr/>
        </p:nvSpPr>
        <p:spPr>
          <a:xfrm>
            <a:off x="477520" y="5465743"/>
            <a:ext cx="4826000" cy="577081"/>
          </a:xfrm>
          <a:prstGeom prst="rect">
            <a:avLst/>
          </a:prstGeom>
          <a:noFill/>
        </p:spPr>
        <p:txBody>
          <a:bodyPr wrap="square" rtlCol="0">
            <a:spAutoFit/>
          </a:bodyPr>
          <a:lstStyle/>
          <a:p>
            <a:endParaRPr lang="en-GB" sz="1050" dirty="0">
              <a:latin typeface="Times New Romain"/>
            </a:endParaRPr>
          </a:p>
          <a:p>
            <a:r>
              <a:rPr lang="en-GB" sz="1050" dirty="0">
                <a:latin typeface="Times New Romain"/>
              </a:rPr>
              <a:t>Winston Churchill and the Conservative Party, ‘How Winston Churchill and the Conservative Party Lost the 1945 Election,’ Imperial War Museum,2023.</a:t>
            </a:r>
          </a:p>
        </p:txBody>
      </p:sp>
    </p:spTree>
    <p:extLst>
      <p:ext uri="{BB962C8B-B14F-4D97-AF65-F5344CB8AC3E}">
        <p14:creationId xmlns:p14="http://schemas.microsoft.com/office/powerpoint/2010/main" val="25683891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9DA49-FF97-1DAA-4FC6-4C03C3B144AC}"/>
              </a:ext>
            </a:extLst>
          </p:cNvPr>
          <p:cNvSpPr>
            <a:spLocks noGrp="1"/>
          </p:cNvSpPr>
          <p:nvPr>
            <p:ph type="title"/>
          </p:nvPr>
        </p:nvSpPr>
        <p:spPr/>
        <p:txBody>
          <a:bodyPr/>
          <a:lstStyle/>
          <a:p>
            <a:r>
              <a:rPr lang="en-GB" u="sng" dirty="0">
                <a:latin typeface="Times New Romain"/>
              </a:rPr>
              <a:t>Conclusion.</a:t>
            </a:r>
          </a:p>
        </p:txBody>
      </p:sp>
      <p:sp>
        <p:nvSpPr>
          <p:cNvPr id="3" name="TextBox 2">
            <a:extLst>
              <a:ext uri="{FF2B5EF4-FFF2-40B4-BE49-F238E27FC236}">
                <a16:creationId xmlns:a16="http://schemas.microsoft.com/office/drawing/2014/main" id="{D1B873BB-A32B-65BC-8FDA-098E7084EE8D}"/>
              </a:ext>
            </a:extLst>
          </p:cNvPr>
          <p:cNvSpPr txBox="1"/>
          <p:nvPr/>
        </p:nvSpPr>
        <p:spPr>
          <a:xfrm>
            <a:off x="1352811" y="1965960"/>
            <a:ext cx="9482203" cy="3046988"/>
          </a:xfrm>
          <a:prstGeom prst="rect">
            <a:avLst/>
          </a:prstGeom>
          <a:noFill/>
        </p:spPr>
        <p:txBody>
          <a:bodyPr wrap="square" rtlCol="0">
            <a:spAutoFit/>
          </a:bodyPr>
          <a:lstStyle/>
          <a:p>
            <a:r>
              <a:rPr lang="en-GB" sz="2400" dirty="0">
                <a:latin typeface="Times New Romain"/>
              </a:rPr>
              <a:t>Winston Churchill’s life was truly remarkable. From his early political career to his leadership during World War II, he left a massive mark on history. His determination, resilience, and unwavering spirit inspired a nation and helped shape the world we live in today. Whether it was his eloquent speeches or his unwavering resolve, Churchill’s legacy will continue to be remembered for generations to come. His life serves as a testament to the power of leadership, courage, and unwavering pursuit of freedom. </a:t>
            </a:r>
          </a:p>
        </p:txBody>
      </p:sp>
    </p:spTree>
    <p:extLst>
      <p:ext uri="{BB962C8B-B14F-4D97-AF65-F5344CB8AC3E}">
        <p14:creationId xmlns:p14="http://schemas.microsoft.com/office/powerpoint/2010/main" val="26303269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00E4C-C0EB-787D-4AE2-936C47639E2B}"/>
              </a:ext>
            </a:extLst>
          </p:cNvPr>
          <p:cNvSpPr>
            <a:spLocks noGrp="1"/>
          </p:cNvSpPr>
          <p:nvPr>
            <p:ph type="title"/>
          </p:nvPr>
        </p:nvSpPr>
        <p:spPr/>
        <p:txBody>
          <a:bodyPr/>
          <a:lstStyle/>
          <a:p>
            <a:r>
              <a:rPr lang="en-GB" u="sng" dirty="0"/>
              <a:t>Bibliography</a:t>
            </a:r>
          </a:p>
        </p:txBody>
      </p:sp>
      <p:sp>
        <p:nvSpPr>
          <p:cNvPr id="6" name="TextBox 5">
            <a:extLst>
              <a:ext uri="{FF2B5EF4-FFF2-40B4-BE49-F238E27FC236}">
                <a16:creationId xmlns:a16="http://schemas.microsoft.com/office/drawing/2014/main" id="{B4CE9D34-FFD0-B80E-E1DB-B8F165B185BC}"/>
              </a:ext>
            </a:extLst>
          </p:cNvPr>
          <p:cNvSpPr txBox="1"/>
          <p:nvPr/>
        </p:nvSpPr>
        <p:spPr>
          <a:xfrm>
            <a:off x="826718" y="1590806"/>
            <a:ext cx="11235846" cy="4893647"/>
          </a:xfrm>
          <a:prstGeom prst="rect">
            <a:avLst/>
          </a:prstGeom>
          <a:noFill/>
        </p:spPr>
        <p:txBody>
          <a:bodyPr wrap="square" rtlCol="0">
            <a:spAutoFit/>
          </a:bodyPr>
          <a:lstStyle/>
          <a:p>
            <a:r>
              <a:rPr lang="en-GB" sz="1200" dirty="0">
                <a:solidFill>
                  <a:schemeClr val="tx1">
                    <a:lumMod val="95000"/>
                    <a:lumOff val="5000"/>
                  </a:schemeClr>
                </a:solidFill>
                <a:latin typeface="Times New Roman "/>
              </a:rPr>
              <a:t>Chart of Achievements - International Churchill Society (winstonchurchill.org) </a:t>
            </a:r>
          </a:p>
          <a:p>
            <a:r>
              <a:rPr lang="en-GB" sz="1200" dirty="0">
                <a:solidFill>
                  <a:schemeClr val="tx1">
                    <a:lumMod val="95000"/>
                    <a:lumOff val="5000"/>
                  </a:schemeClr>
                </a:solidFill>
                <a:latin typeface="Times New Roman "/>
              </a:rPr>
              <a:t> History of Sir Winston Churchill - GOV.UK (www.gov.uk)</a:t>
            </a:r>
          </a:p>
          <a:p>
            <a:endParaRPr lang="en-GB" sz="1200" dirty="0">
              <a:solidFill>
                <a:schemeClr val="tx1">
                  <a:lumMod val="95000"/>
                  <a:lumOff val="5000"/>
                </a:schemeClr>
              </a:solidFill>
              <a:latin typeface="Times New Roman "/>
            </a:endParaRPr>
          </a:p>
          <a:p>
            <a:r>
              <a:rPr lang="en-GB" sz="1200" dirty="0">
                <a:solidFill>
                  <a:schemeClr val="tx1">
                    <a:lumMod val="95000"/>
                    <a:lumOff val="5000"/>
                  </a:schemeClr>
                </a:solidFill>
                <a:latin typeface="Times New Roman "/>
              </a:rPr>
              <a:t>Editors of Encyclopaedia Britannica. 2023. ‘Leadership During World War II’.</a:t>
            </a:r>
          </a:p>
          <a:p>
            <a:endParaRPr lang="en-GB" sz="1200" dirty="0">
              <a:solidFill>
                <a:schemeClr val="tx1">
                  <a:lumMod val="95000"/>
                  <a:lumOff val="5000"/>
                </a:schemeClr>
              </a:solidFill>
              <a:latin typeface="Times New Roman "/>
            </a:endParaRPr>
          </a:p>
          <a:p>
            <a:r>
              <a:rPr lang="en-GB" sz="1200" dirty="0">
                <a:solidFill>
                  <a:schemeClr val="tx1">
                    <a:lumMod val="95000"/>
                    <a:lumOff val="5000"/>
                  </a:schemeClr>
                </a:solidFill>
                <a:latin typeface="Times New Roman "/>
              </a:rPr>
              <a:t>Hall, Douglas J. Churchill Elections: The Finest Hour.</a:t>
            </a:r>
          </a:p>
          <a:p>
            <a:endParaRPr lang="en-GB" sz="1200" dirty="0">
              <a:solidFill>
                <a:schemeClr val="tx1">
                  <a:lumMod val="95000"/>
                  <a:lumOff val="5000"/>
                </a:schemeClr>
              </a:solidFill>
              <a:latin typeface="Times New Roman "/>
            </a:endParaRPr>
          </a:p>
          <a:p>
            <a:r>
              <a:rPr lang="en-GB" sz="1200" dirty="0">
                <a:solidFill>
                  <a:schemeClr val="tx1">
                    <a:lumMod val="95000"/>
                    <a:lumOff val="5000"/>
                  </a:schemeClr>
                </a:solidFill>
                <a:latin typeface="Times New Roman "/>
              </a:rPr>
              <a:t>Imperial War Museum. ‘Winston Churchill and the Conservative Party: How Winston Churchill Won the Conservative Party but lost the 1945 Election.’ 2023.</a:t>
            </a:r>
          </a:p>
          <a:p>
            <a:endParaRPr lang="en-GB" sz="1200" dirty="0">
              <a:solidFill>
                <a:schemeClr val="tx1">
                  <a:lumMod val="95000"/>
                  <a:lumOff val="5000"/>
                </a:schemeClr>
              </a:solidFill>
              <a:latin typeface="Times New Roman "/>
            </a:endParaRPr>
          </a:p>
          <a:p>
            <a:r>
              <a:rPr lang="en-GB" sz="1200" dirty="0">
                <a:solidFill>
                  <a:schemeClr val="tx1">
                    <a:lumMod val="95000"/>
                    <a:lumOff val="5000"/>
                  </a:schemeClr>
                </a:solidFill>
                <a:latin typeface="Times New Roman "/>
              </a:rPr>
              <a:t>Imperial War Museum. ‘Winston Churchill: First World War.’ 2023.</a:t>
            </a:r>
          </a:p>
          <a:p>
            <a:endParaRPr lang="en-GB" sz="1200" dirty="0">
              <a:solidFill>
                <a:schemeClr val="tx1">
                  <a:lumMod val="95000"/>
                  <a:lumOff val="5000"/>
                </a:schemeClr>
              </a:solidFill>
              <a:latin typeface="Times New Roman "/>
            </a:endParaRPr>
          </a:p>
          <a:p>
            <a:r>
              <a:rPr lang="en-GB" sz="1200" dirty="0">
                <a:solidFill>
                  <a:schemeClr val="tx1">
                    <a:lumMod val="95000"/>
                    <a:lumOff val="5000"/>
                  </a:schemeClr>
                </a:solidFill>
                <a:latin typeface="Times New Roman "/>
              </a:rPr>
              <a:t>International Churchill Society. Chart of Achievements. Accessed ( 25 November 2023). Chart of Achievements - International Churchill Society (winstonchurchill.org)  </a:t>
            </a:r>
          </a:p>
          <a:p>
            <a:r>
              <a:rPr lang="en-GB" sz="1200" dirty="0">
                <a:solidFill>
                  <a:schemeClr val="tx1">
                    <a:lumMod val="95000"/>
                    <a:lumOff val="5000"/>
                  </a:schemeClr>
                </a:solidFill>
                <a:latin typeface="Times New Roman "/>
              </a:rPr>
              <a:t>International Churchill Society. ‘Chart of Achievements.’ Accessed 22nd November 2023,</a:t>
            </a:r>
          </a:p>
          <a:p>
            <a:endParaRPr lang="en-GB" sz="1200" dirty="0">
              <a:solidFill>
                <a:schemeClr val="tx1">
                  <a:lumMod val="95000"/>
                  <a:lumOff val="5000"/>
                </a:schemeClr>
              </a:solidFill>
              <a:latin typeface="Times New Roman "/>
            </a:endParaRPr>
          </a:p>
          <a:p>
            <a:r>
              <a:rPr lang="en-GB" sz="1200" dirty="0">
                <a:solidFill>
                  <a:schemeClr val="tx1">
                    <a:lumMod val="95000"/>
                    <a:lumOff val="5000"/>
                  </a:schemeClr>
                </a:solidFill>
                <a:latin typeface="Times New Roman "/>
              </a:rPr>
              <a:t>International Churchill Society. ‘The Wilderness.’2022.</a:t>
            </a:r>
          </a:p>
          <a:p>
            <a:endParaRPr lang="en-GB" sz="1200" dirty="0">
              <a:solidFill>
                <a:schemeClr val="tx1">
                  <a:lumMod val="95000"/>
                  <a:lumOff val="5000"/>
                </a:schemeClr>
              </a:solidFill>
              <a:latin typeface="Times New Roman "/>
            </a:endParaRPr>
          </a:p>
          <a:p>
            <a:r>
              <a:rPr lang="en-GB" sz="1200" dirty="0">
                <a:solidFill>
                  <a:schemeClr val="tx1">
                    <a:lumMod val="95000"/>
                    <a:lumOff val="5000"/>
                  </a:schemeClr>
                </a:solidFill>
                <a:latin typeface="Times New Roman "/>
              </a:rPr>
              <a:t>Nicholas, Herbert G. "Winston Churchill". In Encyclopaedia Britannica, Accessed 22 November 2023. Winston Churchill | Biography, World War II, Quotes, Books, &amp; Facts | Britannica</a:t>
            </a:r>
          </a:p>
          <a:p>
            <a:endParaRPr lang="en-GB" sz="1200" dirty="0">
              <a:solidFill>
                <a:schemeClr val="tx1">
                  <a:lumMod val="95000"/>
                  <a:lumOff val="5000"/>
                </a:schemeClr>
              </a:solidFill>
              <a:latin typeface="Times New Roman "/>
            </a:endParaRPr>
          </a:p>
          <a:p>
            <a:r>
              <a:rPr lang="en-GB" sz="1200" dirty="0">
                <a:solidFill>
                  <a:schemeClr val="tx1">
                    <a:lumMod val="95000"/>
                    <a:lumOff val="5000"/>
                  </a:schemeClr>
                </a:solidFill>
                <a:latin typeface="Times New Roman "/>
              </a:rPr>
              <a:t>Nicholas, Herbert G.. "Winston Churchill". Encyclopaedia Britannica, 17 Nov. 2023, Accessed 22 November 2023. Winston Churchill | Biography, World War II, Quotes, Books, &amp; Facts | Britannica</a:t>
            </a:r>
          </a:p>
          <a:p>
            <a:endParaRPr lang="en-GB" sz="1200" dirty="0">
              <a:solidFill>
                <a:schemeClr val="tx1">
                  <a:lumMod val="95000"/>
                  <a:lumOff val="5000"/>
                </a:schemeClr>
              </a:solidFill>
              <a:latin typeface="Times New Roman "/>
            </a:endParaRPr>
          </a:p>
          <a:p>
            <a:r>
              <a:rPr lang="en-GB" sz="1200" dirty="0">
                <a:solidFill>
                  <a:schemeClr val="tx1">
                    <a:lumMod val="95000"/>
                    <a:lumOff val="5000"/>
                  </a:schemeClr>
                </a:solidFill>
                <a:latin typeface="Times New Roman "/>
              </a:rPr>
              <a:t>The Churchill Project. ‘Churchill: A Great Reformist Chancellor of the Exchequer.’ 2016.</a:t>
            </a:r>
          </a:p>
          <a:p>
            <a:endParaRPr lang="en-GB" sz="1200" dirty="0">
              <a:solidFill>
                <a:schemeClr val="tx1">
                  <a:lumMod val="95000"/>
                  <a:lumOff val="5000"/>
                </a:schemeClr>
              </a:solidFill>
              <a:latin typeface="Times New Roman "/>
            </a:endParaRPr>
          </a:p>
          <a:p>
            <a:r>
              <a:rPr lang="en-GB" sz="1200" dirty="0">
                <a:solidFill>
                  <a:schemeClr val="tx1">
                    <a:lumMod val="95000"/>
                    <a:lumOff val="5000"/>
                  </a:schemeClr>
                </a:solidFill>
                <a:latin typeface="Times New Roman "/>
              </a:rPr>
              <a:t>UK Government. ‘Past Prime Ministers: Sir Winston Churchill.’ Accessed: 22nd November 2023,</a:t>
            </a:r>
          </a:p>
          <a:p>
            <a:endParaRPr lang="en-GB" sz="1200" dirty="0">
              <a:solidFill>
                <a:schemeClr val="tx1">
                  <a:lumMod val="95000"/>
                  <a:lumOff val="5000"/>
                </a:schemeClr>
              </a:solidFill>
              <a:latin typeface="Times New Roman "/>
            </a:endParaRPr>
          </a:p>
        </p:txBody>
      </p:sp>
    </p:spTree>
    <p:extLst>
      <p:ext uri="{BB962C8B-B14F-4D97-AF65-F5344CB8AC3E}">
        <p14:creationId xmlns:p14="http://schemas.microsoft.com/office/powerpoint/2010/main" val="4135632290"/>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Facet</Template>
  <TotalTime>17079</TotalTime>
  <Words>1380</Words>
  <Application>Microsoft Office PowerPoint</Application>
  <PresentationFormat>Widescreen</PresentationFormat>
  <Paragraphs>79</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Corbel</vt:lpstr>
      <vt:lpstr>Georgia</vt:lpstr>
      <vt:lpstr>Times New Romain</vt:lpstr>
      <vt:lpstr>Times New Roman </vt:lpstr>
      <vt:lpstr>Basis</vt:lpstr>
      <vt:lpstr>Winston Churchill</vt:lpstr>
      <vt:lpstr>Introduction </vt:lpstr>
      <vt:lpstr>Early Years and Military Service </vt:lpstr>
      <vt:lpstr>Political Career Begins </vt:lpstr>
      <vt:lpstr>Some of Churchill’s Achievements </vt:lpstr>
      <vt:lpstr>Post-War Period and Nobel Prize.</vt:lpstr>
      <vt:lpstr>Churchill’s Leadership During World War II.</vt:lpstr>
      <vt:lpstr>Some of the Unfortunate Events of Churchill’s Life.</vt:lpstr>
      <vt:lpstr>Conclusion.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Winston Churchill</dc:title>
  <dc:creator>Charlotte Moore</dc:creator>
  <cp:lastModifiedBy>Charlotte Moore</cp:lastModifiedBy>
  <cp:revision>4</cp:revision>
  <dcterms:created xsi:type="dcterms:W3CDTF">2023-11-22T00:20:08Z</dcterms:created>
  <dcterms:modified xsi:type="dcterms:W3CDTF">2023-12-06T17:01:39Z</dcterms:modified>
</cp:coreProperties>
</file>