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4"/>
  </p:sldMasterIdLst>
  <p:sldIdLst>
    <p:sldId id="256" r:id="rId5"/>
    <p:sldId id="258" r:id="rId6"/>
    <p:sldId id="268" r:id="rId7"/>
    <p:sldId id="259" r:id="rId8"/>
    <p:sldId id="260" r:id="rId9"/>
    <p:sldId id="262" r:id="rId10"/>
    <p:sldId id="261" r:id="rId11"/>
    <p:sldId id="263" r:id="rId12"/>
    <p:sldId id="264" r:id="rId13"/>
    <p:sldId id="266" r:id="rId14"/>
    <p:sldId id="267" r:id="rId15"/>
    <p:sldId id="25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CB5692-74D0-4277-AA14-E01D4F6A4F6C}" v="39" dt="2026-03-19T19:58:11.3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60"/>
  </p:normalViewPr>
  <p:slideViewPr>
    <p:cSldViewPr snapToGrid="0">
      <p:cViewPr varScale="1">
        <p:scale>
          <a:sx n="63" d="100"/>
          <a:sy n="63" d="100"/>
        </p:scale>
        <p:origin x="6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46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625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79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44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2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6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864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161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60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81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5701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428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1551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7181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614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865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3A854-CB1A-4604-95C9-E4832F9ECBF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24EB541-C469-4B48-99E0-26F5C01FDE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884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ssignmentpoint.com/effective-communication-skill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ospi.info/importance-of-communication-in-hospital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eologic.com/blog/elements-of-effective-communication-in-the-workplace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arrierstocommunication.net/barriers-to-communication-in-healthcar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rdie.care/blog/communication-health-social-care" TargetMode="External"/><Relationship Id="rId2" Type="http://schemas.openxmlformats.org/officeDocument/2006/relationships/hyperlink" Target="https://online-learning-college.com/knowledge-hub/care/effective-communication-skills-health-social-care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heaccessgroup.com/en-gb/blog/hsc-effective-communication-health-and-social-care/" TargetMode="External"/><Relationship Id="rId4" Type="http://schemas.openxmlformats.org/officeDocument/2006/relationships/hyperlink" Target="https://www.usa.edu/blog/communication-in-nurs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DEA491A-9E5B-9BE1-2142-C5EE4354F9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95943"/>
            <a:ext cx="9144000" cy="5061857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566D1D-4214-BBAD-9972-B4C9D03C03B9}"/>
              </a:ext>
            </a:extLst>
          </p:cNvPr>
          <p:cNvSpPr txBox="1"/>
          <p:nvPr/>
        </p:nvSpPr>
        <p:spPr>
          <a:xfrm>
            <a:off x="1713054" y="1273215"/>
            <a:ext cx="857684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3200" dirty="0">
                <a:latin typeface="+mj-lt"/>
              </a:rPr>
              <a:t>Module Title: </a:t>
            </a:r>
            <a:r>
              <a:rPr lang="en-GB" altLang="en-US" sz="3200" b="1" i="1" dirty="0">
                <a:latin typeface="+mj-lt"/>
              </a:rPr>
              <a:t>Professional Career Development within Health and Social Care</a:t>
            </a:r>
          </a:p>
          <a:p>
            <a:r>
              <a:rPr lang="en-GB" altLang="en-US" sz="3200" u="sng" dirty="0">
                <a:latin typeface="+mj-lt"/>
              </a:rPr>
              <a:t>Module Number</a:t>
            </a:r>
            <a:r>
              <a:rPr lang="en-GB" altLang="en-US" sz="3200" dirty="0">
                <a:latin typeface="+mj-lt"/>
              </a:rPr>
              <a:t>: </a:t>
            </a:r>
            <a:r>
              <a:rPr lang="en-GB" altLang="en-US" sz="3200" b="1" i="1" dirty="0">
                <a:latin typeface="+mj-lt"/>
              </a:rPr>
              <a:t>LCHS 4009 (LON)</a:t>
            </a:r>
          </a:p>
          <a:p>
            <a:r>
              <a:rPr lang="en-GB" altLang="en-US" sz="3200" u="sng" dirty="0">
                <a:latin typeface="+mj-lt"/>
              </a:rPr>
              <a:t>Assignment No</a:t>
            </a:r>
            <a:r>
              <a:rPr lang="en-GB" altLang="en-US" sz="3200" b="1" i="1" dirty="0">
                <a:latin typeface="+mj-lt"/>
              </a:rPr>
              <a:t>:     ASSIGNMENT 1</a:t>
            </a:r>
          </a:p>
          <a:p>
            <a:r>
              <a:rPr lang="en-GB" altLang="en-US" sz="3200" u="sng" dirty="0">
                <a:latin typeface="+mj-lt"/>
              </a:rPr>
              <a:t>Student Name</a:t>
            </a:r>
            <a:r>
              <a:rPr lang="en-GB" altLang="en-US" sz="3200" b="1" i="1" dirty="0">
                <a:latin typeface="+mj-lt"/>
              </a:rPr>
              <a:t>: Ebenezer Akinyemi Moses</a:t>
            </a:r>
          </a:p>
          <a:p>
            <a:r>
              <a:rPr lang="en-GB" altLang="en-US" sz="3200" u="sng" dirty="0">
                <a:latin typeface="+mj-lt"/>
              </a:rPr>
              <a:t>Student ID:      2436083</a:t>
            </a:r>
            <a:endParaRPr lang="en-GB" altLang="en-US" sz="3200" b="1" i="1" dirty="0">
              <a:latin typeface="+mj-lt"/>
            </a:endParaRPr>
          </a:p>
          <a:p>
            <a:r>
              <a:rPr lang="en-GB" altLang="en-US" sz="3200" u="sng" dirty="0">
                <a:latin typeface="+mj-lt"/>
              </a:rPr>
              <a:t>Lecturer’s Name</a:t>
            </a:r>
            <a:r>
              <a:rPr lang="en-GB" altLang="en-US" sz="3200" b="1" i="1" dirty="0">
                <a:latin typeface="+mj-lt"/>
              </a:rPr>
              <a:t>: Dr Christopher </a:t>
            </a:r>
            <a:r>
              <a:rPr lang="en-GB" altLang="en-US" sz="3200" b="1" i="1" dirty="0" err="1">
                <a:latin typeface="+mj-lt"/>
              </a:rPr>
              <a:t>Mafuva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65993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030E79-53CC-AA52-5B70-21F6930EFAF7}"/>
              </a:ext>
            </a:extLst>
          </p:cNvPr>
          <p:cNvSpPr txBox="1"/>
          <p:nvPr/>
        </p:nvSpPr>
        <p:spPr>
          <a:xfrm>
            <a:off x="2627453" y="943865"/>
            <a:ext cx="7051875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ACKNOWLEDGE THE USE OF AI</a:t>
            </a:r>
          </a:p>
          <a:p>
            <a:endParaRPr lang="en-GB" sz="2800" dirty="0"/>
          </a:p>
          <a:p>
            <a:r>
              <a:rPr lang="en-GB" sz="2800" dirty="0"/>
              <a:t> I HAVE NOT USED AI.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705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A598E7F-C6C7-FCCB-9943-6EF976AD8353}"/>
              </a:ext>
            </a:extLst>
          </p:cNvPr>
          <p:cNvSpPr txBox="1"/>
          <p:nvPr/>
        </p:nvSpPr>
        <p:spPr>
          <a:xfrm>
            <a:off x="1006997" y="335666"/>
            <a:ext cx="8762036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4000" dirty="0"/>
              <a:t>                         Introduction</a:t>
            </a:r>
          </a:p>
          <a:p>
            <a:pPr>
              <a:defRPr/>
            </a:pPr>
            <a:endParaRPr lang="en-GB" sz="18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sz="18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sz="1800" dirty="0"/>
          </a:p>
          <a:p>
            <a:pPr>
              <a:defRPr/>
            </a:pPr>
            <a:r>
              <a:rPr lang="en-GB" sz="2400" dirty="0"/>
              <a:t>My name is Ebenezer Akinyemi Moses, and my chosen skill is</a:t>
            </a:r>
            <a:r>
              <a:rPr lang="en-GB" sz="2400" b="1" dirty="0"/>
              <a:t> Communication</a:t>
            </a:r>
            <a:r>
              <a:rPr lang="en-GB" sz="2400" dirty="0"/>
              <a:t> — this was selected because it underpins every interaction in health and social care, from patient safety to safeguarding and person-centred care.</a:t>
            </a:r>
          </a:p>
          <a:p>
            <a:pPr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529905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86EB65-07B1-C378-700D-AC753053C6AB}"/>
              </a:ext>
            </a:extLst>
          </p:cNvPr>
          <p:cNvSpPr txBox="1"/>
          <p:nvPr/>
        </p:nvSpPr>
        <p:spPr>
          <a:xfrm>
            <a:off x="821803" y="613458"/>
            <a:ext cx="8336664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200" b="1" dirty="0">
                <a:effectLst/>
              </a:rPr>
              <a:t>                Defining the Skill</a:t>
            </a:r>
          </a:p>
          <a:p>
            <a:pPr algn="l">
              <a:buNone/>
            </a:pPr>
            <a:endParaRPr lang="en-GB" sz="3200" dirty="0">
              <a:effectLst/>
            </a:endParaRPr>
          </a:p>
          <a:p>
            <a:pPr algn="l">
              <a:buNone/>
            </a:pPr>
            <a:r>
              <a:rPr lang="en-GB" sz="2000" b="1" dirty="0">
                <a:effectLst/>
              </a:rPr>
              <a:t>Communication</a:t>
            </a:r>
            <a:r>
              <a:rPr lang="en-GB" sz="2000" dirty="0">
                <a:effectLst/>
              </a:rPr>
              <a:t> is the exchange of information, thoughts, and feelings between people. In health and social care, it takes many forms: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Verbal</a:t>
            </a:r>
            <a:r>
              <a:rPr lang="en-GB" sz="2000" dirty="0">
                <a:effectLst/>
              </a:rPr>
              <a:t> – spoken conversations with patients, families, and colleagues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Non-verbal</a:t>
            </a:r>
            <a:r>
              <a:rPr lang="en-GB" sz="2000" dirty="0">
                <a:effectLst/>
              </a:rPr>
              <a:t> – body language, facial expressions, eye contact, gestures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Written</a:t>
            </a:r>
            <a:r>
              <a:rPr lang="en-GB" sz="2000" dirty="0">
                <a:effectLst/>
              </a:rPr>
              <a:t> – care plans, incident reports, medical records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</a:rPr>
              <a:t>Formal &amp; Informal</a:t>
            </a:r>
            <a:r>
              <a:rPr lang="en-GB" sz="2000" dirty="0">
                <a:effectLst/>
              </a:rPr>
              <a:t> – professional handovers vs. day-to-day interactions</a:t>
            </a:r>
          </a:p>
          <a:p>
            <a:pPr algn="l">
              <a:buNone/>
            </a:pPr>
            <a:r>
              <a:rPr lang="en-GB" sz="2000" i="1" dirty="0">
                <a:effectLst/>
              </a:rPr>
              <a:t>“Communication is central to successful caring relationships and to effective teamwork. Listening is as important as what we say.”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— NHS 6Cs of Care (cited in Online Learning College, 2025)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EF750B-14E1-50AA-C369-48ADE68D9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803" y="4671923"/>
            <a:ext cx="4667139" cy="21793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2505CF-D0B2-D1B3-7BDC-043A5B235C54}"/>
              </a:ext>
            </a:extLst>
          </p:cNvPr>
          <p:cNvSpPr txBox="1"/>
          <p:nvPr/>
        </p:nvSpPr>
        <p:spPr>
          <a:xfrm>
            <a:off x="6024880" y="5232400"/>
            <a:ext cx="2987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picture was adopted from </a:t>
            </a:r>
            <a:r>
              <a:rPr lang="en-GB" dirty="0">
                <a:hlinkClick r:id="rId3"/>
              </a:rPr>
              <a:t>Effective Communication Skills - Assignment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502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606F3E-2C1A-BCC9-8DF0-6A44B53FAF3A}"/>
              </a:ext>
            </a:extLst>
          </p:cNvPr>
          <p:cNvSpPr txBox="1"/>
          <p:nvPr/>
        </p:nvSpPr>
        <p:spPr>
          <a:xfrm>
            <a:off x="254642" y="196771"/>
            <a:ext cx="10521387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600" b="1" dirty="0">
                <a:effectLst/>
              </a:rPr>
              <a:t>          Why Is Communication Important?</a:t>
            </a:r>
          </a:p>
          <a:p>
            <a:pPr algn="l">
              <a:buNone/>
            </a:pPr>
            <a:endParaRPr lang="en-GB" sz="3600" b="1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The Case for Effective Communication</a:t>
            </a:r>
          </a:p>
          <a:p>
            <a:pPr algn="l">
              <a:buNone/>
            </a:pPr>
            <a:r>
              <a:rPr lang="en-GB" sz="2000" dirty="0">
                <a:effectLst/>
              </a:rPr>
              <a:t>Communication is not just a soft skill — it is essential to safe, high-quality care</a:t>
            </a:r>
            <a:r>
              <a:rPr lang="en-GB" dirty="0">
                <a:effectLst/>
              </a:rPr>
              <a:t>.</a:t>
            </a:r>
          </a:p>
          <a:p>
            <a:pPr algn="l">
              <a:buNone/>
            </a:pPr>
            <a:endParaRPr lang="en-GB" sz="2400" b="1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When communication works well:</a:t>
            </a:r>
            <a:endParaRPr lang="en-GB" sz="240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Care recipients experience better health outcomes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Patients feel more empowered in their own care decisions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Teams operate with clarity and confidence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Trust is built between professionals, patients, and families</a:t>
            </a:r>
            <a:br>
              <a:rPr lang="en-GB" sz="2000" dirty="0">
                <a:effectLst/>
              </a:rPr>
            </a:br>
            <a:r>
              <a:rPr lang="en-GB" sz="2000" i="1" dirty="0">
                <a:effectLst/>
              </a:rPr>
              <a:t>(Birdie Care, 2026)</a:t>
            </a:r>
            <a:endParaRPr lang="en-GB" sz="2000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When communication breaks down</a:t>
            </a:r>
            <a:r>
              <a:rPr lang="en-GB" b="1" dirty="0">
                <a:effectLst/>
              </a:rPr>
              <a:t>:       </a:t>
            </a:r>
            <a:endParaRPr lang="en-GB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Misunderstandings and medical errors occur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Patients may feel unheard and disengaged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</a:rPr>
              <a:t>A report by the Joint Commission found that poor </a:t>
            </a:r>
          </a:p>
          <a:p>
            <a:pPr algn="l"/>
            <a:r>
              <a:rPr lang="en-GB" sz="2000" dirty="0">
                <a:effectLst/>
              </a:rPr>
              <a:t> Communication during patient transfers contributed to </a:t>
            </a:r>
            <a:r>
              <a:rPr lang="en-GB" sz="2000" b="1" dirty="0">
                <a:effectLst/>
              </a:rPr>
              <a:t>80% of serious medical errors</a:t>
            </a:r>
            <a:br>
              <a:rPr lang="en-GB" sz="2000" dirty="0">
                <a:effectLst/>
              </a:rPr>
            </a:br>
            <a:r>
              <a:rPr lang="en-GB" sz="2000" i="1" dirty="0">
                <a:effectLst/>
              </a:rPr>
              <a:t>(University of St. Augustine for Health Sciences, 2024)</a:t>
            </a:r>
            <a:r>
              <a:rPr lang="en-GB" sz="2000" i="1" dirty="0" err="1">
                <a:effectLst/>
              </a:rPr>
              <a:t>gn</a:t>
            </a:r>
            <a:endParaRPr lang="en-GB" sz="2000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8F98D9-BE77-E8C8-EF35-25572198E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705" y="2063551"/>
            <a:ext cx="3109229" cy="174970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A671B4-D7B8-AE2F-B63D-4F227ED14C4B}"/>
              </a:ext>
            </a:extLst>
          </p:cNvPr>
          <p:cNvSpPr txBox="1"/>
          <p:nvPr/>
        </p:nvSpPr>
        <p:spPr>
          <a:xfrm>
            <a:off x="7345680" y="4045188"/>
            <a:ext cx="3779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Why Effective Communication in Hospitals is the Backbone of Patient Care and Operational Excellence - HOSPITAL &amp; LAB MANAGEMENT SOFTWARE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882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763B66-BD51-8528-BD4B-BE0374AACB52}"/>
              </a:ext>
            </a:extLst>
          </p:cNvPr>
          <p:cNvSpPr txBox="1"/>
          <p:nvPr/>
        </p:nvSpPr>
        <p:spPr>
          <a:xfrm>
            <a:off x="729205" y="266218"/>
            <a:ext cx="8429262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3600" b="1" dirty="0">
                <a:effectLst/>
              </a:rPr>
              <a:t>Relevance to Professional Practice</a:t>
            </a:r>
          </a:p>
          <a:p>
            <a:pPr algn="l">
              <a:buNone/>
            </a:pPr>
            <a:endParaRPr lang="en-GB" sz="3600" b="1" dirty="0">
              <a:effectLst/>
            </a:endParaRPr>
          </a:p>
          <a:p>
            <a:pPr algn="l">
              <a:buNone/>
            </a:pPr>
            <a:r>
              <a:rPr lang="en-GB" sz="2000" b="1" dirty="0">
                <a:effectLst/>
              </a:rPr>
              <a:t>Why This Skill Matters in Health and Social Care</a:t>
            </a:r>
            <a:endParaRPr lang="en-GB" sz="2000" dirty="0">
              <a:effectLst/>
            </a:endParaRP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Person-Centred Care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Effective communication is crucial to understanding patient needs and preferences, enabling truly person-centred care and support.</a:t>
            </a:r>
            <a:br>
              <a:rPr lang="en-GB" dirty="0">
                <a:effectLst/>
              </a:rPr>
            </a:br>
            <a:r>
              <a:rPr lang="en-GB" i="1" dirty="0">
                <a:effectLst/>
              </a:rPr>
              <a:t>(Online Learning College, 2025)</a:t>
            </a:r>
            <a:endParaRPr lang="en-GB" dirty="0">
              <a:effectLst/>
            </a:endParaRP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The 6Cs of Nursing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Communication is one of the six core values underpinning all health and social care work in the UK — alongside Care, Compassion, Competence, Courage, and Commitment.</a:t>
            </a: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Regulatory Expectations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The Care Quality Commission (CQC) expects care providers to demonstrate consistent, documented communication with service users — clear records and shared notes are essential evidence of good practice.</a:t>
            </a:r>
          </a:p>
          <a:p>
            <a:pPr algn="l">
              <a:buNone/>
            </a:pPr>
            <a:r>
              <a:rPr lang="en-GB" b="1" dirty="0">
                <a:effectLst/>
                <a:latin typeface="Aptos Black" panose="020B0004020202020204" pitchFamily="34" charset="0"/>
              </a:rPr>
              <a:t>Safeguarding</a:t>
            </a:r>
            <a:br>
              <a:rPr lang="en-GB" dirty="0">
                <a:effectLst/>
              </a:rPr>
            </a:br>
            <a:r>
              <a:rPr lang="en-GB" dirty="0">
                <a:effectLst/>
              </a:rPr>
              <a:t>With 1 in 7 NHS staff reporting incidents of physical violence in 2024, strong communication skills have become a frontline tool for defusing challenging situations and protecting both staff and service users.</a:t>
            </a:r>
            <a:br>
              <a:rPr lang="en-GB" dirty="0">
                <a:effectLst/>
              </a:rPr>
            </a:br>
            <a:r>
              <a:rPr lang="en-GB" i="1" dirty="0">
                <a:effectLst/>
              </a:rPr>
              <a:t>(The Access Group, 2026)</a:t>
            </a:r>
            <a:endParaRPr lang="en-GB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B0249D-52C6-9BF5-0F2F-72AE6741E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5388" y="0"/>
            <a:ext cx="3708221" cy="2677886"/>
          </a:xfrm>
          <a:prstGeom prst="rect">
            <a:avLst/>
          </a:prstGeom>
        </p:spPr>
      </p:pic>
      <p:sp>
        <p:nvSpPr>
          <p:cNvPr id="6" name="Right Bracket 5">
            <a:extLst>
              <a:ext uri="{FF2B5EF4-FFF2-40B4-BE49-F238E27FC236}">
                <a16:creationId xmlns:a16="http://schemas.microsoft.com/office/drawing/2014/main" id="{C7C2898D-0839-8542-4AEF-5DE65D5F67DA}"/>
              </a:ext>
            </a:extLst>
          </p:cNvPr>
          <p:cNvSpPr/>
          <p:nvPr/>
        </p:nvSpPr>
        <p:spPr>
          <a:xfrm>
            <a:off x="9274629" y="2775857"/>
            <a:ext cx="2838980" cy="1687287"/>
          </a:xfrm>
          <a:prstGeom prst="righ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FD5283-35AF-A967-1231-ABB6FCB974EB}"/>
              </a:ext>
            </a:extLst>
          </p:cNvPr>
          <p:cNvSpPr txBox="1"/>
          <p:nvPr/>
        </p:nvSpPr>
        <p:spPr>
          <a:xfrm>
            <a:off x="9612087" y="2939143"/>
            <a:ext cx="25015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picture was adopted from </a:t>
            </a: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the Key Elements of Effective Communication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054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4421AAD-762D-61A1-37FD-D699F2745C0D}"/>
              </a:ext>
            </a:extLst>
          </p:cNvPr>
          <p:cNvSpPr txBox="1"/>
          <p:nvPr/>
        </p:nvSpPr>
        <p:spPr>
          <a:xfrm>
            <a:off x="706056" y="324092"/>
            <a:ext cx="11331615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Aptos Black" panose="020B0004020202020204" pitchFamily="34" charset="0"/>
              </a:rPr>
              <a:t>      The Fishbone Diagram &amp; Communication</a:t>
            </a:r>
          </a:p>
          <a:p>
            <a:endParaRPr lang="en-GB" sz="3600" dirty="0">
              <a:latin typeface="Aptos Black" panose="020B0004020202020204" pitchFamily="34" charset="0"/>
            </a:endParaRPr>
          </a:p>
          <a:p>
            <a:pPr>
              <a:buNone/>
            </a:pPr>
            <a:r>
              <a:rPr lang="en-GB" sz="2000" b="1" dirty="0">
                <a:latin typeface="Aptos Black" panose="020B0004020202020204" pitchFamily="34" charset="0"/>
              </a:rPr>
              <a:t>What the model </a:t>
            </a:r>
            <a:r>
              <a:rPr lang="en-GB" sz="2000" b="1" dirty="0"/>
              <a:t>is</a:t>
            </a:r>
            <a:r>
              <a:rPr lang="en-GB" sz="2000" dirty="0"/>
              <a:t>: A visual root cause analysis tool used in healthcare to investigate why problems— such as communication failures—occur, rather than just treating the symptoms.</a:t>
            </a:r>
          </a:p>
          <a:p>
            <a:pPr>
              <a:buNone/>
            </a:pPr>
            <a:endParaRPr lang="en-GB" sz="2000" b="1" dirty="0">
              <a:latin typeface="Aptos Black" panose="020B0004020202020204" pitchFamily="34" charset="0"/>
            </a:endParaRPr>
          </a:p>
          <a:p>
            <a:pPr>
              <a:buNone/>
            </a:pPr>
            <a:r>
              <a:rPr lang="en-GB" sz="2000" b="1" dirty="0">
                <a:latin typeface="Aptos Black" panose="020B0004020202020204" pitchFamily="34" charset="0"/>
              </a:rPr>
              <a:t>Key components:</a:t>
            </a:r>
            <a:r>
              <a:rPr lang="en-GB" sz="2000" dirty="0">
                <a:latin typeface="Aptos Black" panose="020B0004020202020204" pitchFamily="34" charset="0"/>
              </a:rPr>
              <a:t> </a:t>
            </a:r>
            <a:r>
              <a:rPr lang="en-GB" sz="2000" dirty="0"/>
              <a:t>The fish head holds the problem (e.g. poor handover communication), the spine connects it to the bones (main cause categories: People, Methods, Environment, Equipment, Communication), and sub-branches drill down into specific causes.</a:t>
            </a:r>
          </a:p>
          <a:p>
            <a:pPr>
              <a:buNone/>
            </a:pPr>
            <a:endParaRPr lang="en-GB" sz="2000" b="1" dirty="0">
              <a:latin typeface="Aptos Black" panose="020B0004020202020204" pitchFamily="34" charset="0"/>
            </a:endParaRPr>
          </a:p>
          <a:p>
            <a:pPr>
              <a:buNone/>
            </a:pPr>
            <a:r>
              <a:rPr lang="en-GB" sz="2000" b="1" dirty="0">
                <a:latin typeface="Aptos Black" panose="020B0004020202020204" pitchFamily="34" charset="0"/>
              </a:rPr>
              <a:t>How it supports practice.</a:t>
            </a:r>
            <a:r>
              <a:rPr lang="en-GB" sz="2000" dirty="0">
                <a:latin typeface="Aptos Black" panose="020B0004020202020204" pitchFamily="34" charset="0"/>
              </a:rPr>
              <a:t> </a:t>
            </a:r>
            <a:r>
              <a:rPr lang="en-GB" sz="2000" dirty="0"/>
              <a:t>It helps professionals identify exactly where and why communication breaks down, encourages open team discussion, leads to targeted improvements like structured handover tools or training, and builds a culture of ongoing reflection — all of which directly strengthen communication in health and social care settings.</a:t>
            </a:r>
          </a:p>
          <a:p>
            <a:pPr>
              <a:buNone/>
            </a:pPr>
            <a:endParaRPr lang="en-GB" sz="2000" dirty="0"/>
          </a:p>
          <a:p>
            <a:r>
              <a:rPr lang="en-GB" sz="2000" b="1" dirty="0"/>
              <a:t>(Kumah, Global Journal of Quality and Safety in Healthcare, 2024)</a:t>
            </a:r>
          </a:p>
          <a:p>
            <a:pPr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51170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18895CD-ED85-3B13-CEAD-751C88009B6D}"/>
              </a:ext>
            </a:extLst>
          </p:cNvPr>
          <p:cNvSpPr txBox="1"/>
          <p:nvPr/>
        </p:nvSpPr>
        <p:spPr>
          <a:xfrm>
            <a:off x="1018572" y="694481"/>
            <a:ext cx="1068343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                     How does this skill support my future career?</a:t>
            </a:r>
          </a:p>
          <a:p>
            <a:br>
              <a:rPr lang="en-GB" sz="2400" dirty="0"/>
            </a:br>
            <a:r>
              <a:rPr lang="en-GB" sz="2400" dirty="0"/>
              <a:t>Why is this skill important for:</a:t>
            </a:r>
          </a:p>
          <a:p>
            <a:pPr lvl="1"/>
            <a:r>
              <a:rPr lang="en-GB" sz="2400" dirty="0"/>
              <a:t>Your employability. Employers look for someone with the ability to listen, speak clearly, write accurate records, and build rapport. It frames communication as evidence of professional readiness.</a:t>
            </a:r>
          </a:p>
          <a:p>
            <a:pPr lvl="1"/>
            <a:r>
              <a:rPr lang="en-GB" sz="2400" dirty="0"/>
              <a:t>Your future role in health and social care</a:t>
            </a:r>
          </a:p>
          <a:p>
            <a:r>
              <a:rPr lang="en-GB" sz="2400" dirty="0"/>
              <a:t>Reflect briefly on:</a:t>
            </a:r>
          </a:p>
          <a:p>
            <a:pPr lvl="1"/>
            <a:r>
              <a:rPr lang="en-GB" sz="2400" dirty="0"/>
              <a:t>Is this a strength for you? yes</a:t>
            </a:r>
          </a:p>
          <a:p>
            <a:pPr lvl="1"/>
            <a:r>
              <a:rPr lang="en-GB" sz="2400" dirty="0"/>
              <a:t>Is this an area you want to develop further? I want to develop in the skill to be more effective at work.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/>
              <a:t>Link to learning outcomes:</a:t>
            </a:r>
            <a:r>
              <a:rPr lang="en-GB" sz="2400" dirty="0"/>
              <a:t> Readiness for practice, personal development, and career planning.</a:t>
            </a:r>
          </a:p>
        </p:txBody>
      </p:sp>
    </p:spTree>
    <p:extLst>
      <p:ext uri="{BB962C8B-B14F-4D97-AF65-F5344CB8AC3E}">
        <p14:creationId xmlns:p14="http://schemas.microsoft.com/office/powerpoint/2010/main" val="301570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A6C742-331A-5B30-C8D6-F201E5D9E80A}"/>
              </a:ext>
            </a:extLst>
          </p:cNvPr>
          <p:cNvSpPr txBox="1"/>
          <p:nvPr/>
        </p:nvSpPr>
        <p:spPr>
          <a:xfrm>
            <a:off x="671332" y="-1"/>
            <a:ext cx="10486663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endParaRPr lang="en-GB" b="1" dirty="0">
              <a:effectLst/>
            </a:endParaRPr>
          </a:p>
          <a:p>
            <a:pPr algn="l">
              <a:buNone/>
            </a:pPr>
            <a:r>
              <a:rPr lang="en-GB" sz="3200" b="1" dirty="0">
                <a:effectLst/>
              </a:rPr>
              <a:t>                      Practical Example</a:t>
            </a:r>
          </a:p>
          <a:p>
            <a:pPr algn="l">
              <a:buNone/>
            </a:pPr>
            <a:endParaRPr lang="en-GB" sz="3200" b="1" dirty="0"/>
          </a:p>
          <a:p>
            <a:pPr algn="l">
              <a:buNone/>
            </a:pPr>
            <a:r>
              <a:rPr lang="en-GB" sz="2000" b="1" dirty="0">
                <a:effectLst/>
                <a:latin typeface="Aptos Black" panose="020B0004020202020204" pitchFamily="34" charset="0"/>
              </a:rPr>
              <a:t>Communication in Action</a:t>
            </a:r>
            <a:r>
              <a:rPr lang="en-GB" b="1" dirty="0">
                <a:effectLst/>
              </a:rPr>
              <a:t>: A Real Health and Social Care Scenario</a:t>
            </a:r>
            <a:endParaRPr lang="en-GB" dirty="0">
              <a:effectLst/>
            </a:endParaRPr>
          </a:p>
          <a:p>
            <a:pPr algn="l">
              <a:buNone/>
            </a:pPr>
            <a:r>
              <a:rPr lang="en-GB" b="1" dirty="0">
                <a:effectLst/>
              </a:rPr>
              <a:t>Scenario: Supporting a Patient with Dementia in a Care Home</a:t>
            </a:r>
            <a:endParaRPr lang="en-GB" dirty="0">
              <a:effectLst/>
            </a:endParaRPr>
          </a:p>
          <a:p>
            <a:pPr algn="l">
              <a:buNone/>
            </a:pPr>
            <a:r>
              <a:rPr lang="en-GB" dirty="0">
                <a:effectLst/>
              </a:rPr>
              <a:t>A care worker is supporting an elderly resident, Margaret, who has dementia and becomes distressed during personal care.</a:t>
            </a:r>
          </a:p>
          <a:p>
            <a:pPr algn="l">
              <a:buNone/>
            </a:pPr>
            <a:r>
              <a:rPr lang="en-GB" b="1" dirty="0">
                <a:effectLst/>
              </a:rPr>
              <a:t>How effective communication is applied:</a:t>
            </a:r>
            <a:endParaRPr lang="en-GB" dirty="0"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en-GB" sz="2000" b="1" dirty="0">
                <a:effectLst/>
                <a:latin typeface="Aptos Black" panose="020B0004020202020204" pitchFamily="34" charset="0"/>
              </a:rPr>
              <a:t>Active Listening</a:t>
            </a:r>
            <a:r>
              <a:rPr lang="en-GB" sz="2000" dirty="0">
                <a:effectLst/>
                <a:latin typeface="Aptos Black" panose="020B0004020202020204" pitchFamily="34" charset="0"/>
              </a:rPr>
              <a:t> </a:t>
            </a:r>
            <a:r>
              <a:rPr lang="en-GB" dirty="0">
                <a:effectLst/>
              </a:rPr>
              <a:t>— The care worker stops, makes gentle eye contact, and listens without interrupting, allowing Margaret to express her distress.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ptos Black" panose="020B0004020202020204" pitchFamily="34" charset="0"/>
              </a:rPr>
              <a:t>Non-Verbal Communication</a:t>
            </a:r>
            <a:r>
              <a:rPr lang="en-GB" dirty="0">
                <a:effectLst/>
                <a:latin typeface="Aptos Black" panose="020B0004020202020204" pitchFamily="34" charset="0"/>
              </a:rPr>
              <a:t> </a:t>
            </a:r>
            <a:r>
              <a:rPr lang="en-GB" dirty="0">
                <a:effectLst/>
              </a:rPr>
              <a:t>— The worker uses a calm tone, open body language, and a reassuring touch to reduce anxiety without relying solely on words.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ptos Black" panose="020B0004020202020204" pitchFamily="34" charset="0"/>
              </a:rPr>
              <a:t>Adapting Communication Style</a:t>
            </a:r>
            <a:r>
              <a:rPr lang="en-GB" dirty="0">
                <a:effectLst/>
                <a:latin typeface="Aptos Black" panose="020B0004020202020204" pitchFamily="34" charset="0"/>
              </a:rPr>
              <a:t> </a:t>
            </a:r>
            <a:r>
              <a:rPr lang="en-GB" dirty="0">
                <a:effectLst/>
              </a:rPr>
              <a:t>— Recognising that Margaret’s verbal ability is limited, the worker uses simple, short sentences and visual cues to explain what is happening.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masis MT Pro Black" panose="02040A04050005020304" pitchFamily="18" charset="0"/>
              </a:rPr>
              <a:t>Written</a:t>
            </a:r>
            <a:r>
              <a:rPr lang="en-GB" b="1" dirty="0">
                <a:effectLst/>
              </a:rPr>
              <a:t> </a:t>
            </a:r>
            <a:r>
              <a:rPr lang="en-GB" b="1" dirty="0">
                <a:effectLst/>
                <a:latin typeface="Aptos Black" panose="020B0004020202020204" pitchFamily="34" charset="0"/>
              </a:rPr>
              <a:t>Communication</a:t>
            </a:r>
            <a:r>
              <a:rPr lang="en-GB" dirty="0">
                <a:effectLst/>
              </a:rPr>
              <a:t> — After the interaction, the care worker accurately documents the episode in Margaret’s care plan, ensuring the wider team is informed and can adapt their approach.</a:t>
            </a:r>
          </a:p>
          <a:p>
            <a:pPr algn="l">
              <a:buFont typeface="+mj-lt"/>
              <a:buAutoNum type="arabicPeriod"/>
            </a:pPr>
            <a:r>
              <a:rPr lang="en-GB" b="1" dirty="0">
                <a:effectLst/>
                <a:latin typeface="Amasis MT Pro Black" panose="02040A04050005020304" pitchFamily="18" charset="0"/>
              </a:rPr>
              <a:t>Handover</a:t>
            </a:r>
            <a:r>
              <a:rPr lang="en-GB" dirty="0">
                <a:effectLst/>
                <a:latin typeface="Amasis MT Pro Black" panose="02040A04050005020304" pitchFamily="18" charset="0"/>
              </a:rPr>
              <a:t> </a:t>
            </a:r>
            <a:r>
              <a:rPr lang="en-GB" dirty="0">
                <a:effectLst/>
              </a:rPr>
              <a:t>— At the end of the shift, the care worker verbally communicates Margaret’s distress to the incoming team, ensuring continuity of person-centred care.</a:t>
            </a:r>
          </a:p>
          <a:p>
            <a:pPr algn="l">
              <a:buNone/>
            </a:pPr>
            <a:r>
              <a:rPr lang="en-GB" b="1" dirty="0">
                <a:effectLst/>
              </a:rPr>
              <a:t>Outcome:</a:t>
            </a:r>
            <a:r>
              <a:rPr lang="en-GB" dirty="0">
                <a:effectLst/>
              </a:rPr>
              <a:t> Margaret feels heard and safe. The team is aligned. Care is consistent and dignified.</a:t>
            </a:r>
          </a:p>
        </p:txBody>
      </p:sp>
    </p:spTree>
    <p:extLst>
      <p:ext uri="{BB962C8B-B14F-4D97-AF65-F5344CB8AC3E}">
        <p14:creationId xmlns:p14="http://schemas.microsoft.com/office/powerpoint/2010/main" val="1401113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DED9DE-6F0E-E21D-1F9D-612D618E4900}"/>
              </a:ext>
            </a:extLst>
          </p:cNvPr>
          <p:cNvSpPr txBox="1"/>
          <p:nvPr/>
        </p:nvSpPr>
        <p:spPr>
          <a:xfrm>
            <a:off x="1064870" y="1308235"/>
            <a:ext cx="9433367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dirty="0">
                <a:effectLst/>
              </a:rPr>
              <a:t>            Barriers to Communication</a:t>
            </a:r>
          </a:p>
          <a:p>
            <a:pPr algn="l">
              <a:buNone/>
            </a:pPr>
            <a:endParaRPr lang="en-GB" sz="2800" b="1" dirty="0">
              <a:effectLst/>
            </a:endParaRPr>
          </a:p>
          <a:p>
            <a:pPr algn="l">
              <a:buNone/>
            </a:pPr>
            <a:r>
              <a:rPr lang="en-GB" sz="2400" b="1" dirty="0">
                <a:effectLst/>
              </a:rPr>
              <a:t>Recognising and Overcoming Challenges</a:t>
            </a:r>
            <a:endParaRPr lang="en-GB" sz="2400" dirty="0">
              <a:effectLst/>
            </a:endParaRPr>
          </a:p>
          <a:p>
            <a:r>
              <a:rPr lang="en-GB" dirty="0">
                <a:effectLst/>
              </a:rPr>
              <a:t>Barriers in health and social care include: Barrier Example: How to </a:t>
            </a:r>
            <a:r>
              <a:rPr lang="en-GB" dirty="0"/>
              <a:t>Overcome Language differences Non-English-speaking</a:t>
            </a:r>
            <a:r>
              <a:rPr lang="en-GB" dirty="0">
                <a:effectLst/>
              </a:rPr>
              <a:t> service user Use interpreters; assign bilingual staff where possible Cognitive conditions Dementia, learning disabilities Adapt communication style; use visual aids Emotional state Anxious or distressed patient Use empathy, active listening, calm tone Jargon &amp; complexity Medical terminology Use plain language; avoid acronyms Time &amp; resource pressures Busy ward environment Prioritise key communications; use written records</a:t>
            </a:r>
          </a:p>
          <a:p>
            <a:pPr algn="l">
              <a:buNone/>
            </a:pPr>
            <a:r>
              <a:rPr lang="en-GB" i="1" dirty="0">
                <a:effectLst/>
              </a:rPr>
              <a:t>(The Access Group, 2026; Online Learning College, 2025)</a:t>
            </a:r>
            <a:endParaRPr lang="en-GB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AD259A-240F-53F4-BB44-DA0D938A37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4960520"/>
            <a:ext cx="2580640" cy="17212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43300E-C302-9E9D-E620-FB9574D1DA31}"/>
              </a:ext>
            </a:extLst>
          </p:cNvPr>
          <p:cNvSpPr txBox="1"/>
          <p:nvPr/>
        </p:nvSpPr>
        <p:spPr>
          <a:xfrm>
            <a:off x="4013200" y="4960520"/>
            <a:ext cx="2783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picture was adopted from </a:t>
            </a:r>
            <a:r>
              <a:rPr lang="en-GB" dirty="0">
                <a:hlinkClick r:id="rId3" tooltip="Barriers to Communication in Healthcare"/>
              </a:rPr>
              <a:t>Barriers to Communication in Healthcare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888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ECE27C-FF1B-F3DF-A65E-B53D95B25C0F}"/>
              </a:ext>
            </a:extLst>
          </p:cNvPr>
          <p:cNvSpPr txBox="1"/>
          <p:nvPr/>
        </p:nvSpPr>
        <p:spPr>
          <a:xfrm>
            <a:off x="3052823" y="1862233"/>
            <a:ext cx="6105644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dirty="0">
                <a:effectLst/>
              </a:rPr>
              <a:t>            Conclusion </a:t>
            </a:r>
          </a:p>
          <a:p>
            <a:pPr algn="l">
              <a:buNone/>
            </a:pPr>
            <a:r>
              <a:rPr lang="en-GB" sz="2000" b="1" dirty="0">
                <a:effectLst/>
              </a:rPr>
              <a:t>Key Takeaways</a:t>
            </a:r>
            <a:endParaRPr lang="en-GB" sz="2000" dirty="0">
              <a:effectLst/>
            </a:endParaRPr>
          </a:p>
          <a:p>
            <a:pPr algn="l">
              <a:buNone/>
            </a:pPr>
            <a:r>
              <a:rPr lang="en-GB" sz="2000" dirty="0">
                <a:effectLst/>
              </a:rPr>
              <a:t>✅ Communication is a </a:t>
            </a:r>
            <a:r>
              <a:rPr lang="en-GB" sz="2000" b="1" dirty="0">
                <a:effectLst/>
              </a:rPr>
              <a:t>core professional skill</a:t>
            </a:r>
            <a:r>
              <a:rPr lang="en-GB" sz="2000" dirty="0">
                <a:effectLst/>
              </a:rPr>
              <a:t> in health and social care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It directly impacts </a:t>
            </a:r>
            <a:r>
              <a:rPr lang="en-GB" sz="2000" b="1" dirty="0">
                <a:effectLst/>
              </a:rPr>
              <a:t>patient safety, outcomes, and dignity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It must be </a:t>
            </a:r>
            <a:r>
              <a:rPr lang="en-GB" sz="2000" b="1" dirty="0">
                <a:effectLst/>
              </a:rPr>
              <a:t>adapted</a:t>
            </a:r>
            <a:r>
              <a:rPr lang="en-GB" sz="2000" dirty="0">
                <a:effectLst/>
              </a:rPr>
              <a:t> to the individual needs of each service user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It includes </a:t>
            </a:r>
            <a:r>
              <a:rPr lang="en-GB" sz="2000" b="1" dirty="0">
                <a:effectLst/>
              </a:rPr>
              <a:t>listening</a:t>
            </a:r>
            <a:r>
              <a:rPr lang="en-GB" sz="2000" dirty="0">
                <a:effectLst/>
              </a:rPr>
              <a:t> just as much as speaking</a:t>
            </a:r>
            <a:br>
              <a:rPr lang="en-GB" sz="2000" dirty="0">
                <a:effectLst/>
              </a:rPr>
            </a:br>
            <a:r>
              <a:rPr lang="en-GB" sz="2000" dirty="0">
                <a:effectLst/>
              </a:rPr>
              <a:t>✅ Both </a:t>
            </a:r>
            <a:r>
              <a:rPr lang="en-GB" sz="2000" b="1" dirty="0">
                <a:effectLst/>
              </a:rPr>
              <a:t>verbal and written</a:t>
            </a:r>
            <a:r>
              <a:rPr lang="en-GB" sz="2000" dirty="0">
                <a:effectLst/>
              </a:rPr>
              <a:t> communication are critical in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2529643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39F8E65-C7C6-ADF0-F8FD-A805831F505D}"/>
              </a:ext>
            </a:extLst>
          </p:cNvPr>
          <p:cNvSpPr txBox="1"/>
          <p:nvPr/>
        </p:nvSpPr>
        <p:spPr>
          <a:xfrm>
            <a:off x="1134319" y="474561"/>
            <a:ext cx="9178724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2800" b="1" dirty="0">
                <a:effectLst/>
              </a:rPr>
              <a:t>                          References lists</a:t>
            </a:r>
            <a:endParaRPr lang="en-GB" sz="2800" dirty="0">
              <a:effectLst/>
            </a:endParaRPr>
          </a:p>
          <a:p>
            <a:pPr algn="l">
              <a:buFont typeface="+mj-lt"/>
              <a:buAutoNum type="arabicPeriod"/>
            </a:pPr>
            <a:r>
              <a:rPr lang="en-GB" sz="2000" dirty="0">
                <a:effectLst/>
              </a:rPr>
              <a:t>Online Learning College (2025). </a:t>
            </a:r>
            <a:r>
              <a:rPr lang="en-GB" sz="2000" i="1" dirty="0">
                <a:effectLst/>
              </a:rPr>
              <a:t>Effective Communication Skills in Health and Social Care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2"/>
              </a:rPr>
              <a:t>https://online-learning-college.com/knowledge-hub/care/effective-communication-skills-health-social-care/</a:t>
            </a:r>
            <a:r>
              <a:rPr lang="en-GB" sz="2000" dirty="0">
                <a:effectLst/>
              </a:rPr>
              <a:t> [Accessed: March 2026]</a:t>
            </a:r>
          </a:p>
          <a:p>
            <a:pPr algn="l">
              <a:buFont typeface="+mj-lt"/>
              <a:buAutoNum type="arabicPeriod"/>
            </a:pPr>
            <a:r>
              <a:rPr lang="en-GB" sz="2000" dirty="0">
                <a:effectLst/>
              </a:rPr>
              <a:t>Birdie Care (2026) </a:t>
            </a:r>
            <a:r>
              <a:rPr lang="en-GB" sz="2000" i="1" dirty="0">
                <a:effectLst/>
              </a:rPr>
              <a:t>Why Communication in Health and Social Care is Non-Negotiable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3"/>
              </a:rPr>
              <a:t>https://www.birdie.care/blog/communication-health-social-care</a:t>
            </a:r>
            <a:r>
              <a:rPr lang="en-GB" sz="2000" dirty="0">
                <a:effectLst/>
              </a:rPr>
              <a:t> [Accessed: March 2026]</a:t>
            </a:r>
          </a:p>
          <a:p>
            <a:pPr algn="l">
              <a:buFont typeface="+mj-lt"/>
              <a:buAutoNum type="arabicPeriod"/>
            </a:pPr>
            <a:r>
              <a:rPr lang="en-GB" sz="2000" dirty="0">
                <a:effectLst/>
              </a:rPr>
              <a:t>University of St. Augustine for Health Sciences (2024) </a:t>
            </a:r>
            <a:r>
              <a:rPr lang="en-GB" sz="2000" i="1" dirty="0">
                <a:effectLst/>
              </a:rPr>
              <a:t>The Importance of Effective Communication in Nursing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4"/>
              </a:rPr>
              <a:t>https://www.usa.edu/blog/communication-in-nursing/</a:t>
            </a:r>
            <a:r>
              <a:rPr lang="en-GB" sz="2000" dirty="0">
                <a:effectLst/>
              </a:rPr>
              <a:t> [Accessed: March 2026]</a:t>
            </a:r>
          </a:p>
          <a:p>
            <a:pPr>
              <a:buFont typeface="+mj-lt"/>
              <a:buAutoNum type="arabicPeriod"/>
            </a:pPr>
            <a:r>
              <a:rPr lang="en-GB" sz="2000" dirty="0">
                <a:effectLst/>
              </a:rPr>
              <a:t>The Access Group (2026) </a:t>
            </a:r>
            <a:r>
              <a:rPr lang="en-GB" sz="2000" i="1" dirty="0">
                <a:effectLst/>
              </a:rPr>
              <a:t>Effective Communication in Health &amp; Social Care – Overcoming Barriers</a:t>
            </a:r>
            <a:r>
              <a:rPr lang="en-GB" sz="2000" dirty="0">
                <a:effectLst/>
              </a:rPr>
              <a:t>. Available at: </a:t>
            </a:r>
            <a:r>
              <a:rPr lang="en-GB" sz="2000" dirty="0">
                <a:effectLst/>
                <a:hlinkClick r:id="rId5"/>
              </a:rPr>
              <a:t>https://www.theaccessgroup.com/en-gb/blog/hsc-effective-communication-health-and-social-care/</a:t>
            </a:r>
            <a:r>
              <a:rPr lang="en-GB" sz="2000" dirty="0">
                <a:effectLst/>
              </a:rPr>
              <a:t> [Accessed: March 2026]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 Kumah, 2024 and IHI, 2023</a:t>
            </a:r>
            <a:endParaRPr lang="en-GB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1389904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7e811b2c4f210dacc87f5d3a51f96c02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689b6d3aefe2734fde188077bad99653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CED7D043-686B-4C59-97BF-2AEF35B255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0EC6B86-DBE0-4AD9-AB90-2FE859410E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257F0C-23F1-424E-A380-95D065A542D2}">
  <ds:schemaRefs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2006/documentManagement/types"/>
    <ds:schemaRef ds:uri="04d956d8-1ffd-4dba-87ce-03f615e16f58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1507</TotalTime>
  <Words>1335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Amasis MT Pro Black</vt:lpstr>
      <vt:lpstr>Aptos Black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BEN ADEWOLE</dc:creator>
  <cp:lastModifiedBy>Ebenezer Akinyemi Moses (2436083)</cp:lastModifiedBy>
  <cp:revision>3</cp:revision>
  <dcterms:created xsi:type="dcterms:W3CDTF">2026-03-17T21:42:36Z</dcterms:created>
  <dcterms:modified xsi:type="dcterms:W3CDTF">2026-03-19T21:44:35Z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