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72" r:id="rId3"/>
    <p:sldId id="273" r:id="rId4"/>
    <p:sldId id="274" r:id="rId5"/>
    <p:sldId id="275" r:id="rId6"/>
    <p:sldId id="271" r:id="rId7"/>
    <p:sldId id="257" r:id="rId8"/>
    <p:sldId id="258" r:id="rId9"/>
    <p:sldId id="276" r:id="rId10"/>
    <p:sldId id="260" r:id="rId11"/>
    <p:sldId id="277" r:id="rId12"/>
    <p:sldId id="262" r:id="rId13"/>
    <p:sldId id="278" r:id="rId14"/>
    <p:sldId id="264" r:id="rId15"/>
    <p:sldId id="279" r:id="rId16"/>
    <p:sldId id="267" r:id="rId17"/>
    <p:sldId id="280"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3141975-5A66-4968-A4EF-235C36197FB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4066917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3141975-5A66-4968-A4EF-235C36197FB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112210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141975-5A66-4968-A4EF-235C36197FB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3723621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3141975-5A66-4968-A4EF-235C36197FB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425716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3141975-5A66-4968-A4EF-235C36197FBD}" type="datetimeFigureOut">
              <a:rPr lang="en-GB" smtClean="0"/>
              <a:t>13/10/2017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2828501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3141975-5A66-4968-A4EF-235C36197FBD}" type="datetimeFigureOut">
              <a:rPr lang="en-GB" smtClean="0"/>
              <a:t>13/10/2017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553897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141975-5A66-4968-A4EF-235C36197FBD}" type="datetimeFigureOut">
              <a:rPr lang="en-GB" smtClean="0"/>
              <a:t>13/10/2017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84996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141975-5A66-4968-A4EF-235C36197FB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958191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141975-5A66-4968-A4EF-235C36197FBD}"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2728582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3141975-5A66-4968-A4EF-235C36197FB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3144482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3141975-5A66-4968-A4EF-235C36197FBD}"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4B9FFC-7EBF-4ADA-9516-64F577B6B831}" type="slidenum">
              <a:rPr lang="en-GB" smtClean="0"/>
              <a:t>‹#›</a:t>
            </a:fld>
            <a:endParaRPr lang="en-GB"/>
          </a:p>
        </p:txBody>
      </p:sp>
    </p:spTree>
    <p:extLst>
      <p:ext uri="{BB962C8B-B14F-4D97-AF65-F5344CB8AC3E}">
        <p14:creationId xmlns:p14="http://schemas.microsoft.com/office/powerpoint/2010/main" val="395654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141975-5A66-4968-A4EF-235C36197FBD}" type="datetimeFigureOut">
              <a:rPr lang="en-GB" smtClean="0"/>
              <a:t>13/10/2017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4B9FFC-7EBF-4ADA-9516-64F577B6B831}" type="slidenum">
              <a:rPr lang="en-GB" smtClean="0"/>
              <a:t>‹#›</a:t>
            </a:fld>
            <a:endParaRPr lang="en-GB"/>
          </a:p>
        </p:txBody>
      </p:sp>
    </p:spTree>
    <p:extLst>
      <p:ext uri="{BB962C8B-B14F-4D97-AF65-F5344CB8AC3E}">
        <p14:creationId xmlns:p14="http://schemas.microsoft.com/office/powerpoint/2010/main" val="382148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programmes/b0977vdg"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Management Ethics L5</a:t>
            </a:r>
            <a:endParaRPr lang="en-GB" dirty="0"/>
          </a:p>
        </p:txBody>
      </p:sp>
      <p:sp>
        <p:nvSpPr>
          <p:cNvPr id="5" name="Subtitle 4"/>
          <p:cNvSpPr>
            <a:spLocks noGrp="1"/>
          </p:cNvSpPr>
          <p:nvPr>
            <p:ph type="subTitle" idx="1"/>
          </p:nvPr>
        </p:nvSpPr>
        <p:spPr/>
        <p:txBody>
          <a:bodyPr/>
          <a:lstStyle/>
          <a:p>
            <a:r>
              <a:rPr lang="en-GB" dirty="0" smtClean="0"/>
              <a:t>Caroline Jawad 2017</a:t>
            </a:r>
            <a:endParaRPr lang="en-GB" dirty="0"/>
          </a:p>
        </p:txBody>
      </p:sp>
    </p:spTree>
    <p:extLst>
      <p:ext uri="{BB962C8B-B14F-4D97-AF65-F5344CB8AC3E}">
        <p14:creationId xmlns:p14="http://schemas.microsoft.com/office/powerpoint/2010/main" val="180111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CSR v </a:t>
            </a:r>
            <a:r>
              <a:rPr lang="en-US" dirty="0" smtClean="0"/>
              <a:t>business </a:t>
            </a:r>
            <a:r>
              <a:rPr lang="en-US" dirty="0" smtClean="0"/>
              <a:t>ethics</a:t>
            </a:r>
            <a:endParaRPr lang="en-US" dirty="0"/>
          </a:p>
        </p:txBody>
      </p:sp>
      <p:sp>
        <p:nvSpPr>
          <p:cNvPr id="90115" name="Content Placeholder 2"/>
          <p:cNvSpPr>
            <a:spLocks noGrp="1"/>
          </p:cNvSpPr>
          <p:nvPr>
            <p:ph idx="1"/>
          </p:nvPr>
        </p:nvSpPr>
        <p:spPr/>
        <p:txBody>
          <a:bodyPr/>
          <a:lstStyle/>
          <a:p>
            <a:pPr eaLnBrk="1" hangingPunct="1"/>
            <a:r>
              <a:rPr lang="en-US" altLang="en-US" smtClean="0"/>
              <a:t>CSR related to, but not identical with, business ethics</a:t>
            </a:r>
          </a:p>
          <a:p>
            <a:pPr eaLnBrk="1" hangingPunct="1"/>
            <a:r>
              <a:rPr lang="en-US" altLang="en-US" smtClean="0"/>
              <a:t>CSR relates to responsibilities of organizations</a:t>
            </a:r>
          </a:p>
          <a:p>
            <a:pPr eaLnBrk="1" hangingPunct="1"/>
            <a:r>
              <a:rPr lang="en-US" altLang="en-US" smtClean="0"/>
              <a:t>Business ethics usually focuses on the moral judgments and behavior of individuals and groups within organizations</a:t>
            </a:r>
          </a:p>
          <a:p>
            <a:pPr eaLnBrk="1" hangingPunct="1"/>
            <a:r>
              <a:rPr lang="en-US" altLang="en-US" smtClean="0"/>
              <a:t>Study of business ethics may be regarded as a component of the larger study of corporate social responsibility.</a:t>
            </a:r>
            <a:br>
              <a:rPr lang="en-US" altLang="en-US" smtClean="0"/>
            </a:br>
            <a:r>
              <a:rPr lang="en-US" altLang="en-US" smtClean="0"/>
              <a:t/>
            </a:r>
            <a:br>
              <a:rPr lang="en-US" altLang="en-US" smtClean="0"/>
            </a:br>
            <a:endParaRPr lang="en-US" altLang="en-US" smtClean="0"/>
          </a:p>
        </p:txBody>
      </p:sp>
    </p:spTree>
    <p:extLst>
      <p:ext uri="{BB962C8B-B14F-4D97-AF65-F5344CB8AC3E}">
        <p14:creationId xmlns:p14="http://schemas.microsoft.com/office/powerpoint/2010/main" val="8862622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06911" y="1088069"/>
            <a:ext cx="3340100" cy="5093653"/>
          </a:xfrm>
          <a:prstGeom prst="rect">
            <a:avLst/>
          </a:prstGeom>
        </p:spPr>
      </p:pic>
      <p:pic>
        <p:nvPicPr>
          <p:cNvPr id="5" name="Picture 4"/>
          <p:cNvPicPr>
            <a:picLocks noChangeAspect="1"/>
          </p:cNvPicPr>
          <p:nvPr/>
        </p:nvPicPr>
        <p:blipFill>
          <a:blip r:embed="rId3"/>
          <a:stretch>
            <a:fillRect/>
          </a:stretch>
        </p:blipFill>
        <p:spPr>
          <a:xfrm>
            <a:off x="8458199" y="1088069"/>
            <a:ext cx="3327399" cy="5074285"/>
          </a:xfrm>
          <a:prstGeom prst="rect">
            <a:avLst/>
          </a:prstGeom>
        </p:spPr>
      </p:pic>
      <p:pic>
        <p:nvPicPr>
          <p:cNvPr id="6" name="Picture 5"/>
          <p:cNvPicPr>
            <a:picLocks noChangeAspect="1"/>
          </p:cNvPicPr>
          <p:nvPr/>
        </p:nvPicPr>
        <p:blipFill>
          <a:blip r:embed="rId4"/>
          <a:stretch>
            <a:fillRect/>
          </a:stretch>
        </p:blipFill>
        <p:spPr>
          <a:xfrm>
            <a:off x="568323" y="1088068"/>
            <a:ext cx="3327400" cy="5074286"/>
          </a:xfrm>
          <a:prstGeom prst="rect">
            <a:avLst/>
          </a:prstGeom>
        </p:spPr>
      </p:pic>
    </p:spTree>
    <p:extLst>
      <p:ext uri="{BB962C8B-B14F-4D97-AF65-F5344CB8AC3E}">
        <p14:creationId xmlns:p14="http://schemas.microsoft.com/office/powerpoint/2010/main" val="2229088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Harvey Weinstein</a:t>
            </a:r>
            <a:endParaRPr lang="en-GB" dirty="0"/>
          </a:p>
        </p:txBody>
      </p:sp>
      <p:pic>
        <p:nvPicPr>
          <p:cNvPr id="5" name="Content Placeholder 4"/>
          <p:cNvPicPr>
            <a:picLocks noGrp="1" noChangeAspect="1"/>
          </p:cNvPicPr>
          <p:nvPr>
            <p:ph sz="half" idx="1"/>
          </p:nvPr>
        </p:nvPicPr>
        <p:blipFill>
          <a:blip r:embed="rId2"/>
          <a:stretch>
            <a:fillRect/>
          </a:stretch>
        </p:blipFill>
        <p:spPr>
          <a:xfrm>
            <a:off x="1725590" y="1825625"/>
            <a:ext cx="3406819" cy="4351338"/>
          </a:xfrm>
          <a:prstGeom prst="rect">
            <a:avLst/>
          </a:prstGeom>
        </p:spPr>
      </p:pic>
      <p:sp>
        <p:nvSpPr>
          <p:cNvPr id="4" name="Content Placeholder 3"/>
          <p:cNvSpPr>
            <a:spLocks noGrp="1"/>
          </p:cNvSpPr>
          <p:nvPr>
            <p:ph sz="half" idx="2"/>
          </p:nvPr>
        </p:nvSpPr>
        <p:spPr/>
        <p:txBody>
          <a:bodyPr/>
          <a:lstStyle/>
          <a:p>
            <a:r>
              <a:rPr lang="en-GB" dirty="0">
                <a:hlinkClick r:id="rId3"/>
              </a:rPr>
              <a:t>http://</a:t>
            </a:r>
            <a:r>
              <a:rPr lang="en-GB" dirty="0" smtClean="0">
                <a:hlinkClick r:id="rId3"/>
              </a:rPr>
              <a:t>www.bbc.co.uk/programmes/b0977vdg</a:t>
            </a:r>
            <a:endParaRPr lang="en-GB" dirty="0" smtClean="0"/>
          </a:p>
          <a:p>
            <a:pPr marL="0" indent="0">
              <a:buNone/>
            </a:pPr>
            <a:endParaRPr lang="en-GB" dirty="0"/>
          </a:p>
        </p:txBody>
      </p:sp>
    </p:spTree>
    <p:extLst>
      <p:ext uri="{BB962C8B-B14F-4D97-AF65-F5344CB8AC3E}">
        <p14:creationId xmlns:p14="http://schemas.microsoft.com/office/powerpoint/2010/main" val="326040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Task</a:t>
            </a:r>
            <a:endParaRPr lang="en-GB" dirty="0"/>
          </a:p>
        </p:txBody>
      </p:sp>
      <p:sp>
        <p:nvSpPr>
          <p:cNvPr id="6" name="Content Placeholder 5"/>
          <p:cNvSpPr>
            <a:spLocks noGrp="1"/>
          </p:cNvSpPr>
          <p:nvPr>
            <p:ph idx="1"/>
          </p:nvPr>
        </p:nvSpPr>
        <p:spPr/>
        <p:txBody>
          <a:bodyPr/>
          <a:lstStyle/>
          <a:p>
            <a:r>
              <a:rPr lang="en-GB" dirty="0" smtClean="0"/>
              <a:t>3 </a:t>
            </a:r>
            <a:r>
              <a:rPr lang="en-GB" dirty="0" err="1" smtClean="0"/>
              <a:t>ppt</a:t>
            </a:r>
            <a:r>
              <a:rPr lang="en-GB" dirty="0" smtClean="0"/>
              <a:t> slides must be produced</a:t>
            </a:r>
          </a:p>
          <a:p>
            <a:r>
              <a:rPr lang="en-GB" dirty="0" smtClean="0"/>
              <a:t>First slide, response from the organisation based only on your group discussion</a:t>
            </a:r>
          </a:p>
          <a:p>
            <a:r>
              <a:rPr lang="en-GB" dirty="0" smtClean="0"/>
              <a:t>Second slide, response from the organisation based on your research</a:t>
            </a:r>
          </a:p>
          <a:p>
            <a:r>
              <a:rPr lang="en-GB" dirty="0" smtClean="0"/>
              <a:t>Third slide, ‘where we go from here’ looking at the situation from both sides – essentially options</a:t>
            </a:r>
          </a:p>
        </p:txBody>
      </p:sp>
    </p:spTree>
    <p:extLst>
      <p:ext uri="{BB962C8B-B14F-4D97-AF65-F5344CB8AC3E}">
        <p14:creationId xmlns:p14="http://schemas.microsoft.com/office/powerpoint/2010/main" val="418228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51631" y="94199"/>
            <a:ext cx="8888738" cy="6669602"/>
          </a:xfrm>
          <a:prstGeom prst="rect">
            <a:avLst/>
          </a:prstGeom>
        </p:spPr>
      </p:pic>
    </p:spTree>
    <p:extLst>
      <p:ext uri="{BB962C8B-B14F-4D97-AF65-F5344CB8AC3E}">
        <p14:creationId xmlns:p14="http://schemas.microsoft.com/office/powerpoint/2010/main" val="319177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Harrods</a:t>
            </a:r>
            <a:endParaRPr lang="en-GB" dirty="0"/>
          </a:p>
        </p:txBody>
      </p:sp>
      <p:sp>
        <p:nvSpPr>
          <p:cNvPr id="6" name="Content Placeholder 5"/>
          <p:cNvSpPr>
            <a:spLocks noGrp="1"/>
          </p:cNvSpPr>
          <p:nvPr>
            <p:ph idx="1"/>
          </p:nvPr>
        </p:nvSpPr>
        <p:spPr/>
        <p:txBody>
          <a:bodyPr/>
          <a:lstStyle/>
          <a:p>
            <a:r>
              <a:rPr lang="en-GB" dirty="0" smtClean="0"/>
              <a:t>Category</a:t>
            </a:r>
            <a:r>
              <a:rPr lang="en-GB" dirty="0"/>
              <a:t>: Animal Rights</a:t>
            </a:r>
          </a:p>
          <a:p>
            <a:r>
              <a:rPr lang="en-GB" dirty="0"/>
              <a:t>Called by: the Campaign Against the Fur Trade - Coalition to Abolish the Fur Trade (CAFT) has helped regenerate the grass-roots campaign against the fur trade throughout the UK</a:t>
            </a:r>
          </a:p>
          <a:p>
            <a:r>
              <a:rPr lang="en-GB" dirty="0"/>
              <a:t>Harrods, the last department store in the UK to stock fur </a:t>
            </a:r>
            <a:r>
              <a:rPr lang="en-GB" dirty="0" smtClean="0"/>
              <a:t>products</a:t>
            </a:r>
            <a:endParaRPr lang="en-GB" dirty="0"/>
          </a:p>
          <a:p>
            <a:endParaRPr lang="en-GB" dirty="0"/>
          </a:p>
        </p:txBody>
      </p:sp>
    </p:spTree>
    <p:extLst>
      <p:ext uri="{BB962C8B-B14F-4D97-AF65-F5344CB8AC3E}">
        <p14:creationId xmlns:p14="http://schemas.microsoft.com/office/powerpoint/2010/main" val="3060011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05082" y="0"/>
            <a:ext cx="11381835" cy="6858000"/>
          </a:xfrm>
          <a:prstGeom prst="rect">
            <a:avLst/>
          </a:prstGeom>
        </p:spPr>
      </p:pic>
    </p:spTree>
    <p:extLst>
      <p:ext uri="{BB962C8B-B14F-4D97-AF65-F5344CB8AC3E}">
        <p14:creationId xmlns:p14="http://schemas.microsoft.com/office/powerpoint/2010/main" val="3031261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 &amp; M</a:t>
            </a:r>
            <a:endParaRPr lang="en-GB" dirty="0"/>
          </a:p>
        </p:txBody>
      </p:sp>
      <p:sp>
        <p:nvSpPr>
          <p:cNvPr id="3" name="Content Placeholder 2"/>
          <p:cNvSpPr>
            <a:spLocks noGrp="1"/>
          </p:cNvSpPr>
          <p:nvPr>
            <p:ph idx="1"/>
          </p:nvPr>
        </p:nvSpPr>
        <p:spPr/>
        <p:txBody>
          <a:bodyPr/>
          <a:lstStyle/>
          <a:p>
            <a:r>
              <a:rPr lang="en-GB" dirty="0"/>
              <a:t>Category: Political</a:t>
            </a:r>
          </a:p>
          <a:p>
            <a:r>
              <a:rPr lang="en-GB" dirty="0"/>
              <a:t>Called by: BDS Movement - Boycott, Divestment, Sanctions (BDS) is a Palestinian-led movement for freedom, justice and equality. ... Inspired by the South African anti-apartheid movement, the BDS call urges action to pressure Israel to comply with international </a:t>
            </a:r>
            <a:r>
              <a:rPr lang="en-GB" dirty="0" smtClean="0"/>
              <a:t>law</a:t>
            </a:r>
            <a:endParaRPr lang="en-GB" dirty="0"/>
          </a:p>
          <a:p>
            <a:r>
              <a:rPr lang="en-GB" dirty="0"/>
              <a:t>The BDS has called for a boycott of Swedish fashion giant H&amp;M in response to the opening of its second store in Israel.  The store is in </a:t>
            </a:r>
            <a:r>
              <a:rPr lang="en-GB" dirty="0" err="1"/>
              <a:t>Malha</a:t>
            </a:r>
            <a:r>
              <a:rPr lang="en-GB" dirty="0"/>
              <a:t>, a village in Jerusalem that activists say was ethnically cleansed during the Nakba – the 'catastrophe' that accompanied the creation of the Israeli state in </a:t>
            </a:r>
            <a:r>
              <a:rPr lang="en-GB" dirty="0" smtClean="0"/>
              <a:t>1948</a:t>
            </a:r>
            <a:endParaRPr lang="en-GB" dirty="0"/>
          </a:p>
          <a:p>
            <a:endParaRPr lang="en-GB" dirty="0"/>
          </a:p>
        </p:txBody>
      </p:sp>
    </p:spTree>
    <p:extLst>
      <p:ext uri="{BB962C8B-B14F-4D97-AF65-F5344CB8AC3E}">
        <p14:creationId xmlns:p14="http://schemas.microsoft.com/office/powerpoint/2010/main" val="2264354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63330" y="1339748"/>
            <a:ext cx="5671236" cy="4329043"/>
          </a:xfrm>
          <a:prstGeom prst="rect">
            <a:avLst/>
          </a:prstGeom>
        </p:spPr>
      </p:pic>
    </p:spTree>
    <p:extLst>
      <p:ext uri="{BB962C8B-B14F-4D97-AF65-F5344CB8AC3E}">
        <p14:creationId xmlns:p14="http://schemas.microsoft.com/office/powerpoint/2010/main" val="799321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Adidas</a:t>
            </a:r>
            <a:endParaRPr lang="en-GB" dirty="0"/>
          </a:p>
        </p:txBody>
      </p:sp>
      <p:sp>
        <p:nvSpPr>
          <p:cNvPr id="3" name="Content Placeholder 2"/>
          <p:cNvSpPr>
            <a:spLocks noGrp="1"/>
          </p:cNvSpPr>
          <p:nvPr>
            <p:ph idx="1"/>
          </p:nvPr>
        </p:nvSpPr>
        <p:spPr/>
        <p:txBody>
          <a:bodyPr/>
          <a:lstStyle/>
          <a:p>
            <a:r>
              <a:rPr lang="en-GB" dirty="0"/>
              <a:t>Category: Animal Rights</a:t>
            </a:r>
          </a:p>
          <a:p>
            <a:r>
              <a:rPr lang="en-GB" dirty="0"/>
              <a:t>Called by: Viva - Viva! or Vegetarians' International Voice for Animals, is a British animal rights group, which focuses on promoting </a:t>
            </a:r>
            <a:r>
              <a:rPr lang="en-GB" dirty="0" smtClean="0"/>
              <a:t>veganism</a:t>
            </a:r>
            <a:endParaRPr lang="en-GB" dirty="0"/>
          </a:p>
          <a:p>
            <a:r>
              <a:rPr lang="en-GB" dirty="0"/>
              <a:t>Boycott call from Viva for using kangaroo skin to make some types of football </a:t>
            </a:r>
            <a:r>
              <a:rPr lang="en-GB" dirty="0" smtClean="0"/>
              <a:t>boots</a:t>
            </a:r>
            <a:endParaRPr lang="en-GB" dirty="0"/>
          </a:p>
          <a:p>
            <a:r>
              <a:rPr lang="en-GB" dirty="0"/>
              <a:t>Adidas are phasing out the use of kangaroo leather by 98 per cent over 12 months but will still use small amounts of it so the boycott </a:t>
            </a:r>
            <a:r>
              <a:rPr lang="en-GB" dirty="0" smtClean="0"/>
              <a:t>continues</a:t>
            </a:r>
            <a:endParaRPr lang="en-GB" dirty="0"/>
          </a:p>
          <a:p>
            <a:endParaRPr lang="en-GB" dirty="0"/>
          </a:p>
        </p:txBody>
      </p:sp>
    </p:spTree>
    <p:extLst>
      <p:ext uri="{BB962C8B-B14F-4D97-AF65-F5344CB8AC3E}">
        <p14:creationId xmlns:p14="http://schemas.microsoft.com/office/powerpoint/2010/main" val="492160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24000" y="381000"/>
            <a:ext cx="9144000" cy="6096000"/>
          </a:xfrm>
          <a:prstGeom prst="rect">
            <a:avLst/>
          </a:prstGeom>
        </p:spPr>
      </p:pic>
    </p:spTree>
    <p:extLst>
      <p:ext uri="{BB962C8B-B14F-4D97-AF65-F5344CB8AC3E}">
        <p14:creationId xmlns:p14="http://schemas.microsoft.com/office/powerpoint/2010/main" val="2908400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Air </a:t>
            </a:r>
            <a:r>
              <a:rPr lang="en-GB" dirty="0" smtClean="0"/>
              <a:t>France - Category</a:t>
            </a:r>
            <a:r>
              <a:rPr lang="en-GB" dirty="0"/>
              <a:t>: Animal </a:t>
            </a:r>
            <a:r>
              <a:rPr lang="en-GB" dirty="0" smtClean="0"/>
              <a:t>Rights -Called </a:t>
            </a:r>
            <a:r>
              <a:rPr lang="en-GB" dirty="0"/>
              <a:t>by: PETA</a:t>
            </a:r>
          </a:p>
        </p:txBody>
      </p:sp>
      <p:sp>
        <p:nvSpPr>
          <p:cNvPr id="3" name="Content Placeholder 2"/>
          <p:cNvSpPr>
            <a:spLocks noGrp="1"/>
          </p:cNvSpPr>
          <p:nvPr>
            <p:ph idx="1"/>
          </p:nvPr>
        </p:nvSpPr>
        <p:spPr>
          <a:xfrm>
            <a:off x="593124" y="1825625"/>
            <a:ext cx="10760676" cy="4351338"/>
          </a:xfrm>
        </p:spPr>
        <p:txBody>
          <a:bodyPr>
            <a:normAutofit fontScale="85000" lnSpcReduction="20000"/>
          </a:bodyPr>
          <a:lstStyle/>
          <a:p>
            <a:r>
              <a:rPr lang="en-GB" dirty="0"/>
              <a:t>Air France is the only major airline that continues to ship monkeys to laboratories for experimentation. Primates transported by Air France are frequently be taken from the wild, and were transported on journeys that could last for more than 30 hours. Once transported, the primates experience only </a:t>
            </a:r>
            <a:r>
              <a:rPr lang="en-GB" dirty="0" smtClean="0"/>
              <a:t>darkened</a:t>
            </a:r>
          </a:p>
          <a:p>
            <a:r>
              <a:rPr lang="en-GB" dirty="0" smtClean="0"/>
              <a:t>According </a:t>
            </a:r>
            <a:r>
              <a:rPr lang="en-GB" dirty="0"/>
              <a:t>to PETA</a:t>
            </a:r>
            <a:r>
              <a:rPr lang="en-GB" dirty="0" smtClean="0"/>
              <a:t>:</a:t>
            </a:r>
            <a:r>
              <a:rPr lang="en-GB" dirty="0"/>
              <a:t/>
            </a:r>
            <a:br>
              <a:rPr lang="en-GB" dirty="0"/>
            </a:br>
            <a:r>
              <a:rPr lang="en-GB" dirty="0"/>
              <a:t>'Primates in laboratories were routinely mutilated, poisoned, deprived of food and water, forcibly immobilized in restraint devices, infected with painful and deadly diseases, and psychologically tormented...Primates suffer from the long and gruelling transport in the cargo holds of planes and in the backs of trucks'. </a:t>
            </a:r>
            <a:br>
              <a:rPr lang="en-GB" dirty="0"/>
            </a:br>
            <a:r>
              <a:rPr lang="en-GB" dirty="0"/>
              <a:t>It was reported that 90 percent of drugs tested on animals failed in human trials, making primate transportation for experimentation unnecessarily cruel</a:t>
            </a:r>
            <a:r>
              <a:rPr lang="en-GB" dirty="0" smtClean="0"/>
              <a:t>.</a:t>
            </a:r>
            <a:r>
              <a:rPr lang="en-GB" dirty="0"/>
              <a:t/>
            </a:r>
            <a:br>
              <a:rPr lang="en-GB" dirty="0"/>
            </a:br>
            <a:r>
              <a:rPr lang="en-GB" dirty="0"/>
              <a:t>Due to Consumer pressure, other major airlines, including United, Air China, Delta, and American were reported to have stopped transporting primates for use in </a:t>
            </a:r>
            <a:r>
              <a:rPr lang="en-GB" dirty="0" smtClean="0"/>
              <a:t>experiments</a:t>
            </a:r>
            <a:r>
              <a:rPr lang="en-GB" dirty="0"/>
              <a:t/>
            </a:r>
            <a:br>
              <a:rPr lang="en-GB" dirty="0"/>
            </a:br>
            <a:r>
              <a:rPr lang="en-GB" dirty="0"/>
              <a:t>PETA was urging consumers to boycott Air France until the company changed its policy on transporting </a:t>
            </a:r>
            <a:r>
              <a:rPr lang="en-GB" dirty="0" smtClean="0"/>
              <a:t>primates</a:t>
            </a:r>
            <a:endParaRPr lang="en-GB" dirty="0"/>
          </a:p>
        </p:txBody>
      </p:sp>
    </p:spTree>
    <p:extLst>
      <p:ext uri="{BB962C8B-B14F-4D97-AF65-F5344CB8AC3E}">
        <p14:creationId xmlns:p14="http://schemas.microsoft.com/office/powerpoint/2010/main" val="157528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645454"/>
            <a:ext cx="12192000" cy="3567092"/>
          </a:xfrm>
          <a:prstGeom prst="rect">
            <a:avLst/>
          </a:prstGeom>
        </p:spPr>
      </p:pic>
    </p:spTree>
    <p:extLst>
      <p:ext uri="{BB962C8B-B14F-4D97-AF65-F5344CB8AC3E}">
        <p14:creationId xmlns:p14="http://schemas.microsoft.com/office/powerpoint/2010/main" val="1480191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EDF Energy</a:t>
            </a:r>
            <a:br>
              <a:rPr lang="en-GB" dirty="0"/>
            </a:br>
            <a:endParaRPr lang="en-GB" dirty="0"/>
          </a:p>
        </p:txBody>
      </p:sp>
      <p:sp>
        <p:nvSpPr>
          <p:cNvPr id="3" name="Content Placeholder 2"/>
          <p:cNvSpPr>
            <a:spLocks noGrp="1"/>
          </p:cNvSpPr>
          <p:nvPr>
            <p:ph idx="1"/>
          </p:nvPr>
        </p:nvSpPr>
        <p:spPr/>
        <p:txBody>
          <a:bodyPr/>
          <a:lstStyle/>
          <a:p>
            <a:r>
              <a:rPr lang="en-GB" dirty="0"/>
              <a:t>Category: Environment</a:t>
            </a:r>
          </a:p>
          <a:p>
            <a:r>
              <a:rPr lang="en-GB" dirty="0"/>
              <a:t>Called by: Kick Nuclear - grassroots group campaigning against the UK’s addiction to nuclear power – and supporting sustainable </a:t>
            </a:r>
            <a:r>
              <a:rPr lang="en-GB" dirty="0" smtClean="0"/>
              <a:t>alternatives</a:t>
            </a:r>
            <a:endParaRPr lang="en-GB" dirty="0"/>
          </a:p>
          <a:p>
            <a:r>
              <a:rPr lang="en-GB" dirty="0"/>
              <a:t>Kick Nuclear have called a boycott of EDF for its involvement in the planned building of a new generation of nuclear power stations across the </a:t>
            </a:r>
            <a:r>
              <a:rPr lang="en-GB" dirty="0" smtClean="0"/>
              <a:t>UK</a:t>
            </a:r>
            <a:endParaRPr lang="en-GB" dirty="0"/>
          </a:p>
          <a:p>
            <a:pPr marL="0" indent="0">
              <a:buNone/>
            </a:pPr>
            <a:endParaRPr lang="en-GB" dirty="0"/>
          </a:p>
        </p:txBody>
      </p:sp>
    </p:spTree>
    <p:extLst>
      <p:ext uri="{BB962C8B-B14F-4D97-AF65-F5344CB8AC3E}">
        <p14:creationId xmlns:p14="http://schemas.microsoft.com/office/powerpoint/2010/main" val="2112079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6250" y="1714500"/>
            <a:ext cx="11239500" cy="3429000"/>
          </a:xfrm>
          <a:prstGeom prst="rect">
            <a:avLst/>
          </a:prstGeom>
        </p:spPr>
      </p:pic>
    </p:spTree>
    <p:extLst>
      <p:ext uri="{BB962C8B-B14F-4D97-AF65-F5344CB8AC3E}">
        <p14:creationId xmlns:p14="http://schemas.microsoft.com/office/powerpoint/2010/main" val="720989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L'Oreal </a:t>
            </a:r>
            <a:br>
              <a:rPr lang="en-GB" dirty="0"/>
            </a:br>
            <a:endParaRPr lang="en-GB" dirty="0"/>
          </a:p>
        </p:txBody>
      </p:sp>
      <p:sp>
        <p:nvSpPr>
          <p:cNvPr id="3" name="Content Placeholder 2"/>
          <p:cNvSpPr>
            <a:spLocks noGrp="1"/>
          </p:cNvSpPr>
          <p:nvPr>
            <p:ph idx="1"/>
          </p:nvPr>
        </p:nvSpPr>
        <p:spPr/>
        <p:txBody>
          <a:bodyPr/>
          <a:lstStyle/>
          <a:p>
            <a:r>
              <a:rPr lang="en-GB" dirty="0"/>
              <a:t>Category: Animal Testing</a:t>
            </a:r>
          </a:p>
          <a:p>
            <a:r>
              <a:rPr lang="en-GB" dirty="0"/>
              <a:t>Called by: Naturewatch - Campaigning against animal cruelty &amp; promoting animal welfare globally</a:t>
            </a:r>
          </a:p>
          <a:p>
            <a:r>
              <a:rPr lang="en-GB" dirty="0"/>
              <a:t>Naturewatch has a long-standing boycott of L'Oreal due to its continued use of animal testing for cosmetics. The French multinational uses ingredients that have been tested on animals, despite public statements to the contrary. It has also been criticised for lobbying against an EU ban on animal testing for cosmetics</a:t>
            </a:r>
          </a:p>
        </p:txBody>
      </p:sp>
    </p:spTree>
    <p:extLst>
      <p:ext uri="{BB962C8B-B14F-4D97-AF65-F5344CB8AC3E}">
        <p14:creationId xmlns:p14="http://schemas.microsoft.com/office/powerpoint/2010/main" val="359303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POSTER DEFENCE</a:t>
            </a:r>
            <a:endParaRPr lang="en-GB" dirty="0"/>
          </a:p>
        </p:txBody>
      </p:sp>
      <p:sp>
        <p:nvSpPr>
          <p:cNvPr id="3" name="Content Placeholder 2"/>
          <p:cNvSpPr>
            <a:spLocks noGrp="1"/>
          </p:cNvSpPr>
          <p:nvPr>
            <p:ph idx="1"/>
          </p:nvPr>
        </p:nvSpPr>
        <p:spPr/>
        <p:txBody>
          <a:bodyPr>
            <a:normAutofit fontScale="77500" lnSpcReduction="20000"/>
          </a:bodyPr>
          <a:lstStyle/>
          <a:p>
            <a:pPr lvl="0"/>
            <a:r>
              <a:rPr lang="en-GB" b="1" smtClean="0"/>
              <a:t>Whose </a:t>
            </a:r>
            <a:r>
              <a:rPr lang="en-GB" b="1" dirty="0"/>
              <a:t>corporation/organisation are you representing?</a:t>
            </a:r>
            <a:endParaRPr lang="en-GB" dirty="0"/>
          </a:p>
          <a:p>
            <a:pPr lvl="0"/>
            <a:r>
              <a:rPr lang="en-GB" b="1" dirty="0"/>
              <a:t>What are the views of the corporation/organisation you are not representing?</a:t>
            </a:r>
            <a:endParaRPr lang="en-GB" dirty="0"/>
          </a:p>
          <a:p>
            <a:pPr lvl="0"/>
            <a:r>
              <a:rPr lang="en-GB" b="1" dirty="0"/>
              <a:t>What is the key message that you are trying to communication?</a:t>
            </a:r>
            <a:endParaRPr lang="en-GB" dirty="0"/>
          </a:p>
          <a:p>
            <a:pPr lvl="0"/>
            <a:r>
              <a:rPr lang="en-GB" b="1" dirty="0"/>
              <a:t>What is the main target audience that you hope will read and understand your message?</a:t>
            </a:r>
            <a:endParaRPr lang="en-GB" dirty="0"/>
          </a:p>
          <a:p>
            <a:pPr lvl="0"/>
            <a:r>
              <a:rPr lang="en-GB" b="1" dirty="0"/>
              <a:t>What would someone who disagrees with you say in response to your argument?</a:t>
            </a:r>
            <a:endParaRPr lang="en-GB" dirty="0"/>
          </a:p>
          <a:p>
            <a:pPr lvl="0"/>
            <a:r>
              <a:rPr lang="en-GB" b="1" dirty="0"/>
              <a:t>Why have you used the images and words you have selected?</a:t>
            </a:r>
            <a:endParaRPr lang="en-GB" dirty="0"/>
          </a:p>
          <a:p>
            <a:pPr lvl="0"/>
            <a:r>
              <a:rPr lang="en-GB" b="1" dirty="0"/>
              <a:t>What research have you done to underpin your argument?</a:t>
            </a:r>
            <a:endParaRPr lang="en-GB" dirty="0"/>
          </a:p>
          <a:p>
            <a:pPr lvl="0"/>
            <a:r>
              <a:rPr lang="en-GB" b="1" dirty="0"/>
              <a:t>How strong do you think the evidence is to back up your argument?</a:t>
            </a:r>
            <a:endParaRPr lang="en-GB" dirty="0"/>
          </a:p>
          <a:p>
            <a:pPr lvl="0"/>
            <a:r>
              <a:rPr lang="en-GB" b="1" dirty="0"/>
              <a:t>What would you hope would happen after the audience has understood your message?</a:t>
            </a:r>
            <a:endParaRPr lang="en-GB" dirty="0"/>
          </a:p>
          <a:p>
            <a:pPr lvl="0"/>
            <a:r>
              <a:rPr lang="en-GB" b="1" dirty="0"/>
              <a:t>What models and theories will you be referring to in your reflective report?</a:t>
            </a:r>
            <a:endParaRPr lang="en-GB" dirty="0"/>
          </a:p>
          <a:p>
            <a:endParaRPr lang="en-GB" dirty="0"/>
          </a:p>
        </p:txBody>
      </p:sp>
    </p:spTree>
    <p:extLst>
      <p:ext uri="{BB962C8B-B14F-4D97-AF65-F5344CB8AC3E}">
        <p14:creationId xmlns:p14="http://schemas.microsoft.com/office/powerpoint/2010/main" val="3709648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5386</TotalTime>
  <Words>672</Words>
  <Application>Microsoft Office PowerPoint</Application>
  <PresentationFormat>Widescreen</PresentationFormat>
  <Paragraphs>49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Management Ethics L5</vt:lpstr>
      <vt:lpstr>CSR v business ethics</vt:lpstr>
      <vt:lpstr>PowerPoint Presentation</vt:lpstr>
      <vt:lpstr>Harvey Weinstein</vt:lpstr>
      <vt:lpstr>Task</vt:lpstr>
      <vt:lpstr>PowerPoint Presentation</vt:lpstr>
      <vt:lpstr>Harrods</vt:lpstr>
      <vt:lpstr>PowerPoint Presentation</vt:lpstr>
      <vt:lpstr>H &amp; M</vt:lpstr>
      <vt:lpstr>PowerPoint Presentation</vt:lpstr>
      <vt:lpstr>Adidas</vt:lpstr>
      <vt:lpstr>PowerPoint Presentation</vt:lpstr>
      <vt:lpstr>Air France - Category: Animal Rights -Called by: PETA</vt:lpstr>
      <vt:lpstr>PowerPoint Presentation</vt:lpstr>
      <vt:lpstr>EDF Energy </vt:lpstr>
      <vt:lpstr>PowerPoint Presentation</vt:lpstr>
      <vt:lpstr>L'Oreal  </vt:lpstr>
      <vt:lpstr>Questions POSTER DEFENCE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5</cp:revision>
  <dcterms:created xsi:type="dcterms:W3CDTF">2017-10-12T14:59:22Z</dcterms:created>
  <dcterms:modified xsi:type="dcterms:W3CDTF">2017-10-16T09:10:31Z</dcterms:modified>
</cp:coreProperties>
</file>