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8"/>
  </p:notesMasterIdLst>
  <p:handoutMasterIdLst>
    <p:handoutMasterId r:id="rId49"/>
  </p:handout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3" r:id="rId17"/>
    <p:sldId id="272" r:id="rId18"/>
    <p:sldId id="274" r:id="rId19"/>
    <p:sldId id="275" r:id="rId20"/>
    <p:sldId id="276" r:id="rId21"/>
    <p:sldId id="277" r:id="rId22"/>
    <p:sldId id="278" r:id="rId23"/>
    <p:sldId id="279" r:id="rId24"/>
    <p:sldId id="281" r:id="rId25"/>
    <p:sldId id="302" r:id="rId26"/>
    <p:sldId id="282" r:id="rId27"/>
    <p:sldId id="283" r:id="rId28"/>
    <p:sldId id="284" r:id="rId29"/>
    <p:sldId id="285" r:id="rId30"/>
    <p:sldId id="286" r:id="rId31"/>
    <p:sldId id="301"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303" r:id="rId45"/>
    <p:sldId id="299" r:id="rId46"/>
    <p:sldId id="300" r:id="rId47"/>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643" autoAdjust="0"/>
    <p:restoredTop sz="94660"/>
  </p:normalViewPr>
  <p:slideViewPr>
    <p:cSldViewPr snapToGrid="0">
      <p:cViewPr varScale="1">
        <p:scale>
          <a:sx n="112" d="100"/>
          <a:sy n="112" d="100"/>
        </p:scale>
        <p:origin x="28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5C203660-5B08-4C0A-A27E-DC982499EE8A}" type="datetimeFigureOut">
              <a:rPr lang="en-GB" smtClean="0"/>
              <a:t>27/06/2024</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1C0615BC-E714-4A59-B1FE-34396526E705}" type="slidenum">
              <a:rPr lang="en-GB" smtClean="0"/>
              <a:t>‹#›</a:t>
            </a:fld>
            <a:endParaRPr lang="en-GB"/>
          </a:p>
        </p:txBody>
      </p:sp>
    </p:spTree>
    <p:extLst>
      <p:ext uri="{BB962C8B-B14F-4D97-AF65-F5344CB8AC3E}">
        <p14:creationId xmlns:p14="http://schemas.microsoft.com/office/powerpoint/2010/main" val="11955605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6DD9EEE7-3108-46AC-B4E6-2BCB92301F2F}" type="datetimeFigureOut">
              <a:rPr lang="en-GB" smtClean="0"/>
              <a:t>27/06/2024</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7813531D-F623-4EEB-8418-49E5B3D244B4}" type="slidenum">
              <a:rPr lang="en-GB" smtClean="0"/>
              <a:t>‹#›</a:t>
            </a:fld>
            <a:endParaRPr lang="en-GB"/>
          </a:p>
        </p:txBody>
      </p:sp>
    </p:spTree>
    <p:extLst>
      <p:ext uri="{BB962C8B-B14F-4D97-AF65-F5344CB8AC3E}">
        <p14:creationId xmlns:p14="http://schemas.microsoft.com/office/powerpoint/2010/main" val="2785094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62209C-33C9-4B70-B2CD-F5D88FA77FF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12436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62209C-33C9-4B70-B2CD-F5D88FA77FF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50464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62209C-33C9-4B70-B2CD-F5D88FA77FF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0404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262209C-33C9-4B70-B2CD-F5D88FA77FF5}" type="slidenum">
              <a:rPr lang="en-US" smtClean="0">
                <a:solidFill>
                  <a:prstClr val="black"/>
                </a:solidFill>
              </a:rPr>
              <a:pPr/>
              <a:t>21</a:t>
            </a:fld>
            <a:endParaRPr lang="en-US" dirty="0">
              <a:solidFill>
                <a:prstClr val="black"/>
              </a:solidFill>
            </a:endParaRPr>
          </a:p>
        </p:txBody>
      </p:sp>
    </p:spTree>
    <p:extLst>
      <p:ext uri="{BB962C8B-B14F-4D97-AF65-F5344CB8AC3E}">
        <p14:creationId xmlns:p14="http://schemas.microsoft.com/office/powerpoint/2010/main" val="6263456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347200" y="152399"/>
            <a:ext cx="26416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203200" y="153923"/>
            <a:ext cx="89408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Subtitle 2"/>
          <p:cNvSpPr>
            <a:spLocks noGrp="1"/>
          </p:cNvSpPr>
          <p:nvPr>
            <p:ph type="subTitle" idx="1"/>
          </p:nvPr>
        </p:nvSpPr>
        <p:spPr>
          <a:xfrm>
            <a:off x="9347200" y="2052960"/>
            <a:ext cx="2641600" cy="1828800"/>
          </a:xfrm>
        </p:spPr>
        <p:txBody>
          <a:bodyPr anchor="ctr">
            <a:normAutofit/>
          </a:bodyPr>
          <a:lstStyle>
            <a:lvl1pPr marL="0" indent="0" algn="l">
              <a:buNone/>
              <a:defRPr sz="19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0" name="Date Placeholder 9"/>
          <p:cNvSpPr>
            <a:spLocks noGrp="1"/>
          </p:cNvSpPr>
          <p:nvPr>
            <p:ph type="dt" sz="half" idx="10"/>
          </p:nvPr>
        </p:nvSpPr>
        <p:spPr/>
        <p:txBody>
          <a:bodyPr/>
          <a:lstStyle>
            <a:lvl1pPr>
              <a:defRPr>
                <a:solidFill>
                  <a:schemeClr val="bg2"/>
                </a:solidFill>
              </a:defRPr>
            </a:lvl1pPr>
          </a:lstStyle>
          <a:p>
            <a:fld id="{2CFA551C-2BD4-4627-9BF3-50171C17916A}" type="datetimeFigureOut">
              <a:rPr lang="en-GB" smtClean="0">
                <a:solidFill>
                  <a:srgbClr val="CCD1B9"/>
                </a:solidFill>
              </a:rPr>
              <a:pPr/>
              <a:t>27/06/2024</a:t>
            </a:fld>
            <a:endParaRPr lang="en-GB">
              <a:solidFill>
                <a:srgbClr val="CCD1B9"/>
              </a:solidFill>
            </a:endParaRPr>
          </a:p>
        </p:txBody>
      </p:sp>
      <p:sp>
        <p:nvSpPr>
          <p:cNvPr id="11" name="Slide Number Placeholder 10"/>
          <p:cNvSpPr>
            <a:spLocks noGrp="1"/>
          </p:cNvSpPr>
          <p:nvPr>
            <p:ph type="sldNum" sz="quarter" idx="11"/>
          </p:nvPr>
        </p:nvSpPr>
        <p:spPr/>
        <p:txBody>
          <a:bodyPr/>
          <a:lstStyle>
            <a:lvl1pPr>
              <a:defRPr>
                <a:solidFill>
                  <a:srgbClr val="FFFFFF"/>
                </a:solidFill>
              </a:defRPr>
            </a:lvl1pPr>
          </a:lstStyle>
          <a:p>
            <a:fld id="{A08FEAED-1B6C-4881-9E49-D68F7C3115A8}" type="slidenum">
              <a:rPr lang="en-GB" smtClean="0"/>
              <a:pPr/>
              <a:t>‹#›</a:t>
            </a:fld>
            <a:endParaRPr lang="en-GB"/>
          </a:p>
        </p:txBody>
      </p:sp>
      <p:sp>
        <p:nvSpPr>
          <p:cNvPr id="12" name="Footer Placeholder 11"/>
          <p:cNvSpPr>
            <a:spLocks noGrp="1"/>
          </p:cNvSpPr>
          <p:nvPr>
            <p:ph type="ftr" sz="quarter" idx="12"/>
          </p:nvPr>
        </p:nvSpPr>
        <p:spPr/>
        <p:txBody>
          <a:bodyPr/>
          <a:lstStyle>
            <a:lvl1pPr>
              <a:defRPr>
                <a:solidFill>
                  <a:schemeClr val="bg2"/>
                </a:solidFill>
              </a:defRPr>
            </a:lvl1pPr>
          </a:lstStyle>
          <a:p>
            <a:endParaRPr lang="en-GB">
              <a:solidFill>
                <a:srgbClr val="CCD1B9"/>
              </a:solidFill>
            </a:endParaRPr>
          </a:p>
        </p:txBody>
      </p:sp>
      <p:sp>
        <p:nvSpPr>
          <p:cNvPr id="13" name="Title 12"/>
          <p:cNvSpPr>
            <a:spLocks noGrp="1"/>
          </p:cNvSpPr>
          <p:nvPr>
            <p:ph type="title"/>
          </p:nvPr>
        </p:nvSpPr>
        <p:spPr>
          <a:xfrm>
            <a:off x="609600" y="2052960"/>
            <a:ext cx="8432800" cy="1828800"/>
          </a:xfrm>
        </p:spPr>
        <p:txBody>
          <a:bodyPr/>
          <a:lstStyle>
            <a:lvl1pPr algn="r">
              <a:defRPr sz="4200" spc="150" baseline="0"/>
            </a:lvl1pPr>
          </a:lstStyle>
          <a:p>
            <a:r>
              <a:rPr lang="en-US"/>
              <a:t>Click to edit Master title style</a:t>
            </a:r>
            <a:endParaRPr lang="en-US" dirty="0"/>
          </a:p>
        </p:txBody>
      </p:sp>
    </p:spTree>
    <p:extLst>
      <p:ext uri="{BB962C8B-B14F-4D97-AF65-F5344CB8AC3E}">
        <p14:creationId xmlns:p14="http://schemas.microsoft.com/office/powerpoint/2010/main" val="12592265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FA551C-2BD4-4627-9BF3-50171C17916A}" type="datetimeFigureOut">
              <a:rPr lang="en-GB" smtClean="0">
                <a:solidFill>
                  <a:srgbClr val="534949"/>
                </a:solidFill>
              </a:rPr>
              <a:pPr/>
              <a:t>27/06/2024</a:t>
            </a:fld>
            <a:endParaRPr lang="en-GB">
              <a:solidFill>
                <a:srgbClr val="534949"/>
              </a:solidFill>
            </a:endParaRPr>
          </a:p>
        </p:txBody>
      </p:sp>
      <p:sp>
        <p:nvSpPr>
          <p:cNvPr id="5" name="Footer Placeholder 4"/>
          <p:cNvSpPr>
            <a:spLocks noGrp="1"/>
          </p:cNvSpPr>
          <p:nvPr>
            <p:ph type="ftr" sz="quarter" idx="11"/>
          </p:nvPr>
        </p:nvSpPr>
        <p:spPr/>
        <p:txBody>
          <a:bodyPr/>
          <a:lstStyle/>
          <a:p>
            <a:endParaRPr lang="en-GB">
              <a:solidFill>
                <a:srgbClr val="534949"/>
              </a:solidFill>
            </a:endParaRPr>
          </a:p>
        </p:txBody>
      </p:sp>
      <p:sp>
        <p:nvSpPr>
          <p:cNvPr id="6" name="Slide Number Placeholder 5"/>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a:solidFill>
                <a:srgbClr val="534949"/>
              </a:solidFill>
            </a:endParaRPr>
          </a:p>
        </p:txBody>
      </p:sp>
      <p:sp>
        <p:nvSpPr>
          <p:cNvPr id="7" name="Title 6"/>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2073571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9347200" y="152399"/>
            <a:ext cx="26416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203200" y="153923"/>
            <a:ext cx="89408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 Placeholder 2"/>
          <p:cNvSpPr>
            <a:spLocks noGrp="1"/>
          </p:cNvSpPr>
          <p:nvPr>
            <p:ph type="body" idx="1"/>
          </p:nvPr>
        </p:nvSpPr>
        <p:spPr>
          <a:xfrm>
            <a:off x="9550400" y="2892277"/>
            <a:ext cx="2133601" cy="1645920"/>
          </a:xfrm>
        </p:spPr>
        <p:txBody>
          <a:bodyPr anchor="ctr"/>
          <a:lstStyle>
            <a:lvl1pPr marL="0" indent="0">
              <a:buNone/>
              <a:defRPr sz="20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Date Placeholder 8"/>
          <p:cNvSpPr>
            <a:spLocks noGrp="1"/>
          </p:cNvSpPr>
          <p:nvPr>
            <p:ph type="dt" sz="half" idx="10"/>
          </p:nvPr>
        </p:nvSpPr>
        <p:spPr/>
        <p:txBody>
          <a:bodyPr/>
          <a:lstStyle>
            <a:lvl1pPr>
              <a:defRPr>
                <a:solidFill>
                  <a:srgbClr val="FFFFFF"/>
                </a:solidFill>
              </a:defRPr>
            </a:lvl1pPr>
          </a:lstStyle>
          <a:p>
            <a:fld id="{2CFA551C-2BD4-4627-9BF3-50171C17916A}" type="datetimeFigureOut">
              <a:rPr lang="en-GB" smtClean="0"/>
              <a:pPr/>
              <a:t>27/06/2024</a:t>
            </a:fld>
            <a:endParaRPr lang="en-GB"/>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A08FEAED-1B6C-4881-9E49-D68F7C3115A8}" type="slidenum">
              <a:rPr lang="en-GB" smtClean="0">
                <a:solidFill>
                  <a:srgbClr val="CCD1B9"/>
                </a:solidFill>
              </a:rPr>
              <a:pPr/>
              <a:t>‹#›</a:t>
            </a:fld>
            <a:endParaRPr lang="en-GB">
              <a:solidFill>
                <a:srgbClr val="CCD1B9"/>
              </a:solidFill>
            </a:endParaRPr>
          </a:p>
        </p:txBody>
      </p:sp>
      <p:sp>
        <p:nvSpPr>
          <p:cNvPr id="11" name="Footer Placeholder 10"/>
          <p:cNvSpPr>
            <a:spLocks noGrp="1"/>
          </p:cNvSpPr>
          <p:nvPr>
            <p:ph type="ftr" sz="quarter" idx="12"/>
          </p:nvPr>
        </p:nvSpPr>
        <p:spPr/>
        <p:txBody>
          <a:bodyPr/>
          <a:lstStyle>
            <a:lvl1pPr>
              <a:defRPr>
                <a:solidFill>
                  <a:srgbClr val="FFFFFF"/>
                </a:solidFill>
              </a:defRPr>
            </a:lvl1pPr>
          </a:lstStyle>
          <a:p>
            <a:endParaRPr lang="en-GB"/>
          </a:p>
        </p:txBody>
      </p:sp>
      <p:sp>
        <p:nvSpPr>
          <p:cNvPr id="12" name="Title 11"/>
          <p:cNvSpPr>
            <a:spLocks noGrp="1"/>
          </p:cNvSpPr>
          <p:nvPr>
            <p:ph type="title"/>
          </p:nvPr>
        </p:nvSpPr>
        <p:spPr>
          <a:xfrm>
            <a:off x="508000" y="2892277"/>
            <a:ext cx="8432800" cy="1645920"/>
          </a:xfrm>
        </p:spPr>
        <p:txBody>
          <a:bodyPr/>
          <a:lstStyle>
            <a:lvl1pPr algn="r">
              <a:defRPr sz="4200" spc="150" baseline="0"/>
            </a:lvl1pPr>
          </a:lstStyle>
          <a:p>
            <a:r>
              <a:rPr lang="en-US"/>
              <a:t>Click to edit Master title style</a:t>
            </a:r>
            <a:endParaRPr lang="en-US" dirty="0"/>
          </a:p>
        </p:txBody>
      </p:sp>
    </p:spTree>
    <p:extLst>
      <p:ext uri="{BB962C8B-B14F-4D97-AF65-F5344CB8AC3E}">
        <p14:creationId xmlns:p14="http://schemas.microsoft.com/office/powerpoint/2010/main" val="2689440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719072"/>
            <a:ext cx="53848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97600" y="1719072"/>
            <a:ext cx="53848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FA551C-2BD4-4627-9BF3-50171C17916A}" type="datetimeFigureOut">
              <a:rPr lang="en-GB" smtClean="0">
                <a:solidFill>
                  <a:srgbClr val="534949"/>
                </a:solidFill>
              </a:rPr>
              <a:pPr/>
              <a:t>27/06/2024</a:t>
            </a:fld>
            <a:endParaRPr lang="en-GB">
              <a:solidFill>
                <a:srgbClr val="534949"/>
              </a:solidFill>
            </a:endParaRPr>
          </a:p>
        </p:txBody>
      </p:sp>
      <p:sp>
        <p:nvSpPr>
          <p:cNvPr id="6" name="Footer Placeholder 5"/>
          <p:cNvSpPr>
            <a:spLocks noGrp="1"/>
          </p:cNvSpPr>
          <p:nvPr>
            <p:ph type="ftr" sz="quarter" idx="11"/>
          </p:nvPr>
        </p:nvSpPr>
        <p:spPr/>
        <p:txBody>
          <a:bodyPr/>
          <a:lstStyle/>
          <a:p>
            <a:endParaRPr lang="en-GB">
              <a:solidFill>
                <a:srgbClr val="534949"/>
              </a:solidFill>
            </a:endParaRPr>
          </a:p>
        </p:txBody>
      </p:sp>
      <p:sp>
        <p:nvSpPr>
          <p:cNvPr id="7" name="Slide Number Placeholder 6"/>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a:solidFill>
                <a:srgbClr val="534949"/>
              </a:solidFill>
            </a:endParaRPr>
          </a:p>
        </p:txBody>
      </p:sp>
      <p:sp>
        <p:nvSpPr>
          <p:cNvPr id="8" name="Title 7"/>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422328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1722438"/>
            <a:ext cx="5386917"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438400"/>
            <a:ext cx="5386917"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93368" y="1722438"/>
            <a:ext cx="5389033"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438400"/>
            <a:ext cx="5389033"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FA551C-2BD4-4627-9BF3-50171C17916A}" type="datetimeFigureOut">
              <a:rPr lang="en-GB" smtClean="0">
                <a:solidFill>
                  <a:srgbClr val="534949"/>
                </a:solidFill>
              </a:rPr>
              <a:pPr/>
              <a:t>27/06/2024</a:t>
            </a:fld>
            <a:endParaRPr lang="en-GB">
              <a:solidFill>
                <a:srgbClr val="534949"/>
              </a:solidFill>
            </a:endParaRPr>
          </a:p>
        </p:txBody>
      </p:sp>
      <p:sp>
        <p:nvSpPr>
          <p:cNvPr id="8" name="Footer Placeholder 7"/>
          <p:cNvSpPr>
            <a:spLocks noGrp="1"/>
          </p:cNvSpPr>
          <p:nvPr>
            <p:ph type="ftr" sz="quarter" idx="11"/>
          </p:nvPr>
        </p:nvSpPr>
        <p:spPr/>
        <p:txBody>
          <a:bodyPr/>
          <a:lstStyle/>
          <a:p>
            <a:endParaRPr lang="en-GB">
              <a:solidFill>
                <a:srgbClr val="534949"/>
              </a:solidFill>
            </a:endParaRPr>
          </a:p>
        </p:txBody>
      </p:sp>
      <p:sp>
        <p:nvSpPr>
          <p:cNvPr id="9" name="Slide Number Placeholder 8"/>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a:solidFill>
                <a:srgbClr val="534949"/>
              </a:solidFill>
            </a:endParaRPr>
          </a:p>
        </p:txBody>
      </p:sp>
      <p:sp>
        <p:nvSpPr>
          <p:cNvPr id="10" name="Title 9"/>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293136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CFA551C-2BD4-4627-9BF3-50171C17916A}" type="datetimeFigureOut">
              <a:rPr lang="en-GB" smtClean="0">
                <a:solidFill>
                  <a:srgbClr val="534949"/>
                </a:solidFill>
              </a:rPr>
              <a:pPr/>
              <a:t>27/06/2024</a:t>
            </a:fld>
            <a:endParaRPr lang="en-GB">
              <a:solidFill>
                <a:srgbClr val="534949"/>
              </a:solidFill>
            </a:endParaRPr>
          </a:p>
        </p:txBody>
      </p:sp>
      <p:sp>
        <p:nvSpPr>
          <p:cNvPr id="4" name="Footer Placeholder 3"/>
          <p:cNvSpPr>
            <a:spLocks noGrp="1"/>
          </p:cNvSpPr>
          <p:nvPr>
            <p:ph type="ftr" sz="quarter" idx="11"/>
          </p:nvPr>
        </p:nvSpPr>
        <p:spPr/>
        <p:txBody>
          <a:bodyPr/>
          <a:lstStyle/>
          <a:p>
            <a:endParaRPr lang="en-GB">
              <a:solidFill>
                <a:srgbClr val="534949"/>
              </a:solidFill>
            </a:endParaRPr>
          </a:p>
        </p:txBody>
      </p:sp>
      <p:sp>
        <p:nvSpPr>
          <p:cNvPr id="5" name="Slide Number Placeholder 4"/>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a:solidFill>
                <a:srgbClr val="534949"/>
              </a:solidFill>
            </a:endParaRPr>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669238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03200" y="150919"/>
            <a:ext cx="11775736"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Date Placeholder 1"/>
          <p:cNvSpPr>
            <a:spLocks noGrp="1"/>
          </p:cNvSpPr>
          <p:nvPr>
            <p:ph type="dt" sz="half" idx="10"/>
          </p:nvPr>
        </p:nvSpPr>
        <p:spPr/>
        <p:txBody>
          <a:bodyPr/>
          <a:lstStyle/>
          <a:p>
            <a:fld id="{2CFA551C-2BD4-4627-9BF3-50171C17916A}" type="datetimeFigureOut">
              <a:rPr lang="en-GB" smtClean="0">
                <a:solidFill>
                  <a:srgbClr val="534949"/>
                </a:solidFill>
              </a:rPr>
              <a:pPr/>
              <a:t>27/06/2024</a:t>
            </a:fld>
            <a:endParaRPr lang="en-GB">
              <a:solidFill>
                <a:srgbClr val="534949"/>
              </a:solidFill>
            </a:endParaRPr>
          </a:p>
        </p:txBody>
      </p:sp>
      <p:sp>
        <p:nvSpPr>
          <p:cNvPr id="3" name="Footer Placeholder 2"/>
          <p:cNvSpPr>
            <a:spLocks noGrp="1"/>
          </p:cNvSpPr>
          <p:nvPr>
            <p:ph type="ftr" sz="quarter" idx="11"/>
          </p:nvPr>
        </p:nvSpPr>
        <p:spPr/>
        <p:txBody>
          <a:bodyPr/>
          <a:lstStyle/>
          <a:p>
            <a:endParaRPr lang="en-GB">
              <a:solidFill>
                <a:srgbClr val="534949"/>
              </a:solidFill>
            </a:endParaRPr>
          </a:p>
        </p:txBody>
      </p:sp>
      <p:sp>
        <p:nvSpPr>
          <p:cNvPr id="4" name="Slide Number Placeholder 3"/>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a:solidFill>
                <a:srgbClr val="534949"/>
              </a:solidFill>
            </a:endParaRPr>
          </a:p>
        </p:txBody>
      </p:sp>
    </p:spTree>
    <p:extLst>
      <p:ext uri="{BB962C8B-B14F-4D97-AF65-F5344CB8AC3E}">
        <p14:creationId xmlns:p14="http://schemas.microsoft.com/office/powerpoint/2010/main" val="2288840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10" name="Rectangle 9"/>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9347200" y="150876"/>
            <a:ext cx="26416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9" name="Rectangle 8"/>
          <p:cNvSpPr/>
          <p:nvPr/>
        </p:nvSpPr>
        <p:spPr>
          <a:xfrm>
            <a:off x="203200" y="152400"/>
            <a:ext cx="89408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Content Placeholder 2"/>
          <p:cNvSpPr>
            <a:spLocks noGrp="1"/>
          </p:cNvSpPr>
          <p:nvPr>
            <p:ph idx="1"/>
          </p:nvPr>
        </p:nvSpPr>
        <p:spPr>
          <a:xfrm>
            <a:off x="812800" y="304801"/>
            <a:ext cx="7823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9546336" y="2130552"/>
            <a:ext cx="2231136" cy="2816352"/>
          </a:xfrm>
        </p:spPr>
        <p:txBody>
          <a:bodyPr tIns="0"/>
          <a:lstStyle>
            <a:lvl1pPr marL="0" indent="0">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FA551C-2BD4-4627-9BF3-50171C17916A}" type="datetimeFigureOut">
              <a:rPr lang="en-GB" smtClean="0">
                <a:solidFill>
                  <a:srgbClr val="534949"/>
                </a:solidFill>
              </a:rPr>
              <a:pPr/>
              <a:t>27/06/2024</a:t>
            </a:fld>
            <a:endParaRPr lang="en-GB">
              <a:solidFill>
                <a:srgbClr val="534949"/>
              </a:solidFill>
            </a:endParaRPr>
          </a:p>
        </p:txBody>
      </p:sp>
      <p:sp>
        <p:nvSpPr>
          <p:cNvPr id="6" name="Footer Placeholder 5"/>
          <p:cNvSpPr>
            <a:spLocks noGrp="1"/>
          </p:cNvSpPr>
          <p:nvPr>
            <p:ph type="ftr" sz="quarter" idx="11"/>
          </p:nvPr>
        </p:nvSpPr>
        <p:spPr/>
        <p:txBody>
          <a:bodyPr/>
          <a:lstStyle/>
          <a:p>
            <a:endParaRPr lang="en-GB">
              <a:solidFill>
                <a:srgbClr val="534949"/>
              </a:solidFill>
            </a:endParaRPr>
          </a:p>
        </p:txBody>
      </p:sp>
      <p:sp>
        <p:nvSpPr>
          <p:cNvPr id="7" name="Slide Number Placeholder 6"/>
          <p:cNvSpPr>
            <a:spLocks noGrp="1"/>
          </p:cNvSpPr>
          <p:nvPr>
            <p:ph type="sldNum" sz="quarter" idx="12"/>
          </p:nvPr>
        </p:nvSpPr>
        <p:spPr>
          <a:ln>
            <a:noFill/>
          </a:ln>
        </p:spPr>
        <p:txBody>
          <a:bodyPr/>
          <a:lstStyle>
            <a:lvl1pPr>
              <a:defRPr>
                <a:solidFill>
                  <a:srgbClr val="FFFFFF"/>
                </a:solidFill>
              </a:defRPr>
            </a:lvl1pPr>
          </a:lstStyle>
          <a:p>
            <a:fld id="{A08FEAED-1B6C-4881-9E49-D68F7C3115A8}" type="slidenum">
              <a:rPr lang="en-GB" smtClean="0"/>
              <a:pPr/>
              <a:t>‹#›</a:t>
            </a:fld>
            <a:endParaRPr lang="en-GB"/>
          </a:p>
        </p:txBody>
      </p:sp>
      <p:sp>
        <p:nvSpPr>
          <p:cNvPr id="11" name="Title 10"/>
          <p:cNvSpPr>
            <a:spLocks noGrp="1"/>
          </p:cNvSpPr>
          <p:nvPr>
            <p:ph type="title"/>
          </p:nvPr>
        </p:nvSpPr>
        <p:spPr>
          <a:xfrm>
            <a:off x="9546336" y="457200"/>
            <a:ext cx="2234213" cy="1673352"/>
          </a:xfrm>
        </p:spPr>
        <p:txBody>
          <a:bodyPr anchor="b"/>
          <a:lstStyle>
            <a:lvl1pPr algn="l">
              <a:defRPr sz="2000" spc="150" baseline="0"/>
            </a:lvl1pPr>
          </a:lstStyle>
          <a:p>
            <a:r>
              <a:rPr lang="en-US"/>
              <a:t>Click to edit Master title style</a:t>
            </a:r>
            <a:endParaRPr lang="en-US" dirty="0"/>
          </a:p>
        </p:txBody>
      </p:sp>
    </p:spTree>
    <p:extLst>
      <p:ext uri="{BB962C8B-B14F-4D97-AF65-F5344CB8AC3E}">
        <p14:creationId xmlns:p14="http://schemas.microsoft.com/office/powerpoint/2010/main" val="4261569818"/>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9" name="Rectangle 8"/>
          <p:cNvSpPr/>
          <p:nvPr/>
        </p:nvSpPr>
        <p:spPr>
          <a:xfrm>
            <a:off x="9347200" y="150876"/>
            <a:ext cx="2641600" cy="65562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Picture Placeholder 2"/>
          <p:cNvSpPr>
            <a:spLocks noGrp="1"/>
          </p:cNvSpPr>
          <p:nvPr>
            <p:ph type="pic" idx="1"/>
          </p:nvPr>
        </p:nvSpPr>
        <p:spPr>
          <a:xfrm>
            <a:off x="203200" y="152400"/>
            <a:ext cx="8940800" cy="6553200"/>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550400" y="2133600"/>
            <a:ext cx="2235200" cy="29718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FA551C-2BD4-4627-9BF3-50171C17916A}" type="datetimeFigureOut">
              <a:rPr lang="en-GB" smtClean="0">
                <a:solidFill>
                  <a:srgbClr val="CCD1B9"/>
                </a:solidFill>
              </a:rPr>
              <a:pPr/>
              <a:t>27/06/2024</a:t>
            </a:fld>
            <a:endParaRPr lang="en-GB">
              <a:solidFill>
                <a:srgbClr val="CCD1B9"/>
              </a:solidFill>
            </a:endParaRPr>
          </a:p>
        </p:txBody>
      </p:sp>
      <p:sp>
        <p:nvSpPr>
          <p:cNvPr id="6" name="Footer Placeholder 5"/>
          <p:cNvSpPr>
            <a:spLocks noGrp="1"/>
          </p:cNvSpPr>
          <p:nvPr>
            <p:ph type="ftr" sz="quarter" idx="11"/>
          </p:nvPr>
        </p:nvSpPr>
        <p:spPr/>
        <p:txBody>
          <a:bodyPr/>
          <a:lstStyle/>
          <a:p>
            <a:endParaRPr lang="en-GB">
              <a:solidFill>
                <a:srgbClr val="CCD1B9"/>
              </a:solidFill>
            </a:endParaRPr>
          </a:p>
        </p:txBody>
      </p:sp>
      <p:sp>
        <p:nvSpPr>
          <p:cNvPr id="7" name="Slide Number Placeholder 6"/>
          <p:cNvSpPr>
            <a:spLocks noGrp="1"/>
          </p:cNvSpPr>
          <p:nvPr>
            <p:ph type="sldNum" sz="quarter" idx="12"/>
          </p:nvPr>
        </p:nvSpPr>
        <p:spPr/>
        <p:txBody>
          <a:bodyPr/>
          <a:lstStyle/>
          <a:p>
            <a:fld id="{A08FEAED-1B6C-4881-9E49-D68F7C3115A8}" type="slidenum">
              <a:rPr lang="en-GB" smtClean="0">
                <a:solidFill>
                  <a:srgbClr val="CCD1B9"/>
                </a:solidFill>
              </a:rPr>
              <a:pPr/>
              <a:t>‹#›</a:t>
            </a:fld>
            <a:endParaRPr lang="en-GB">
              <a:solidFill>
                <a:srgbClr val="CCD1B9"/>
              </a:solidFill>
            </a:endParaRPr>
          </a:p>
        </p:txBody>
      </p:sp>
      <p:sp>
        <p:nvSpPr>
          <p:cNvPr id="10" name="Title 9"/>
          <p:cNvSpPr>
            <a:spLocks noGrp="1"/>
          </p:cNvSpPr>
          <p:nvPr>
            <p:ph type="title"/>
          </p:nvPr>
        </p:nvSpPr>
        <p:spPr>
          <a:xfrm>
            <a:off x="9550400" y="460248"/>
            <a:ext cx="2235200" cy="1673352"/>
          </a:xfrm>
        </p:spPr>
        <p:txBody>
          <a:bodyPr anchor="b"/>
          <a:lstStyle>
            <a:lvl1pPr algn="l">
              <a:defRPr sz="2000" spc="150" baseline="0">
                <a:solidFill>
                  <a:schemeClr val="tx2"/>
                </a:solidFill>
              </a:defRPr>
            </a:lvl1pPr>
          </a:lstStyle>
          <a:p>
            <a:r>
              <a:rPr lang="en-US"/>
              <a:t>Click to edit Master title style</a:t>
            </a:r>
            <a:endParaRPr lang="en-US" dirty="0"/>
          </a:p>
        </p:txBody>
      </p:sp>
    </p:spTree>
    <p:extLst>
      <p:ext uri="{BB962C8B-B14F-4D97-AF65-F5344CB8AC3E}">
        <p14:creationId xmlns:p14="http://schemas.microsoft.com/office/powerpoint/2010/main" val="2513314350"/>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FA551C-2BD4-4627-9BF3-50171C17916A}" type="datetimeFigureOut">
              <a:rPr lang="en-GB" smtClean="0">
                <a:solidFill>
                  <a:srgbClr val="534949"/>
                </a:solidFill>
              </a:rPr>
              <a:pPr/>
              <a:t>27/06/2024</a:t>
            </a:fld>
            <a:endParaRPr lang="en-GB">
              <a:solidFill>
                <a:srgbClr val="534949"/>
              </a:solidFill>
            </a:endParaRPr>
          </a:p>
        </p:txBody>
      </p:sp>
      <p:sp>
        <p:nvSpPr>
          <p:cNvPr id="5" name="Footer Placeholder 4"/>
          <p:cNvSpPr>
            <a:spLocks noGrp="1"/>
          </p:cNvSpPr>
          <p:nvPr>
            <p:ph type="ftr" sz="quarter" idx="11"/>
          </p:nvPr>
        </p:nvSpPr>
        <p:spPr/>
        <p:txBody>
          <a:bodyPr/>
          <a:lstStyle/>
          <a:p>
            <a:endParaRPr lang="en-GB">
              <a:solidFill>
                <a:srgbClr val="534949"/>
              </a:solidFill>
            </a:endParaRPr>
          </a:p>
        </p:txBody>
      </p:sp>
      <p:sp>
        <p:nvSpPr>
          <p:cNvPr id="6" name="Slide Number Placeholder 5"/>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a:solidFill>
                <a:srgbClr val="534949"/>
              </a:solidFill>
            </a:endParaRPr>
          </a:p>
        </p:txBody>
      </p:sp>
    </p:spTree>
    <p:extLst>
      <p:ext uri="{BB962C8B-B14F-4D97-AF65-F5344CB8AC3E}">
        <p14:creationId xmlns:p14="http://schemas.microsoft.com/office/powerpoint/2010/main" val="2884613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03200" y="147319"/>
            <a:ext cx="89408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9347200" y="147319"/>
            <a:ext cx="2608061"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Vertical Title 1"/>
          <p:cNvSpPr>
            <a:spLocks noGrp="1"/>
          </p:cNvSpPr>
          <p:nvPr>
            <p:ph type="title" orient="vert"/>
          </p:nvPr>
        </p:nvSpPr>
        <p:spPr>
          <a:xfrm>
            <a:off x="9550400" y="274639"/>
            <a:ext cx="2235200" cy="585152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FA551C-2BD4-4627-9BF3-50171C17916A}" type="datetimeFigureOut">
              <a:rPr lang="en-GB" smtClean="0">
                <a:solidFill>
                  <a:srgbClr val="534949"/>
                </a:solidFill>
              </a:rPr>
              <a:pPr/>
              <a:t>27/06/2024</a:t>
            </a:fld>
            <a:endParaRPr lang="en-GB">
              <a:solidFill>
                <a:srgbClr val="534949"/>
              </a:solidFill>
            </a:endParaRPr>
          </a:p>
        </p:txBody>
      </p:sp>
      <p:sp>
        <p:nvSpPr>
          <p:cNvPr id="5" name="Footer Placeholder 4"/>
          <p:cNvSpPr>
            <a:spLocks noGrp="1"/>
          </p:cNvSpPr>
          <p:nvPr>
            <p:ph type="ftr" sz="quarter" idx="11"/>
          </p:nvPr>
        </p:nvSpPr>
        <p:spPr/>
        <p:txBody>
          <a:bodyPr/>
          <a:lstStyle/>
          <a:p>
            <a:endParaRPr lang="en-GB">
              <a:solidFill>
                <a:srgbClr val="534949"/>
              </a:solidFill>
            </a:endParaRPr>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A08FEAED-1B6C-4881-9E49-D68F7C3115A8}" type="slidenum">
              <a:rPr lang="en-GB" smtClean="0">
                <a:solidFill>
                  <a:srgbClr val="CCD1B9"/>
                </a:solidFill>
              </a:rPr>
              <a:pPr/>
              <a:t>‹#›</a:t>
            </a:fld>
            <a:endParaRPr lang="en-GB">
              <a:solidFill>
                <a:srgbClr val="CCD1B9"/>
              </a:solidFill>
            </a:endParaRPr>
          </a:p>
        </p:txBody>
      </p:sp>
    </p:spTree>
    <p:extLst>
      <p:ext uri="{BB962C8B-B14F-4D97-AF65-F5344CB8AC3E}">
        <p14:creationId xmlns:p14="http://schemas.microsoft.com/office/powerpoint/2010/main" val="3212180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203200" y="1634971"/>
            <a:ext cx="11775736" cy="50454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203199" y="152401"/>
            <a:ext cx="11752063" cy="13464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Placeholder 1"/>
          <p:cNvSpPr>
            <a:spLocks noGrp="1"/>
          </p:cNvSpPr>
          <p:nvPr>
            <p:ph type="title"/>
          </p:nvPr>
        </p:nvSpPr>
        <p:spPr>
          <a:xfrm>
            <a:off x="508000" y="355847"/>
            <a:ext cx="11175013" cy="105439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507999" y="1719071"/>
            <a:ext cx="11210524" cy="440740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94517" y="6356350"/>
            <a:ext cx="2844800" cy="274320"/>
          </a:xfrm>
          <a:prstGeom prst="rect">
            <a:avLst/>
          </a:prstGeom>
        </p:spPr>
        <p:txBody>
          <a:bodyPr vert="horz" lIns="91440" tIns="45720" rIns="91440" bIns="45720" rtlCol="0" anchor="ctr"/>
          <a:lstStyle>
            <a:lvl1pPr algn="l">
              <a:defRPr sz="1100">
                <a:solidFill>
                  <a:schemeClr val="tx2"/>
                </a:solidFill>
              </a:defRPr>
            </a:lvl1pPr>
          </a:lstStyle>
          <a:p>
            <a:fld id="{2CFA551C-2BD4-4627-9BF3-50171C17916A}" type="datetimeFigureOut">
              <a:rPr lang="en-GB" smtClean="0">
                <a:solidFill>
                  <a:srgbClr val="534949"/>
                </a:solidFill>
              </a:rPr>
              <a:pPr/>
              <a:t>27/06/2024</a:t>
            </a:fld>
            <a:endParaRPr lang="en-GB">
              <a:solidFill>
                <a:srgbClr val="534949"/>
              </a:solidFill>
            </a:endParaRPr>
          </a:p>
        </p:txBody>
      </p:sp>
      <p:sp>
        <p:nvSpPr>
          <p:cNvPr id="5" name="Footer Placeholder 4"/>
          <p:cNvSpPr>
            <a:spLocks noGrp="1"/>
          </p:cNvSpPr>
          <p:nvPr>
            <p:ph type="ftr" sz="quarter" idx="3"/>
          </p:nvPr>
        </p:nvSpPr>
        <p:spPr>
          <a:xfrm>
            <a:off x="4064000" y="6356350"/>
            <a:ext cx="4470400" cy="274320"/>
          </a:xfrm>
          <a:prstGeom prst="rect">
            <a:avLst/>
          </a:prstGeom>
        </p:spPr>
        <p:txBody>
          <a:bodyPr vert="horz" lIns="91440" tIns="45720" rIns="91440" bIns="45720" rtlCol="0" anchor="ctr"/>
          <a:lstStyle>
            <a:lvl1pPr algn="ctr">
              <a:defRPr sz="1100">
                <a:solidFill>
                  <a:schemeClr val="tx2"/>
                </a:solidFill>
              </a:defRPr>
            </a:lvl1pPr>
          </a:lstStyle>
          <a:p>
            <a:endParaRPr lang="en-GB">
              <a:solidFill>
                <a:srgbClr val="534949"/>
              </a:solidFill>
            </a:endParaRPr>
          </a:p>
        </p:txBody>
      </p:sp>
      <p:sp>
        <p:nvSpPr>
          <p:cNvPr id="6" name="Slide Number Placeholder 5"/>
          <p:cNvSpPr>
            <a:spLocks noGrp="1"/>
          </p:cNvSpPr>
          <p:nvPr>
            <p:ph type="sldNum" sz="quarter" idx="4"/>
          </p:nvPr>
        </p:nvSpPr>
        <p:spPr>
          <a:xfrm>
            <a:off x="10979573" y="6355080"/>
            <a:ext cx="777288" cy="274320"/>
          </a:xfrm>
          <a:prstGeom prst="rect">
            <a:avLst/>
          </a:prstGeom>
          <a:ln w="19050">
            <a:noFill/>
          </a:ln>
        </p:spPr>
        <p:txBody>
          <a:bodyPr vert="horz" lIns="91440" tIns="45720" rIns="91440" bIns="45720" rtlCol="0" anchor="ctr"/>
          <a:lstStyle>
            <a:lvl1pPr algn="ctr">
              <a:defRPr sz="1100">
                <a:solidFill>
                  <a:schemeClr val="tx2"/>
                </a:solidFill>
              </a:defRPr>
            </a:lvl1pPr>
          </a:lstStyle>
          <a:p>
            <a:fld id="{A08FEAED-1B6C-4881-9E49-D68F7C3115A8}" type="slidenum">
              <a:rPr lang="en-GB" smtClean="0">
                <a:solidFill>
                  <a:srgbClr val="534949"/>
                </a:solidFill>
              </a:rPr>
              <a:pPr/>
              <a:t>‹#›</a:t>
            </a:fld>
            <a:endParaRPr lang="en-GB">
              <a:solidFill>
                <a:srgbClr val="534949"/>
              </a:solidFill>
            </a:endParaRPr>
          </a:p>
        </p:txBody>
      </p:sp>
    </p:spTree>
    <p:extLst>
      <p:ext uri="{BB962C8B-B14F-4D97-AF65-F5344CB8AC3E}">
        <p14:creationId xmlns:p14="http://schemas.microsoft.com/office/powerpoint/2010/main" val="23755390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p:titleStyle>
    <p:body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monoskop.org/images/4/43/Foucault_Michel_Discipline_and_Punish_The_Birth_of_the_Prison_1977_1995.pdf" TargetMode="External"/><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4.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png"/><Relationship Id="rId1" Type="http://schemas.openxmlformats.org/officeDocument/2006/relationships/slideLayout" Target="../slideLayouts/slideLayout8.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5.xml"/><Relationship Id="rId4" Type="http://schemas.openxmlformats.org/officeDocument/2006/relationships/image" Target="../media/image50.png"/></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hyperlink" Target="http://www.sparknotes.com/philosophy/disciplinepunish/" TargetMode="External"/><Relationship Id="rId2" Type="http://schemas.openxmlformats.org/officeDocument/2006/relationships/image" Target="../media/image19.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en-GB" dirty="0"/>
              <a:t>Alexander Scott</a:t>
            </a:r>
          </a:p>
          <a:p>
            <a:r>
              <a:rPr lang="en-GB" sz="1600" dirty="0">
                <a:solidFill>
                  <a:srgbClr val="002060"/>
                </a:solidFill>
              </a:rPr>
              <a:t>alexander.scott@uwtsd.ac.uk</a:t>
            </a:r>
          </a:p>
        </p:txBody>
      </p:sp>
      <p:sp>
        <p:nvSpPr>
          <p:cNvPr id="2" name="Title 1"/>
          <p:cNvSpPr>
            <a:spLocks noGrp="1"/>
          </p:cNvSpPr>
          <p:nvPr>
            <p:ph type="title"/>
          </p:nvPr>
        </p:nvSpPr>
        <p:spPr>
          <a:xfrm>
            <a:off x="329981" y="2749646"/>
            <a:ext cx="8755961" cy="1828800"/>
          </a:xfrm>
        </p:spPr>
        <p:txBody>
          <a:bodyPr/>
          <a:lstStyle/>
          <a:p>
            <a:r>
              <a:rPr lang="en-GB" sz="3200" b="1" dirty="0"/>
              <a:t>HPHI5014, 6014</a:t>
            </a:r>
            <a:br>
              <a:rPr lang="en-GB" sz="3200" b="1" dirty="0"/>
            </a:br>
            <a:r>
              <a:rPr lang="en-GB" dirty="0">
                <a:solidFill>
                  <a:srgbClr val="FFFF00"/>
                </a:solidFill>
              </a:rPr>
              <a:t>Week 4 Lecture 1</a:t>
            </a:r>
            <a:br>
              <a:rPr lang="en-GB" dirty="0">
                <a:solidFill>
                  <a:srgbClr val="FFFF00"/>
                </a:solidFill>
              </a:rPr>
            </a:br>
            <a:r>
              <a:rPr lang="en-GB" b="1" dirty="0"/>
              <a:t>Power, Punishment, </a:t>
            </a:r>
            <a:r>
              <a:rPr lang="en-GB" b="1" dirty="0" err="1"/>
              <a:t>Panopticism</a:t>
            </a:r>
            <a:r>
              <a:rPr lang="en-GB" b="1" dirty="0"/>
              <a:t>: </a:t>
            </a:r>
            <a:br>
              <a:rPr lang="en-GB" b="1" dirty="0"/>
            </a:br>
            <a:r>
              <a:rPr lang="en-GB" b="1" dirty="0"/>
              <a:t>Prison and the Birth of Disciplinary Society</a:t>
            </a:r>
            <a:br>
              <a:rPr lang="en-GB" b="1" dirty="0"/>
            </a:br>
            <a:r>
              <a:rPr lang="en-GB" b="1" dirty="0">
                <a:solidFill>
                  <a:srgbClr val="92D050"/>
                </a:solidFill>
              </a:rPr>
              <a:t>PART 1: Shifting conceptions of power/punishment </a:t>
            </a:r>
            <a:br>
              <a:rPr lang="en-US" dirty="0">
                <a:solidFill>
                  <a:srgbClr val="92D050"/>
                </a:solidFill>
              </a:rPr>
            </a:br>
            <a:r>
              <a:rPr lang="en-GB" dirty="0">
                <a:solidFill>
                  <a:srgbClr val="92D050"/>
                </a:solidFill>
              </a:rPr>
              <a:t> </a:t>
            </a:r>
          </a:p>
        </p:txBody>
      </p:sp>
    </p:spTree>
    <p:extLst>
      <p:ext uri="{BB962C8B-B14F-4D97-AF65-F5344CB8AC3E}">
        <p14:creationId xmlns:p14="http://schemas.microsoft.com/office/powerpoint/2010/main" val="4111031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0700" y="435518"/>
            <a:ext cx="11175013" cy="1054394"/>
          </a:xfrm>
        </p:spPr>
        <p:txBody>
          <a:bodyPr/>
          <a:lstStyle/>
          <a:p>
            <a:br>
              <a:rPr lang="en-GB" dirty="0"/>
            </a:br>
            <a:r>
              <a:rPr lang="en-GB" dirty="0"/>
              <a:t>Michel Foucault (1926–1984)</a:t>
            </a:r>
            <a:br>
              <a:rPr lang="en-GB" dirty="0"/>
            </a:br>
            <a:endParaRPr lang="en-US" dirty="0"/>
          </a:p>
        </p:txBody>
      </p:sp>
      <p:pic>
        <p:nvPicPr>
          <p:cNvPr id="3" name="Picture 2"/>
          <p:cNvPicPr>
            <a:picLocks noChangeAspect="1"/>
          </p:cNvPicPr>
          <p:nvPr/>
        </p:nvPicPr>
        <p:blipFill>
          <a:blip r:embed="rId2"/>
          <a:stretch>
            <a:fillRect/>
          </a:stretch>
        </p:blipFill>
        <p:spPr>
          <a:xfrm>
            <a:off x="268101" y="1693994"/>
            <a:ext cx="2619375" cy="3943350"/>
          </a:xfrm>
          <a:prstGeom prst="rect">
            <a:avLst/>
          </a:prstGeom>
        </p:spPr>
      </p:pic>
      <p:sp>
        <p:nvSpPr>
          <p:cNvPr id="4" name="Rectangle 3"/>
          <p:cNvSpPr/>
          <p:nvPr/>
        </p:nvSpPr>
        <p:spPr>
          <a:xfrm>
            <a:off x="3055683" y="1704331"/>
            <a:ext cx="4991549" cy="2950038"/>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Franklin Gothic Medium"/>
                <a:ea typeface="Calibri" panose="020F0502020204030204" pitchFamily="34" charset="0"/>
                <a:cs typeface="Times New Roman" panose="02020603050405020304" pitchFamily="18" charset="0"/>
              </a:rPr>
              <a:t>Michel Foucault</a:t>
            </a:r>
            <a:r>
              <a:rPr kumimoji="0" lang="en-GB" sz="1800" b="0" i="1" u="none" strike="noStrike" kern="1200" cap="none" spc="0" normalizeH="0" baseline="0" noProof="0" dirty="0">
                <a:ln>
                  <a:noFill/>
                </a:ln>
                <a:solidFill>
                  <a:prstClr val="black"/>
                </a:solidFill>
                <a:effectLst/>
                <a:uLnTx/>
                <a:uFillTx/>
                <a:latin typeface="Franklin Gothic Medium"/>
                <a:ea typeface="Calibri" panose="020F0502020204030204" pitchFamily="34" charset="0"/>
                <a:cs typeface="Times New Roman" panose="02020603050405020304" pitchFamily="18" charset="0"/>
              </a:rPr>
              <a:t>, Discipline and Punish: The Birth of the Prison</a:t>
            </a:r>
            <a:r>
              <a:rPr kumimoji="0" lang="en-GB" sz="1800" b="0" i="0" u="none" strike="noStrike" kern="1200" cap="none" spc="0" normalizeH="0" baseline="0" noProof="0" dirty="0">
                <a:ln>
                  <a:noFill/>
                </a:ln>
                <a:solidFill>
                  <a:prstClr val="black"/>
                </a:solidFill>
                <a:effectLst/>
                <a:uLnTx/>
                <a:uFillTx/>
                <a:latin typeface="Franklin Gothic Medium"/>
                <a:ea typeface="Calibri" panose="020F0502020204030204" pitchFamily="34" charset="0"/>
                <a:cs typeface="Times New Roman" panose="02020603050405020304" pitchFamily="18" charset="0"/>
              </a:rPr>
              <a:t> (London: Penguin, 1977 [French 1975]), pp. 3–16. Full copy of book, available here: </a:t>
            </a:r>
            <a:r>
              <a:rPr kumimoji="0" lang="en-GB" sz="1800" b="0" i="0" u="sng" strike="noStrike" kern="1200" cap="none" spc="0" normalizeH="0" baseline="0" noProof="0" dirty="0">
                <a:ln>
                  <a:noFill/>
                </a:ln>
                <a:solidFill>
                  <a:srgbClr val="0563C1"/>
                </a:solidFill>
                <a:effectLst/>
                <a:uLnTx/>
                <a:uFillTx/>
                <a:latin typeface="Franklin Gothic Medium"/>
                <a:ea typeface="Calibri" panose="020F0502020204030204" pitchFamily="34" charset="0"/>
                <a:cs typeface="Times New Roman" panose="02020603050405020304" pitchFamily="18" charset="0"/>
                <a:hlinkClick r:id="rId3"/>
              </a:rPr>
              <a:t>https://monoskop.org/images/4/43/Foucault_Michel_Discipline_and_Punish_The_Birth_of_the_Prison_1977_1995.pdf</a:t>
            </a:r>
            <a:r>
              <a:rPr kumimoji="0" lang="en-GB" sz="1800" b="0" i="0" u="none" strike="noStrike" kern="1200" cap="none" spc="0" normalizeH="0" baseline="0" noProof="0" dirty="0">
                <a:ln>
                  <a:noFill/>
                </a:ln>
                <a:solidFill>
                  <a:prstClr val="black"/>
                </a:solidFill>
                <a:effectLst/>
                <a:uLnTx/>
                <a:uFillTx/>
                <a:latin typeface="Franklin Gothic Medium"/>
                <a:ea typeface="Calibri" panose="020F0502020204030204" pitchFamily="34" charset="0"/>
                <a:cs typeface="Times New Roman" panose="02020603050405020304" pitchFamily="18" charset="0"/>
              </a:rPr>
              <a:t>.</a:t>
            </a:r>
            <a:endParaRPr kumimoji="0" lang="en-US" sz="1600" b="0" i="0" u="none" strike="noStrike" kern="1200" cap="none" spc="0" normalizeH="0" baseline="0" noProof="0" dirty="0">
              <a:ln>
                <a:noFill/>
              </a:ln>
              <a:solidFill>
                <a:prstClr val="black"/>
              </a:solidFill>
              <a:effectLst/>
              <a:uLnTx/>
              <a:uFillTx/>
              <a:latin typeface="Franklin Gothic Medium"/>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4"/>
          <a:stretch>
            <a:fillRect/>
          </a:stretch>
        </p:blipFill>
        <p:spPr>
          <a:xfrm>
            <a:off x="8103113" y="1593801"/>
            <a:ext cx="3864056" cy="2525554"/>
          </a:xfrm>
          <a:prstGeom prst="rect">
            <a:avLst/>
          </a:prstGeom>
        </p:spPr>
      </p:pic>
      <p:pic>
        <p:nvPicPr>
          <p:cNvPr id="6" name="Picture 5"/>
          <p:cNvPicPr>
            <a:picLocks noChangeAspect="1"/>
          </p:cNvPicPr>
          <p:nvPr/>
        </p:nvPicPr>
        <p:blipFill>
          <a:blip r:embed="rId5"/>
          <a:stretch>
            <a:fillRect/>
          </a:stretch>
        </p:blipFill>
        <p:spPr>
          <a:xfrm>
            <a:off x="8103113" y="4112372"/>
            <a:ext cx="3922326" cy="2745628"/>
          </a:xfrm>
          <a:prstGeom prst="rect">
            <a:avLst/>
          </a:prstGeom>
        </p:spPr>
      </p:pic>
    </p:spTree>
    <p:extLst>
      <p:ext uri="{BB962C8B-B14F-4D97-AF65-F5344CB8AC3E}">
        <p14:creationId xmlns:p14="http://schemas.microsoft.com/office/powerpoint/2010/main" val="24266344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232441" y="4267254"/>
            <a:ext cx="3751729" cy="2452137"/>
          </a:xfrm>
          <a:prstGeom prst="rect">
            <a:avLst/>
          </a:prstGeom>
        </p:spPr>
      </p:pic>
      <p:pic>
        <p:nvPicPr>
          <p:cNvPr id="7" name="Picture 6"/>
          <p:cNvPicPr>
            <a:picLocks noChangeAspect="1"/>
          </p:cNvPicPr>
          <p:nvPr/>
        </p:nvPicPr>
        <p:blipFill>
          <a:blip r:embed="rId3"/>
          <a:stretch>
            <a:fillRect/>
          </a:stretch>
        </p:blipFill>
        <p:spPr>
          <a:xfrm>
            <a:off x="240878" y="1672343"/>
            <a:ext cx="2381250" cy="3638550"/>
          </a:xfrm>
          <a:prstGeom prst="rect">
            <a:avLst/>
          </a:prstGeom>
        </p:spPr>
      </p:pic>
      <p:pic>
        <p:nvPicPr>
          <p:cNvPr id="8" name="Picture 7"/>
          <p:cNvPicPr>
            <a:picLocks noChangeAspect="1"/>
          </p:cNvPicPr>
          <p:nvPr/>
        </p:nvPicPr>
        <p:blipFill rotWithShape="1">
          <a:blip r:embed="rId4"/>
          <a:srcRect t="491" b="-1"/>
          <a:stretch/>
        </p:blipFill>
        <p:spPr>
          <a:xfrm>
            <a:off x="2622128" y="1672343"/>
            <a:ext cx="2186570" cy="3651703"/>
          </a:xfrm>
          <a:prstGeom prst="rect">
            <a:avLst/>
          </a:prstGeom>
        </p:spPr>
      </p:pic>
      <p:pic>
        <p:nvPicPr>
          <p:cNvPr id="9" name="Picture 8"/>
          <p:cNvPicPr>
            <a:picLocks noChangeAspect="1"/>
          </p:cNvPicPr>
          <p:nvPr/>
        </p:nvPicPr>
        <p:blipFill rotWithShape="1">
          <a:blip r:embed="rId5"/>
          <a:srcRect l="9014" t="6064" r="8792" b="9274"/>
          <a:stretch/>
        </p:blipFill>
        <p:spPr>
          <a:xfrm>
            <a:off x="4790765" y="1655836"/>
            <a:ext cx="2225318" cy="3684713"/>
          </a:xfrm>
          <a:prstGeom prst="rect">
            <a:avLst/>
          </a:prstGeom>
        </p:spPr>
      </p:pic>
      <p:pic>
        <p:nvPicPr>
          <p:cNvPr id="10" name="Picture 9"/>
          <p:cNvPicPr>
            <a:picLocks noChangeAspect="1"/>
          </p:cNvPicPr>
          <p:nvPr/>
        </p:nvPicPr>
        <p:blipFill rotWithShape="1">
          <a:blip r:embed="rId6"/>
          <a:srcRect l="3842" t="2798" r="5746" b="5296"/>
          <a:stretch/>
        </p:blipFill>
        <p:spPr>
          <a:xfrm>
            <a:off x="7016083" y="1653413"/>
            <a:ext cx="2432717" cy="3676409"/>
          </a:xfrm>
          <a:prstGeom prst="rect">
            <a:avLst/>
          </a:prstGeom>
        </p:spPr>
      </p:pic>
      <p:sp>
        <p:nvSpPr>
          <p:cNvPr id="13" name="Title 1"/>
          <p:cNvSpPr>
            <a:spLocks noGrp="1"/>
          </p:cNvSpPr>
          <p:nvPr>
            <p:ph type="title"/>
          </p:nvPr>
        </p:nvSpPr>
        <p:spPr>
          <a:xfrm>
            <a:off x="520700" y="435518"/>
            <a:ext cx="11175013" cy="1054394"/>
          </a:xfrm>
        </p:spPr>
        <p:txBody>
          <a:bodyPr/>
          <a:lstStyle/>
          <a:p>
            <a:br>
              <a:rPr lang="en-GB" dirty="0"/>
            </a:br>
            <a:r>
              <a:rPr lang="en-GB" dirty="0"/>
              <a:t>Michel Foucault (1926–1984)</a:t>
            </a:r>
            <a:br>
              <a:rPr lang="en-GB" dirty="0"/>
            </a:br>
            <a:endParaRPr lang="en-US" dirty="0"/>
          </a:p>
        </p:txBody>
      </p:sp>
      <p:pic>
        <p:nvPicPr>
          <p:cNvPr id="2" name="Picture 1"/>
          <p:cNvPicPr>
            <a:picLocks noChangeAspect="1"/>
          </p:cNvPicPr>
          <p:nvPr/>
        </p:nvPicPr>
        <p:blipFill>
          <a:blip r:embed="rId7"/>
          <a:stretch>
            <a:fillRect/>
          </a:stretch>
        </p:blipFill>
        <p:spPr>
          <a:xfrm>
            <a:off x="9448800" y="1672343"/>
            <a:ext cx="2435849" cy="3638550"/>
          </a:xfrm>
          <a:prstGeom prst="rect">
            <a:avLst/>
          </a:prstGeom>
        </p:spPr>
      </p:pic>
    </p:spTree>
    <p:extLst>
      <p:ext uri="{BB962C8B-B14F-4D97-AF65-F5344CB8AC3E}">
        <p14:creationId xmlns:p14="http://schemas.microsoft.com/office/powerpoint/2010/main" val="23605692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p:txBody>
          <a:bodyPr/>
          <a:lstStyle/>
          <a:p>
            <a:pPr marL="45720" indent="0">
              <a:buNone/>
            </a:pPr>
            <a:r>
              <a:rPr lang="en-GB" dirty="0"/>
              <a:t>For this lecture, students were assigned two primary sources that exemplify the political, legal and social changes engendered by the French Revolution</a:t>
            </a:r>
            <a:endParaRPr lang="en-US" dirty="0"/>
          </a:p>
        </p:txBody>
      </p:sp>
      <p:sp>
        <p:nvSpPr>
          <p:cNvPr id="3" name="Content Placeholder 2"/>
          <p:cNvSpPr>
            <a:spLocks noGrp="1"/>
          </p:cNvSpPr>
          <p:nvPr>
            <p:ph sz="half" idx="2"/>
          </p:nvPr>
        </p:nvSpPr>
        <p:spPr/>
        <p:txBody>
          <a:bodyPr/>
          <a:lstStyle/>
          <a:p>
            <a:pPr lvl="0" algn="r"/>
            <a:r>
              <a:rPr lang="en-GB" dirty="0">
                <a:solidFill>
                  <a:srgbClr val="FF0000"/>
                </a:solidFill>
              </a:rPr>
              <a:t>National Assembly of France, </a:t>
            </a:r>
            <a:r>
              <a:rPr lang="en-GB" i="1" dirty="0">
                <a:solidFill>
                  <a:srgbClr val="FF0000"/>
                </a:solidFill>
              </a:rPr>
              <a:t>Declaration of the Rights of Man and Citizen</a:t>
            </a:r>
            <a:r>
              <a:rPr lang="en-GB" dirty="0">
                <a:solidFill>
                  <a:srgbClr val="FF0000"/>
                </a:solidFill>
              </a:rPr>
              <a:t> (August 1789)</a:t>
            </a:r>
            <a:endParaRPr lang="en-US" dirty="0">
              <a:solidFill>
                <a:srgbClr val="FF0000"/>
              </a:solidFill>
            </a:endParaRPr>
          </a:p>
          <a:p>
            <a:pPr lvl="0" algn="r"/>
            <a:r>
              <a:rPr lang="en-GB" dirty="0">
                <a:solidFill>
                  <a:srgbClr val="FF0000"/>
                </a:solidFill>
              </a:rPr>
              <a:t>Legislative Assembly of France, </a:t>
            </a:r>
            <a:r>
              <a:rPr lang="en-GB" i="1" dirty="0">
                <a:solidFill>
                  <a:srgbClr val="FF0000"/>
                </a:solidFill>
              </a:rPr>
              <a:t>Decree on the Death Penalty</a:t>
            </a:r>
            <a:r>
              <a:rPr lang="en-GB" dirty="0">
                <a:solidFill>
                  <a:srgbClr val="FF0000"/>
                </a:solidFill>
              </a:rPr>
              <a:t> (June 1792)</a:t>
            </a:r>
            <a:endParaRPr lang="en-US" dirty="0">
              <a:solidFill>
                <a:srgbClr val="FF0000"/>
              </a:solidFill>
            </a:endParaRPr>
          </a:p>
          <a:p>
            <a:endParaRPr lang="en-US" dirty="0"/>
          </a:p>
        </p:txBody>
      </p:sp>
      <p:sp>
        <p:nvSpPr>
          <p:cNvPr id="5" name="Title 1"/>
          <p:cNvSpPr>
            <a:spLocks noGrp="1"/>
          </p:cNvSpPr>
          <p:nvPr>
            <p:ph type="title"/>
          </p:nvPr>
        </p:nvSpPr>
        <p:spPr/>
        <p:txBody>
          <a:bodyPr/>
          <a:lstStyle/>
          <a:p>
            <a:br>
              <a:rPr lang="en-GB" dirty="0"/>
            </a:br>
            <a:r>
              <a:rPr lang="en-GB" dirty="0"/>
              <a:t>Shifting attitudes towards punishment: </a:t>
            </a:r>
            <a:br>
              <a:rPr lang="en-GB" dirty="0"/>
            </a:br>
            <a:r>
              <a:rPr lang="en-GB" dirty="0"/>
              <a:t>French revolution (c. 1789–1799)</a:t>
            </a:r>
            <a:br>
              <a:rPr lang="en-GB" dirty="0"/>
            </a:br>
            <a:endParaRPr lang="en-US" dirty="0"/>
          </a:p>
        </p:txBody>
      </p:sp>
    </p:spTree>
    <p:extLst>
      <p:ext uri="{BB962C8B-B14F-4D97-AF65-F5344CB8AC3E}">
        <p14:creationId xmlns:p14="http://schemas.microsoft.com/office/powerpoint/2010/main" val="1055145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609599" y="1719071"/>
            <a:ext cx="5511501" cy="5004457"/>
          </a:xfrm>
        </p:spPr>
        <p:txBody>
          <a:bodyPr>
            <a:normAutofit fontScale="85000" lnSpcReduction="10000"/>
          </a:bodyPr>
          <a:lstStyle/>
          <a:p>
            <a:pPr marL="45720" indent="0">
              <a:buNone/>
            </a:pPr>
            <a:r>
              <a:rPr lang="en-GB" dirty="0"/>
              <a:t>Part of series of reforms including:</a:t>
            </a:r>
          </a:p>
          <a:p>
            <a:r>
              <a:rPr lang="en-GB" dirty="0"/>
              <a:t>Institution of constitutional monarchy</a:t>
            </a:r>
            <a:r>
              <a:rPr lang="en-GB" i="1" dirty="0"/>
              <a:t> and then</a:t>
            </a:r>
          </a:p>
          <a:p>
            <a:r>
              <a:rPr lang="en-GB" dirty="0"/>
              <a:t>Formation of Republic and abolition of monarchy (Sep 1792)</a:t>
            </a:r>
          </a:p>
          <a:p>
            <a:r>
              <a:rPr lang="en-GB" dirty="0"/>
              <a:t>Abolition of hereditary nobility and feudal system</a:t>
            </a:r>
          </a:p>
          <a:p>
            <a:r>
              <a:rPr lang="en-GB" dirty="0"/>
              <a:t>Civic oversight of Catholic Church</a:t>
            </a:r>
          </a:p>
          <a:p>
            <a:r>
              <a:rPr lang="en-GB" dirty="0"/>
              <a:t>New calendar (instituted Jan 1793)</a:t>
            </a:r>
          </a:p>
          <a:p>
            <a:r>
              <a:rPr lang="en-GB" dirty="0"/>
              <a:t>New Deist religion – Cult of the Supreme Being (inaugurated June 1794)</a:t>
            </a:r>
            <a:endParaRPr lang="en-US" dirty="0"/>
          </a:p>
        </p:txBody>
      </p:sp>
      <p:sp>
        <p:nvSpPr>
          <p:cNvPr id="5" name="Title 1"/>
          <p:cNvSpPr>
            <a:spLocks noGrp="1"/>
          </p:cNvSpPr>
          <p:nvPr>
            <p:ph type="title"/>
          </p:nvPr>
        </p:nvSpPr>
        <p:spPr/>
        <p:txBody>
          <a:bodyPr/>
          <a:lstStyle/>
          <a:p>
            <a:r>
              <a:rPr lang="en-GB" dirty="0"/>
              <a:t>Shifting attitudes towards punishment: </a:t>
            </a:r>
            <a:br>
              <a:rPr lang="en-GB" dirty="0"/>
            </a:br>
            <a:r>
              <a:rPr lang="en-GB" dirty="0"/>
              <a:t>French revolution (c. 1789–1799)</a:t>
            </a:r>
            <a:endParaRPr lang="en-US" dirty="0"/>
          </a:p>
        </p:txBody>
      </p:sp>
      <p:sp>
        <p:nvSpPr>
          <p:cNvPr id="7" name="Content Placeholder 2"/>
          <p:cNvSpPr>
            <a:spLocks noGrp="1"/>
          </p:cNvSpPr>
          <p:nvPr>
            <p:ph sz="half" idx="2"/>
          </p:nvPr>
        </p:nvSpPr>
        <p:spPr>
          <a:xfrm>
            <a:off x="6197600" y="1719072"/>
            <a:ext cx="5384800" cy="4407408"/>
          </a:xfrm>
        </p:spPr>
        <p:txBody>
          <a:bodyPr/>
          <a:lstStyle/>
          <a:p>
            <a:pPr lvl="0" algn="r"/>
            <a:r>
              <a:rPr lang="en-GB" dirty="0">
                <a:solidFill>
                  <a:srgbClr val="FF0000"/>
                </a:solidFill>
              </a:rPr>
              <a:t>National Assembly of France, </a:t>
            </a:r>
            <a:r>
              <a:rPr lang="en-GB" i="1" dirty="0">
                <a:solidFill>
                  <a:srgbClr val="FF0000"/>
                </a:solidFill>
              </a:rPr>
              <a:t>Declaration of the Rights of Man and Citizen</a:t>
            </a:r>
            <a:r>
              <a:rPr lang="en-GB" dirty="0">
                <a:solidFill>
                  <a:srgbClr val="FF0000"/>
                </a:solidFill>
              </a:rPr>
              <a:t> (August 1789)</a:t>
            </a:r>
            <a:endParaRPr lang="en-US" dirty="0">
              <a:solidFill>
                <a:srgbClr val="FF0000"/>
              </a:solidFill>
            </a:endParaRPr>
          </a:p>
          <a:p>
            <a:pPr lvl="0" algn="r"/>
            <a:r>
              <a:rPr lang="en-GB" dirty="0">
                <a:solidFill>
                  <a:srgbClr val="FF0000"/>
                </a:solidFill>
              </a:rPr>
              <a:t>Legislative Assembly of France, </a:t>
            </a:r>
            <a:r>
              <a:rPr lang="en-GB" i="1" dirty="0">
                <a:solidFill>
                  <a:srgbClr val="FF0000"/>
                </a:solidFill>
              </a:rPr>
              <a:t>Decree on the Death Penalty</a:t>
            </a:r>
            <a:r>
              <a:rPr lang="en-GB" dirty="0">
                <a:solidFill>
                  <a:srgbClr val="FF0000"/>
                </a:solidFill>
              </a:rPr>
              <a:t> (June 1792)</a:t>
            </a:r>
            <a:endParaRPr lang="en-US" dirty="0">
              <a:solidFill>
                <a:srgbClr val="FF0000"/>
              </a:solidFill>
            </a:endParaRPr>
          </a:p>
          <a:p>
            <a:endParaRPr lang="en-US" dirty="0"/>
          </a:p>
        </p:txBody>
      </p:sp>
    </p:spTree>
    <p:extLst>
      <p:ext uri="{BB962C8B-B14F-4D97-AF65-F5344CB8AC3E}">
        <p14:creationId xmlns:p14="http://schemas.microsoft.com/office/powerpoint/2010/main" val="1116541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609599" y="1719071"/>
            <a:ext cx="7587728" cy="5004457"/>
          </a:xfrm>
        </p:spPr>
        <p:txBody>
          <a:bodyPr>
            <a:normAutofit/>
          </a:bodyPr>
          <a:lstStyle/>
          <a:p>
            <a:pPr marL="45720" indent="0">
              <a:buNone/>
            </a:pPr>
            <a:r>
              <a:rPr lang="en-GB" dirty="0"/>
              <a:t>Informed by Enlightenment thought</a:t>
            </a:r>
            <a:endParaRPr lang="en-US" dirty="0"/>
          </a:p>
        </p:txBody>
      </p:sp>
      <p:sp>
        <p:nvSpPr>
          <p:cNvPr id="5" name="Title 1"/>
          <p:cNvSpPr>
            <a:spLocks noGrp="1"/>
          </p:cNvSpPr>
          <p:nvPr>
            <p:ph type="title"/>
          </p:nvPr>
        </p:nvSpPr>
        <p:spPr/>
        <p:txBody>
          <a:bodyPr/>
          <a:lstStyle/>
          <a:p>
            <a:r>
              <a:rPr lang="en-GB" dirty="0"/>
              <a:t>Shifting attitudes towards punishment: </a:t>
            </a:r>
            <a:br>
              <a:rPr lang="en-GB" dirty="0"/>
            </a:br>
            <a:r>
              <a:rPr lang="en-GB" dirty="0"/>
              <a:t>French revolution (c. 1789–1799)</a:t>
            </a:r>
            <a:endParaRPr lang="en-US" dirty="0"/>
          </a:p>
        </p:txBody>
      </p:sp>
      <p:pic>
        <p:nvPicPr>
          <p:cNvPr id="3" name="Picture 2"/>
          <p:cNvPicPr>
            <a:picLocks noChangeAspect="1"/>
          </p:cNvPicPr>
          <p:nvPr/>
        </p:nvPicPr>
        <p:blipFill rotWithShape="1">
          <a:blip r:embed="rId2"/>
          <a:srcRect l="2366" t="24361" r="2112" b="6556"/>
          <a:stretch/>
        </p:blipFill>
        <p:spPr>
          <a:xfrm>
            <a:off x="230370" y="2689412"/>
            <a:ext cx="9731211" cy="3958812"/>
          </a:xfrm>
          <a:prstGeom prst="rect">
            <a:avLst/>
          </a:prstGeom>
        </p:spPr>
      </p:pic>
      <p:pic>
        <p:nvPicPr>
          <p:cNvPr id="6" name="Picture 5"/>
          <p:cNvPicPr>
            <a:picLocks noChangeAspect="1"/>
          </p:cNvPicPr>
          <p:nvPr/>
        </p:nvPicPr>
        <p:blipFill>
          <a:blip r:embed="rId3"/>
          <a:stretch>
            <a:fillRect/>
          </a:stretch>
        </p:blipFill>
        <p:spPr>
          <a:xfrm>
            <a:off x="9847284" y="1624405"/>
            <a:ext cx="2150677" cy="3517038"/>
          </a:xfrm>
          <a:prstGeom prst="rect">
            <a:avLst/>
          </a:prstGeom>
        </p:spPr>
      </p:pic>
    </p:spTree>
    <p:extLst>
      <p:ext uri="{BB962C8B-B14F-4D97-AF65-F5344CB8AC3E}">
        <p14:creationId xmlns:p14="http://schemas.microsoft.com/office/powerpoint/2010/main" val="14000953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sz="half" idx="2"/>
          </p:nvPr>
        </p:nvSpPr>
        <p:spPr>
          <a:xfrm>
            <a:off x="3625327" y="1672390"/>
            <a:ext cx="7788537" cy="4932805"/>
          </a:xfrm>
        </p:spPr>
        <p:txBody>
          <a:bodyPr>
            <a:noAutofit/>
          </a:bodyPr>
          <a:lstStyle/>
          <a:p>
            <a:pPr marL="45720" lvl="0" indent="0">
              <a:buNone/>
            </a:pPr>
            <a:r>
              <a:rPr lang="en-GB" sz="2200" b="1" dirty="0"/>
              <a:t>Compare and contrast these two documents. To what extent are they compatible with one another? </a:t>
            </a:r>
          </a:p>
          <a:p>
            <a:pPr marL="0" indent="0">
              <a:buNone/>
            </a:pPr>
            <a:endParaRPr lang="en-GB" sz="1000" dirty="0"/>
          </a:p>
          <a:p>
            <a:pPr marL="342900" indent="-342900"/>
            <a:r>
              <a:rPr lang="en-GB" sz="2200" dirty="0"/>
              <a:t>What rights does the Declaration assert for citizens? Who is included, and is anybody excluded, from holding these rights? What does the Declaration say with regards to crime, punishment and the legal system?</a:t>
            </a:r>
          </a:p>
          <a:p>
            <a:pPr marL="342900" indent="-342900"/>
            <a:endParaRPr lang="en-GB" sz="1000" dirty="0"/>
          </a:p>
          <a:p>
            <a:r>
              <a:rPr lang="en-GB" sz="2200" dirty="0"/>
              <a:t>In what sense might the Decree by consistent with the ideas and ideology of the French Revolution? </a:t>
            </a:r>
            <a:endParaRPr lang="en-US" sz="2200" dirty="0"/>
          </a:p>
          <a:p>
            <a:endParaRPr lang="en-GB" sz="1000" dirty="0"/>
          </a:p>
          <a:p>
            <a:r>
              <a:rPr lang="en-GB" sz="2200" dirty="0"/>
              <a:t>In what ways might the Decree be interpreted as being consistent with Enlightenment thought and philosophy?</a:t>
            </a:r>
          </a:p>
          <a:p>
            <a:pPr marL="0" indent="0">
              <a:buNone/>
            </a:pPr>
            <a:endParaRPr lang="en-GB" sz="2000" dirty="0"/>
          </a:p>
          <a:p>
            <a:pPr marL="0" indent="0">
              <a:buNone/>
            </a:pPr>
            <a:endParaRPr lang="en-GB" sz="2000" dirty="0"/>
          </a:p>
          <a:p>
            <a:pPr marL="0" indent="0">
              <a:buNone/>
            </a:pPr>
            <a:endParaRPr lang="en-US" sz="2000" dirty="0"/>
          </a:p>
        </p:txBody>
      </p:sp>
      <p:sp>
        <p:nvSpPr>
          <p:cNvPr id="9" name="Title 2"/>
          <p:cNvSpPr txBox="1">
            <a:spLocks/>
          </p:cNvSpPr>
          <p:nvPr/>
        </p:nvSpPr>
        <p:spPr>
          <a:xfrm>
            <a:off x="300789" y="158652"/>
            <a:ext cx="11891211" cy="1003721"/>
          </a:xfrm>
          <a:prstGeom prst="rect">
            <a:avLst/>
          </a:prstGeom>
        </p:spPr>
        <p:txBody>
          <a:bodyPr vert="horz" lIns="91440" tIns="45720" rIns="91440" bIns="45720" rtlCol="0" anchor="ctr">
            <a:noAutofit/>
          </a:bodyPr>
          <a:lstStyle>
            <a:lvl1pPr algn="r" defTabSz="914400" rtl="0" eaLnBrk="1" latinLnBrk="0" hangingPunct="1">
              <a:spcBef>
                <a:spcPct val="0"/>
              </a:spcBef>
              <a:buNone/>
              <a:defRPr sz="4200" kern="1200" cap="all" spc="150" baseline="0">
                <a:ln>
                  <a:noFill/>
                </a:ln>
                <a:solidFill>
                  <a:schemeClr val="bg1"/>
                </a:solidFill>
                <a:effectLst/>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4200" b="0" i="0" u="none" strike="noStrike" kern="1200" cap="all" spc="150" normalizeH="0" baseline="0" noProof="0" dirty="0">
              <a:ln>
                <a:noFill/>
              </a:ln>
              <a:solidFill>
                <a:srgbClr val="FFC000"/>
              </a:solidFill>
              <a:effectLst>
                <a:outerShdw blurRad="38100" dist="38100" dir="2700000" algn="tl">
                  <a:srgbClr val="000000">
                    <a:alpha val="43137"/>
                  </a:srgbClr>
                </a:outerShdw>
              </a:effectLst>
              <a:uLnTx/>
              <a:uFillTx/>
              <a:latin typeface="Franklin Gothic Medium"/>
              <a:ea typeface="+mj-ea"/>
              <a:cs typeface="+mj-cs"/>
            </a:endParaRPr>
          </a:p>
        </p:txBody>
      </p:sp>
      <p:sp>
        <p:nvSpPr>
          <p:cNvPr id="11" name="Title 2"/>
          <p:cNvSpPr txBox="1">
            <a:spLocks/>
          </p:cNvSpPr>
          <p:nvPr/>
        </p:nvSpPr>
        <p:spPr>
          <a:xfrm>
            <a:off x="660400" y="351836"/>
            <a:ext cx="11175013" cy="105439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GB" sz="3200" b="0" i="0" u="none" strike="noStrike" kern="1200" cap="all" spc="200" normalizeH="0" baseline="0" noProof="0" dirty="0">
              <a:ln>
                <a:noFill/>
              </a:ln>
              <a:solidFill>
                <a:prstClr val="white"/>
              </a:solidFill>
              <a:effectLst/>
              <a:uLnTx/>
              <a:uFillTx/>
              <a:latin typeface="Franklin Gothic Medium"/>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200" b="0" i="0" u="none" strike="noStrike" kern="1200" cap="all" spc="200" normalizeH="0" baseline="0" noProof="0" dirty="0">
                <a:ln>
                  <a:noFill/>
                </a:ln>
                <a:solidFill>
                  <a:prstClr val="white"/>
                </a:solidFill>
                <a:effectLst/>
                <a:uLnTx/>
                <a:uFillTx/>
                <a:latin typeface="Franklin Gothic Medium"/>
                <a:ea typeface="+mj-ea"/>
                <a:cs typeface="+mj-cs"/>
              </a:rPr>
              <a:t>Declaration of Rights of man &amp; citizen (1789)</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200" b="0" i="0" u="none" strike="noStrike" kern="1200" cap="all" spc="200" normalizeH="0" baseline="0" noProof="0" dirty="0">
                <a:ln>
                  <a:noFill/>
                </a:ln>
                <a:solidFill>
                  <a:srgbClr val="FFFF00"/>
                </a:solidFill>
                <a:effectLst/>
                <a:uLnTx/>
                <a:uFillTx/>
                <a:latin typeface="Franklin Gothic Medium"/>
                <a:ea typeface="+mj-ea"/>
                <a:cs typeface="+mj-cs"/>
              </a:rPr>
              <a:t>Decree on Death Penalty (1792)</a:t>
            </a:r>
            <a:endParaRPr kumimoji="0" lang="en-US" sz="3200" b="0" i="0" u="none" strike="noStrike" kern="1200" cap="all" spc="200" normalizeH="0" baseline="0" noProof="0" dirty="0">
              <a:ln>
                <a:noFill/>
              </a:ln>
              <a:solidFill>
                <a:srgbClr val="FFFF00"/>
              </a:solidFill>
              <a:effectLst/>
              <a:uLnTx/>
              <a:uFillTx/>
              <a:latin typeface="Franklin Gothic Medium"/>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GB" sz="3200" b="0" i="0" u="none" strike="noStrike" kern="1200" cap="all" spc="200" normalizeH="0" baseline="0" noProof="0" dirty="0">
              <a:ln>
                <a:noFill/>
              </a:ln>
              <a:solidFill>
                <a:prstClr val="white"/>
              </a:solidFill>
              <a:effectLst/>
              <a:uLnTx/>
              <a:uFillTx/>
              <a:latin typeface="Franklin Gothic Medium"/>
              <a:ea typeface="+mj-ea"/>
              <a:cs typeface="+mj-cs"/>
            </a:endParaRPr>
          </a:p>
        </p:txBody>
      </p:sp>
      <p:pic>
        <p:nvPicPr>
          <p:cNvPr id="5" name="Picture 4"/>
          <p:cNvPicPr>
            <a:picLocks noChangeAspect="1"/>
          </p:cNvPicPr>
          <p:nvPr/>
        </p:nvPicPr>
        <p:blipFill>
          <a:blip r:embed="rId3"/>
          <a:stretch>
            <a:fillRect/>
          </a:stretch>
        </p:blipFill>
        <p:spPr>
          <a:xfrm>
            <a:off x="300789" y="1798034"/>
            <a:ext cx="2818929" cy="3785134"/>
          </a:xfrm>
          <a:prstGeom prst="rect">
            <a:avLst/>
          </a:prstGeom>
        </p:spPr>
      </p:pic>
    </p:spTree>
    <p:extLst>
      <p:ext uri="{BB962C8B-B14F-4D97-AF65-F5344CB8AC3E}">
        <p14:creationId xmlns:p14="http://schemas.microsoft.com/office/powerpoint/2010/main" val="12373988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sz="half" idx="2"/>
          </p:nvPr>
        </p:nvSpPr>
        <p:spPr>
          <a:xfrm>
            <a:off x="4152452" y="1672390"/>
            <a:ext cx="7682961" cy="5083412"/>
          </a:xfrm>
        </p:spPr>
        <p:txBody>
          <a:bodyPr>
            <a:noAutofit/>
          </a:bodyPr>
          <a:lstStyle/>
          <a:p>
            <a:pPr marL="0" indent="0">
              <a:buNone/>
            </a:pPr>
            <a:r>
              <a:rPr lang="en-GB" sz="2000" dirty="0"/>
              <a:t>The most notable feature of the </a:t>
            </a:r>
            <a:r>
              <a:rPr lang="en-GB" sz="2000" i="1" dirty="0"/>
              <a:t>Decree </a:t>
            </a:r>
            <a:r>
              <a:rPr lang="en-GB" sz="2000" dirty="0"/>
              <a:t>is its advocacy of the use of the guillotine – a machine invented by Antoine Louis, a surgeon and physiologist, and championed by the </a:t>
            </a:r>
            <a:r>
              <a:rPr lang="en-US" sz="2000" dirty="0"/>
              <a:t>physician Joseph </a:t>
            </a:r>
            <a:r>
              <a:rPr lang="en-US" sz="2000" dirty="0" err="1"/>
              <a:t>Ignace</a:t>
            </a:r>
            <a:r>
              <a:rPr lang="en-US" sz="2000" dirty="0"/>
              <a:t> </a:t>
            </a:r>
            <a:r>
              <a:rPr lang="en-US" sz="2000" dirty="0" err="1"/>
              <a:t>Guillotin</a:t>
            </a:r>
            <a:r>
              <a:rPr lang="en-US" sz="2000" dirty="0"/>
              <a:t>. What reasons does the </a:t>
            </a:r>
            <a:r>
              <a:rPr lang="en-US" sz="2000" i="1" dirty="0"/>
              <a:t>Decree </a:t>
            </a:r>
            <a:r>
              <a:rPr lang="en-US" sz="2000" dirty="0"/>
              <a:t>offer for using the guillotine?</a:t>
            </a:r>
          </a:p>
          <a:p>
            <a:pPr marL="342900" indent="-342900"/>
            <a:endParaRPr lang="en-US" sz="2000" dirty="0"/>
          </a:p>
          <a:p>
            <a:pPr marL="342900" indent="-342900"/>
            <a:r>
              <a:rPr lang="en-US" sz="2000" dirty="0"/>
              <a:t>What are its perceived advantages?</a:t>
            </a:r>
          </a:p>
          <a:p>
            <a:pPr marL="342900" indent="-342900"/>
            <a:r>
              <a:rPr lang="en-GB" sz="2000" dirty="0"/>
              <a:t>Do these advantages complement Revolutionary ideology, and if so how?</a:t>
            </a:r>
          </a:p>
          <a:p>
            <a:pPr marL="342900" indent="-342900"/>
            <a:r>
              <a:rPr lang="en-GB" sz="2000" dirty="0"/>
              <a:t>Do these advantages complement Enlightenment thought, and if so how?</a:t>
            </a:r>
            <a:endParaRPr lang="en-US" sz="2000" dirty="0"/>
          </a:p>
        </p:txBody>
      </p:sp>
      <p:sp>
        <p:nvSpPr>
          <p:cNvPr id="9" name="Title 2"/>
          <p:cNvSpPr txBox="1">
            <a:spLocks/>
          </p:cNvSpPr>
          <p:nvPr/>
        </p:nvSpPr>
        <p:spPr>
          <a:xfrm>
            <a:off x="300789" y="158652"/>
            <a:ext cx="11891211" cy="1003721"/>
          </a:xfrm>
          <a:prstGeom prst="rect">
            <a:avLst/>
          </a:prstGeom>
        </p:spPr>
        <p:txBody>
          <a:bodyPr vert="horz" lIns="91440" tIns="45720" rIns="91440" bIns="45720" rtlCol="0" anchor="ctr">
            <a:noAutofit/>
          </a:bodyPr>
          <a:lstStyle>
            <a:lvl1pPr algn="r" defTabSz="914400" rtl="0" eaLnBrk="1" latinLnBrk="0" hangingPunct="1">
              <a:spcBef>
                <a:spcPct val="0"/>
              </a:spcBef>
              <a:buNone/>
              <a:defRPr sz="4200" kern="1200" cap="all" spc="150" baseline="0">
                <a:ln>
                  <a:noFill/>
                </a:ln>
                <a:solidFill>
                  <a:schemeClr val="bg1"/>
                </a:solidFill>
                <a:effectLst/>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4200" b="0" i="0" u="none" strike="noStrike" kern="1200" cap="all" spc="150" normalizeH="0" baseline="0" noProof="0" dirty="0">
              <a:ln>
                <a:noFill/>
              </a:ln>
              <a:solidFill>
                <a:srgbClr val="FFC000"/>
              </a:solidFill>
              <a:effectLst>
                <a:outerShdw blurRad="38100" dist="38100" dir="2700000" algn="tl">
                  <a:srgbClr val="000000">
                    <a:alpha val="43137"/>
                  </a:srgbClr>
                </a:outerShdw>
              </a:effectLst>
              <a:uLnTx/>
              <a:uFillTx/>
              <a:latin typeface="Franklin Gothic Medium"/>
              <a:ea typeface="+mj-ea"/>
              <a:cs typeface="+mj-cs"/>
            </a:endParaRPr>
          </a:p>
        </p:txBody>
      </p:sp>
      <p:sp>
        <p:nvSpPr>
          <p:cNvPr id="11" name="Title 2"/>
          <p:cNvSpPr txBox="1">
            <a:spLocks/>
          </p:cNvSpPr>
          <p:nvPr/>
        </p:nvSpPr>
        <p:spPr>
          <a:xfrm>
            <a:off x="220122" y="158652"/>
            <a:ext cx="11720866" cy="124757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GB" sz="3200" b="0" i="0" u="none" strike="noStrike" kern="1200" cap="all" spc="200" normalizeH="0" baseline="0" noProof="0" dirty="0">
              <a:ln>
                <a:noFill/>
              </a:ln>
              <a:solidFill>
                <a:prstClr val="white"/>
              </a:solidFill>
              <a:effectLst/>
              <a:uLnTx/>
              <a:uFillTx/>
              <a:latin typeface="Franklin Gothic Medium"/>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200" b="0" i="0" u="none" strike="noStrike" kern="1200" cap="all" spc="200" normalizeH="0" baseline="0" noProof="0" dirty="0">
                <a:ln>
                  <a:noFill/>
                </a:ln>
                <a:solidFill>
                  <a:srgbClr val="FFFF00"/>
                </a:solidFill>
                <a:effectLst/>
                <a:uLnTx/>
                <a:uFillTx/>
                <a:latin typeface="Franklin Gothic Medium"/>
                <a:ea typeface="+mj-ea"/>
                <a:cs typeface="+mj-cs"/>
              </a:rPr>
              <a:t>Decree on Death Penalty (1792) – guillotine</a:t>
            </a:r>
            <a:endParaRPr kumimoji="0" lang="en-US" sz="3200" b="0" i="0" u="none" strike="noStrike" kern="1200" cap="all" spc="200" normalizeH="0" baseline="0" noProof="0" dirty="0">
              <a:ln>
                <a:noFill/>
              </a:ln>
              <a:solidFill>
                <a:srgbClr val="FFFF00"/>
              </a:solidFill>
              <a:effectLst/>
              <a:uLnTx/>
              <a:uFillTx/>
              <a:latin typeface="Franklin Gothic Medium"/>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GB" sz="3200" b="0" i="0" u="none" strike="noStrike" kern="1200" cap="all" spc="200" normalizeH="0" baseline="0" noProof="0" dirty="0">
              <a:ln>
                <a:noFill/>
              </a:ln>
              <a:solidFill>
                <a:srgbClr val="FFFF00"/>
              </a:solidFill>
              <a:effectLst/>
              <a:uLnTx/>
              <a:uFillTx/>
              <a:latin typeface="Franklin Gothic Medium"/>
              <a:ea typeface="+mj-ea"/>
              <a:cs typeface="+mj-cs"/>
            </a:endParaRPr>
          </a:p>
        </p:txBody>
      </p:sp>
      <p:pic>
        <p:nvPicPr>
          <p:cNvPr id="1026" name="Picture 2" descr="Image result for guillotine french revolution diagr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121" y="1672390"/>
            <a:ext cx="3248025" cy="4238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58718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9125" y="1648702"/>
            <a:ext cx="6503387" cy="4264759"/>
          </a:xfrm>
          <a:prstGeom prst="rect">
            <a:avLst/>
          </a:prstGeom>
        </p:spPr>
      </p:pic>
      <p:sp>
        <p:nvSpPr>
          <p:cNvPr id="4" name="Title 1"/>
          <p:cNvSpPr txBox="1">
            <a:spLocks/>
          </p:cNvSpPr>
          <p:nvPr/>
        </p:nvSpPr>
        <p:spPr>
          <a:xfrm>
            <a:off x="6946023" y="1420342"/>
            <a:ext cx="2762364" cy="289559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3200" b="1" i="0" u="none" strike="noStrike" kern="1200" cap="all" spc="200" normalizeH="0" baseline="0" noProof="0" dirty="0">
              <a:ln>
                <a:noFill/>
              </a:ln>
              <a:solidFill>
                <a:srgbClr val="FF0000"/>
              </a:solidFill>
              <a:effectLst>
                <a:outerShdw blurRad="38100" dist="38100" dir="2700000" algn="tl">
                  <a:srgbClr val="000000">
                    <a:alpha val="43137"/>
                  </a:srgbClr>
                </a:outerShdw>
              </a:effectLst>
              <a:uLnTx/>
              <a:uFillTx/>
              <a:latin typeface="Franklin Gothic Medium"/>
              <a:ea typeface="+mj-ea"/>
              <a:cs typeface="+mj-cs"/>
            </a:endParaRPr>
          </a:p>
        </p:txBody>
      </p:sp>
      <p:pic>
        <p:nvPicPr>
          <p:cNvPr id="5" name="Picture 4"/>
          <p:cNvPicPr>
            <a:picLocks noChangeAspect="1"/>
          </p:cNvPicPr>
          <p:nvPr/>
        </p:nvPicPr>
        <p:blipFill>
          <a:blip r:embed="rId3"/>
          <a:stretch>
            <a:fillRect/>
          </a:stretch>
        </p:blipFill>
        <p:spPr>
          <a:xfrm>
            <a:off x="7413044" y="3673505"/>
            <a:ext cx="4590686" cy="2987299"/>
          </a:xfrm>
          <a:prstGeom prst="rect">
            <a:avLst/>
          </a:prstGeom>
        </p:spPr>
      </p:pic>
      <p:sp>
        <p:nvSpPr>
          <p:cNvPr id="6" name="Text Placeholder 2"/>
          <p:cNvSpPr txBox="1">
            <a:spLocks/>
          </p:cNvSpPr>
          <p:nvPr/>
        </p:nvSpPr>
        <p:spPr>
          <a:xfrm>
            <a:off x="165003" y="1562641"/>
            <a:ext cx="2233951" cy="1675411"/>
          </a:xfrm>
          <a:prstGeom prst="rect">
            <a:avLst/>
          </a:prstGeom>
        </p:spPr>
        <p:txBody>
          <a:bodyPr>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US" sz="2000" b="0" i="0" u="none" strike="noStrike" kern="1200" cap="none" spc="150" normalizeH="0" baseline="0" noProof="0" dirty="0">
              <a:ln>
                <a:noFill/>
              </a:ln>
              <a:solidFill>
                <a:srgbClr val="FFFF00"/>
              </a:solidFill>
              <a:effectLst>
                <a:outerShdw blurRad="38100" dist="38100" dir="2700000" algn="tl">
                  <a:srgbClr val="000000">
                    <a:alpha val="43137"/>
                  </a:srgbClr>
                </a:outerShdw>
              </a:effectLst>
              <a:uLnTx/>
              <a:uFillTx/>
              <a:latin typeface="Franklin Gothic Medium"/>
              <a:ea typeface="+mn-ea"/>
              <a:cs typeface="+mn-cs"/>
            </a:endParaRPr>
          </a:p>
        </p:txBody>
      </p:sp>
      <p:sp>
        <p:nvSpPr>
          <p:cNvPr id="7" name="Text Placeholder 2"/>
          <p:cNvSpPr txBox="1">
            <a:spLocks/>
          </p:cNvSpPr>
          <p:nvPr/>
        </p:nvSpPr>
        <p:spPr>
          <a:xfrm>
            <a:off x="207732" y="5827400"/>
            <a:ext cx="7887357" cy="5291206"/>
          </a:xfrm>
          <a:prstGeom prst="rect">
            <a:avLst/>
          </a:prstGeom>
        </p:spPr>
        <p:txBody>
          <a:bodyPr>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r>
              <a:rPr kumimoji="0" lang="en-US" sz="2000" b="0" i="0" u="none" strike="noStrike" kern="1200" cap="none" spc="150" normalizeH="0" baseline="0" noProof="0" dirty="0">
                <a:ln>
                  <a:noFill/>
                </a:ln>
                <a:solidFill>
                  <a:srgbClr val="928B70">
                    <a:lumMod val="50000"/>
                  </a:srgbClr>
                </a:solidFill>
                <a:effectLst/>
                <a:uLnTx/>
                <a:uFillTx/>
                <a:latin typeface="Franklin Gothic Medium"/>
                <a:ea typeface="+mn-ea"/>
                <a:cs typeface="+mn-cs"/>
              </a:rPr>
              <a:t>Execution of Louis XVI, January 21 1793 (above)</a:t>
            </a:r>
          </a:p>
          <a:p>
            <a:pPr marL="0" marR="0" lvl="0" indent="0" algn="l"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r>
              <a:rPr kumimoji="0" lang="en-GB" sz="2000" b="0" i="0" u="none" strike="noStrike" kern="1200" cap="none" spc="150" normalizeH="0" baseline="0" noProof="0" dirty="0">
                <a:ln>
                  <a:noFill/>
                </a:ln>
                <a:solidFill>
                  <a:srgbClr val="928B70">
                    <a:lumMod val="50000"/>
                  </a:srgbClr>
                </a:solidFill>
                <a:effectLst/>
                <a:uLnTx/>
                <a:uFillTx/>
                <a:latin typeface="Franklin Gothic Medium"/>
                <a:ea typeface="+mn-ea"/>
                <a:cs typeface="+mn-cs"/>
              </a:rPr>
              <a:t>Execution of </a:t>
            </a:r>
            <a:r>
              <a:rPr kumimoji="0" lang="en-GB" sz="2000" b="0" i="0" u="none" strike="noStrike" kern="1200" cap="none" spc="150" normalizeH="0" baseline="0" noProof="0" dirty="0" err="1">
                <a:ln>
                  <a:noFill/>
                </a:ln>
                <a:solidFill>
                  <a:srgbClr val="928B70">
                    <a:lumMod val="50000"/>
                  </a:srgbClr>
                </a:solidFill>
                <a:effectLst/>
                <a:uLnTx/>
                <a:uFillTx/>
                <a:latin typeface="Franklin Gothic Medium"/>
                <a:ea typeface="+mn-ea"/>
                <a:cs typeface="+mn-cs"/>
              </a:rPr>
              <a:t>Maximilien</a:t>
            </a:r>
            <a:r>
              <a:rPr kumimoji="0" lang="en-GB" sz="2000" b="0" i="0" u="none" strike="noStrike" kern="1200" cap="none" spc="150" normalizeH="0" baseline="0" noProof="0" dirty="0">
                <a:ln>
                  <a:noFill/>
                </a:ln>
                <a:solidFill>
                  <a:srgbClr val="928B70">
                    <a:lumMod val="50000"/>
                  </a:srgbClr>
                </a:solidFill>
                <a:effectLst/>
                <a:uLnTx/>
                <a:uFillTx/>
                <a:latin typeface="Franklin Gothic Medium"/>
                <a:ea typeface="+mn-ea"/>
                <a:cs typeface="+mn-cs"/>
              </a:rPr>
              <a:t> de Robespierre, July 28 1794</a:t>
            </a:r>
            <a:endParaRPr kumimoji="0" lang="en-US" sz="2000" b="0" i="0" u="none" strike="noStrike" kern="1200" cap="none" spc="150" normalizeH="0" baseline="0" noProof="0" dirty="0">
              <a:ln>
                <a:noFill/>
              </a:ln>
              <a:solidFill>
                <a:srgbClr val="928B70">
                  <a:lumMod val="50000"/>
                </a:srgbClr>
              </a:solidFill>
              <a:effectLst/>
              <a:uLnTx/>
              <a:uFillTx/>
              <a:latin typeface="Franklin Gothic Medium"/>
              <a:ea typeface="+mn-ea"/>
              <a:cs typeface="+mn-cs"/>
            </a:endParaRPr>
          </a:p>
        </p:txBody>
      </p:sp>
      <p:sp>
        <p:nvSpPr>
          <p:cNvPr id="10" name="Text Placeholder 2"/>
          <p:cNvSpPr txBox="1">
            <a:spLocks/>
          </p:cNvSpPr>
          <p:nvPr/>
        </p:nvSpPr>
        <p:spPr>
          <a:xfrm>
            <a:off x="6756634" y="1672390"/>
            <a:ext cx="5247096" cy="5083412"/>
          </a:xfrm>
          <a:prstGeom prst="rect">
            <a:avLst/>
          </a:prstGeom>
        </p:spPr>
        <p:txBody>
          <a:bodyPr>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r>
              <a:rPr kumimoji="0" lang="en-GB" sz="2000" b="0" i="0" u="none" strike="noStrike" kern="1200" cap="none" spc="150" normalizeH="0" baseline="0" noProof="0" dirty="0">
                <a:ln>
                  <a:noFill/>
                </a:ln>
                <a:solidFill>
                  <a:srgbClr val="534949"/>
                </a:solidFill>
                <a:effectLst/>
                <a:uLnTx/>
                <a:uFillTx/>
                <a:latin typeface="Franklin Gothic Medium"/>
                <a:ea typeface="+mn-ea"/>
                <a:cs typeface="+mn-cs"/>
              </a:rPr>
              <a:t>Guillotine widely deployed in the Reign of Terror (July 1793–Sep 1794)</a:t>
            </a:r>
          </a:p>
          <a:p>
            <a:pPr marL="342900" marR="0" lvl="0" indent="-342900" algn="r" defTabSz="914400" rtl="0" eaLnBrk="1" fontAlgn="auto" latinLnBrk="0" hangingPunct="1">
              <a:lnSpc>
                <a:spcPct val="100000"/>
              </a:lnSpc>
              <a:spcBef>
                <a:spcPct val="20000"/>
              </a:spcBef>
              <a:spcAft>
                <a:spcPts val="0"/>
              </a:spcAft>
              <a:buClr>
                <a:srgbClr val="C66951"/>
              </a:buClr>
              <a:buSzTx/>
              <a:buFontTx/>
              <a:buChar char="-"/>
              <a:tabLst/>
              <a:defRPr/>
            </a:pPr>
            <a:r>
              <a:rPr kumimoji="0" lang="en-GB" sz="2000" b="0" i="0" u="none" strike="noStrike" kern="1200" cap="none" spc="150" normalizeH="0" baseline="0" noProof="0" dirty="0">
                <a:ln>
                  <a:noFill/>
                </a:ln>
                <a:solidFill>
                  <a:srgbClr val="534949"/>
                </a:solidFill>
                <a:effectLst/>
                <a:uLnTx/>
                <a:uFillTx/>
                <a:latin typeface="Franklin Gothic Medium"/>
                <a:ea typeface="+mn-ea"/>
                <a:cs typeface="+mn-cs"/>
              </a:rPr>
              <a:t>Committee for Public Safety oversees 16,594 executions by guillotine</a:t>
            </a:r>
          </a:p>
          <a:p>
            <a:pPr marL="342900" marR="0" lvl="0" indent="-342900" algn="l" defTabSz="914400" rtl="0" eaLnBrk="1" fontAlgn="auto" latinLnBrk="0" hangingPunct="1">
              <a:lnSpc>
                <a:spcPct val="100000"/>
              </a:lnSpc>
              <a:spcBef>
                <a:spcPct val="20000"/>
              </a:spcBef>
              <a:spcAft>
                <a:spcPts val="0"/>
              </a:spcAft>
              <a:buClr>
                <a:srgbClr val="C66951"/>
              </a:buClr>
              <a:buSzTx/>
              <a:buFontTx/>
              <a:buChar char="-"/>
              <a:tabLst/>
              <a:defRPr/>
            </a:pPr>
            <a:endParaRPr kumimoji="0" lang="en-US" sz="2000" b="0" i="0" u="none" strike="noStrike" kern="1200" cap="none" spc="150" normalizeH="0" baseline="0" noProof="0" dirty="0">
              <a:ln>
                <a:noFill/>
              </a:ln>
              <a:solidFill>
                <a:srgbClr val="534949"/>
              </a:solidFill>
              <a:effectLst/>
              <a:uLnTx/>
              <a:uFillTx/>
              <a:latin typeface="Franklin Gothic Medium"/>
              <a:ea typeface="+mn-ea"/>
              <a:cs typeface="+mn-cs"/>
            </a:endParaRPr>
          </a:p>
        </p:txBody>
      </p:sp>
      <p:sp>
        <p:nvSpPr>
          <p:cNvPr id="11" name="Title 2"/>
          <p:cNvSpPr txBox="1">
            <a:spLocks/>
          </p:cNvSpPr>
          <p:nvPr/>
        </p:nvSpPr>
        <p:spPr>
          <a:xfrm>
            <a:off x="220122" y="158652"/>
            <a:ext cx="11783608" cy="124757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GB" sz="3200" b="0" i="0" u="none" strike="noStrike" kern="1200" cap="all" spc="200" normalizeH="0" baseline="0" noProof="0" dirty="0">
              <a:ln>
                <a:noFill/>
              </a:ln>
              <a:solidFill>
                <a:prstClr val="white"/>
              </a:solidFill>
              <a:effectLst/>
              <a:uLnTx/>
              <a:uFillTx/>
              <a:latin typeface="Franklin Gothic Medium"/>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200" b="0" i="0" u="none" strike="noStrike" kern="1200" cap="all" spc="200" normalizeH="0" baseline="0" noProof="0" dirty="0">
                <a:ln>
                  <a:noFill/>
                </a:ln>
                <a:solidFill>
                  <a:srgbClr val="FFFF00"/>
                </a:solidFill>
                <a:effectLst/>
                <a:uLnTx/>
                <a:uFillTx/>
                <a:latin typeface="Franklin Gothic Medium"/>
                <a:ea typeface="+mj-ea"/>
                <a:cs typeface="+mj-cs"/>
              </a:rPr>
              <a:t>Decree on Death Penalty (1792) – guillotine</a:t>
            </a:r>
            <a:endParaRPr kumimoji="0" lang="en-US" sz="3200" b="0" i="0" u="none" strike="noStrike" kern="1200" cap="all" spc="200" normalizeH="0" baseline="0" noProof="0" dirty="0">
              <a:ln>
                <a:noFill/>
              </a:ln>
              <a:solidFill>
                <a:srgbClr val="FFFF00"/>
              </a:solidFill>
              <a:effectLst/>
              <a:uLnTx/>
              <a:uFillTx/>
              <a:latin typeface="Franklin Gothic Medium"/>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GB" sz="3200" b="0" i="0" u="none" strike="noStrike" kern="1200" cap="all" spc="200" normalizeH="0" baseline="0" noProof="0" dirty="0">
              <a:ln>
                <a:noFill/>
              </a:ln>
              <a:solidFill>
                <a:srgbClr val="FFFF00"/>
              </a:solidFill>
              <a:effectLst/>
              <a:uLnTx/>
              <a:uFillTx/>
              <a:latin typeface="Franklin Gothic Medium"/>
              <a:ea typeface="+mj-ea"/>
              <a:cs typeface="+mj-cs"/>
            </a:endParaRPr>
          </a:p>
        </p:txBody>
      </p:sp>
    </p:spTree>
    <p:extLst>
      <p:ext uri="{BB962C8B-B14F-4D97-AF65-F5344CB8AC3E}">
        <p14:creationId xmlns:p14="http://schemas.microsoft.com/office/powerpoint/2010/main" val="25643755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946023" y="1420342"/>
            <a:ext cx="2762364" cy="289559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3200" b="1" i="0" u="none" strike="noStrike" kern="1200" cap="all" spc="200" normalizeH="0" baseline="0" noProof="0" dirty="0">
              <a:ln>
                <a:noFill/>
              </a:ln>
              <a:solidFill>
                <a:srgbClr val="FF0000"/>
              </a:solidFill>
              <a:effectLst>
                <a:outerShdw blurRad="38100" dist="38100" dir="2700000" algn="tl">
                  <a:srgbClr val="000000">
                    <a:alpha val="43137"/>
                  </a:srgbClr>
                </a:outerShdw>
              </a:effectLst>
              <a:uLnTx/>
              <a:uFillTx/>
              <a:latin typeface="Franklin Gothic Medium"/>
              <a:ea typeface="+mj-ea"/>
              <a:cs typeface="+mj-cs"/>
            </a:endParaRPr>
          </a:p>
        </p:txBody>
      </p:sp>
      <p:sp>
        <p:nvSpPr>
          <p:cNvPr id="6" name="Text Placeholder 2"/>
          <p:cNvSpPr txBox="1">
            <a:spLocks/>
          </p:cNvSpPr>
          <p:nvPr/>
        </p:nvSpPr>
        <p:spPr>
          <a:xfrm>
            <a:off x="165003" y="1562641"/>
            <a:ext cx="2233951" cy="1675411"/>
          </a:xfrm>
          <a:prstGeom prst="rect">
            <a:avLst/>
          </a:prstGeom>
        </p:spPr>
        <p:txBody>
          <a:bodyPr>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US" sz="2000" b="0" i="0" u="none" strike="noStrike" kern="1200" cap="none" spc="150" normalizeH="0" baseline="0" noProof="0" dirty="0">
              <a:ln>
                <a:noFill/>
              </a:ln>
              <a:solidFill>
                <a:srgbClr val="FFFF00"/>
              </a:solidFill>
              <a:effectLst>
                <a:outerShdw blurRad="38100" dist="38100" dir="2700000" algn="tl">
                  <a:srgbClr val="000000">
                    <a:alpha val="43137"/>
                  </a:srgbClr>
                </a:outerShdw>
              </a:effectLst>
              <a:uLnTx/>
              <a:uFillTx/>
              <a:latin typeface="Franklin Gothic Medium"/>
              <a:ea typeface="+mn-ea"/>
              <a:cs typeface="+mn-cs"/>
            </a:endParaRPr>
          </a:p>
        </p:txBody>
      </p:sp>
      <p:sp>
        <p:nvSpPr>
          <p:cNvPr id="10" name="Text Placeholder 2"/>
          <p:cNvSpPr txBox="1">
            <a:spLocks/>
          </p:cNvSpPr>
          <p:nvPr/>
        </p:nvSpPr>
        <p:spPr>
          <a:xfrm>
            <a:off x="3805304" y="1672390"/>
            <a:ext cx="8198426" cy="5083412"/>
          </a:xfrm>
          <a:prstGeom prst="rect">
            <a:avLst/>
          </a:prstGeom>
        </p:spPr>
        <p:txBody>
          <a:bodyPr>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GB" sz="2400" b="0" i="0" u="none" strike="noStrike" kern="1200" cap="none" spc="150" normalizeH="0" baseline="0" noProof="0" dirty="0">
                <a:ln>
                  <a:noFill/>
                </a:ln>
                <a:solidFill>
                  <a:srgbClr val="534949"/>
                </a:solidFill>
                <a:effectLst/>
                <a:uLnTx/>
                <a:uFillTx/>
                <a:latin typeface="Franklin Gothic Medium"/>
                <a:ea typeface="+mn-ea"/>
                <a:cs typeface="+mn-cs"/>
              </a:rPr>
              <a:t>Attempted assassination of King Louis XV in Versailles</a:t>
            </a:r>
          </a:p>
          <a:p>
            <a:pPr marL="342900" marR="0" lvl="0" indent="-342900" algn="just"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GB" sz="1000" b="0" i="0" u="none" strike="noStrike" kern="1200" cap="none" spc="150" normalizeH="0" baseline="0" noProof="0" dirty="0">
              <a:ln>
                <a:noFill/>
              </a:ln>
              <a:solidFill>
                <a:srgbClr val="534949"/>
              </a:solidFill>
              <a:effectLst/>
              <a:uLnTx/>
              <a:uFillTx/>
              <a:latin typeface="Franklin Gothic Medium"/>
              <a:ea typeface="+mn-ea"/>
              <a:cs typeface="+mn-cs"/>
            </a:endParaRPr>
          </a:p>
          <a:p>
            <a:pPr marL="342900" marR="0" lvl="0" indent="-342900" algn="just"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GB" sz="2400" b="0" i="0" u="none" strike="noStrike" kern="1200" cap="none" spc="150" normalizeH="0" baseline="0" noProof="0" dirty="0">
                <a:ln>
                  <a:noFill/>
                </a:ln>
                <a:solidFill>
                  <a:srgbClr val="534949"/>
                </a:solidFill>
                <a:effectLst/>
                <a:uLnTx/>
                <a:uFillTx/>
                <a:latin typeface="Franklin Gothic Medium"/>
                <a:ea typeface="+mn-ea"/>
                <a:cs typeface="+mn-cs"/>
              </a:rPr>
              <a:t>Conviction of Robert-François </a:t>
            </a:r>
            <a:r>
              <a:rPr kumimoji="0" lang="en-GB" sz="2400" b="0" i="0" u="none" strike="noStrike" kern="1200" cap="none" spc="150" normalizeH="0" baseline="0" noProof="0" dirty="0" err="1">
                <a:ln>
                  <a:noFill/>
                </a:ln>
                <a:solidFill>
                  <a:srgbClr val="534949"/>
                </a:solidFill>
                <a:effectLst/>
                <a:uLnTx/>
                <a:uFillTx/>
                <a:latin typeface="Franklin Gothic Medium"/>
                <a:ea typeface="+mn-ea"/>
                <a:cs typeface="+mn-cs"/>
              </a:rPr>
              <a:t>Damiens</a:t>
            </a:r>
            <a:endParaRPr kumimoji="0" lang="en-US" sz="2400" b="0" i="0" u="none" strike="noStrike" kern="1200" cap="none" spc="150" normalizeH="0" baseline="0" noProof="0" dirty="0">
              <a:ln>
                <a:noFill/>
              </a:ln>
              <a:solidFill>
                <a:srgbClr val="534949"/>
              </a:solidFill>
              <a:effectLst/>
              <a:uLnTx/>
              <a:uFillTx/>
              <a:latin typeface="Franklin Gothic Medium"/>
              <a:ea typeface="+mn-ea"/>
              <a:cs typeface="+mn-cs"/>
            </a:endParaRPr>
          </a:p>
        </p:txBody>
      </p:sp>
      <p:sp>
        <p:nvSpPr>
          <p:cNvPr id="11" name="Title 2"/>
          <p:cNvSpPr txBox="1">
            <a:spLocks/>
          </p:cNvSpPr>
          <p:nvPr/>
        </p:nvSpPr>
        <p:spPr>
          <a:xfrm>
            <a:off x="220122" y="158652"/>
            <a:ext cx="11783608" cy="124757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200" b="0" i="0" u="none" strike="noStrike" kern="1200" cap="all" spc="200" normalizeH="0" baseline="0" noProof="0" dirty="0">
                <a:ln>
                  <a:noFill/>
                </a:ln>
                <a:solidFill>
                  <a:srgbClr val="FFFF00"/>
                </a:solidFill>
                <a:effectLst/>
                <a:uLnTx/>
                <a:uFillTx/>
                <a:latin typeface="Franklin Gothic Medium"/>
                <a:ea typeface="+mj-ea"/>
                <a:cs typeface="+mj-cs"/>
              </a:rPr>
              <a:t>(attempted) regicide, 5 January 1757</a:t>
            </a:r>
          </a:p>
        </p:txBody>
      </p:sp>
      <p:pic>
        <p:nvPicPr>
          <p:cNvPr id="3" name="Picture 2"/>
          <p:cNvPicPr>
            <a:picLocks noChangeAspect="1"/>
          </p:cNvPicPr>
          <p:nvPr/>
        </p:nvPicPr>
        <p:blipFill rotWithShape="1">
          <a:blip r:embed="rId2"/>
          <a:srcRect l="38295" t="2002" r="1313" b="1620"/>
          <a:stretch/>
        </p:blipFill>
        <p:spPr>
          <a:xfrm>
            <a:off x="215888" y="1669630"/>
            <a:ext cx="3538531" cy="5027471"/>
          </a:xfrm>
          <a:prstGeom prst="rect">
            <a:avLst/>
          </a:prstGeom>
        </p:spPr>
      </p:pic>
      <p:pic>
        <p:nvPicPr>
          <p:cNvPr id="9" name="Picture 8"/>
          <p:cNvPicPr>
            <a:picLocks noChangeAspect="1"/>
          </p:cNvPicPr>
          <p:nvPr/>
        </p:nvPicPr>
        <p:blipFill>
          <a:blip r:embed="rId3"/>
          <a:stretch>
            <a:fillRect/>
          </a:stretch>
        </p:blipFill>
        <p:spPr>
          <a:xfrm>
            <a:off x="7904517" y="3238052"/>
            <a:ext cx="2702821" cy="3418867"/>
          </a:xfrm>
          <a:prstGeom prst="rect">
            <a:avLst/>
          </a:prstGeom>
        </p:spPr>
      </p:pic>
      <p:pic>
        <p:nvPicPr>
          <p:cNvPr id="12" name="Picture 11"/>
          <p:cNvPicPr>
            <a:picLocks noChangeAspect="1"/>
          </p:cNvPicPr>
          <p:nvPr/>
        </p:nvPicPr>
        <p:blipFill>
          <a:blip r:embed="rId4"/>
          <a:stretch>
            <a:fillRect/>
          </a:stretch>
        </p:blipFill>
        <p:spPr>
          <a:xfrm>
            <a:off x="5229984" y="3238052"/>
            <a:ext cx="2364615" cy="3422781"/>
          </a:xfrm>
          <a:prstGeom prst="rect">
            <a:avLst/>
          </a:prstGeom>
        </p:spPr>
      </p:pic>
    </p:spTree>
    <p:extLst>
      <p:ext uri="{BB962C8B-B14F-4D97-AF65-F5344CB8AC3E}">
        <p14:creationId xmlns:p14="http://schemas.microsoft.com/office/powerpoint/2010/main" val="9716668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946023" y="1420342"/>
            <a:ext cx="2762364" cy="289559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3200" b="1" i="0" u="none" strike="noStrike" kern="1200" cap="all" spc="200" normalizeH="0" baseline="0" noProof="0" dirty="0">
              <a:ln>
                <a:noFill/>
              </a:ln>
              <a:solidFill>
                <a:srgbClr val="FF0000"/>
              </a:solidFill>
              <a:effectLst>
                <a:outerShdw blurRad="38100" dist="38100" dir="2700000" algn="tl">
                  <a:srgbClr val="000000">
                    <a:alpha val="43137"/>
                  </a:srgbClr>
                </a:outerShdw>
              </a:effectLst>
              <a:uLnTx/>
              <a:uFillTx/>
              <a:latin typeface="Franklin Gothic Medium"/>
              <a:ea typeface="+mj-ea"/>
              <a:cs typeface="+mj-cs"/>
            </a:endParaRPr>
          </a:p>
        </p:txBody>
      </p:sp>
      <p:sp>
        <p:nvSpPr>
          <p:cNvPr id="6" name="Text Placeholder 2"/>
          <p:cNvSpPr txBox="1">
            <a:spLocks/>
          </p:cNvSpPr>
          <p:nvPr/>
        </p:nvSpPr>
        <p:spPr>
          <a:xfrm>
            <a:off x="165003" y="1562641"/>
            <a:ext cx="2233951" cy="1675411"/>
          </a:xfrm>
          <a:prstGeom prst="rect">
            <a:avLst/>
          </a:prstGeom>
        </p:spPr>
        <p:txBody>
          <a:bodyPr>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US" sz="2000" b="0" i="0" u="none" strike="noStrike" kern="1200" cap="none" spc="150" normalizeH="0" baseline="0" noProof="0" dirty="0">
              <a:ln>
                <a:noFill/>
              </a:ln>
              <a:solidFill>
                <a:srgbClr val="FFFF00"/>
              </a:solidFill>
              <a:effectLst>
                <a:outerShdw blurRad="38100" dist="38100" dir="2700000" algn="tl">
                  <a:srgbClr val="000000">
                    <a:alpha val="43137"/>
                  </a:srgbClr>
                </a:outerShdw>
              </a:effectLst>
              <a:uLnTx/>
              <a:uFillTx/>
              <a:latin typeface="Franklin Gothic Medium"/>
              <a:ea typeface="+mn-ea"/>
              <a:cs typeface="+mn-cs"/>
            </a:endParaRPr>
          </a:p>
        </p:txBody>
      </p:sp>
      <p:sp>
        <p:nvSpPr>
          <p:cNvPr id="10" name="Text Placeholder 2"/>
          <p:cNvSpPr txBox="1">
            <a:spLocks/>
          </p:cNvSpPr>
          <p:nvPr/>
        </p:nvSpPr>
        <p:spPr>
          <a:xfrm>
            <a:off x="2848428" y="1672390"/>
            <a:ext cx="8987971" cy="5083412"/>
          </a:xfrm>
          <a:prstGeom prst="rect">
            <a:avLst/>
          </a:prstGeom>
        </p:spPr>
        <p:txBody>
          <a:bodyPr lIns="365760" rIns="365760">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r>
              <a:rPr kumimoji="0" lang="en-GB" sz="2200" b="0" i="0" u="none" strike="noStrike" kern="1200" cap="none" spc="150" normalizeH="0" baseline="0" noProof="0" dirty="0">
                <a:ln>
                  <a:noFill/>
                </a:ln>
                <a:solidFill>
                  <a:srgbClr val="534949"/>
                </a:solidFill>
                <a:effectLst/>
                <a:uLnTx/>
                <a:uFillTx/>
                <a:latin typeface="Franklin Gothic Medium"/>
                <a:ea typeface="+mn-ea"/>
                <a:cs typeface="+mn-cs"/>
              </a:rPr>
              <a:t>Foucault begins </a:t>
            </a:r>
            <a:r>
              <a:rPr kumimoji="0" lang="en-GB" sz="2200" b="0" i="1" u="none" strike="noStrike" kern="1200" cap="none" spc="150" normalizeH="0" baseline="0" noProof="0" dirty="0">
                <a:ln>
                  <a:noFill/>
                </a:ln>
                <a:solidFill>
                  <a:srgbClr val="534949"/>
                </a:solidFill>
                <a:effectLst/>
                <a:uLnTx/>
                <a:uFillTx/>
                <a:latin typeface="Franklin Gothic Medium"/>
                <a:ea typeface="+mn-ea"/>
                <a:cs typeface="+mn-cs"/>
              </a:rPr>
              <a:t>Discipline and Punish </a:t>
            </a:r>
            <a:r>
              <a:rPr kumimoji="0" lang="en-GB" sz="2200" b="0" i="0" u="none" strike="noStrike" kern="1200" cap="none" spc="150" normalizeH="0" baseline="0" noProof="0" dirty="0">
                <a:ln>
                  <a:noFill/>
                </a:ln>
                <a:solidFill>
                  <a:srgbClr val="534949"/>
                </a:solidFill>
                <a:effectLst/>
                <a:uLnTx/>
                <a:uFillTx/>
                <a:latin typeface="Franklin Gothic Medium"/>
                <a:ea typeface="+mn-ea"/>
                <a:cs typeface="+mn-cs"/>
              </a:rPr>
              <a:t>with a description of </a:t>
            </a:r>
            <a:r>
              <a:rPr kumimoji="0" lang="en-GB" sz="2200" b="0" i="0" u="none" strike="noStrike" kern="1200" cap="none" spc="150" normalizeH="0" baseline="0" noProof="0" dirty="0" err="1">
                <a:ln>
                  <a:noFill/>
                </a:ln>
                <a:solidFill>
                  <a:srgbClr val="534949"/>
                </a:solidFill>
                <a:effectLst/>
                <a:uLnTx/>
                <a:uFillTx/>
                <a:latin typeface="Franklin Gothic Medium"/>
                <a:ea typeface="+mn-ea"/>
                <a:cs typeface="+mn-cs"/>
              </a:rPr>
              <a:t>Damiens</a:t>
            </a:r>
            <a:r>
              <a:rPr kumimoji="0" lang="en-GB" sz="2200" b="0" i="0" u="none" strike="noStrike" kern="1200" cap="none" spc="150" normalizeH="0" baseline="0" noProof="0" dirty="0">
                <a:ln>
                  <a:noFill/>
                </a:ln>
                <a:solidFill>
                  <a:srgbClr val="534949"/>
                </a:solidFill>
                <a:effectLst/>
                <a:uLnTx/>
                <a:uFillTx/>
                <a:latin typeface="Franklin Gothic Medium"/>
                <a:ea typeface="+mn-ea"/>
                <a:cs typeface="+mn-cs"/>
              </a:rPr>
              <a:t>’ punishment and execution (pp. 3–6). </a:t>
            </a:r>
          </a:p>
          <a:p>
            <a:pPr marL="342900" marR="0" lvl="0" indent="-342900" algn="just"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GB" sz="2200" b="0" i="0" u="none" strike="noStrike" kern="1200" cap="none" spc="150" normalizeH="0" baseline="0" noProof="0" dirty="0">
                <a:ln>
                  <a:noFill/>
                </a:ln>
                <a:solidFill>
                  <a:srgbClr val="534949"/>
                </a:solidFill>
                <a:effectLst/>
                <a:uLnTx/>
                <a:uFillTx/>
                <a:latin typeface="Franklin Gothic Medium"/>
                <a:ea typeface="+mn-ea"/>
                <a:cs typeface="+mn-cs"/>
              </a:rPr>
              <a:t>What does </a:t>
            </a:r>
            <a:r>
              <a:rPr kumimoji="0" lang="en-GB" sz="2200" b="0" i="0" u="none" strike="noStrike" kern="1200" cap="none" spc="150" normalizeH="0" baseline="0" noProof="0" dirty="0" err="1">
                <a:ln>
                  <a:noFill/>
                </a:ln>
                <a:solidFill>
                  <a:srgbClr val="534949"/>
                </a:solidFill>
                <a:effectLst/>
                <a:uLnTx/>
                <a:uFillTx/>
                <a:latin typeface="Franklin Gothic Medium"/>
                <a:ea typeface="+mn-ea"/>
                <a:cs typeface="+mn-cs"/>
              </a:rPr>
              <a:t>Damiens</a:t>
            </a:r>
            <a:r>
              <a:rPr kumimoji="0" lang="en-GB" sz="2200" b="0" i="0" u="none" strike="noStrike" kern="1200" cap="none" spc="150" normalizeH="0" baseline="0" noProof="0" dirty="0">
                <a:ln>
                  <a:noFill/>
                </a:ln>
                <a:solidFill>
                  <a:srgbClr val="534949"/>
                </a:solidFill>
                <a:effectLst/>
                <a:uLnTx/>
                <a:uFillTx/>
                <a:latin typeface="Franklin Gothic Medium"/>
                <a:ea typeface="+mn-ea"/>
                <a:cs typeface="+mn-cs"/>
              </a:rPr>
              <a:t>’ punishment and execution consist of? How does it compare/contrast with the rationale behind the guillotine’s use?</a:t>
            </a:r>
          </a:p>
          <a:p>
            <a:pPr marL="342900" marR="0" lvl="0" indent="-342900" algn="just"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GB" sz="2200" b="0" i="0" u="none" strike="noStrike" kern="1200" cap="none" spc="150" normalizeH="0" baseline="0" noProof="0" dirty="0">
              <a:ln>
                <a:noFill/>
              </a:ln>
              <a:solidFill>
                <a:srgbClr val="534949"/>
              </a:solidFill>
              <a:effectLst/>
              <a:uLnTx/>
              <a:uFillTx/>
              <a:latin typeface="Franklin Gothic Medium"/>
              <a:ea typeface="+mn-ea"/>
              <a:cs typeface="+mn-cs"/>
            </a:endParaRPr>
          </a:p>
          <a:p>
            <a:pPr marL="342900" marR="0" lvl="0" indent="-342900" algn="just"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GB" sz="2200" b="0" i="0" u="none" strike="noStrike" kern="1200" cap="none" spc="150" normalizeH="0" baseline="0" noProof="0" dirty="0">
                <a:ln>
                  <a:noFill/>
                </a:ln>
                <a:solidFill>
                  <a:srgbClr val="534949"/>
                </a:solidFill>
                <a:effectLst/>
                <a:uLnTx/>
                <a:uFillTx/>
                <a:latin typeface="Franklin Gothic Medium"/>
                <a:ea typeface="+mn-ea"/>
                <a:cs typeface="+mn-cs"/>
              </a:rPr>
              <a:t>What do you think the authorities hoped to achieve by punishing </a:t>
            </a:r>
            <a:r>
              <a:rPr kumimoji="0" lang="en-GB" sz="2200" b="0" i="0" u="none" strike="noStrike" kern="1200" cap="none" spc="150" normalizeH="0" baseline="0" noProof="0" dirty="0" err="1">
                <a:ln>
                  <a:noFill/>
                </a:ln>
                <a:solidFill>
                  <a:srgbClr val="534949"/>
                </a:solidFill>
                <a:effectLst/>
                <a:uLnTx/>
                <a:uFillTx/>
                <a:latin typeface="Franklin Gothic Medium"/>
                <a:ea typeface="+mn-ea"/>
                <a:cs typeface="+mn-cs"/>
              </a:rPr>
              <a:t>Damiens</a:t>
            </a:r>
            <a:r>
              <a:rPr kumimoji="0" lang="en-GB" sz="2200" b="0" i="0" u="none" strike="noStrike" kern="1200" cap="none" spc="150" normalizeH="0" baseline="0" noProof="0" dirty="0">
                <a:ln>
                  <a:noFill/>
                </a:ln>
                <a:solidFill>
                  <a:srgbClr val="534949"/>
                </a:solidFill>
                <a:effectLst/>
                <a:uLnTx/>
                <a:uFillTx/>
                <a:latin typeface="Franklin Gothic Medium"/>
                <a:ea typeface="+mn-ea"/>
                <a:cs typeface="+mn-cs"/>
              </a:rPr>
              <a:t> in the manner that they did? What was the rationale/‘point’?</a:t>
            </a:r>
          </a:p>
          <a:p>
            <a:pPr marL="342900" marR="0" lvl="0" indent="-342900" algn="just"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GB" sz="2200" b="0" i="0" u="none" strike="noStrike" kern="1200" cap="none" spc="150" normalizeH="0" baseline="0" noProof="0" dirty="0">
              <a:ln>
                <a:noFill/>
              </a:ln>
              <a:solidFill>
                <a:srgbClr val="534949"/>
              </a:solidFill>
              <a:effectLst/>
              <a:uLnTx/>
              <a:uFillTx/>
              <a:latin typeface="Franklin Gothic Medium"/>
              <a:ea typeface="+mn-ea"/>
              <a:cs typeface="+mn-cs"/>
            </a:endParaRPr>
          </a:p>
          <a:p>
            <a:pPr marL="342900" marR="0" lvl="0" indent="-342900" algn="just"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GB" sz="2200" b="0" i="0" u="none" strike="noStrike" kern="1200" cap="none" spc="150" normalizeH="0" baseline="0" noProof="0" dirty="0">
                <a:ln>
                  <a:noFill/>
                </a:ln>
                <a:solidFill>
                  <a:srgbClr val="534949"/>
                </a:solidFill>
                <a:effectLst/>
                <a:uLnTx/>
                <a:uFillTx/>
                <a:latin typeface="Franklin Gothic Medium"/>
                <a:ea typeface="+mn-ea"/>
                <a:cs typeface="+mn-cs"/>
              </a:rPr>
              <a:t>Why do you think Foucault chose to start with this extract? What point is he trying to make?</a:t>
            </a:r>
          </a:p>
          <a:p>
            <a:pPr marL="0" marR="0" lvl="0" indent="0" algn="just"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GB" sz="2200" b="0" i="0" u="none" strike="noStrike" kern="1200" cap="none" spc="150" normalizeH="0" baseline="0" noProof="0" dirty="0">
              <a:ln>
                <a:noFill/>
              </a:ln>
              <a:solidFill>
                <a:srgbClr val="534949"/>
              </a:solidFill>
              <a:effectLst/>
              <a:uLnTx/>
              <a:uFillTx/>
              <a:latin typeface="Franklin Gothic Medium"/>
              <a:ea typeface="+mn-ea"/>
              <a:cs typeface="+mn-cs"/>
            </a:endParaRPr>
          </a:p>
          <a:p>
            <a:pPr marL="0" marR="0" lvl="0" indent="0" algn="just"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GB" sz="2200" b="0" i="0" u="none" strike="noStrike" kern="1200" cap="none" spc="150" normalizeH="0" baseline="0" noProof="0" dirty="0">
              <a:ln>
                <a:noFill/>
              </a:ln>
              <a:solidFill>
                <a:srgbClr val="534949"/>
              </a:solidFill>
              <a:effectLst/>
              <a:uLnTx/>
              <a:uFillTx/>
              <a:latin typeface="Franklin Gothic Medium"/>
              <a:ea typeface="+mn-ea"/>
              <a:cs typeface="+mn-cs"/>
            </a:endParaRPr>
          </a:p>
          <a:p>
            <a:pPr marL="0" marR="0" lvl="0" indent="0" algn="just"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US" sz="2200" b="0" i="0" u="none" strike="noStrike" kern="1200" cap="none" spc="150" normalizeH="0" baseline="0" noProof="0" dirty="0">
              <a:ln>
                <a:noFill/>
              </a:ln>
              <a:solidFill>
                <a:srgbClr val="534949"/>
              </a:solidFill>
              <a:effectLst/>
              <a:uLnTx/>
              <a:uFillTx/>
              <a:latin typeface="Franklin Gothic Medium"/>
              <a:ea typeface="+mn-ea"/>
              <a:cs typeface="+mn-cs"/>
            </a:endParaRPr>
          </a:p>
        </p:txBody>
      </p:sp>
      <p:sp>
        <p:nvSpPr>
          <p:cNvPr id="11" name="Title 2"/>
          <p:cNvSpPr txBox="1">
            <a:spLocks/>
          </p:cNvSpPr>
          <p:nvPr/>
        </p:nvSpPr>
        <p:spPr>
          <a:xfrm>
            <a:off x="220122" y="158652"/>
            <a:ext cx="11783608" cy="124757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200" b="0" i="0" u="none" strike="noStrike" kern="1200" cap="all" spc="200" normalizeH="0" baseline="0" noProof="0" dirty="0">
                <a:ln>
                  <a:noFill/>
                </a:ln>
                <a:solidFill>
                  <a:srgbClr val="FFFF00"/>
                </a:solidFill>
                <a:effectLst/>
                <a:uLnTx/>
                <a:uFillTx/>
                <a:latin typeface="Franklin Gothic Medium"/>
                <a:ea typeface="+mj-ea"/>
                <a:cs typeface="+mj-cs"/>
              </a:rPr>
              <a:t>(attempted) regicide, 5 January 1757</a:t>
            </a:r>
          </a:p>
        </p:txBody>
      </p:sp>
      <p:pic>
        <p:nvPicPr>
          <p:cNvPr id="2" name="Picture 1"/>
          <p:cNvPicPr>
            <a:picLocks noChangeAspect="1"/>
          </p:cNvPicPr>
          <p:nvPr/>
        </p:nvPicPr>
        <p:blipFill>
          <a:blip r:embed="rId2"/>
          <a:stretch>
            <a:fillRect/>
          </a:stretch>
        </p:blipFill>
        <p:spPr>
          <a:xfrm>
            <a:off x="226923" y="1658278"/>
            <a:ext cx="1970178" cy="2964431"/>
          </a:xfrm>
          <a:prstGeom prst="rect">
            <a:avLst/>
          </a:prstGeom>
        </p:spPr>
      </p:pic>
      <p:pic>
        <p:nvPicPr>
          <p:cNvPr id="13" name="Picture 12"/>
          <p:cNvPicPr>
            <a:picLocks noChangeAspect="1"/>
          </p:cNvPicPr>
          <p:nvPr/>
        </p:nvPicPr>
        <p:blipFill>
          <a:blip r:embed="rId3"/>
          <a:stretch>
            <a:fillRect/>
          </a:stretch>
        </p:blipFill>
        <p:spPr>
          <a:xfrm>
            <a:off x="997740" y="4315937"/>
            <a:ext cx="1850688" cy="2340982"/>
          </a:xfrm>
          <a:prstGeom prst="rect">
            <a:avLst/>
          </a:prstGeom>
        </p:spPr>
      </p:pic>
    </p:spTree>
    <p:extLst>
      <p:ext uri="{BB962C8B-B14F-4D97-AF65-F5344CB8AC3E}">
        <p14:creationId xmlns:p14="http://schemas.microsoft.com/office/powerpoint/2010/main" val="33463376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1"/>
            <a:ext cx="7068458" cy="4407408"/>
          </a:xfrm>
        </p:spPr>
        <p:txBody>
          <a:bodyPr>
            <a:noAutofit/>
          </a:bodyPr>
          <a:lstStyle/>
          <a:p>
            <a:pPr marL="45720" indent="0">
              <a:buNone/>
            </a:pPr>
            <a:r>
              <a:rPr lang="en-US" sz="1800" dirty="0"/>
              <a:t>"[</a:t>
            </a:r>
            <a:r>
              <a:rPr lang="en-US" sz="1800" dirty="0" err="1"/>
              <a:t>Damiens</a:t>
            </a:r>
            <a:r>
              <a:rPr lang="en-US" sz="1800" dirty="0"/>
              <a:t>] was quartered. This operation was very long, because the horses used were not accustomed to drawing; consequently, instead of four, six were needed; and when that did not suffice, they were forced, in order to cut off the wretch's thighs, to sever the sinews and hack at the joints...</a:t>
            </a:r>
          </a:p>
          <a:p>
            <a:pPr marL="45720" indent="0">
              <a:buNone/>
            </a:pPr>
            <a:r>
              <a:rPr lang="en-GB" sz="1800" dirty="0"/>
              <a:t>	“ … </a:t>
            </a:r>
            <a:r>
              <a:rPr lang="en-US" sz="1800" dirty="0"/>
              <a:t>The horses tugged hard, each pulling straight on a limb, each horse held by an executioner. After a ¼ hour, the same ceremony was repeated and finally, after several attempts, the direction of the horses had to be changed, thus: those at the arms were made to pull towards the head, those at the thighs towards the arms, which broke the arms at the joints. This was repeated several times without success. He raised his head and looked at himself. Two more horses had to be added to those harnessed to the thighs, which made six horses in all. Without success.”</a:t>
            </a:r>
          </a:p>
        </p:txBody>
      </p:sp>
      <p:sp>
        <p:nvSpPr>
          <p:cNvPr id="4" name="Title 2"/>
          <p:cNvSpPr txBox="1">
            <a:spLocks/>
          </p:cNvSpPr>
          <p:nvPr/>
        </p:nvSpPr>
        <p:spPr>
          <a:xfrm>
            <a:off x="220122" y="158652"/>
            <a:ext cx="11783608" cy="124757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200" b="0" i="0" u="none" strike="noStrike" kern="1200" cap="all" spc="200" normalizeH="0" baseline="0" noProof="0" dirty="0">
                <a:ln>
                  <a:noFill/>
                </a:ln>
                <a:solidFill>
                  <a:srgbClr val="FFFF00"/>
                </a:solidFill>
                <a:effectLst/>
                <a:uLnTx/>
                <a:uFillTx/>
                <a:latin typeface="Franklin Gothic Medium"/>
                <a:ea typeface="+mj-ea"/>
                <a:cs typeface="+mj-cs"/>
              </a:rPr>
              <a:t>Execution of </a:t>
            </a:r>
            <a:r>
              <a:rPr kumimoji="0" lang="en-GB" sz="3200" b="0" i="0" u="none" strike="noStrike" kern="1200" cap="all" spc="200" normalizeH="0" baseline="0" noProof="0" dirty="0" err="1">
                <a:ln>
                  <a:noFill/>
                </a:ln>
                <a:solidFill>
                  <a:srgbClr val="FFFF00"/>
                </a:solidFill>
                <a:effectLst/>
                <a:uLnTx/>
                <a:uFillTx/>
                <a:latin typeface="Franklin Gothic Medium"/>
                <a:ea typeface="+mj-ea"/>
                <a:cs typeface="+mj-cs"/>
              </a:rPr>
              <a:t>Damiens</a:t>
            </a:r>
            <a:r>
              <a:rPr kumimoji="0" lang="en-GB" sz="3200" b="0" i="0" u="none" strike="noStrike" kern="1200" cap="all" spc="200" normalizeH="0" baseline="0" noProof="0" dirty="0">
                <a:ln>
                  <a:noFill/>
                </a:ln>
                <a:solidFill>
                  <a:srgbClr val="FFFF00"/>
                </a:solidFill>
                <a:effectLst/>
                <a:uLnTx/>
                <a:uFillTx/>
                <a:latin typeface="Franklin Gothic Medium"/>
                <a:ea typeface="+mj-ea"/>
                <a:cs typeface="+mj-cs"/>
              </a:rPr>
              <a:t>, 28 march 1757</a:t>
            </a:r>
          </a:p>
        </p:txBody>
      </p:sp>
      <p:pic>
        <p:nvPicPr>
          <p:cNvPr id="5" name="Picture 4"/>
          <p:cNvPicPr>
            <a:picLocks noChangeAspect="1"/>
          </p:cNvPicPr>
          <p:nvPr/>
        </p:nvPicPr>
        <p:blipFill rotWithShape="1">
          <a:blip r:embed="rId2"/>
          <a:srcRect l="4555" t="8127" r="4398" b="16699"/>
          <a:stretch/>
        </p:blipFill>
        <p:spPr>
          <a:xfrm>
            <a:off x="8534815" y="1551214"/>
            <a:ext cx="3468915" cy="2148114"/>
          </a:xfrm>
          <a:prstGeom prst="rect">
            <a:avLst/>
          </a:prstGeom>
        </p:spPr>
      </p:pic>
      <p:pic>
        <p:nvPicPr>
          <p:cNvPr id="6" name="Picture 5"/>
          <p:cNvPicPr>
            <a:picLocks noChangeAspect="1"/>
          </p:cNvPicPr>
          <p:nvPr/>
        </p:nvPicPr>
        <p:blipFill>
          <a:blip r:embed="rId3"/>
          <a:stretch>
            <a:fillRect/>
          </a:stretch>
        </p:blipFill>
        <p:spPr>
          <a:xfrm>
            <a:off x="7736530" y="3699328"/>
            <a:ext cx="4267200" cy="2971800"/>
          </a:xfrm>
          <a:prstGeom prst="rect">
            <a:avLst/>
          </a:prstGeom>
        </p:spPr>
      </p:pic>
    </p:spTree>
    <p:extLst>
      <p:ext uri="{BB962C8B-B14F-4D97-AF65-F5344CB8AC3E}">
        <p14:creationId xmlns:p14="http://schemas.microsoft.com/office/powerpoint/2010/main" val="7953394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0122" y="1719071"/>
            <a:ext cx="11783607" cy="4407408"/>
          </a:xfrm>
        </p:spPr>
        <p:txBody>
          <a:bodyPr lIns="182880" tIns="91440" rIns="91440" bIns="91440">
            <a:noAutofit/>
          </a:bodyPr>
          <a:lstStyle/>
          <a:p>
            <a:pPr marL="45720" indent="0">
              <a:buNone/>
            </a:pPr>
            <a:r>
              <a:rPr lang="en-US" sz="2400" dirty="0"/>
              <a:t>“Finally, the executioner, Samson, said there was no way or hope of succeeding … and ask[</a:t>
            </a:r>
            <a:r>
              <a:rPr lang="en-US" sz="2400" dirty="0" err="1"/>
              <a:t>ed</a:t>
            </a:r>
            <a:r>
              <a:rPr lang="en-US" sz="2400" dirty="0"/>
              <a:t>] their Lordships if they wished to have the prisoner cut into pieces … the executioners gathered round and </a:t>
            </a:r>
            <a:r>
              <a:rPr lang="en-US" sz="2400" dirty="0" err="1"/>
              <a:t>Damiens</a:t>
            </a:r>
            <a:r>
              <a:rPr lang="en-US" sz="2400" dirty="0"/>
              <a:t> told them not to swear … </a:t>
            </a:r>
          </a:p>
          <a:p>
            <a:pPr marL="45720" indent="0">
              <a:buNone/>
            </a:pPr>
            <a:r>
              <a:rPr lang="en-US" sz="2400" dirty="0"/>
              <a:t>	“... After two or three attempts, the executioner Samson and he who had used the pincers each drew out a knife from his pocket and cut the body at the thighs instead of severing the legs at the joints; the four horses gave a tug and carried off the two thighs after them, namely, that of the right side first, the other following; then the same was done to the arms, the shoulders, the arm-pits and the four limbs; the flesh had to be cut almost to the bone, the horses pulling hard carried off the right arm first and the other afterwards.”</a:t>
            </a:r>
          </a:p>
        </p:txBody>
      </p:sp>
      <p:sp>
        <p:nvSpPr>
          <p:cNvPr id="4" name="Title 2"/>
          <p:cNvSpPr txBox="1">
            <a:spLocks/>
          </p:cNvSpPr>
          <p:nvPr/>
        </p:nvSpPr>
        <p:spPr>
          <a:xfrm>
            <a:off x="220122" y="158652"/>
            <a:ext cx="11783608" cy="124757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lvl="0">
              <a:defRPr/>
            </a:pPr>
            <a:r>
              <a:rPr lang="en-GB" dirty="0">
                <a:solidFill>
                  <a:srgbClr val="FFFF00"/>
                </a:solidFill>
              </a:rPr>
              <a:t>Execution of </a:t>
            </a:r>
            <a:r>
              <a:rPr lang="en-GB" dirty="0" err="1">
                <a:solidFill>
                  <a:srgbClr val="FFFF00"/>
                </a:solidFill>
              </a:rPr>
              <a:t>Damiens</a:t>
            </a:r>
            <a:r>
              <a:rPr lang="en-GB" dirty="0">
                <a:solidFill>
                  <a:srgbClr val="FFFF00"/>
                </a:solidFill>
              </a:rPr>
              <a:t>, 28 march 1757</a:t>
            </a:r>
          </a:p>
        </p:txBody>
      </p:sp>
    </p:spTree>
    <p:extLst>
      <p:ext uri="{BB962C8B-B14F-4D97-AF65-F5344CB8AC3E}">
        <p14:creationId xmlns:p14="http://schemas.microsoft.com/office/powerpoint/2010/main" val="28833143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0122" y="1719071"/>
            <a:ext cx="11783607" cy="4407408"/>
          </a:xfrm>
        </p:spPr>
        <p:txBody>
          <a:bodyPr lIns="182880" tIns="91440" rIns="91440" bIns="91440">
            <a:noAutofit/>
          </a:bodyPr>
          <a:lstStyle/>
          <a:p>
            <a:pPr marL="45720" indent="0">
              <a:buNone/>
            </a:pPr>
            <a:r>
              <a:rPr lang="en-GB" sz="2400" dirty="0"/>
              <a:t>“</a:t>
            </a:r>
            <a:r>
              <a:rPr lang="en-US" sz="2400" dirty="0"/>
              <a:t>When the four limbs had been pulled away, the confessors came to speak to him; but his executioner told them that he was dead, though the truth was that I saw the man move, his lower jaw moving from side to side as if he were talking. One of the executioners even said shortly afterwards that when they had lifted the trunk to throw it on the stake, he was still alive. The four limbs were untied from the ropes and thrown on the stake set up in the enclosure in line with the scaffold, then the trunk and the rest were covered with logs and faggots, and fire was put to the straw mixed with this wood.</a:t>
            </a:r>
          </a:p>
          <a:p>
            <a:pPr marL="45720" indent="0">
              <a:buNone/>
            </a:pPr>
            <a:r>
              <a:rPr lang="en-US" sz="2400" dirty="0"/>
              <a:t>	“...In accordance with the decree, the whole was reduced to ashes. The last piece to be found in the embers was still burning at half-past ten in the evening. The pieces of flesh and the trunk had taken about four hours to burn.”</a:t>
            </a:r>
          </a:p>
        </p:txBody>
      </p:sp>
      <p:sp>
        <p:nvSpPr>
          <p:cNvPr id="4" name="Title 2"/>
          <p:cNvSpPr txBox="1">
            <a:spLocks/>
          </p:cNvSpPr>
          <p:nvPr/>
        </p:nvSpPr>
        <p:spPr>
          <a:xfrm>
            <a:off x="220122" y="158652"/>
            <a:ext cx="11783608" cy="124757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lvl="0">
              <a:defRPr/>
            </a:pPr>
            <a:r>
              <a:rPr lang="en-GB" dirty="0">
                <a:solidFill>
                  <a:srgbClr val="FFFF00"/>
                </a:solidFill>
              </a:rPr>
              <a:t>Execution of </a:t>
            </a:r>
            <a:r>
              <a:rPr lang="en-GB" dirty="0" err="1">
                <a:solidFill>
                  <a:srgbClr val="FFFF00"/>
                </a:solidFill>
              </a:rPr>
              <a:t>Damiens</a:t>
            </a:r>
            <a:r>
              <a:rPr lang="en-GB" dirty="0">
                <a:solidFill>
                  <a:srgbClr val="FFFF00"/>
                </a:solidFill>
              </a:rPr>
              <a:t>, 28 march 1757</a:t>
            </a:r>
          </a:p>
        </p:txBody>
      </p:sp>
    </p:spTree>
    <p:extLst>
      <p:ext uri="{BB962C8B-B14F-4D97-AF65-F5344CB8AC3E}">
        <p14:creationId xmlns:p14="http://schemas.microsoft.com/office/powerpoint/2010/main" val="943607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946023" y="1420342"/>
            <a:ext cx="2762364" cy="289559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3200" b="1" i="0" u="none" strike="noStrike" kern="1200" cap="all" spc="200" normalizeH="0" baseline="0" noProof="0" dirty="0">
              <a:ln>
                <a:noFill/>
              </a:ln>
              <a:solidFill>
                <a:srgbClr val="FF0000"/>
              </a:solidFill>
              <a:effectLst>
                <a:outerShdw blurRad="38100" dist="38100" dir="2700000" algn="tl">
                  <a:srgbClr val="000000">
                    <a:alpha val="43137"/>
                  </a:srgbClr>
                </a:outerShdw>
              </a:effectLst>
              <a:uLnTx/>
              <a:uFillTx/>
              <a:latin typeface="Franklin Gothic Medium"/>
              <a:ea typeface="+mj-ea"/>
              <a:cs typeface="+mj-cs"/>
            </a:endParaRPr>
          </a:p>
        </p:txBody>
      </p:sp>
      <p:sp>
        <p:nvSpPr>
          <p:cNvPr id="6" name="Text Placeholder 2"/>
          <p:cNvSpPr txBox="1">
            <a:spLocks/>
          </p:cNvSpPr>
          <p:nvPr/>
        </p:nvSpPr>
        <p:spPr>
          <a:xfrm>
            <a:off x="165003" y="1562641"/>
            <a:ext cx="2233951" cy="1675411"/>
          </a:xfrm>
          <a:prstGeom prst="rect">
            <a:avLst/>
          </a:prstGeom>
        </p:spPr>
        <p:txBody>
          <a:bodyPr>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US" sz="2000" b="0" i="0" u="none" strike="noStrike" kern="1200" cap="none" spc="150" normalizeH="0" baseline="0" noProof="0" dirty="0">
              <a:ln>
                <a:noFill/>
              </a:ln>
              <a:solidFill>
                <a:srgbClr val="FFFF00"/>
              </a:solidFill>
              <a:effectLst>
                <a:outerShdw blurRad="38100" dist="38100" dir="2700000" algn="tl">
                  <a:srgbClr val="000000">
                    <a:alpha val="43137"/>
                  </a:srgbClr>
                </a:outerShdw>
              </a:effectLst>
              <a:uLnTx/>
              <a:uFillTx/>
              <a:latin typeface="Franklin Gothic Medium"/>
              <a:ea typeface="+mn-ea"/>
              <a:cs typeface="+mn-cs"/>
            </a:endParaRPr>
          </a:p>
        </p:txBody>
      </p:sp>
      <p:sp>
        <p:nvSpPr>
          <p:cNvPr id="10" name="Text Placeholder 2"/>
          <p:cNvSpPr txBox="1">
            <a:spLocks/>
          </p:cNvSpPr>
          <p:nvPr/>
        </p:nvSpPr>
        <p:spPr>
          <a:xfrm>
            <a:off x="2848429" y="1774588"/>
            <a:ext cx="8975271" cy="5083412"/>
          </a:xfrm>
          <a:prstGeom prst="rect">
            <a:avLst/>
          </a:prstGeom>
        </p:spPr>
        <p:txBody>
          <a:bodyPr lIns="365760" rIns="365760">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r>
              <a:rPr kumimoji="0" lang="en-GB" sz="2400" b="0" i="0" u="none" strike="noStrike" kern="1200" cap="none" spc="150" normalizeH="0" baseline="0" noProof="0" dirty="0">
                <a:ln>
                  <a:noFill/>
                </a:ln>
                <a:solidFill>
                  <a:srgbClr val="534949"/>
                </a:solidFill>
                <a:effectLst/>
                <a:uLnTx/>
                <a:uFillTx/>
                <a:latin typeface="Franklin Gothic Medium"/>
                <a:ea typeface="+mn-ea"/>
                <a:cs typeface="+mn-cs"/>
              </a:rPr>
              <a:t>Yet Foucault does not limit his discussion of </a:t>
            </a:r>
            <a:r>
              <a:rPr kumimoji="0" lang="en-GB" sz="2400" b="0" i="0" u="none" strike="noStrike" kern="1200" cap="none" spc="150" normalizeH="0" baseline="0" noProof="0" dirty="0" err="1">
                <a:ln>
                  <a:noFill/>
                </a:ln>
                <a:solidFill>
                  <a:srgbClr val="534949"/>
                </a:solidFill>
                <a:effectLst/>
                <a:uLnTx/>
                <a:uFillTx/>
                <a:latin typeface="Franklin Gothic Medium"/>
                <a:ea typeface="+mn-ea"/>
                <a:cs typeface="+mn-cs"/>
              </a:rPr>
              <a:t>Damiens</a:t>
            </a:r>
            <a:r>
              <a:rPr kumimoji="0" lang="en-GB" sz="2400" b="0" i="0" u="none" strike="noStrike" kern="1200" cap="none" spc="150" normalizeH="0" baseline="0" noProof="0" dirty="0">
                <a:ln>
                  <a:noFill/>
                </a:ln>
                <a:solidFill>
                  <a:srgbClr val="534949"/>
                </a:solidFill>
                <a:effectLst/>
                <a:uLnTx/>
                <a:uFillTx/>
                <a:latin typeface="Franklin Gothic Medium"/>
                <a:ea typeface="+mn-ea"/>
                <a:cs typeface="+mn-cs"/>
              </a:rPr>
              <a:t>’ punishment and execution to a contrast with Revolutionary punitive methods. He also goes onto reference ‘rules for the house of young prisoners in Paris,’ 1837 (pp. 6–7). </a:t>
            </a:r>
          </a:p>
          <a:p>
            <a:pPr marL="342900" marR="0" lvl="0" indent="-342900" algn="just"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GB" sz="2400" b="0" i="0" u="none" strike="noStrike" kern="1200" cap="none" spc="150" normalizeH="0" baseline="0" noProof="0" dirty="0">
                <a:ln>
                  <a:noFill/>
                </a:ln>
                <a:solidFill>
                  <a:srgbClr val="534949"/>
                </a:solidFill>
                <a:effectLst/>
                <a:uLnTx/>
                <a:uFillTx/>
                <a:latin typeface="Franklin Gothic Medium"/>
                <a:ea typeface="+mn-ea"/>
                <a:cs typeface="+mn-cs"/>
              </a:rPr>
              <a:t>What do these rules consist of? How do they compare/contrast with the rationale behind the guillotine’s use </a:t>
            </a:r>
            <a:r>
              <a:rPr kumimoji="0" lang="en-GB" sz="2400" b="0" i="1" u="none" strike="noStrike" kern="1200" cap="none" spc="150" normalizeH="0" baseline="0" noProof="0" dirty="0">
                <a:ln>
                  <a:noFill/>
                </a:ln>
                <a:solidFill>
                  <a:srgbClr val="534949"/>
                </a:solidFill>
                <a:effectLst/>
                <a:uLnTx/>
                <a:uFillTx/>
                <a:latin typeface="Franklin Gothic Medium"/>
                <a:ea typeface="+mn-ea"/>
                <a:cs typeface="+mn-cs"/>
              </a:rPr>
              <a:t>and </a:t>
            </a:r>
            <a:r>
              <a:rPr kumimoji="0" lang="en-GB" sz="2400" b="0" i="0" u="none" strike="noStrike" kern="1200" cap="none" spc="150" normalizeH="0" baseline="0" noProof="0" dirty="0">
                <a:ln>
                  <a:noFill/>
                </a:ln>
                <a:solidFill>
                  <a:srgbClr val="534949"/>
                </a:solidFill>
                <a:effectLst/>
                <a:uLnTx/>
                <a:uFillTx/>
                <a:latin typeface="Franklin Gothic Medium"/>
                <a:ea typeface="+mn-ea"/>
                <a:cs typeface="+mn-cs"/>
              </a:rPr>
              <a:t>the ways in which </a:t>
            </a:r>
            <a:r>
              <a:rPr kumimoji="0" lang="en-GB" sz="2400" b="0" i="0" u="none" strike="noStrike" kern="1200" cap="none" spc="150" normalizeH="0" baseline="0" noProof="0" dirty="0" err="1">
                <a:ln>
                  <a:noFill/>
                </a:ln>
                <a:solidFill>
                  <a:srgbClr val="534949"/>
                </a:solidFill>
                <a:effectLst/>
                <a:uLnTx/>
                <a:uFillTx/>
                <a:latin typeface="Franklin Gothic Medium"/>
                <a:ea typeface="+mn-ea"/>
                <a:cs typeface="+mn-cs"/>
              </a:rPr>
              <a:t>Damiens</a:t>
            </a:r>
            <a:r>
              <a:rPr kumimoji="0" lang="en-GB" sz="2400" b="0" i="0" u="none" strike="noStrike" kern="1200" cap="none" spc="150" normalizeH="0" baseline="0" noProof="0" dirty="0">
                <a:ln>
                  <a:noFill/>
                </a:ln>
                <a:solidFill>
                  <a:srgbClr val="534949"/>
                </a:solidFill>
                <a:effectLst/>
                <a:uLnTx/>
                <a:uFillTx/>
                <a:latin typeface="Franklin Gothic Medium"/>
                <a:ea typeface="+mn-ea"/>
                <a:cs typeface="+mn-cs"/>
              </a:rPr>
              <a:t>’ was punished?</a:t>
            </a:r>
          </a:p>
          <a:p>
            <a:pPr marL="342900" marR="0" lvl="0" indent="-342900" algn="just"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GB" sz="1000" b="0" i="0" u="none" strike="noStrike" kern="1200" cap="none" spc="150" normalizeH="0" baseline="0" noProof="0" dirty="0">
              <a:ln>
                <a:noFill/>
              </a:ln>
              <a:solidFill>
                <a:srgbClr val="534949"/>
              </a:solidFill>
              <a:effectLst/>
              <a:uLnTx/>
              <a:uFillTx/>
              <a:latin typeface="Franklin Gothic Medium"/>
              <a:ea typeface="+mn-ea"/>
              <a:cs typeface="+mn-cs"/>
            </a:endParaRPr>
          </a:p>
          <a:p>
            <a:pPr marL="342900" marR="0" lvl="0" indent="-342900" algn="just"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GB" sz="2400" b="0" i="0" u="none" strike="noStrike" kern="1200" cap="none" spc="150" normalizeH="0" baseline="0" noProof="0" dirty="0">
                <a:ln>
                  <a:noFill/>
                </a:ln>
                <a:solidFill>
                  <a:srgbClr val="534949"/>
                </a:solidFill>
                <a:effectLst/>
                <a:uLnTx/>
                <a:uFillTx/>
                <a:latin typeface="Franklin Gothic Medium"/>
                <a:ea typeface="+mn-ea"/>
                <a:cs typeface="+mn-cs"/>
              </a:rPr>
              <a:t>Why do you think Foucault chose to start by juxtaposing the 1757 and 1837 extracts? What point is he trying to make?</a:t>
            </a:r>
          </a:p>
          <a:p>
            <a:pPr marL="0" marR="0" lvl="0" indent="0" algn="just"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GB" sz="2000" b="0" i="0" u="none" strike="noStrike" kern="1200" cap="none" spc="150" normalizeH="0" baseline="0" noProof="0" dirty="0">
              <a:ln>
                <a:noFill/>
              </a:ln>
              <a:solidFill>
                <a:srgbClr val="534949"/>
              </a:solidFill>
              <a:effectLst/>
              <a:uLnTx/>
              <a:uFillTx/>
              <a:latin typeface="Franklin Gothic Medium"/>
              <a:ea typeface="+mn-ea"/>
              <a:cs typeface="+mn-cs"/>
            </a:endParaRPr>
          </a:p>
          <a:p>
            <a:pPr marL="0" marR="0" lvl="0" indent="0" algn="just"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GB" sz="2000" b="0" i="0" u="none" strike="noStrike" kern="1200" cap="none" spc="150" normalizeH="0" baseline="0" noProof="0" dirty="0">
              <a:ln>
                <a:noFill/>
              </a:ln>
              <a:solidFill>
                <a:srgbClr val="534949"/>
              </a:solidFill>
              <a:effectLst/>
              <a:uLnTx/>
              <a:uFillTx/>
              <a:latin typeface="Franklin Gothic Medium"/>
              <a:ea typeface="+mn-ea"/>
              <a:cs typeface="+mn-cs"/>
            </a:endParaRPr>
          </a:p>
          <a:p>
            <a:pPr marL="0" marR="0" lvl="0" indent="0" algn="just"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US" sz="2000" b="0" i="0" u="none" strike="noStrike" kern="1200" cap="none" spc="150" normalizeH="0" baseline="0" noProof="0" dirty="0">
              <a:ln>
                <a:noFill/>
              </a:ln>
              <a:solidFill>
                <a:srgbClr val="534949"/>
              </a:solidFill>
              <a:effectLst/>
              <a:uLnTx/>
              <a:uFillTx/>
              <a:latin typeface="Franklin Gothic Medium"/>
              <a:ea typeface="+mn-ea"/>
              <a:cs typeface="+mn-cs"/>
            </a:endParaRPr>
          </a:p>
        </p:txBody>
      </p:sp>
      <p:sp>
        <p:nvSpPr>
          <p:cNvPr id="11" name="Title 2"/>
          <p:cNvSpPr txBox="1">
            <a:spLocks/>
          </p:cNvSpPr>
          <p:nvPr/>
        </p:nvSpPr>
        <p:spPr>
          <a:xfrm>
            <a:off x="220122" y="158652"/>
            <a:ext cx="11783608" cy="124757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lvl="0">
              <a:defRPr/>
            </a:pPr>
            <a:r>
              <a:rPr lang="en-GB" dirty="0">
                <a:solidFill>
                  <a:srgbClr val="FFFF00"/>
                </a:solidFill>
              </a:rPr>
              <a:t>Execution of </a:t>
            </a:r>
            <a:r>
              <a:rPr lang="en-GB" dirty="0" err="1">
                <a:solidFill>
                  <a:srgbClr val="FFFF00"/>
                </a:solidFill>
              </a:rPr>
              <a:t>Damiens</a:t>
            </a:r>
            <a:r>
              <a:rPr lang="en-GB" dirty="0">
                <a:solidFill>
                  <a:srgbClr val="FFFF00"/>
                </a:solidFill>
              </a:rPr>
              <a:t>, 28 march 1757</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200" b="0" i="0" u="none" strike="noStrike" kern="1200" cap="all" spc="200" normalizeH="0" baseline="0" noProof="0" dirty="0">
                <a:ln>
                  <a:noFill/>
                </a:ln>
                <a:solidFill>
                  <a:prstClr val="white"/>
                </a:solidFill>
                <a:effectLst/>
                <a:uLnTx/>
                <a:uFillTx/>
                <a:latin typeface="Franklin Gothic Medium"/>
                <a:ea typeface="+mj-ea"/>
                <a:cs typeface="+mj-cs"/>
              </a:rPr>
              <a:t>rules for young prisoners, 1837 </a:t>
            </a:r>
            <a:endParaRPr kumimoji="0" lang="en-GB" sz="3200" b="0" i="0" u="none" strike="noStrike" kern="1200" cap="all" spc="200" normalizeH="0" baseline="0" noProof="0" dirty="0">
              <a:ln>
                <a:noFill/>
              </a:ln>
              <a:solidFill>
                <a:srgbClr val="FFFF00"/>
              </a:solidFill>
              <a:effectLst/>
              <a:uLnTx/>
              <a:uFillTx/>
              <a:latin typeface="Franklin Gothic Medium"/>
              <a:ea typeface="+mj-ea"/>
              <a:cs typeface="+mj-cs"/>
            </a:endParaRPr>
          </a:p>
        </p:txBody>
      </p:sp>
      <p:pic>
        <p:nvPicPr>
          <p:cNvPr id="2" name="Picture 1"/>
          <p:cNvPicPr>
            <a:picLocks noChangeAspect="1"/>
          </p:cNvPicPr>
          <p:nvPr/>
        </p:nvPicPr>
        <p:blipFill>
          <a:blip r:embed="rId2"/>
          <a:stretch>
            <a:fillRect/>
          </a:stretch>
        </p:blipFill>
        <p:spPr>
          <a:xfrm>
            <a:off x="226922" y="1658278"/>
            <a:ext cx="2621507" cy="3944454"/>
          </a:xfrm>
          <a:prstGeom prst="rect">
            <a:avLst/>
          </a:prstGeom>
        </p:spPr>
      </p:pic>
    </p:spTree>
    <p:extLst>
      <p:ext uri="{BB962C8B-B14F-4D97-AF65-F5344CB8AC3E}">
        <p14:creationId xmlns:p14="http://schemas.microsoft.com/office/powerpoint/2010/main" val="40674290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p:nvPr>
        </p:nvSpPr>
        <p:spPr>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lvl="0"/>
            <a:r>
              <a:rPr lang="en-GB" dirty="0"/>
              <a:t>rules for young prisoners, 1837 </a:t>
            </a:r>
            <a:endParaRPr lang="en-GB" dirty="0">
              <a:solidFill>
                <a:srgbClr val="FFFF00"/>
              </a:solidFill>
            </a:endParaRPr>
          </a:p>
        </p:txBody>
      </p:sp>
      <p:sp>
        <p:nvSpPr>
          <p:cNvPr id="5" name="Text Placeholder 2"/>
          <p:cNvSpPr txBox="1">
            <a:spLocks/>
          </p:cNvSpPr>
          <p:nvPr/>
        </p:nvSpPr>
        <p:spPr>
          <a:xfrm>
            <a:off x="368300" y="1625600"/>
            <a:ext cx="11518900" cy="2438400"/>
          </a:xfrm>
          <a:prstGeom prst="rect">
            <a:avLst/>
          </a:prstGeom>
        </p:spPr>
        <p:txBody>
          <a:bodyPr tIns="91440" bIns="182880" numCol="3">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US" sz="1700" b="0" i="0" u="none" strike="noStrike" kern="1200" cap="none" spc="150" normalizeH="0" baseline="0" noProof="0" dirty="0">
                <a:ln>
                  <a:noFill/>
                </a:ln>
                <a:solidFill>
                  <a:srgbClr val="534949"/>
                </a:solidFill>
                <a:effectLst/>
                <a:uLnTx/>
                <a:uFillTx/>
                <a:latin typeface="Franklin Gothic Medium"/>
                <a:ea typeface="+mn-ea"/>
                <a:cs typeface="+mn-cs"/>
              </a:rPr>
              <a:t>Art. 17. The prisoners' day will begin at six in the morning in winter and at five in summer. They will work for nine hours a day throughout the year. Two hours a day will be devoted to instruction. Work and the day will end at nine o'clock in winter and at eight in summer.</a:t>
            </a: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US" sz="1700" b="0" i="0" u="none" strike="noStrike" kern="1200" cap="none" spc="150" normalizeH="0" baseline="0" noProof="0" dirty="0">
              <a:ln>
                <a:noFill/>
              </a:ln>
              <a:solidFill>
                <a:srgbClr val="534949"/>
              </a:solidFill>
              <a:effectLst/>
              <a:uLnTx/>
              <a:uFillTx/>
              <a:latin typeface="Franklin Gothic Medium"/>
              <a:ea typeface="+mn-ea"/>
              <a:cs typeface="+mn-cs"/>
            </a:endParaRP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US" sz="1700" b="0" i="0" u="none" strike="noStrike" kern="1200" cap="none" spc="150" normalizeH="0" baseline="0" noProof="0" dirty="0">
                <a:ln>
                  <a:noFill/>
                </a:ln>
                <a:solidFill>
                  <a:srgbClr val="534949"/>
                </a:solidFill>
                <a:effectLst/>
                <a:uLnTx/>
                <a:uFillTx/>
                <a:latin typeface="Franklin Gothic Medium"/>
                <a:ea typeface="+mn-ea"/>
                <a:cs typeface="+mn-cs"/>
              </a:rPr>
              <a:t>Art. 18. </a:t>
            </a:r>
            <a:r>
              <a:rPr kumimoji="0" lang="en-US" sz="1700" b="0" i="1" u="none" strike="noStrike" kern="1200" cap="none" spc="150" normalizeH="0" baseline="0" noProof="0" dirty="0">
                <a:ln>
                  <a:noFill/>
                </a:ln>
                <a:solidFill>
                  <a:srgbClr val="534949"/>
                </a:solidFill>
                <a:effectLst/>
                <a:uLnTx/>
                <a:uFillTx/>
                <a:latin typeface="Franklin Gothic Medium"/>
                <a:ea typeface="+mn-ea"/>
                <a:cs typeface="+mn-cs"/>
              </a:rPr>
              <a:t>Rising</a:t>
            </a:r>
            <a:r>
              <a:rPr kumimoji="0" lang="en-US" sz="1700" b="0" i="0" u="none" strike="noStrike" kern="1200" cap="none" spc="150" normalizeH="0" baseline="0" noProof="0" dirty="0">
                <a:ln>
                  <a:noFill/>
                </a:ln>
                <a:solidFill>
                  <a:srgbClr val="534949"/>
                </a:solidFill>
                <a:effectLst/>
                <a:uLnTx/>
                <a:uFillTx/>
                <a:latin typeface="Franklin Gothic Medium"/>
                <a:ea typeface="+mn-ea"/>
                <a:cs typeface="+mn-cs"/>
              </a:rPr>
              <a:t>. At the first drum-roll, the prisoners must rise and dress in silence, as the supervisor opens the cell doors. At the second drum-roll, they must be dressed and make their beds. At the third, they must line up and proceed to the chapel for morning prayer. There is a five-minute interval between each drum-roll.</a:t>
            </a: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US" sz="1700" b="0" i="0" u="none" strike="noStrike" kern="1200" cap="none" spc="150" normalizeH="0" baseline="0" noProof="0" dirty="0">
              <a:ln>
                <a:noFill/>
              </a:ln>
              <a:solidFill>
                <a:srgbClr val="534949"/>
              </a:solidFill>
              <a:effectLst/>
              <a:uLnTx/>
              <a:uFillTx/>
              <a:latin typeface="Franklin Gothic Medium"/>
              <a:ea typeface="+mn-ea"/>
              <a:cs typeface="+mn-cs"/>
            </a:endParaRP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US" sz="1700" b="0" i="0" u="none" strike="noStrike" kern="1200" cap="none" spc="150" normalizeH="0" baseline="0" noProof="0" dirty="0">
                <a:ln>
                  <a:noFill/>
                </a:ln>
                <a:solidFill>
                  <a:srgbClr val="534949"/>
                </a:solidFill>
                <a:effectLst/>
                <a:uLnTx/>
                <a:uFillTx/>
                <a:latin typeface="Franklin Gothic Medium"/>
                <a:ea typeface="+mn-ea"/>
                <a:cs typeface="+mn-cs"/>
              </a:rPr>
              <a:t>… Art. 20. </a:t>
            </a:r>
            <a:r>
              <a:rPr kumimoji="0" lang="en-US" sz="1700" b="0" i="1" u="none" strike="noStrike" kern="1200" cap="none" spc="150" normalizeH="0" baseline="0" noProof="0" dirty="0">
                <a:ln>
                  <a:noFill/>
                </a:ln>
                <a:solidFill>
                  <a:srgbClr val="534949"/>
                </a:solidFill>
                <a:effectLst/>
                <a:uLnTx/>
                <a:uFillTx/>
                <a:latin typeface="Franklin Gothic Medium"/>
                <a:ea typeface="+mn-ea"/>
                <a:cs typeface="+mn-cs"/>
              </a:rPr>
              <a:t>Work</a:t>
            </a:r>
            <a:r>
              <a:rPr kumimoji="0" lang="en-US" sz="1700" b="0" i="0" u="none" strike="noStrike" kern="1200" cap="none" spc="150" normalizeH="0" baseline="0" noProof="0" dirty="0">
                <a:ln>
                  <a:noFill/>
                </a:ln>
                <a:solidFill>
                  <a:srgbClr val="534949"/>
                </a:solidFill>
                <a:effectLst/>
                <a:uLnTx/>
                <a:uFillTx/>
                <a:latin typeface="Franklin Gothic Medium"/>
                <a:ea typeface="+mn-ea"/>
                <a:cs typeface="+mn-cs"/>
              </a:rPr>
              <a:t>. At a quarter to six in the summer, a quarter to seven in winter, the prisoners go down into the courtyard where they must wash their hands and faces, and receive their first ration of bread. Immediately afterwards, they form into work-teams and go off to work, which must begin at six in summer and seven in winter. </a:t>
            </a:r>
          </a:p>
          <a:p>
            <a:pPr marL="45720" marR="0" lvl="0" indent="0" algn="l"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US" sz="1700" b="0" i="0" u="none" strike="noStrike" kern="1200" cap="none" spc="150" normalizeH="0" baseline="0" noProof="0" dirty="0">
              <a:ln>
                <a:noFill/>
              </a:ln>
              <a:solidFill>
                <a:srgbClr val="534949"/>
              </a:solidFill>
              <a:effectLst/>
              <a:uLnTx/>
              <a:uFillTx/>
              <a:latin typeface="Franklin Gothic Medium"/>
              <a:ea typeface="+mn-ea"/>
              <a:cs typeface="+mn-cs"/>
            </a:endParaRP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US" sz="1700" b="0" i="0" u="none" strike="noStrike" kern="1200" cap="none" spc="150" normalizeH="0" baseline="0" noProof="0" dirty="0">
                <a:ln>
                  <a:noFill/>
                </a:ln>
                <a:solidFill>
                  <a:srgbClr val="534949"/>
                </a:solidFill>
                <a:effectLst/>
                <a:uLnTx/>
                <a:uFillTx/>
                <a:latin typeface="Franklin Gothic Medium"/>
                <a:ea typeface="+mn-ea"/>
                <a:cs typeface="+mn-cs"/>
              </a:rPr>
              <a:t>Art. 21. </a:t>
            </a:r>
            <a:r>
              <a:rPr kumimoji="0" lang="en-US" sz="1700" b="0" i="1" u="none" strike="noStrike" kern="1200" cap="none" spc="150" normalizeH="0" baseline="0" noProof="0" dirty="0">
                <a:ln>
                  <a:noFill/>
                </a:ln>
                <a:solidFill>
                  <a:srgbClr val="534949"/>
                </a:solidFill>
                <a:effectLst/>
                <a:uLnTx/>
                <a:uFillTx/>
                <a:latin typeface="Franklin Gothic Medium"/>
                <a:ea typeface="+mn-ea"/>
                <a:cs typeface="+mn-cs"/>
              </a:rPr>
              <a:t>Meal</a:t>
            </a:r>
            <a:r>
              <a:rPr kumimoji="0" lang="en-US" sz="1700" b="0" i="0" u="none" strike="noStrike" kern="1200" cap="none" spc="150" normalizeH="0" baseline="0" noProof="0" dirty="0">
                <a:ln>
                  <a:noFill/>
                </a:ln>
                <a:solidFill>
                  <a:srgbClr val="534949"/>
                </a:solidFill>
                <a:effectLst/>
                <a:uLnTx/>
                <a:uFillTx/>
                <a:latin typeface="Franklin Gothic Medium"/>
                <a:ea typeface="+mn-ea"/>
                <a:cs typeface="+mn-cs"/>
              </a:rPr>
              <a:t>. At ten o'clock the prisoners leave their work and go to the refectory; they wash their hands in their courtyards and assemble in divisions. After the dinner, there is recreation until twenty minutes to eleven.</a:t>
            </a: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US" sz="1700" b="0" i="0" u="none" strike="noStrike" kern="1200" cap="none" spc="150" normalizeH="0" baseline="0" noProof="0" dirty="0">
              <a:ln>
                <a:noFill/>
              </a:ln>
              <a:solidFill>
                <a:srgbClr val="534949"/>
              </a:solidFill>
              <a:effectLst/>
              <a:uLnTx/>
              <a:uFillTx/>
              <a:latin typeface="Franklin Gothic Medium"/>
              <a:ea typeface="+mn-ea"/>
              <a:cs typeface="+mn-cs"/>
            </a:endParaRP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US" sz="1700" b="0" i="0" u="none" strike="noStrike" kern="1200" cap="none" spc="150" normalizeH="0" baseline="0" noProof="0" dirty="0">
                <a:ln>
                  <a:noFill/>
                </a:ln>
                <a:solidFill>
                  <a:srgbClr val="534949"/>
                </a:solidFill>
                <a:effectLst/>
                <a:uLnTx/>
                <a:uFillTx/>
                <a:latin typeface="Franklin Gothic Medium"/>
                <a:ea typeface="+mn-ea"/>
                <a:cs typeface="+mn-cs"/>
              </a:rPr>
              <a:t>Art. 22. </a:t>
            </a:r>
            <a:r>
              <a:rPr kumimoji="0" lang="en-US" sz="1700" b="0" i="1" u="none" strike="noStrike" kern="1200" cap="none" spc="150" normalizeH="0" baseline="0" noProof="0" dirty="0">
                <a:ln>
                  <a:noFill/>
                </a:ln>
                <a:solidFill>
                  <a:srgbClr val="534949"/>
                </a:solidFill>
                <a:effectLst/>
                <a:uLnTx/>
                <a:uFillTx/>
                <a:latin typeface="Franklin Gothic Medium"/>
                <a:ea typeface="+mn-ea"/>
                <a:cs typeface="+mn-cs"/>
              </a:rPr>
              <a:t>School</a:t>
            </a:r>
            <a:r>
              <a:rPr kumimoji="0" lang="en-US" sz="1700" b="0" i="0" u="none" strike="noStrike" kern="1200" cap="none" spc="150" normalizeH="0" baseline="0" noProof="0" dirty="0">
                <a:ln>
                  <a:noFill/>
                </a:ln>
                <a:solidFill>
                  <a:srgbClr val="534949"/>
                </a:solidFill>
                <a:effectLst/>
                <a:uLnTx/>
                <a:uFillTx/>
                <a:latin typeface="Franklin Gothic Medium"/>
                <a:ea typeface="+mn-ea"/>
                <a:cs typeface="+mn-cs"/>
              </a:rPr>
              <a:t>. At twenty minutes to eleven, at the drum-roll, the prisoners form into ranks, and proceed in divisions to the school. The class lasts two hours and consists alternately of reading, writing, drawing and arithmetic</a:t>
            </a:r>
            <a:r>
              <a:rPr kumimoji="0" lang="en-US" sz="1800" b="0" i="0" u="none" strike="noStrike" kern="1200" cap="none" spc="150" normalizeH="0" baseline="0" noProof="0" dirty="0">
                <a:ln>
                  <a:noFill/>
                </a:ln>
                <a:solidFill>
                  <a:srgbClr val="534949"/>
                </a:solidFill>
                <a:effectLst/>
                <a:uLnTx/>
                <a:uFillTx/>
                <a:latin typeface="Franklin Gothic Medium"/>
                <a:ea typeface="+mn-ea"/>
                <a:cs typeface="+mn-cs"/>
              </a:rPr>
              <a:t>.</a:t>
            </a: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US" sz="2000" b="0" i="0" u="none" strike="noStrike" kern="1200" cap="none" spc="150" normalizeH="0" baseline="0" noProof="0" dirty="0">
              <a:ln>
                <a:noFill/>
              </a:ln>
              <a:solidFill>
                <a:srgbClr val="534949"/>
              </a:solidFill>
              <a:effectLst/>
              <a:uLnTx/>
              <a:uFillTx/>
              <a:latin typeface="Franklin Gothic Medium"/>
              <a:ea typeface="+mn-ea"/>
              <a:cs typeface="+mn-cs"/>
            </a:endParaRPr>
          </a:p>
        </p:txBody>
      </p:sp>
    </p:spTree>
    <p:extLst>
      <p:ext uri="{BB962C8B-B14F-4D97-AF65-F5344CB8AC3E}">
        <p14:creationId xmlns:p14="http://schemas.microsoft.com/office/powerpoint/2010/main" val="30779946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p:nvPr>
        </p:nvSpPr>
        <p:spPr>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lvl="0"/>
            <a:r>
              <a:rPr lang="en-GB" dirty="0"/>
              <a:t>rules for young prisoners, 1837 </a:t>
            </a:r>
            <a:endParaRPr lang="en-GB" dirty="0">
              <a:solidFill>
                <a:srgbClr val="FFFF00"/>
              </a:solidFill>
            </a:endParaRPr>
          </a:p>
        </p:txBody>
      </p:sp>
      <p:sp>
        <p:nvSpPr>
          <p:cNvPr id="5" name="Text Placeholder 2"/>
          <p:cNvSpPr txBox="1">
            <a:spLocks/>
          </p:cNvSpPr>
          <p:nvPr/>
        </p:nvSpPr>
        <p:spPr>
          <a:xfrm>
            <a:off x="368300" y="1625600"/>
            <a:ext cx="11518900" cy="2438400"/>
          </a:xfrm>
          <a:prstGeom prst="rect">
            <a:avLst/>
          </a:prstGeom>
        </p:spPr>
        <p:txBody>
          <a:bodyPr tIns="91440" bIns="182880" numCol="3">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US" sz="1800" b="0" i="0" u="none" strike="noStrike" kern="1200" cap="none" spc="150" normalizeH="0" baseline="0" noProof="0" dirty="0">
                <a:ln>
                  <a:noFill/>
                </a:ln>
                <a:solidFill>
                  <a:srgbClr val="534949"/>
                </a:solidFill>
                <a:effectLst/>
                <a:uLnTx/>
                <a:uFillTx/>
                <a:latin typeface="Franklin Gothic Medium"/>
                <a:ea typeface="+mn-ea"/>
                <a:cs typeface="+mn-cs"/>
              </a:rPr>
              <a:t>Art. 24. At one o'clock they must be back in the workshops: they work until four o'clock.</a:t>
            </a: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US" sz="1800" b="0" i="0" u="none" strike="noStrike" kern="1200" cap="none" spc="150" normalizeH="0" baseline="0" noProof="0" dirty="0">
              <a:ln>
                <a:noFill/>
              </a:ln>
              <a:solidFill>
                <a:srgbClr val="534949"/>
              </a:solidFill>
              <a:effectLst/>
              <a:uLnTx/>
              <a:uFillTx/>
              <a:latin typeface="Franklin Gothic Medium"/>
              <a:ea typeface="+mn-ea"/>
              <a:cs typeface="+mn-cs"/>
            </a:endParaRP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US" sz="1800" b="0" i="0" u="none" strike="noStrike" kern="1200" cap="none" spc="150" normalizeH="0" baseline="0" noProof="0" dirty="0">
                <a:ln>
                  <a:noFill/>
                </a:ln>
                <a:solidFill>
                  <a:srgbClr val="534949"/>
                </a:solidFill>
                <a:effectLst/>
                <a:uLnTx/>
                <a:uFillTx/>
                <a:latin typeface="Franklin Gothic Medium"/>
                <a:ea typeface="+mn-ea"/>
                <a:cs typeface="+mn-cs"/>
              </a:rPr>
              <a:t>Art. 25. At four o'clock the prisoners leave their workshops and go into the courtyards where they wash their hands and form into divisions for the refectory.</a:t>
            </a: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US" sz="1800" b="0" i="0" u="none" strike="noStrike" kern="1200" cap="none" spc="150" normalizeH="0" baseline="0" noProof="0" dirty="0">
              <a:ln>
                <a:noFill/>
              </a:ln>
              <a:solidFill>
                <a:srgbClr val="534949"/>
              </a:solidFill>
              <a:effectLst/>
              <a:uLnTx/>
              <a:uFillTx/>
              <a:latin typeface="Franklin Gothic Medium"/>
              <a:ea typeface="+mn-ea"/>
              <a:cs typeface="+mn-cs"/>
            </a:endParaRP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US" sz="1800" b="0" i="0" u="none" strike="noStrike" kern="1200" cap="none" spc="150" normalizeH="0" baseline="0" noProof="0" dirty="0">
                <a:ln>
                  <a:noFill/>
                </a:ln>
                <a:solidFill>
                  <a:srgbClr val="534949"/>
                </a:solidFill>
                <a:effectLst/>
                <a:uLnTx/>
                <a:uFillTx/>
                <a:latin typeface="Franklin Gothic Medium"/>
                <a:ea typeface="+mn-ea"/>
                <a:cs typeface="+mn-cs"/>
              </a:rPr>
              <a:t>Art. 26. Supper and the recreation that follows it last until five o'clock: the prisoners then return to the workshops.</a:t>
            </a: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US" sz="1800" b="0" i="0" u="none" strike="noStrike" kern="1200" cap="none" spc="150" normalizeH="0" baseline="0" noProof="0" dirty="0">
              <a:ln>
                <a:noFill/>
              </a:ln>
              <a:solidFill>
                <a:srgbClr val="534949"/>
              </a:solidFill>
              <a:effectLst/>
              <a:uLnTx/>
              <a:uFillTx/>
              <a:latin typeface="Franklin Gothic Medium"/>
              <a:ea typeface="+mn-ea"/>
              <a:cs typeface="+mn-cs"/>
            </a:endParaRP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US" sz="1800" b="0" i="0" u="none" strike="noStrike" kern="1200" cap="none" spc="150" normalizeH="0" baseline="0" noProof="0" dirty="0">
                <a:ln>
                  <a:noFill/>
                </a:ln>
                <a:solidFill>
                  <a:srgbClr val="534949"/>
                </a:solidFill>
                <a:effectLst/>
                <a:uLnTx/>
                <a:uFillTx/>
                <a:latin typeface="Franklin Gothic Medium"/>
                <a:ea typeface="+mn-ea"/>
                <a:cs typeface="+mn-cs"/>
              </a:rPr>
              <a:t>Art. 27. At seven o'clock in the summer, at eight in winter, work stops; bread is distributed for the last time in the workshops. For a quarter of an hour one of the prisoners or supervisors reads a passage from some instructive or uplifting work. This is followed by evening prayer.</a:t>
            </a: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US" sz="1800" b="0" i="0" u="none" strike="noStrike" kern="1200" cap="none" spc="150" normalizeH="0" baseline="0" noProof="0" dirty="0">
              <a:ln>
                <a:noFill/>
              </a:ln>
              <a:solidFill>
                <a:srgbClr val="534949"/>
              </a:solidFill>
              <a:effectLst/>
              <a:uLnTx/>
              <a:uFillTx/>
              <a:latin typeface="Franklin Gothic Medium"/>
              <a:ea typeface="+mn-ea"/>
              <a:cs typeface="+mn-cs"/>
            </a:endParaRP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US" sz="1800" b="0" i="0" u="none" strike="noStrike" kern="1200" cap="none" spc="150" normalizeH="0" baseline="0" noProof="0" dirty="0">
                <a:ln>
                  <a:noFill/>
                </a:ln>
                <a:solidFill>
                  <a:srgbClr val="534949"/>
                </a:solidFill>
                <a:effectLst/>
                <a:uLnTx/>
                <a:uFillTx/>
                <a:latin typeface="Franklin Gothic Medium"/>
                <a:ea typeface="+mn-ea"/>
                <a:cs typeface="+mn-cs"/>
              </a:rPr>
              <a:t>Art. 28. At half-past seven in summer, half-past eight in winter, the prisoners must be back in their cells after the washing of hands and the inspection of clothes in the courtyard; at the first drum-roll, they must undress, and at the second get into bed. The cell doors are closed and the supervisors go the rounds in the corridors, to ensure order and </a:t>
            </a:r>
            <a:r>
              <a:rPr kumimoji="0" lang="en-US" sz="1800" b="0" i="0" u="none" strike="noStrike" kern="1200" cap="none" spc="150" normalizeH="0" baseline="0" noProof="0" dirty="0" err="1">
                <a:ln>
                  <a:noFill/>
                </a:ln>
                <a:solidFill>
                  <a:srgbClr val="534949"/>
                </a:solidFill>
                <a:effectLst/>
                <a:uLnTx/>
                <a:uFillTx/>
                <a:latin typeface="Franklin Gothic Medium"/>
                <a:ea typeface="+mn-ea"/>
                <a:cs typeface="+mn-cs"/>
              </a:rPr>
              <a:t>silenc</a:t>
            </a:r>
            <a:endParaRPr kumimoji="0" lang="en-US" sz="1800" b="0" i="0" u="none" strike="noStrike" kern="1200" cap="none" spc="150" normalizeH="0" baseline="0" noProof="0" dirty="0">
              <a:ln>
                <a:noFill/>
              </a:ln>
              <a:solidFill>
                <a:srgbClr val="534949"/>
              </a:solidFill>
              <a:effectLst/>
              <a:uLnTx/>
              <a:uFillTx/>
              <a:latin typeface="Franklin Gothic Medium"/>
              <a:ea typeface="+mn-ea"/>
              <a:cs typeface="+mn-cs"/>
            </a:endParaRP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US" sz="2000" b="0" i="0" u="none" strike="noStrike" kern="1200" cap="none" spc="150" normalizeH="0" baseline="0" noProof="0" dirty="0">
              <a:ln>
                <a:noFill/>
              </a:ln>
              <a:solidFill>
                <a:srgbClr val="534949"/>
              </a:solidFill>
              <a:effectLst/>
              <a:uLnTx/>
              <a:uFillTx/>
              <a:latin typeface="Franklin Gothic Medium"/>
              <a:ea typeface="+mn-ea"/>
              <a:cs typeface="+mn-cs"/>
            </a:endParaRPr>
          </a:p>
        </p:txBody>
      </p:sp>
    </p:spTree>
    <p:extLst>
      <p:ext uri="{BB962C8B-B14F-4D97-AF65-F5344CB8AC3E}">
        <p14:creationId xmlns:p14="http://schemas.microsoft.com/office/powerpoint/2010/main" val="21988025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946023" y="1420342"/>
            <a:ext cx="2762364" cy="289559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3200" b="1" i="0" u="none" strike="noStrike" kern="1200" cap="all" spc="200" normalizeH="0" baseline="0" noProof="0" dirty="0">
              <a:ln>
                <a:noFill/>
              </a:ln>
              <a:solidFill>
                <a:srgbClr val="FF0000"/>
              </a:solidFill>
              <a:effectLst>
                <a:outerShdw blurRad="38100" dist="38100" dir="2700000" algn="tl">
                  <a:srgbClr val="000000">
                    <a:alpha val="43137"/>
                  </a:srgbClr>
                </a:outerShdw>
              </a:effectLst>
              <a:uLnTx/>
              <a:uFillTx/>
              <a:latin typeface="Franklin Gothic Medium"/>
              <a:ea typeface="+mj-ea"/>
              <a:cs typeface="+mj-cs"/>
            </a:endParaRPr>
          </a:p>
        </p:txBody>
      </p:sp>
      <p:sp>
        <p:nvSpPr>
          <p:cNvPr id="6" name="Text Placeholder 2"/>
          <p:cNvSpPr txBox="1">
            <a:spLocks/>
          </p:cNvSpPr>
          <p:nvPr/>
        </p:nvSpPr>
        <p:spPr>
          <a:xfrm>
            <a:off x="165003" y="1562641"/>
            <a:ext cx="2233951" cy="1675411"/>
          </a:xfrm>
          <a:prstGeom prst="rect">
            <a:avLst/>
          </a:prstGeom>
        </p:spPr>
        <p:txBody>
          <a:bodyPr>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US" sz="2000" b="0" i="0" u="none" strike="noStrike" kern="1200" cap="none" spc="150" normalizeH="0" baseline="0" noProof="0" dirty="0">
              <a:ln>
                <a:noFill/>
              </a:ln>
              <a:solidFill>
                <a:srgbClr val="FFFF00"/>
              </a:solidFill>
              <a:effectLst>
                <a:outerShdw blurRad="38100" dist="38100" dir="2700000" algn="tl">
                  <a:srgbClr val="000000">
                    <a:alpha val="43137"/>
                  </a:srgbClr>
                </a:outerShdw>
              </a:effectLst>
              <a:uLnTx/>
              <a:uFillTx/>
              <a:latin typeface="Franklin Gothic Medium"/>
              <a:ea typeface="+mn-ea"/>
              <a:cs typeface="+mn-cs"/>
            </a:endParaRPr>
          </a:p>
        </p:txBody>
      </p:sp>
      <p:sp>
        <p:nvSpPr>
          <p:cNvPr id="10" name="Text Placeholder 2"/>
          <p:cNvSpPr txBox="1">
            <a:spLocks/>
          </p:cNvSpPr>
          <p:nvPr/>
        </p:nvSpPr>
        <p:spPr>
          <a:xfrm>
            <a:off x="2848428" y="1672390"/>
            <a:ext cx="8975271" cy="5083412"/>
          </a:xfrm>
          <a:prstGeom prst="rect">
            <a:avLst/>
          </a:prstGeom>
        </p:spPr>
        <p:txBody>
          <a:bodyPr lIns="365760" rIns="365760">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r>
              <a:rPr kumimoji="0" lang="en-US" sz="2800" b="0" i="0" u="none" strike="noStrike" kern="1200" cap="none" spc="150" normalizeH="0" baseline="0" noProof="0" dirty="0">
                <a:ln>
                  <a:noFill/>
                </a:ln>
                <a:solidFill>
                  <a:srgbClr val="534949"/>
                </a:solidFill>
                <a:effectLst/>
                <a:uLnTx/>
                <a:uFillTx/>
                <a:latin typeface="Franklin Gothic Medium"/>
                <a:ea typeface="+mn-ea"/>
                <a:cs typeface="+mn-cs"/>
              </a:rPr>
              <a:t>“We have, then, a public execution and a time-table. They do not punish the same crimes or the same type of delinquent. But they each define a certain penal style. Less than a century separates them. It was a time when, in Europe and in the United States, the entire </a:t>
            </a:r>
            <a:r>
              <a:rPr kumimoji="0" lang="en-US" sz="2800" b="0" i="0" u="none" strike="noStrike" kern="1200" cap="none" spc="150" normalizeH="0" baseline="0" noProof="0" dirty="0">
                <a:ln>
                  <a:noFill/>
                </a:ln>
                <a:solidFill>
                  <a:srgbClr val="FF0000"/>
                </a:solidFill>
                <a:effectLst/>
                <a:uLnTx/>
                <a:uFillTx/>
                <a:latin typeface="Franklin Gothic Medium"/>
                <a:ea typeface="+mn-ea"/>
                <a:cs typeface="+mn-cs"/>
              </a:rPr>
              <a:t>economy of punishment </a:t>
            </a:r>
            <a:r>
              <a:rPr kumimoji="0" lang="en-US" sz="2800" b="0" i="0" u="none" strike="noStrike" kern="1200" cap="none" spc="150" normalizeH="0" baseline="0" noProof="0" dirty="0">
                <a:ln>
                  <a:noFill/>
                </a:ln>
                <a:solidFill>
                  <a:srgbClr val="534949"/>
                </a:solidFill>
                <a:effectLst/>
                <a:uLnTx/>
                <a:uFillTx/>
                <a:latin typeface="Franklin Gothic Medium"/>
                <a:ea typeface="+mn-ea"/>
                <a:cs typeface="+mn-cs"/>
              </a:rPr>
              <a:t>was redistributed.” (p. 7).</a:t>
            </a:r>
          </a:p>
          <a:p>
            <a:pPr marL="0" marR="0" lvl="0" indent="0" algn="just"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GB" sz="2400" b="0" i="0" u="none" strike="noStrike" kern="1200" cap="none" spc="150" normalizeH="0" baseline="0" noProof="0" dirty="0">
              <a:ln>
                <a:noFill/>
              </a:ln>
              <a:solidFill>
                <a:srgbClr val="534949"/>
              </a:solidFill>
              <a:effectLst/>
              <a:uLnTx/>
              <a:uFillTx/>
              <a:latin typeface="Franklin Gothic Medium"/>
              <a:ea typeface="+mn-ea"/>
              <a:cs typeface="+mn-cs"/>
            </a:endParaRPr>
          </a:p>
          <a:p>
            <a:pPr marL="0" marR="0" lvl="0" indent="0" algn="just"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GB" sz="2400" b="0" i="0" u="none" strike="noStrike" kern="1200" cap="none" spc="150" normalizeH="0" baseline="0" noProof="0" dirty="0">
              <a:ln>
                <a:noFill/>
              </a:ln>
              <a:solidFill>
                <a:srgbClr val="534949"/>
              </a:solidFill>
              <a:effectLst/>
              <a:uLnTx/>
              <a:uFillTx/>
              <a:latin typeface="Franklin Gothic Medium"/>
              <a:ea typeface="+mn-ea"/>
              <a:cs typeface="+mn-cs"/>
            </a:endParaRPr>
          </a:p>
          <a:p>
            <a:pPr marL="0" marR="0" lvl="0" indent="0" algn="just"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US" sz="2000" b="0" i="0" u="none" strike="noStrike" kern="1200" cap="none" spc="150" normalizeH="0" baseline="0" noProof="0" dirty="0">
              <a:ln>
                <a:noFill/>
              </a:ln>
              <a:solidFill>
                <a:srgbClr val="534949"/>
              </a:solidFill>
              <a:effectLst/>
              <a:uLnTx/>
              <a:uFillTx/>
              <a:latin typeface="Franklin Gothic Medium"/>
              <a:ea typeface="+mn-ea"/>
              <a:cs typeface="+mn-cs"/>
            </a:endParaRPr>
          </a:p>
        </p:txBody>
      </p:sp>
      <p:sp>
        <p:nvSpPr>
          <p:cNvPr id="11" name="Title 2"/>
          <p:cNvSpPr txBox="1">
            <a:spLocks/>
          </p:cNvSpPr>
          <p:nvPr/>
        </p:nvSpPr>
        <p:spPr>
          <a:xfrm>
            <a:off x="220122" y="158652"/>
            <a:ext cx="11783608" cy="124757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200" b="0" i="1" u="none" strike="noStrike" kern="1200" cap="all" spc="200" normalizeH="0" baseline="0" noProof="0" dirty="0">
                <a:ln>
                  <a:noFill/>
                </a:ln>
                <a:solidFill>
                  <a:prstClr val="white"/>
                </a:solidFill>
                <a:effectLst/>
                <a:uLnTx/>
                <a:uFillTx/>
                <a:latin typeface="Franklin Gothic Medium"/>
                <a:ea typeface="+mj-ea"/>
                <a:cs typeface="+mj-cs"/>
              </a:rPr>
              <a:t>Discipline and punish</a:t>
            </a:r>
            <a:r>
              <a:rPr kumimoji="0" lang="en-GB" sz="3200" b="0" i="0" u="none" strike="noStrike" kern="1200" cap="all" spc="200" normalizeH="0" baseline="0" noProof="0" dirty="0">
                <a:ln>
                  <a:noFill/>
                </a:ln>
                <a:solidFill>
                  <a:prstClr val="white"/>
                </a:solidFill>
                <a:effectLst/>
                <a:uLnTx/>
                <a:uFillTx/>
                <a:latin typeface="Franklin Gothic Medium"/>
                <a:ea typeface="+mj-ea"/>
                <a:cs typeface="+mj-cs"/>
              </a:rPr>
              <a:t> </a:t>
            </a:r>
            <a:endParaRPr kumimoji="0" lang="en-GB" sz="3200" b="0" i="0" u="none" strike="noStrike" kern="1200" cap="all" spc="200" normalizeH="0" baseline="0" noProof="0" dirty="0">
              <a:ln>
                <a:noFill/>
              </a:ln>
              <a:solidFill>
                <a:srgbClr val="FFFF00"/>
              </a:solidFill>
              <a:effectLst/>
              <a:uLnTx/>
              <a:uFillTx/>
              <a:latin typeface="Franklin Gothic Medium"/>
              <a:ea typeface="+mj-ea"/>
              <a:cs typeface="+mj-cs"/>
            </a:endParaRPr>
          </a:p>
        </p:txBody>
      </p:sp>
      <p:pic>
        <p:nvPicPr>
          <p:cNvPr id="2" name="Picture 1"/>
          <p:cNvPicPr>
            <a:picLocks noChangeAspect="1"/>
          </p:cNvPicPr>
          <p:nvPr/>
        </p:nvPicPr>
        <p:blipFill>
          <a:blip r:embed="rId2"/>
          <a:stretch>
            <a:fillRect/>
          </a:stretch>
        </p:blipFill>
        <p:spPr>
          <a:xfrm>
            <a:off x="226922" y="1658278"/>
            <a:ext cx="2621507" cy="3944454"/>
          </a:xfrm>
          <a:prstGeom prst="rect">
            <a:avLst/>
          </a:prstGeom>
        </p:spPr>
      </p:pic>
    </p:spTree>
    <p:extLst>
      <p:ext uri="{BB962C8B-B14F-4D97-AF65-F5344CB8AC3E}">
        <p14:creationId xmlns:p14="http://schemas.microsoft.com/office/powerpoint/2010/main" val="2614477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946023" y="1420342"/>
            <a:ext cx="2762364" cy="289559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3200" b="1" i="0" u="none" strike="noStrike" kern="1200" cap="all" spc="200" normalizeH="0" baseline="0" noProof="0" dirty="0">
              <a:ln>
                <a:noFill/>
              </a:ln>
              <a:solidFill>
                <a:srgbClr val="FF0000"/>
              </a:solidFill>
              <a:effectLst>
                <a:outerShdw blurRad="38100" dist="38100" dir="2700000" algn="tl">
                  <a:srgbClr val="000000">
                    <a:alpha val="43137"/>
                  </a:srgbClr>
                </a:outerShdw>
              </a:effectLst>
              <a:uLnTx/>
              <a:uFillTx/>
              <a:latin typeface="Franklin Gothic Medium"/>
              <a:ea typeface="+mj-ea"/>
              <a:cs typeface="+mj-cs"/>
            </a:endParaRPr>
          </a:p>
        </p:txBody>
      </p:sp>
      <p:sp>
        <p:nvSpPr>
          <p:cNvPr id="6" name="Text Placeholder 2"/>
          <p:cNvSpPr txBox="1">
            <a:spLocks/>
          </p:cNvSpPr>
          <p:nvPr/>
        </p:nvSpPr>
        <p:spPr>
          <a:xfrm>
            <a:off x="165003" y="1562641"/>
            <a:ext cx="2233951" cy="1675411"/>
          </a:xfrm>
          <a:prstGeom prst="rect">
            <a:avLst/>
          </a:prstGeom>
        </p:spPr>
        <p:txBody>
          <a:bodyPr>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US" sz="2000" b="0" i="0" u="none" strike="noStrike" kern="1200" cap="none" spc="150" normalizeH="0" baseline="0" noProof="0" dirty="0">
              <a:ln>
                <a:noFill/>
              </a:ln>
              <a:solidFill>
                <a:srgbClr val="FFFF00"/>
              </a:solidFill>
              <a:effectLst>
                <a:outerShdw blurRad="38100" dist="38100" dir="2700000" algn="tl">
                  <a:srgbClr val="000000">
                    <a:alpha val="43137"/>
                  </a:srgbClr>
                </a:outerShdw>
              </a:effectLst>
              <a:uLnTx/>
              <a:uFillTx/>
              <a:latin typeface="Franklin Gothic Medium"/>
              <a:ea typeface="+mn-ea"/>
              <a:cs typeface="+mn-cs"/>
            </a:endParaRPr>
          </a:p>
        </p:txBody>
      </p:sp>
      <p:sp>
        <p:nvSpPr>
          <p:cNvPr id="10" name="Text Placeholder 2"/>
          <p:cNvSpPr txBox="1">
            <a:spLocks/>
          </p:cNvSpPr>
          <p:nvPr/>
        </p:nvSpPr>
        <p:spPr>
          <a:xfrm>
            <a:off x="165003" y="1672390"/>
            <a:ext cx="11658697" cy="5083412"/>
          </a:xfrm>
          <a:prstGeom prst="rect">
            <a:avLst/>
          </a:prstGeom>
        </p:spPr>
        <p:txBody>
          <a:bodyPr lIns="365760" rIns="365760">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45720" marR="0" lvl="0" indent="0" algn="just"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r>
              <a:rPr kumimoji="0" lang="en-US" sz="2000" b="0" i="0" u="none" strike="noStrike" kern="1200" cap="none" spc="150" normalizeH="0" baseline="0" noProof="0" dirty="0">
                <a:ln>
                  <a:noFill/>
                </a:ln>
                <a:solidFill>
                  <a:srgbClr val="534949"/>
                </a:solidFill>
                <a:effectLst/>
                <a:uLnTx/>
                <a:uFillTx/>
                <a:latin typeface="Franklin Gothic Medium"/>
                <a:ea typeface="+mn-ea"/>
                <a:cs typeface="+mn-cs"/>
              </a:rPr>
              <a:t>“The reduction in penal severity in the last 200 years is a phenomenon with which legal historians are well acquainted. But, for a long time, it has been regarded in an overall way as a quantitative phenomenon: less cruelty, less pain, more kindness, more respect, more ‘humanity.’” (p. 16). </a:t>
            </a:r>
          </a:p>
          <a:p>
            <a:pPr marL="45720" marR="0" lvl="0" indent="0" algn="just"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US" sz="1000" b="0" i="0" u="none" strike="noStrike" kern="1200" cap="none" spc="150" normalizeH="0" baseline="0" noProof="0" dirty="0">
              <a:ln>
                <a:noFill/>
              </a:ln>
              <a:solidFill>
                <a:srgbClr val="534949"/>
              </a:solidFill>
              <a:effectLst/>
              <a:uLnTx/>
              <a:uFillTx/>
              <a:latin typeface="Franklin Gothic Medium"/>
              <a:ea typeface="+mn-ea"/>
              <a:cs typeface="+mn-cs"/>
            </a:endParaRPr>
          </a:p>
          <a:p>
            <a:pPr marL="274320" marR="0" lvl="0" indent="-228600" algn="just"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US" sz="2000" b="0" i="0" u="none" strike="noStrike" kern="1200" cap="none" spc="150" normalizeH="0" baseline="0" noProof="0" dirty="0">
                <a:ln>
                  <a:noFill/>
                </a:ln>
                <a:solidFill>
                  <a:srgbClr val="534949"/>
                </a:solidFill>
                <a:effectLst/>
                <a:uLnTx/>
                <a:uFillTx/>
                <a:latin typeface="Franklin Gothic Medium"/>
                <a:ea typeface="+mn-ea"/>
                <a:cs typeface="+mn-cs"/>
              </a:rPr>
              <a:t>Foucault argues against this notion that shifts in how crime was </a:t>
            </a:r>
            <a:r>
              <a:rPr kumimoji="0" lang="en-GB" sz="2000" b="0" i="0" u="none" strike="noStrike" kern="1200" cap="none" spc="150" normalizeH="0" baseline="0" noProof="0" dirty="0">
                <a:ln>
                  <a:noFill/>
                </a:ln>
                <a:solidFill>
                  <a:srgbClr val="534949"/>
                </a:solidFill>
                <a:effectLst/>
                <a:uLnTx/>
                <a:uFillTx/>
                <a:latin typeface="Franklin Gothic Medium"/>
                <a:ea typeface="+mn-ea"/>
                <a:cs typeface="+mn-cs"/>
              </a:rPr>
              <a:t>conceptualised</a:t>
            </a:r>
            <a:r>
              <a:rPr kumimoji="0" lang="en-US" sz="2000" b="0" i="0" u="none" strike="noStrike" kern="1200" cap="none" spc="150" normalizeH="0" baseline="0" noProof="0" dirty="0">
                <a:ln>
                  <a:noFill/>
                </a:ln>
                <a:solidFill>
                  <a:srgbClr val="534949"/>
                </a:solidFill>
                <a:effectLst/>
                <a:uLnTx/>
                <a:uFillTx/>
                <a:latin typeface="Franklin Gothic Medium"/>
                <a:ea typeface="+mn-ea"/>
                <a:cs typeface="+mn-cs"/>
              </a:rPr>
              <a:t> and punishment administered resulted from Enlightened Humanism so much as they </a:t>
            </a:r>
            <a:r>
              <a:rPr kumimoji="0" lang="en-US" sz="2000" b="0" i="0" u="none" strike="noStrike" kern="1200" cap="none" spc="150" normalizeH="0" baseline="0" noProof="0" dirty="0">
                <a:ln>
                  <a:noFill/>
                </a:ln>
                <a:solidFill>
                  <a:srgbClr val="FF0000"/>
                </a:solidFill>
                <a:effectLst/>
                <a:uLnTx/>
                <a:uFillTx/>
                <a:latin typeface="Franklin Gothic Medium"/>
                <a:ea typeface="+mn-ea"/>
                <a:cs typeface="+mn-cs"/>
              </a:rPr>
              <a:t>aimed at a better economy of punishment </a:t>
            </a:r>
            <a:r>
              <a:rPr kumimoji="0" lang="en-US" sz="2000" b="0" i="0" u="none" strike="noStrike" kern="1200" cap="none" spc="150" normalizeH="0" baseline="0" noProof="0" dirty="0">
                <a:ln>
                  <a:noFill/>
                </a:ln>
                <a:solidFill>
                  <a:srgbClr val="534949"/>
                </a:solidFill>
                <a:effectLst/>
                <a:uLnTx/>
                <a:uFillTx/>
                <a:latin typeface="Franklin Gothic Medium"/>
                <a:ea typeface="+mn-ea"/>
                <a:cs typeface="+mn-cs"/>
              </a:rPr>
              <a:t>– and by extension </a:t>
            </a:r>
            <a:r>
              <a:rPr kumimoji="0" lang="en-US" sz="2000" b="1" i="0" u="none" strike="noStrike" kern="1200" cap="none" spc="150" normalizeH="0" baseline="0" noProof="0" dirty="0">
                <a:ln>
                  <a:noFill/>
                </a:ln>
                <a:solidFill>
                  <a:srgbClr val="7030A0"/>
                </a:solidFill>
                <a:effectLst/>
                <a:uLnTx/>
                <a:uFillTx/>
                <a:latin typeface="Franklin Gothic Medium"/>
                <a:ea typeface="+mn-ea"/>
                <a:cs typeface="+mn-cs"/>
              </a:rPr>
              <a:t>a better economy of power. </a:t>
            </a:r>
          </a:p>
          <a:p>
            <a:pPr marL="274320" marR="0" lvl="0" indent="-228600" algn="just"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US" sz="2000" b="0" i="0" u="none" strike="noStrike" kern="1200" cap="none" spc="150" normalizeH="0" baseline="0" noProof="0" dirty="0">
              <a:ln>
                <a:noFill/>
              </a:ln>
              <a:solidFill>
                <a:srgbClr val="534949"/>
              </a:solidFill>
              <a:effectLst/>
              <a:uLnTx/>
              <a:uFillTx/>
              <a:latin typeface="Franklin Gothic Medium"/>
              <a:ea typeface="+mn-ea"/>
              <a:cs typeface="+mn-cs"/>
            </a:endParaRPr>
          </a:p>
          <a:p>
            <a:pPr marL="274320" marR="0" lvl="0" indent="-228600" algn="just"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US" sz="2000" b="0" i="0" u="none" strike="noStrike" kern="1200" cap="none" spc="150" normalizeH="0" baseline="0" noProof="0" dirty="0">
                <a:ln>
                  <a:noFill/>
                </a:ln>
                <a:solidFill>
                  <a:srgbClr val="534949"/>
                </a:solidFill>
                <a:effectLst/>
                <a:uLnTx/>
                <a:uFillTx/>
                <a:latin typeface="Franklin Gothic Medium"/>
                <a:ea typeface="+mn-ea"/>
                <a:cs typeface="+mn-cs"/>
              </a:rPr>
              <a:t>Thus it was less torture per se that was a problem for prison and social reformers, and more its </a:t>
            </a:r>
            <a:r>
              <a:rPr kumimoji="0" lang="en-US" sz="2000" b="0" i="1" u="none" strike="noStrike" kern="1200" cap="none" spc="150" normalizeH="0" baseline="0" noProof="0" dirty="0">
                <a:ln>
                  <a:noFill/>
                </a:ln>
                <a:solidFill>
                  <a:srgbClr val="FF0000"/>
                </a:solidFill>
                <a:effectLst/>
                <a:uLnTx/>
                <a:uFillTx/>
                <a:latin typeface="Franklin Gothic Medium"/>
                <a:ea typeface="+mn-ea"/>
                <a:cs typeface="+mn-cs"/>
              </a:rPr>
              <a:t>inefficiencies</a:t>
            </a:r>
            <a:r>
              <a:rPr kumimoji="0" lang="en-US" sz="2000" b="0" i="0" u="none" strike="noStrike" kern="1200" cap="none" spc="150" normalizeH="0" baseline="0" noProof="0" dirty="0">
                <a:ln>
                  <a:noFill/>
                </a:ln>
                <a:solidFill>
                  <a:srgbClr val="534949"/>
                </a:solidFill>
                <a:effectLst/>
                <a:uLnTx/>
                <a:uFillTx/>
                <a:latin typeface="Franklin Gothic Medium"/>
                <a:ea typeface="+mn-ea"/>
                <a:cs typeface="+mn-cs"/>
              </a:rPr>
              <a:t>. Because  even </a:t>
            </a:r>
            <a:r>
              <a:rPr kumimoji="0" lang="en-GB" sz="2000" b="0" i="0" u="none" strike="noStrike" kern="1200" cap="none" spc="150" normalizeH="0" baseline="0" noProof="0" dirty="0">
                <a:ln>
                  <a:noFill/>
                </a:ln>
                <a:solidFill>
                  <a:srgbClr val="534949"/>
                </a:solidFill>
                <a:effectLst/>
                <a:uLnTx/>
                <a:uFillTx/>
                <a:latin typeface="Franklin Gothic Medium"/>
                <a:ea typeface="+mn-ea"/>
                <a:cs typeface="+mn-cs"/>
              </a:rPr>
              <a:t>“in </a:t>
            </a:r>
            <a:r>
              <a:rPr kumimoji="0" lang="en-US" sz="2000" b="0" i="0" u="none" strike="noStrike" kern="1200" cap="none" spc="150" normalizeH="0" baseline="0" noProof="0" dirty="0">
                <a:ln>
                  <a:noFill/>
                </a:ln>
                <a:solidFill>
                  <a:srgbClr val="534949"/>
                </a:solidFill>
                <a:effectLst/>
                <a:uLnTx/>
                <a:uFillTx/>
                <a:latin typeface="Franklin Gothic Medium"/>
                <a:ea typeface="+mn-ea"/>
                <a:cs typeface="+mn-cs"/>
              </a:rPr>
              <a:t>the ‘excesses’ of torture, a whole economy of power is invested” (p. 35), prison reform therefore involved the creation and exercise of new economies of punishment and new regimes of power.</a:t>
            </a:r>
          </a:p>
          <a:p>
            <a:pPr marL="45720" marR="0" lvl="0" indent="0" algn="l"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US" sz="2000" b="0" i="0" u="none" strike="noStrike" kern="1200" cap="none" spc="150" normalizeH="0" baseline="0" noProof="0" dirty="0">
              <a:ln>
                <a:noFill/>
              </a:ln>
              <a:solidFill>
                <a:srgbClr val="534949"/>
              </a:solidFill>
              <a:effectLst/>
              <a:uLnTx/>
              <a:uFillTx/>
              <a:latin typeface="Franklin Gothic Medium"/>
              <a:ea typeface="+mn-ea"/>
              <a:cs typeface="+mn-cs"/>
            </a:endParaRPr>
          </a:p>
          <a:p>
            <a:pPr marL="45720" marR="0" lvl="0" indent="0" algn="l"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US" sz="2000" b="0" i="0" u="none" strike="noStrike" kern="1200" cap="none" spc="150" normalizeH="0" baseline="0" noProof="0" dirty="0">
              <a:ln>
                <a:noFill/>
              </a:ln>
              <a:solidFill>
                <a:srgbClr val="534949"/>
              </a:solidFill>
              <a:effectLst/>
              <a:uLnTx/>
              <a:uFillTx/>
              <a:latin typeface="Franklin Gothic Medium"/>
              <a:ea typeface="+mn-ea"/>
              <a:cs typeface="+mn-cs"/>
            </a:endParaRPr>
          </a:p>
        </p:txBody>
      </p:sp>
      <p:sp>
        <p:nvSpPr>
          <p:cNvPr id="11" name="Title 2"/>
          <p:cNvSpPr txBox="1">
            <a:spLocks/>
          </p:cNvSpPr>
          <p:nvPr/>
        </p:nvSpPr>
        <p:spPr>
          <a:xfrm>
            <a:off x="220122" y="158652"/>
            <a:ext cx="11783608" cy="124757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200" b="0" i="1" u="none" strike="noStrike" kern="1200" cap="all" spc="200" normalizeH="0" baseline="0" noProof="0" dirty="0">
                <a:ln>
                  <a:noFill/>
                </a:ln>
                <a:solidFill>
                  <a:prstClr val="white"/>
                </a:solidFill>
                <a:effectLst/>
                <a:uLnTx/>
                <a:uFillTx/>
                <a:latin typeface="Franklin Gothic Medium"/>
                <a:ea typeface="+mj-ea"/>
                <a:cs typeface="+mj-cs"/>
              </a:rPr>
              <a:t>Discipline and punish</a:t>
            </a:r>
            <a:r>
              <a:rPr kumimoji="0" lang="en-GB" sz="3200" b="0" i="0" u="none" strike="noStrike" kern="1200" cap="all" spc="200" normalizeH="0" baseline="0" noProof="0" dirty="0">
                <a:ln>
                  <a:noFill/>
                </a:ln>
                <a:solidFill>
                  <a:prstClr val="white"/>
                </a:solidFill>
                <a:effectLst/>
                <a:uLnTx/>
                <a:uFillTx/>
                <a:latin typeface="Franklin Gothic Medium"/>
                <a:ea typeface="+mj-ea"/>
                <a:cs typeface="+mj-cs"/>
              </a:rPr>
              <a:t> </a:t>
            </a:r>
            <a:endParaRPr kumimoji="0" lang="en-GB" sz="3200" b="0" i="0" u="none" strike="noStrike" kern="1200" cap="all" spc="200" normalizeH="0" baseline="0" noProof="0" dirty="0">
              <a:ln>
                <a:noFill/>
              </a:ln>
              <a:solidFill>
                <a:srgbClr val="FFFF00"/>
              </a:solidFill>
              <a:effectLst/>
              <a:uLnTx/>
              <a:uFillTx/>
              <a:latin typeface="Franklin Gothic Medium"/>
              <a:ea typeface="+mj-ea"/>
              <a:cs typeface="+mj-cs"/>
            </a:endParaRPr>
          </a:p>
        </p:txBody>
      </p:sp>
    </p:spTree>
    <p:extLst>
      <p:ext uri="{BB962C8B-B14F-4D97-AF65-F5344CB8AC3E}">
        <p14:creationId xmlns:p14="http://schemas.microsoft.com/office/powerpoint/2010/main" val="25138287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0700" y="435518"/>
            <a:ext cx="11175013" cy="1054394"/>
          </a:xfrm>
        </p:spPr>
        <p:txBody>
          <a:bodyPr/>
          <a:lstStyle/>
          <a:p>
            <a:r>
              <a:rPr lang="en-GB" dirty="0"/>
              <a:t>Michel Foucault</a:t>
            </a:r>
            <a:endParaRPr lang="en-US" dirty="0"/>
          </a:p>
        </p:txBody>
      </p:sp>
      <p:sp>
        <p:nvSpPr>
          <p:cNvPr id="4" name="Rectangle 3"/>
          <p:cNvSpPr/>
          <p:nvPr/>
        </p:nvSpPr>
        <p:spPr>
          <a:xfrm>
            <a:off x="3012140" y="1693994"/>
            <a:ext cx="4991549" cy="659668"/>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Franklin Gothic Medium"/>
              <a:ea typeface="Calibri" panose="020F0502020204030204" pitchFamily="34" charset="0"/>
              <a:cs typeface="Times New Roman" panose="02020603050405020304" pitchFamily="18" charset="0"/>
            </a:endParaRPr>
          </a:p>
        </p:txBody>
      </p:sp>
      <p:sp>
        <p:nvSpPr>
          <p:cNvPr id="7" name="Text Placeholder 2"/>
          <p:cNvSpPr txBox="1">
            <a:spLocks/>
          </p:cNvSpPr>
          <p:nvPr/>
        </p:nvSpPr>
        <p:spPr>
          <a:xfrm>
            <a:off x="188686" y="1693994"/>
            <a:ext cx="8058104" cy="4931590"/>
          </a:xfrm>
          <a:prstGeom prst="rect">
            <a:avLst/>
          </a:prstGeom>
        </p:spPr>
        <p:txBody>
          <a:bodyPr lIns="365760" rIns="365760">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274320" marR="0" lvl="0" indent="-228600" algn="just"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GB" sz="2150" b="0" i="0" u="none" strike="noStrike" kern="1200" cap="none" spc="150" normalizeH="0" baseline="0" noProof="0" dirty="0">
                <a:ln>
                  <a:noFill/>
                </a:ln>
                <a:solidFill>
                  <a:srgbClr val="534949"/>
                </a:solidFill>
                <a:effectLst/>
                <a:uLnTx/>
                <a:uFillTx/>
                <a:latin typeface="Franklin Gothic Medium"/>
                <a:ea typeface="+mn-ea"/>
                <a:cs typeface="+mn-cs"/>
              </a:rPr>
              <a:t>Foucault’s primary intellectual concern was the symbiosis of </a:t>
            </a:r>
            <a:r>
              <a:rPr kumimoji="0" lang="en-GB" sz="2150" b="1" i="0" u="sng" strike="noStrike" kern="1200" cap="none" spc="150" normalizeH="0" baseline="0" noProof="0" dirty="0">
                <a:ln>
                  <a:noFill/>
                </a:ln>
                <a:solidFill>
                  <a:srgbClr val="7030A0"/>
                </a:solidFill>
                <a:effectLst>
                  <a:outerShdw blurRad="38100" dist="38100" dir="2700000" algn="tl">
                    <a:srgbClr val="000000">
                      <a:alpha val="43137"/>
                    </a:srgbClr>
                  </a:outerShdw>
                </a:effectLst>
                <a:uLnTx/>
                <a:uFillTx/>
                <a:latin typeface="Franklin Gothic Medium"/>
                <a:ea typeface="+mn-ea"/>
                <a:cs typeface="+mn-cs"/>
              </a:rPr>
              <a:t>knowledge/power</a:t>
            </a:r>
            <a:r>
              <a:rPr kumimoji="0" lang="en-GB" sz="2150" b="0" i="0" u="none" strike="noStrike" kern="1200" cap="none" spc="150" normalizeH="0" baseline="0" noProof="0" dirty="0">
                <a:ln>
                  <a:noFill/>
                </a:ln>
                <a:solidFill>
                  <a:srgbClr val="534949"/>
                </a:solidFill>
                <a:effectLst/>
                <a:uLnTx/>
                <a:uFillTx/>
                <a:latin typeface="Franklin Gothic Medium"/>
                <a:ea typeface="+mn-ea"/>
                <a:cs typeface="+mn-cs"/>
              </a:rPr>
              <a:t>. In </a:t>
            </a:r>
            <a:r>
              <a:rPr kumimoji="0" lang="en-GB" sz="2150" b="0" i="1" u="none" strike="noStrike" kern="1200" cap="none" spc="150" normalizeH="0" baseline="0" noProof="0" dirty="0">
                <a:ln>
                  <a:noFill/>
                </a:ln>
                <a:solidFill>
                  <a:srgbClr val="534949"/>
                </a:solidFill>
                <a:effectLst/>
                <a:uLnTx/>
                <a:uFillTx/>
                <a:latin typeface="Franklin Gothic Medium"/>
                <a:ea typeface="+mn-ea"/>
                <a:cs typeface="+mn-cs"/>
              </a:rPr>
              <a:t>Discipline and Punish</a:t>
            </a:r>
            <a:r>
              <a:rPr kumimoji="0" lang="en-GB" sz="2150" b="0" i="0" u="none" strike="noStrike" kern="1200" cap="none" spc="150" normalizeH="0" baseline="0" noProof="0" dirty="0">
                <a:ln>
                  <a:noFill/>
                </a:ln>
                <a:solidFill>
                  <a:srgbClr val="534949"/>
                </a:solidFill>
                <a:effectLst/>
                <a:uLnTx/>
                <a:uFillTx/>
                <a:latin typeface="Franklin Gothic Medium"/>
                <a:ea typeface="+mn-ea"/>
                <a:cs typeface="+mn-cs"/>
              </a:rPr>
              <a:t>, he paid particular attention to what he perceived as the intimate relationship between human sciences – sociology, criminology, psychology, psychoanalysis – and systems of punishment/power.</a:t>
            </a:r>
          </a:p>
          <a:p>
            <a:pPr marL="274320" marR="0" lvl="0" indent="-228600" algn="just"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r>
              <a:rPr kumimoji="0" lang="en-GB" sz="2150" b="0" i="0" u="none" strike="noStrike" kern="1200" cap="none" spc="150" normalizeH="0" baseline="0" noProof="0" dirty="0">
                <a:ln>
                  <a:noFill/>
                </a:ln>
                <a:solidFill>
                  <a:srgbClr val="534949"/>
                </a:solidFill>
                <a:effectLst/>
                <a:uLnTx/>
                <a:uFillTx/>
                <a:latin typeface="Franklin Gothic Medium"/>
                <a:ea typeface="+mn-ea"/>
                <a:cs typeface="+mn-cs"/>
              </a:rPr>
              <a:t>The implications of this were not deemed as exclusively limited to ‘the birth of the prison.’ Rather, Foucault sought to map the </a:t>
            </a:r>
            <a:r>
              <a:rPr kumimoji="0" lang="en-GB" sz="2150" b="1" i="1" u="none" strike="noStrike" kern="1200" cap="none" spc="150" normalizeH="0" baseline="0" noProof="0" dirty="0">
                <a:ln>
                  <a:noFill/>
                </a:ln>
                <a:solidFill>
                  <a:srgbClr val="534949"/>
                </a:solidFill>
                <a:effectLst/>
                <a:uLnTx/>
                <a:uFillTx/>
                <a:latin typeface="Franklin Gothic Medium"/>
                <a:ea typeface="+mn-ea"/>
                <a:cs typeface="+mn-cs"/>
              </a:rPr>
              <a:t>disciplinary regimes </a:t>
            </a:r>
            <a:r>
              <a:rPr kumimoji="0" lang="en-GB" sz="2150" b="0" i="0" u="none" strike="noStrike" kern="1200" cap="none" spc="150" normalizeH="0" baseline="0" noProof="0" dirty="0">
                <a:ln>
                  <a:noFill/>
                </a:ln>
                <a:solidFill>
                  <a:srgbClr val="534949"/>
                </a:solidFill>
                <a:effectLst/>
                <a:uLnTx/>
                <a:uFillTx/>
                <a:latin typeface="Franklin Gothic Medium"/>
                <a:ea typeface="+mn-ea"/>
                <a:cs typeface="+mn-cs"/>
              </a:rPr>
              <a:t>of the modern prison </a:t>
            </a:r>
            <a:r>
              <a:rPr kumimoji="0" lang="en-GB" sz="2150" b="1" i="1" u="none" strike="noStrike" kern="1200" cap="none" spc="150" normalizeH="0" baseline="0" noProof="0" dirty="0">
                <a:ln>
                  <a:noFill/>
                </a:ln>
                <a:solidFill>
                  <a:srgbClr val="534949"/>
                </a:solidFill>
                <a:effectLst/>
                <a:uLnTx/>
                <a:uFillTx/>
                <a:latin typeface="Franklin Gothic Medium"/>
                <a:ea typeface="+mn-ea"/>
                <a:cs typeface="+mn-cs"/>
              </a:rPr>
              <a:t>onto society as a whole</a:t>
            </a:r>
            <a:r>
              <a:rPr kumimoji="0" lang="en-GB" sz="2150" b="0" i="0" u="none" strike="noStrike" kern="1200" cap="none" spc="150" normalizeH="0" baseline="0" noProof="0" dirty="0">
                <a:ln>
                  <a:noFill/>
                </a:ln>
                <a:solidFill>
                  <a:srgbClr val="534949"/>
                </a:solidFill>
                <a:effectLst/>
                <a:uLnTx/>
                <a:uFillTx/>
                <a:latin typeface="Franklin Gothic Medium"/>
                <a:ea typeface="+mn-ea"/>
                <a:cs typeface="+mn-cs"/>
              </a:rPr>
              <a:t>. The key to  Foucault’s analytical ‘leap’ is the ideal prison designed by Jeremy Bentham in 1787: the </a:t>
            </a:r>
            <a:r>
              <a:rPr kumimoji="0" lang="en-GB" sz="2150" b="1" i="0" u="none" strike="noStrike" kern="1200" cap="none" spc="150" normalizeH="0" baseline="0" noProof="0" dirty="0" err="1">
                <a:ln>
                  <a:noFill/>
                </a:ln>
                <a:solidFill>
                  <a:srgbClr val="534949"/>
                </a:solidFill>
                <a:effectLst/>
                <a:uLnTx/>
                <a:uFillTx/>
                <a:latin typeface="Franklin Gothic Medium"/>
                <a:ea typeface="+mn-ea"/>
                <a:cs typeface="+mn-cs"/>
              </a:rPr>
              <a:t>Panopticon</a:t>
            </a:r>
            <a:r>
              <a:rPr kumimoji="0" lang="en-GB" sz="2150" b="0" i="0" u="none" strike="noStrike" kern="1200" cap="none" spc="150" normalizeH="0" baseline="0" noProof="0" dirty="0">
                <a:ln>
                  <a:noFill/>
                </a:ln>
                <a:solidFill>
                  <a:srgbClr val="534949"/>
                </a:solidFill>
                <a:effectLst/>
                <a:uLnTx/>
                <a:uFillTx/>
                <a:latin typeface="Franklin Gothic Medium"/>
                <a:ea typeface="+mn-ea"/>
                <a:cs typeface="+mn-cs"/>
              </a:rPr>
              <a:t> </a:t>
            </a:r>
            <a:endParaRPr kumimoji="0" lang="en-US" sz="2000" b="0" i="0" u="none" strike="noStrike" kern="1200" cap="none" spc="150" normalizeH="0" baseline="0" noProof="0" dirty="0">
              <a:ln>
                <a:noFill/>
              </a:ln>
              <a:solidFill>
                <a:srgbClr val="534949"/>
              </a:solidFill>
              <a:effectLst/>
              <a:uLnTx/>
              <a:uFillTx/>
              <a:latin typeface="Franklin Gothic Medium"/>
              <a:ea typeface="+mn-ea"/>
              <a:cs typeface="+mn-cs"/>
            </a:endParaRPr>
          </a:p>
          <a:p>
            <a:pPr marL="45720" marR="0" lvl="0" indent="0" algn="l"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endParaRPr kumimoji="0" lang="en-US" sz="2000" b="0" i="0" u="none" strike="noStrike" kern="1200" cap="none" spc="150" normalizeH="0" baseline="0" noProof="0" dirty="0">
              <a:ln>
                <a:noFill/>
              </a:ln>
              <a:solidFill>
                <a:srgbClr val="534949"/>
              </a:solidFill>
              <a:effectLst/>
              <a:uLnTx/>
              <a:uFillTx/>
              <a:latin typeface="Franklin Gothic Medium"/>
              <a:ea typeface="+mn-ea"/>
              <a:cs typeface="+mn-cs"/>
            </a:endParaRPr>
          </a:p>
        </p:txBody>
      </p:sp>
      <p:pic>
        <p:nvPicPr>
          <p:cNvPr id="11" name="Picture 10"/>
          <p:cNvPicPr>
            <a:picLocks noChangeAspect="1"/>
          </p:cNvPicPr>
          <p:nvPr/>
        </p:nvPicPr>
        <p:blipFill>
          <a:blip r:embed="rId2"/>
          <a:stretch>
            <a:fillRect/>
          </a:stretch>
        </p:blipFill>
        <p:spPr>
          <a:xfrm>
            <a:off x="8382000" y="1568700"/>
            <a:ext cx="3810000" cy="2667000"/>
          </a:xfrm>
          <a:prstGeom prst="rect">
            <a:avLst/>
          </a:prstGeom>
        </p:spPr>
      </p:pic>
      <p:pic>
        <p:nvPicPr>
          <p:cNvPr id="12" name="Picture 11"/>
          <p:cNvPicPr>
            <a:picLocks noChangeAspect="1"/>
          </p:cNvPicPr>
          <p:nvPr/>
        </p:nvPicPr>
        <p:blipFill>
          <a:blip r:embed="rId3"/>
          <a:stretch>
            <a:fillRect/>
          </a:stretch>
        </p:blipFill>
        <p:spPr>
          <a:xfrm>
            <a:off x="10163737" y="3701143"/>
            <a:ext cx="1948478" cy="2915251"/>
          </a:xfrm>
          <a:prstGeom prst="rect">
            <a:avLst/>
          </a:prstGeom>
        </p:spPr>
      </p:pic>
      <p:pic>
        <p:nvPicPr>
          <p:cNvPr id="13" name="Picture 12"/>
          <p:cNvPicPr>
            <a:picLocks noChangeAspect="1"/>
          </p:cNvPicPr>
          <p:nvPr/>
        </p:nvPicPr>
        <p:blipFill rotWithShape="1">
          <a:blip r:embed="rId4"/>
          <a:srcRect t="491" b="-1"/>
          <a:stretch/>
        </p:blipFill>
        <p:spPr>
          <a:xfrm>
            <a:off x="8246790" y="3701143"/>
            <a:ext cx="1751099" cy="2924441"/>
          </a:xfrm>
          <a:prstGeom prst="rect">
            <a:avLst/>
          </a:prstGeom>
        </p:spPr>
      </p:pic>
    </p:spTree>
    <p:extLst>
      <p:ext uri="{BB962C8B-B14F-4D97-AF65-F5344CB8AC3E}">
        <p14:creationId xmlns:p14="http://schemas.microsoft.com/office/powerpoint/2010/main" val="3090657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en-GB" dirty="0"/>
              <a:t>Alexander Scott</a:t>
            </a:r>
          </a:p>
          <a:p>
            <a:r>
              <a:rPr lang="en-GB" sz="1600" dirty="0">
                <a:solidFill>
                  <a:srgbClr val="002060"/>
                </a:solidFill>
              </a:rPr>
              <a:t>alexander.scott@uwtsd.ac.uk</a:t>
            </a:r>
          </a:p>
        </p:txBody>
      </p:sp>
      <p:sp>
        <p:nvSpPr>
          <p:cNvPr id="2" name="Title 1"/>
          <p:cNvSpPr>
            <a:spLocks noGrp="1"/>
          </p:cNvSpPr>
          <p:nvPr>
            <p:ph type="title"/>
          </p:nvPr>
        </p:nvSpPr>
        <p:spPr>
          <a:xfrm>
            <a:off x="-1" y="2749646"/>
            <a:ext cx="9085943" cy="1828800"/>
          </a:xfrm>
        </p:spPr>
        <p:txBody>
          <a:bodyPr/>
          <a:lstStyle/>
          <a:p>
            <a:r>
              <a:rPr lang="en-GB" sz="3200" b="1" dirty="0"/>
              <a:t>HPHI5014, 6014</a:t>
            </a:r>
            <a:br>
              <a:rPr lang="en-GB" sz="3200" b="1" dirty="0"/>
            </a:br>
            <a:r>
              <a:rPr lang="en-GB" b="1" dirty="0"/>
              <a:t>Power, Punishment, Panopticism: </a:t>
            </a:r>
            <a:br>
              <a:rPr lang="en-GB" b="1" dirty="0"/>
            </a:br>
            <a:r>
              <a:rPr lang="en-GB" b="1" dirty="0"/>
              <a:t>Prison and the Birth of Disciplinary Society</a:t>
            </a:r>
            <a:br>
              <a:rPr lang="en-GB" b="1" dirty="0"/>
            </a:br>
            <a:r>
              <a:rPr lang="en-GB" b="1" dirty="0">
                <a:solidFill>
                  <a:srgbClr val="92D050"/>
                </a:solidFill>
              </a:rPr>
              <a:t>part 2: benthamite conceptions of power/punishment</a:t>
            </a:r>
            <a:br>
              <a:rPr lang="en-US" dirty="0">
                <a:solidFill>
                  <a:srgbClr val="92D050"/>
                </a:solidFill>
              </a:rPr>
            </a:br>
            <a:r>
              <a:rPr lang="en-GB" dirty="0">
                <a:solidFill>
                  <a:srgbClr val="92D050"/>
                </a:solidFill>
              </a:rPr>
              <a:t> </a:t>
            </a:r>
          </a:p>
        </p:txBody>
      </p:sp>
    </p:spTree>
    <p:extLst>
      <p:ext uri="{BB962C8B-B14F-4D97-AF65-F5344CB8AC3E}">
        <p14:creationId xmlns:p14="http://schemas.microsoft.com/office/powerpoint/2010/main" val="30974035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0700" y="435518"/>
            <a:ext cx="11175013" cy="1054394"/>
          </a:xfrm>
        </p:spPr>
        <p:txBody>
          <a:bodyPr/>
          <a:lstStyle/>
          <a:p>
            <a:br>
              <a:rPr lang="en-GB" dirty="0"/>
            </a:br>
            <a:r>
              <a:rPr lang="en-GB" dirty="0"/>
              <a:t>Michel Foucault (1926–1984)</a:t>
            </a:r>
            <a:br>
              <a:rPr lang="en-GB" dirty="0"/>
            </a:br>
            <a:endParaRPr lang="en-US" dirty="0"/>
          </a:p>
        </p:txBody>
      </p:sp>
      <p:pic>
        <p:nvPicPr>
          <p:cNvPr id="3" name="Picture 2"/>
          <p:cNvPicPr>
            <a:picLocks noChangeAspect="1"/>
          </p:cNvPicPr>
          <p:nvPr/>
        </p:nvPicPr>
        <p:blipFill>
          <a:blip r:embed="rId2"/>
          <a:stretch>
            <a:fillRect/>
          </a:stretch>
        </p:blipFill>
        <p:spPr>
          <a:xfrm>
            <a:off x="268101" y="1693994"/>
            <a:ext cx="2619375" cy="3943350"/>
          </a:xfrm>
          <a:prstGeom prst="rect">
            <a:avLst/>
          </a:prstGeom>
        </p:spPr>
      </p:pic>
      <p:sp>
        <p:nvSpPr>
          <p:cNvPr id="4" name="Rectangle 3"/>
          <p:cNvSpPr/>
          <p:nvPr/>
        </p:nvSpPr>
        <p:spPr>
          <a:xfrm>
            <a:off x="3111564" y="1851692"/>
            <a:ext cx="4991549" cy="4770537"/>
          </a:xfrm>
          <a:prstGeom prst="rect">
            <a:avLst/>
          </a:prstGeom>
        </p:spPr>
        <p:txBody>
          <a:bodyPr wrap="square">
            <a:spAutoFit/>
          </a:bodyPr>
          <a:lstStyle/>
          <a:p>
            <a:pPr algn="just"/>
            <a:r>
              <a:rPr lang="en-GB" sz="2400" dirty="0">
                <a:solidFill>
                  <a:prstClr val="black"/>
                </a:solidFill>
                <a:ea typeface="Calibri" panose="020F0502020204030204" pitchFamily="34" charset="0"/>
                <a:cs typeface="Times New Roman" panose="02020603050405020304" pitchFamily="18" charset="0"/>
              </a:rPr>
              <a:t>Lecture reading:</a:t>
            </a:r>
          </a:p>
          <a:p>
            <a:pPr algn="just"/>
            <a:r>
              <a:rPr lang="en-GB" sz="2400" dirty="0">
                <a:solidFill>
                  <a:prstClr val="black"/>
                </a:solidFill>
                <a:ea typeface="Calibri" panose="020F0502020204030204" pitchFamily="34" charset="0"/>
                <a:cs typeface="Times New Roman" panose="02020603050405020304" pitchFamily="18" charset="0"/>
              </a:rPr>
              <a:t>Michel Foucault</a:t>
            </a:r>
            <a:r>
              <a:rPr lang="en-GB" sz="2400" i="1" dirty="0">
                <a:solidFill>
                  <a:prstClr val="black"/>
                </a:solidFill>
                <a:ea typeface="Calibri" panose="020F0502020204030204" pitchFamily="34" charset="0"/>
                <a:cs typeface="Times New Roman" panose="02020603050405020304" pitchFamily="18" charset="0"/>
              </a:rPr>
              <a:t>, Discipline and Punish: The Birth of the Prison</a:t>
            </a:r>
            <a:r>
              <a:rPr lang="en-GB" sz="2400" dirty="0">
                <a:solidFill>
                  <a:prstClr val="black"/>
                </a:solidFill>
                <a:ea typeface="Calibri" panose="020F0502020204030204" pitchFamily="34" charset="0"/>
                <a:cs typeface="Times New Roman" panose="02020603050405020304" pitchFamily="18" charset="0"/>
              </a:rPr>
              <a:t> (London: Penguin, 1977 [French 1975]), pp. </a:t>
            </a:r>
            <a:r>
              <a:rPr lang="en-GB" sz="2400" dirty="0"/>
              <a:t>195–209</a:t>
            </a:r>
          </a:p>
          <a:p>
            <a:pPr algn="just"/>
            <a:endParaRPr lang="en-GB" sz="2400" dirty="0">
              <a:solidFill>
                <a:prstClr val="black"/>
              </a:solidFill>
              <a:ea typeface="Calibri" panose="020F0502020204030204" pitchFamily="34" charset="0"/>
              <a:cs typeface="Times New Roman" panose="02020603050405020304" pitchFamily="18" charset="0"/>
            </a:endParaRPr>
          </a:p>
          <a:p>
            <a:pPr marL="285750" lvl="0" indent="-285750">
              <a:buFont typeface="Arial" panose="020B0604020202020204" pitchFamily="34" charset="0"/>
              <a:buChar char="•"/>
            </a:pPr>
            <a:r>
              <a:rPr lang="en-GB" sz="2000" dirty="0"/>
              <a:t>Jeremy Bentham, </a:t>
            </a:r>
            <a:r>
              <a:rPr lang="en-GB" sz="2000" i="1" dirty="0"/>
              <a:t>Panopticon; Or the Inspection-House</a:t>
            </a:r>
            <a:r>
              <a:rPr lang="en-GB" sz="2000" dirty="0"/>
              <a:t> (1787) extracts: Preface, Letter I, Letter II, Letter IV, Letter V, Letter VI, Letter XXI.</a:t>
            </a:r>
            <a:endParaRPr lang="en-US" sz="2000" dirty="0"/>
          </a:p>
          <a:p>
            <a:pPr marL="285750" lvl="0" indent="-285750">
              <a:buFont typeface="Arial" panose="020B0604020202020204" pitchFamily="34" charset="0"/>
              <a:buChar char="•"/>
            </a:pPr>
            <a:r>
              <a:rPr lang="en-GB" sz="2000" dirty="0"/>
              <a:t>Samuel Bentham, Panopticon illustrations (1787)</a:t>
            </a:r>
            <a:endParaRPr lang="en-US" sz="2000" dirty="0"/>
          </a:p>
          <a:p>
            <a:pPr marL="285750" indent="-285750">
              <a:buFont typeface="Arial" panose="020B0604020202020204" pitchFamily="34" charset="0"/>
              <a:buChar char="•"/>
            </a:pPr>
            <a:r>
              <a:rPr lang="en-GB" sz="2000" dirty="0"/>
              <a:t>N Harou Romain, Plan for Penitentiary illustration (1840</a:t>
            </a:r>
            <a:endParaRPr lang="en-US" sz="2000" dirty="0">
              <a:solidFill>
                <a:prstClr val="black"/>
              </a:solidFill>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8103113" y="1593801"/>
            <a:ext cx="3864056" cy="2525554"/>
          </a:xfrm>
          <a:prstGeom prst="rect">
            <a:avLst/>
          </a:prstGeom>
        </p:spPr>
      </p:pic>
      <p:pic>
        <p:nvPicPr>
          <p:cNvPr id="6" name="Picture 5"/>
          <p:cNvPicPr>
            <a:picLocks noChangeAspect="1"/>
          </p:cNvPicPr>
          <p:nvPr/>
        </p:nvPicPr>
        <p:blipFill>
          <a:blip r:embed="rId4"/>
          <a:stretch>
            <a:fillRect/>
          </a:stretch>
        </p:blipFill>
        <p:spPr>
          <a:xfrm>
            <a:off x="8103113" y="4112372"/>
            <a:ext cx="3922326" cy="2745628"/>
          </a:xfrm>
          <a:prstGeom prst="rect">
            <a:avLst/>
          </a:prstGeom>
        </p:spPr>
      </p:pic>
    </p:spTree>
    <p:extLst>
      <p:ext uri="{BB962C8B-B14F-4D97-AF65-F5344CB8AC3E}">
        <p14:creationId xmlns:p14="http://schemas.microsoft.com/office/powerpoint/2010/main" val="20417927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946023" y="1420342"/>
            <a:ext cx="2762364" cy="289559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pPr algn="l"/>
            <a:endParaRPr lang="en-US" b="1" dirty="0">
              <a:solidFill>
                <a:srgbClr val="FF0000"/>
              </a:solidFill>
              <a:effectLst>
                <a:outerShdw blurRad="38100" dist="38100" dir="2700000" algn="tl">
                  <a:srgbClr val="000000">
                    <a:alpha val="43137"/>
                  </a:srgbClr>
                </a:outerShdw>
              </a:effectLst>
            </a:endParaRPr>
          </a:p>
        </p:txBody>
      </p:sp>
      <p:sp>
        <p:nvSpPr>
          <p:cNvPr id="6" name="Text Placeholder 2"/>
          <p:cNvSpPr txBox="1">
            <a:spLocks/>
          </p:cNvSpPr>
          <p:nvPr/>
        </p:nvSpPr>
        <p:spPr>
          <a:xfrm>
            <a:off x="165003" y="1562641"/>
            <a:ext cx="2233951" cy="1675411"/>
          </a:xfrm>
          <a:prstGeom prst="rect">
            <a:avLst/>
          </a:prstGeom>
        </p:spPr>
        <p:txBody>
          <a:bodyPr>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0" indent="0">
              <a:buClr>
                <a:srgbClr val="C66951"/>
              </a:buClr>
              <a:buFont typeface="Wingdings 2" pitchFamily="18" charset="2"/>
              <a:buNone/>
            </a:pPr>
            <a:endParaRPr lang="en-US" dirty="0">
              <a:solidFill>
                <a:srgbClr val="FFFF00"/>
              </a:solidFill>
              <a:effectLst>
                <a:outerShdw blurRad="38100" dist="38100" dir="2700000" algn="tl">
                  <a:srgbClr val="000000">
                    <a:alpha val="43137"/>
                  </a:srgbClr>
                </a:outerShdw>
              </a:effectLst>
            </a:endParaRPr>
          </a:p>
        </p:txBody>
      </p:sp>
      <p:sp>
        <p:nvSpPr>
          <p:cNvPr id="10" name="Text Placeholder 2"/>
          <p:cNvSpPr txBox="1">
            <a:spLocks/>
          </p:cNvSpPr>
          <p:nvPr/>
        </p:nvSpPr>
        <p:spPr>
          <a:xfrm>
            <a:off x="165003" y="1617820"/>
            <a:ext cx="8721776" cy="5083412"/>
          </a:xfrm>
          <a:prstGeom prst="rect">
            <a:avLst/>
          </a:prstGeom>
        </p:spPr>
        <p:txBody>
          <a:bodyPr lIns="365760" rIns="365760">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45720" indent="0" algn="just">
              <a:buClr>
                <a:srgbClr val="C66951"/>
              </a:buClr>
              <a:buFont typeface="Wingdings 2" pitchFamily="18" charset="2"/>
              <a:buNone/>
            </a:pPr>
            <a:endParaRPr lang="en-US" sz="1050" dirty="0">
              <a:solidFill>
                <a:srgbClr val="534949"/>
              </a:solidFill>
            </a:endParaRPr>
          </a:p>
          <a:p>
            <a:pPr algn="just">
              <a:buClr>
                <a:srgbClr val="C66951"/>
              </a:buClr>
            </a:pPr>
            <a:r>
              <a:rPr lang="en-US" sz="2400" dirty="0">
                <a:solidFill>
                  <a:srgbClr val="534949"/>
                </a:solidFill>
              </a:rPr>
              <a:t>Foucault argues against the notion that late-18</a:t>
            </a:r>
            <a:r>
              <a:rPr lang="en-US" sz="2400" baseline="30000" dirty="0">
                <a:solidFill>
                  <a:srgbClr val="534949"/>
                </a:solidFill>
              </a:rPr>
              <a:t>th</a:t>
            </a:r>
            <a:r>
              <a:rPr lang="en-US" sz="2400" dirty="0">
                <a:solidFill>
                  <a:srgbClr val="534949"/>
                </a:solidFill>
              </a:rPr>
              <a:t>-/early-19</a:t>
            </a:r>
            <a:r>
              <a:rPr lang="en-US" sz="2400" baseline="30000" dirty="0">
                <a:solidFill>
                  <a:srgbClr val="534949"/>
                </a:solidFill>
              </a:rPr>
              <a:t>th</a:t>
            </a:r>
            <a:r>
              <a:rPr lang="en-US" sz="2400" dirty="0">
                <a:solidFill>
                  <a:srgbClr val="534949"/>
                </a:solidFill>
              </a:rPr>
              <a:t>-century shifts in how crime was </a:t>
            </a:r>
            <a:r>
              <a:rPr lang="en-GB" sz="2400" dirty="0">
                <a:solidFill>
                  <a:srgbClr val="534949"/>
                </a:solidFill>
              </a:rPr>
              <a:t>conceptualised</a:t>
            </a:r>
            <a:r>
              <a:rPr lang="en-US" sz="2400" dirty="0">
                <a:solidFill>
                  <a:srgbClr val="534949"/>
                </a:solidFill>
              </a:rPr>
              <a:t> and punishment administered resulted from Enlightened Humanism; rather he suggests that they </a:t>
            </a:r>
            <a:r>
              <a:rPr lang="en-US" sz="2400" dirty="0">
                <a:solidFill>
                  <a:srgbClr val="FF0000"/>
                </a:solidFill>
              </a:rPr>
              <a:t>aimed at a better economy of punishment </a:t>
            </a:r>
            <a:r>
              <a:rPr lang="en-US" sz="2400" dirty="0">
                <a:solidFill>
                  <a:srgbClr val="534949"/>
                </a:solidFill>
              </a:rPr>
              <a:t>– and by extension </a:t>
            </a:r>
            <a:r>
              <a:rPr lang="en-US" sz="2400" b="1" dirty="0">
                <a:solidFill>
                  <a:srgbClr val="7030A0"/>
                </a:solidFill>
              </a:rPr>
              <a:t>a better economy of power. </a:t>
            </a:r>
          </a:p>
          <a:p>
            <a:pPr algn="just">
              <a:buClr>
                <a:srgbClr val="C66951"/>
              </a:buClr>
            </a:pPr>
            <a:endParaRPr lang="en-US" sz="2400" dirty="0">
              <a:solidFill>
                <a:srgbClr val="534949"/>
              </a:solidFill>
            </a:endParaRPr>
          </a:p>
          <a:p>
            <a:pPr algn="just">
              <a:buClr>
                <a:srgbClr val="C66951"/>
              </a:buClr>
            </a:pPr>
            <a:r>
              <a:rPr lang="en-US" sz="2400" dirty="0">
                <a:solidFill>
                  <a:srgbClr val="534949"/>
                </a:solidFill>
              </a:rPr>
              <a:t>Foucault was interested in how punishments and disciplinary regimes mapped onto society – using Jeremy Bentham’s </a:t>
            </a:r>
            <a:r>
              <a:rPr lang="en-US" sz="2400" i="1" dirty="0" err="1">
                <a:solidFill>
                  <a:srgbClr val="534949"/>
                </a:solidFill>
              </a:rPr>
              <a:t>panopticon</a:t>
            </a:r>
            <a:r>
              <a:rPr lang="en-US" sz="2400" i="1" dirty="0">
                <a:solidFill>
                  <a:srgbClr val="534949"/>
                </a:solidFill>
              </a:rPr>
              <a:t> </a:t>
            </a:r>
            <a:r>
              <a:rPr lang="en-US" sz="2400" dirty="0">
                <a:solidFill>
                  <a:srgbClr val="534949"/>
                </a:solidFill>
              </a:rPr>
              <a:t> as the key to his investigation</a:t>
            </a:r>
          </a:p>
          <a:p>
            <a:pPr algn="just">
              <a:buClr>
                <a:srgbClr val="C66951"/>
              </a:buClr>
            </a:pPr>
            <a:endParaRPr lang="en-US" dirty="0">
              <a:solidFill>
                <a:srgbClr val="534949"/>
              </a:solidFill>
            </a:endParaRPr>
          </a:p>
          <a:p>
            <a:pPr algn="just">
              <a:buClr>
                <a:srgbClr val="C66951"/>
              </a:buClr>
            </a:pPr>
            <a:endParaRPr lang="en-US" dirty="0">
              <a:solidFill>
                <a:srgbClr val="534949"/>
              </a:solidFill>
            </a:endParaRPr>
          </a:p>
          <a:p>
            <a:pPr marL="45720" indent="0">
              <a:buClr>
                <a:srgbClr val="C66951"/>
              </a:buClr>
              <a:buFont typeface="Wingdings 2" pitchFamily="18" charset="2"/>
              <a:buNone/>
            </a:pPr>
            <a:endParaRPr lang="en-US" dirty="0">
              <a:solidFill>
                <a:srgbClr val="534949"/>
              </a:solidFill>
            </a:endParaRPr>
          </a:p>
          <a:p>
            <a:pPr marL="45720" indent="0">
              <a:buClr>
                <a:srgbClr val="C66951"/>
              </a:buClr>
              <a:buFont typeface="Wingdings 2" pitchFamily="18" charset="2"/>
              <a:buNone/>
            </a:pPr>
            <a:endParaRPr lang="en-US" dirty="0">
              <a:solidFill>
                <a:srgbClr val="534949"/>
              </a:solidFill>
            </a:endParaRPr>
          </a:p>
        </p:txBody>
      </p:sp>
      <p:sp>
        <p:nvSpPr>
          <p:cNvPr id="11" name="Title 2"/>
          <p:cNvSpPr txBox="1">
            <a:spLocks/>
          </p:cNvSpPr>
          <p:nvPr/>
        </p:nvSpPr>
        <p:spPr>
          <a:xfrm>
            <a:off x="220122" y="158652"/>
            <a:ext cx="11783608" cy="124757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r>
              <a:rPr lang="en-GB" i="1" dirty="0">
                <a:solidFill>
                  <a:prstClr val="white"/>
                </a:solidFill>
              </a:rPr>
              <a:t>Discipline and punish</a:t>
            </a:r>
            <a:endParaRPr lang="en-GB" dirty="0">
              <a:solidFill>
                <a:srgbClr val="FFFF00"/>
              </a:solidFill>
            </a:endParaRPr>
          </a:p>
        </p:txBody>
      </p:sp>
      <p:pic>
        <p:nvPicPr>
          <p:cNvPr id="5" name="Picture 4"/>
          <p:cNvPicPr>
            <a:picLocks noChangeAspect="1"/>
          </p:cNvPicPr>
          <p:nvPr/>
        </p:nvPicPr>
        <p:blipFill>
          <a:blip r:embed="rId2"/>
          <a:stretch>
            <a:fillRect/>
          </a:stretch>
        </p:blipFill>
        <p:spPr>
          <a:xfrm>
            <a:off x="8799754" y="1639336"/>
            <a:ext cx="3203975" cy="2229051"/>
          </a:xfrm>
          <a:prstGeom prst="rect">
            <a:avLst/>
          </a:prstGeom>
        </p:spPr>
      </p:pic>
      <p:pic>
        <p:nvPicPr>
          <p:cNvPr id="7" name="Picture 6"/>
          <p:cNvPicPr>
            <a:picLocks noChangeAspect="1"/>
          </p:cNvPicPr>
          <p:nvPr/>
        </p:nvPicPr>
        <p:blipFill>
          <a:blip r:embed="rId3"/>
          <a:stretch>
            <a:fillRect/>
          </a:stretch>
        </p:blipFill>
        <p:spPr>
          <a:xfrm>
            <a:off x="9797103" y="3819784"/>
            <a:ext cx="2206626" cy="2881448"/>
          </a:xfrm>
          <a:prstGeom prst="rect">
            <a:avLst/>
          </a:prstGeom>
        </p:spPr>
      </p:pic>
    </p:spTree>
    <p:extLst>
      <p:ext uri="{BB962C8B-B14F-4D97-AF65-F5344CB8AC3E}">
        <p14:creationId xmlns:p14="http://schemas.microsoft.com/office/powerpoint/2010/main" val="34406206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609599" y="1719071"/>
            <a:ext cx="7890934" cy="5044800"/>
          </a:xfrm>
        </p:spPr>
        <p:txBody>
          <a:bodyPr>
            <a:normAutofit/>
          </a:bodyPr>
          <a:lstStyle/>
          <a:p>
            <a:pPr algn="just"/>
            <a:endParaRPr lang="en-US" sz="2600" dirty="0"/>
          </a:p>
        </p:txBody>
      </p:sp>
      <p:sp>
        <p:nvSpPr>
          <p:cNvPr id="4" name="Title 3"/>
          <p:cNvSpPr>
            <a:spLocks noGrp="1"/>
          </p:cNvSpPr>
          <p:nvPr>
            <p:ph type="title"/>
          </p:nvPr>
        </p:nvSpPr>
        <p:spPr/>
        <p:txBody>
          <a:bodyPr/>
          <a:lstStyle/>
          <a:p>
            <a:r>
              <a:rPr lang="en-GB" dirty="0"/>
              <a:t>Jeremy Bentham (1748–1832) </a:t>
            </a:r>
            <a:endParaRPr lang="en-US" dirty="0"/>
          </a:p>
        </p:txBody>
      </p:sp>
      <p:sp>
        <p:nvSpPr>
          <p:cNvPr id="6" name="Rectangle 5"/>
          <p:cNvSpPr/>
          <p:nvPr/>
        </p:nvSpPr>
        <p:spPr>
          <a:xfrm>
            <a:off x="8690080" y="6045718"/>
            <a:ext cx="3244640" cy="646331"/>
          </a:xfrm>
          <a:prstGeom prst="rect">
            <a:avLst/>
          </a:prstGeom>
        </p:spPr>
        <p:txBody>
          <a:bodyPr wrap="square">
            <a:spAutoFit/>
          </a:bodyPr>
          <a:lstStyle/>
          <a:p>
            <a:r>
              <a:rPr lang="en-US" dirty="0"/>
              <a:t>Jeremy Bentham, by Henry William Pickersgill (pre 1875)</a:t>
            </a:r>
          </a:p>
        </p:txBody>
      </p:sp>
      <p:sp>
        <p:nvSpPr>
          <p:cNvPr id="3" name="Content Placeholder 2"/>
          <p:cNvSpPr>
            <a:spLocks noGrp="1"/>
          </p:cNvSpPr>
          <p:nvPr>
            <p:ph sz="half" idx="2"/>
          </p:nvPr>
        </p:nvSpPr>
        <p:spPr/>
        <p:txBody>
          <a:bodyPr>
            <a:normAutofit/>
          </a:bodyPr>
          <a:lstStyle/>
          <a:p>
            <a:endParaRPr lang="en-GB"/>
          </a:p>
        </p:txBody>
      </p:sp>
      <p:pic>
        <p:nvPicPr>
          <p:cNvPr id="8" name="Content Placeholder 4"/>
          <p:cNvPicPr>
            <a:picLocks noChangeAspect="1"/>
          </p:cNvPicPr>
          <p:nvPr/>
        </p:nvPicPr>
        <p:blipFill>
          <a:blip r:embed="rId2"/>
          <a:stretch>
            <a:fillRect/>
          </a:stretch>
        </p:blipFill>
        <p:spPr>
          <a:xfrm>
            <a:off x="8690080" y="1532996"/>
            <a:ext cx="3244640" cy="4406900"/>
          </a:xfrm>
          <a:prstGeom prst="rect">
            <a:avLst/>
          </a:prstGeom>
        </p:spPr>
      </p:pic>
    </p:spTree>
    <p:extLst>
      <p:ext uri="{BB962C8B-B14F-4D97-AF65-F5344CB8AC3E}">
        <p14:creationId xmlns:p14="http://schemas.microsoft.com/office/powerpoint/2010/main" val="27707971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609599" y="1719071"/>
            <a:ext cx="7890934" cy="5044800"/>
          </a:xfrm>
        </p:spPr>
        <p:txBody>
          <a:bodyPr>
            <a:normAutofit/>
          </a:bodyPr>
          <a:lstStyle/>
          <a:p>
            <a:pPr algn="just"/>
            <a:r>
              <a:rPr lang="en-GB" dirty="0"/>
              <a:t>b</a:t>
            </a:r>
            <a:r>
              <a:rPr lang="en-GB" sz="2600" dirty="0"/>
              <a:t>. 1748, London; d. 1832, London</a:t>
            </a:r>
          </a:p>
          <a:p>
            <a:pPr algn="just"/>
            <a:r>
              <a:rPr lang="en-GB" sz="2600" dirty="0"/>
              <a:t>Philosopher, legal scholar, social reformer </a:t>
            </a:r>
          </a:p>
          <a:p>
            <a:pPr algn="just"/>
            <a:r>
              <a:rPr lang="en-GB" sz="2600" dirty="0"/>
              <a:t>Product of Age of Enlightenment – influence of French </a:t>
            </a:r>
            <a:r>
              <a:rPr lang="en-GB" sz="2600" i="1" dirty="0"/>
              <a:t>philosophes </a:t>
            </a:r>
            <a:r>
              <a:rPr lang="en-GB" sz="2600" dirty="0"/>
              <a:t>plus Joseph Priestley, </a:t>
            </a:r>
            <a:r>
              <a:rPr lang="en-US" sz="2600" dirty="0"/>
              <a:t>John Locke and David Hume; close friend of James Mill – father of John Stuart Mill, a key follower of Bentham’s thought</a:t>
            </a:r>
          </a:p>
          <a:p>
            <a:pPr algn="just"/>
            <a:r>
              <a:rPr lang="en-GB" sz="2600" dirty="0"/>
              <a:t>Context of American and French Revolutions</a:t>
            </a:r>
          </a:p>
          <a:p>
            <a:pPr algn="just"/>
            <a:r>
              <a:rPr lang="en-GB" sz="2600" dirty="0"/>
              <a:t>Context of Industrial Revolution’s onset – era of technological change</a:t>
            </a:r>
            <a:endParaRPr lang="en-US" sz="2600" dirty="0"/>
          </a:p>
        </p:txBody>
      </p:sp>
      <p:sp>
        <p:nvSpPr>
          <p:cNvPr id="4" name="Title 3"/>
          <p:cNvSpPr>
            <a:spLocks noGrp="1"/>
          </p:cNvSpPr>
          <p:nvPr>
            <p:ph type="title"/>
          </p:nvPr>
        </p:nvSpPr>
        <p:spPr/>
        <p:txBody>
          <a:bodyPr/>
          <a:lstStyle/>
          <a:p>
            <a:r>
              <a:rPr lang="en-GB" dirty="0"/>
              <a:t>Jeremy Bentham (1748–1832) </a:t>
            </a:r>
            <a:endParaRPr lang="en-US" dirty="0"/>
          </a:p>
        </p:txBody>
      </p:sp>
      <p:sp>
        <p:nvSpPr>
          <p:cNvPr id="6" name="Rectangle 5"/>
          <p:cNvSpPr/>
          <p:nvPr/>
        </p:nvSpPr>
        <p:spPr>
          <a:xfrm>
            <a:off x="8690080" y="6045718"/>
            <a:ext cx="3244640" cy="646331"/>
          </a:xfrm>
          <a:prstGeom prst="rect">
            <a:avLst/>
          </a:prstGeom>
        </p:spPr>
        <p:txBody>
          <a:bodyPr wrap="square">
            <a:spAutoFit/>
          </a:bodyPr>
          <a:lstStyle/>
          <a:p>
            <a:r>
              <a:rPr lang="en-US" dirty="0"/>
              <a:t>Jeremy Bentham, by Henry William Pickersgill (pre 1875)</a:t>
            </a:r>
          </a:p>
        </p:txBody>
      </p:sp>
      <p:sp>
        <p:nvSpPr>
          <p:cNvPr id="3" name="Content Placeholder 2"/>
          <p:cNvSpPr>
            <a:spLocks noGrp="1"/>
          </p:cNvSpPr>
          <p:nvPr>
            <p:ph sz="half" idx="2"/>
          </p:nvPr>
        </p:nvSpPr>
        <p:spPr/>
        <p:txBody>
          <a:bodyPr>
            <a:normAutofit/>
          </a:bodyPr>
          <a:lstStyle/>
          <a:p>
            <a:endParaRPr lang="en-GB"/>
          </a:p>
        </p:txBody>
      </p:sp>
      <p:pic>
        <p:nvPicPr>
          <p:cNvPr id="8" name="Content Placeholder 4"/>
          <p:cNvPicPr>
            <a:picLocks noChangeAspect="1"/>
          </p:cNvPicPr>
          <p:nvPr/>
        </p:nvPicPr>
        <p:blipFill>
          <a:blip r:embed="rId2"/>
          <a:stretch>
            <a:fillRect/>
          </a:stretch>
        </p:blipFill>
        <p:spPr>
          <a:xfrm>
            <a:off x="8690080" y="1532996"/>
            <a:ext cx="3244640" cy="4406900"/>
          </a:xfrm>
          <a:prstGeom prst="rect">
            <a:avLst/>
          </a:prstGeom>
        </p:spPr>
      </p:pic>
    </p:spTree>
    <p:extLst>
      <p:ext uri="{BB962C8B-B14F-4D97-AF65-F5344CB8AC3E}">
        <p14:creationId xmlns:p14="http://schemas.microsoft.com/office/powerpoint/2010/main" val="9173107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609599" y="1719071"/>
            <a:ext cx="7941733" cy="4821578"/>
          </a:xfrm>
        </p:spPr>
        <p:txBody>
          <a:bodyPr>
            <a:normAutofit fontScale="92500"/>
          </a:bodyPr>
          <a:lstStyle/>
          <a:p>
            <a:pPr algn="just"/>
            <a:r>
              <a:rPr lang="en-GB" dirty="0"/>
              <a:t>Campaigned for codification of common law</a:t>
            </a:r>
          </a:p>
          <a:p>
            <a:pPr algn="just"/>
            <a:r>
              <a:rPr lang="en-GB" dirty="0"/>
              <a:t>Animal Rights campaigner</a:t>
            </a:r>
          </a:p>
          <a:p>
            <a:pPr algn="just"/>
            <a:r>
              <a:rPr lang="en-GB" dirty="0"/>
              <a:t>Believed in gender equality</a:t>
            </a:r>
          </a:p>
          <a:p>
            <a:pPr algn="just"/>
            <a:r>
              <a:rPr lang="en-GB" dirty="0"/>
              <a:t>Argued for decriminalisation of homosexuality (‘pederasty’ –</a:t>
            </a:r>
            <a:r>
              <a:rPr lang="en-GB" sz="1400" dirty="0"/>
              <a:t> see  Offences Against One’s Self, 1785</a:t>
            </a:r>
            <a:r>
              <a:rPr lang="en-GB" dirty="0"/>
              <a:t>)</a:t>
            </a:r>
          </a:p>
          <a:p>
            <a:pPr algn="just"/>
            <a:r>
              <a:rPr lang="en-GB" dirty="0"/>
              <a:t>Influence on est. of University College London, 1826 (its ‘spiritual founder’) – open  access to all </a:t>
            </a:r>
            <a:r>
              <a:rPr lang="en-US" dirty="0"/>
              <a:t>the first in England to admit all males regardless of race, creed or political belief (first to admit women on equal terms, 1878)</a:t>
            </a:r>
          </a:p>
        </p:txBody>
      </p:sp>
      <p:pic>
        <p:nvPicPr>
          <p:cNvPr id="5" name="Content Placeholder 4"/>
          <p:cNvPicPr>
            <a:picLocks noGrp="1" noChangeAspect="1"/>
          </p:cNvPicPr>
          <p:nvPr>
            <p:ph sz="half" idx="2"/>
          </p:nvPr>
        </p:nvPicPr>
        <p:blipFill>
          <a:blip r:embed="rId2"/>
          <a:stretch>
            <a:fillRect/>
          </a:stretch>
        </p:blipFill>
        <p:spPr>
          <a:xfrm>
            <a:off x="8690080" y="1532996"/>
            <a:ext cx="3244640" cy="4406900"/>
          </a:xfrm>
          <a:prstGeom prst="rect">
            <a:avLst/>
          </a:prstGeom>
        </p:spPr>
      </p:pic>
      <p:sp>
        <p:nvSpPr>
          <p:cNvPr id="4" name="Title 3"/>
          <p:cNvSpPr>
            <a:spLocks noGrp="1"/>
          </p:cNvSpPr>
          <p:nvPr>
            <p:ph type="title"/>
          </p:nvPr>
        </p:nvSpPr>
        <p:spPr/>
        <p:txBody>
          <a:bodyPr/>
          <a:lstStyle/>
          <a:p>
            <a:r>
              <a:rPr lang="en-GB" dirty="0"/>
              <a:t>Jeremy Bentham (1748–1832)  </a:t>
            </a:r>
            <a:endParaRPr lang="en-US" dirty="0"/>
          </a:p>
        </p:txBody>
      </p:sp>
    </p:spTree>
    <p:extLst>
      <p:ext uri="{BB962C8B-B14F-4D97-AF65-F5344CB8AC3E}">
        <p14:creationId xmlns:p14="http://schemas.microsoft.com/office/powerpoint/2010/main" val="1697566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307787" y="1665282"/>
            <a:ext cx="4640731" cy="4907640"/>
          </a:xfrm>
        </p:spPr>
        <p:txBody>
          <a:bodyPr>
            <a:normAutofit fontScale="85000" lnSpcReduction="20000"/>
          </a:bodyPr>
          <a:lstStyle/>
          <a:p>
            <a:pPr algn="just"/>
            <a:r>
              <a:rPr lang="en-GB" dirty="0"/>
              <a:t>Bentham dedicated his body to science – public dissection</a:t>
            </a:r>
          </a:p>
          <a:p>
            <a:pPr algn="just"/>
            <a:r>
              <a:rPr lang="en-GB" dirty="0"/>
              <a:t>Skeleton and skull used in creation of the “auto-icon” – preserved cadaver using mummification and taxidermy methods (since replaced with wax moulds, through retaining some of Bentham’s hair)</a:t>
            </a:r>
          </a:p>
          <a:p>
            <a:pPr algn="just"/>
            <a:r>
              <a:rPr lang="en-GB" dirty="0"/>
              <a:t>Auto-icon still on public display at UCL (pictured) – original skull in its archaeological collection</a:t>
            </a:r>
            <a:endParaRPr lang="en-US" dirty="0"/>
          </a:p>
        </p:txBody>
      </p:sp>
      <p:sp>
        <p:nvSpPr>
          <p:cNvPr id="4" name="Title 3"/>
          <p:cNvSpPr>
            <a:spLocks noGrp="1"/>
          </p:cNvSpPr>
          <p:nvPr>
            <p:ph type="title"/>
          </p:nvPr>
        </p:nvSpPr>
        <p:spPr/>
        <p:txBody>
          <a:bodyPr/>
          <a:lstStyle/>
          <a:p>
            <a:r>
              <a:rPr lang="en-GB" dirty="0"/>
              <a:t>Jeremy Bentham (1748–1832) </a:t>
            </a:r>
            <a:endParaRPr lang="en-US" dirty="0"/>
          </a:p>
        </p:txBody>
      </p:sp>
      <p:pic>
        <p:nvPicPr>
          <p:cNvPr id="8" name="Content Placeholder 7"/>
          <p:cNvPicPr>
            <a:picLocks noGrp="1" noChangeAspect="1"/>
          </p:cNvPicPr>
          <p:nvPr>
            <p:ph sz="half" idx="2"/>
          </p:nvPr>
        </p:nvPicPr>
        <p:blipFill>
          <a:blip r:embed="rId2"/>
          <a:stretch>
            <a:fillRect/>
          </a:stretch>
        </p:blipFill>
        <p:spPr>
          <a:xfrm>
            <a:off x="5399141" y="1728416"/>
            <a:ext cx="4311427" cy="2766218"/>
          </a:xfrm>
          <a:prstGeom prst="rect">
            <a:avLst/>
          </a:prstGeom>
        </p:spPr>
      </p:pic>
      <p:sp>
        <p:nvSpPr>
          <p:cNvPr id="9" name="Rectangle 8"/>
          <p:cNvSpPr/>
          <p:nvPr/>
        </p:nvSpPr>
        <p:spPr>
          <a:xfrm>
            <a:off x="5399141" y="4494634"/>
            <a:ext cx="2346365" cy="954107"/>
          </a:xfrm>
          <a:prstGeom prst="rect">
            <a:avLst/>
          </a:prstGeom>
        </p:spPr>
        <p:txBody>
          <a:bodyPr wrap="square">
            <a:spAutoFit/>
          </a:bodyPr>
          <a:lstStyle/>
          <a:p>
            <a:r>
              <a:rPr lang="en-US" sz="1400" dirty="0"/>
              <a:t>‘The Mortal Remains of Jeremy Bentham, laid out for public dissection,’  HH Pickersgill (1832)</a:t>
            </a:r>
          </a:p>
        </p:txBody>
      </p:sp>
      <p:pic>
        <p:nvPicPr>
          <p:cNvPr id="10" name="Picture 9"/>
          <p:cNvPicPr>
            <a:picLocks noChangeAspect="1"/>
          </p:cNvPicPr>
          <p:nvPr/>
        </p:nvPicPr>
        <p:blipFill>
          <a:blip r:embed="rId3"/>
          <a:stretch>
            <a:fillRect/>
          </a:stretch>
        </p:blipFill>
        <p:spPr>
          <a:xfrm>
            <a:off x="8770898" y="2369039"/>
            <a:ext cx="3220292" cy="4293722"/>
          </a:xfrm>
          <a:prstGeom prst="rect">
            <a:avLst/>
          </a:prstGeom>
        </p:spPr>
      </p:pic>
    </p:spTree>
    <p:extLst>
      <p:ext uri="{BB962C8B-B14F-4D97-AF65-F5344CB8AC3E}">
        <p14:creationId xmlns:p14="http://schemas.microsoft.com/office/powerpoint/2010/main" val="3930875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237067" y="1719071"/>
            <a:ext cx="8100693" cy="4716240"/>
          </a:xfrm>
        </p:spPr>
        <p:txBody>
          <a:bodyPr>
            <a:normAutofit fontScale="92500" lnSpcReduction="10000"/>
          </a:bodyPr>
          <a:lstStyle/>
          <a:p>
            <a:pPr algn="just"/>
            <a:r>
              <a:rPr lang="en-GB" dirty="0"/>
              <a:t>Founder of modern social-moral-political philosophy of Utilitarianism: emphasis on utility, usefulness</a:t>
            </a:r>
          </a:p>
          <a:p>
            <a:pPr algn="just"/>
            <a:r>
              <a:rPr lang="en-GB" dirty="0"/>
              <a:t>Ethical dimension: based on Bentham’s “</a:t>
            </a:r>
            <a:r>
              <a:rPr lang="en-US" dirty="0"/>
              <a:t>fundamental axiom” that “it is the greatest happiness of the greatest number that is the measure of right and wrong” </a:t>
            </a:r>
            <a:r>
              <a:rPr lang="en-US" sz="1400" dirty="0"/>
              <a:t>(from </a:t>
            </a:r>
            <a:r>
              <a:rPr lang="en-US" sz="1400" i="1" dirty="0"/>
              <a:t>A Fragment on Government</a:t>
            </a:r>
            <a:r>
              <a:rPr lang="en-US" sz="1400" dirty="0"/>
              <a:t>, 1776)</a:t>
            </a:r>
            <a:endParaRPr lang="en-GB" dirty="0"/>
          </a:p>
          <a:p>
            <a:pPr algn="just"/>
            <a:r>
              <a:rPr lang="en-GB" dirty="0"/>
              <a:t>Attempted to devise mathematical formulae to quantify and define such happiness </a:t>
            </a:r>
          </a:p>
          <a:p>
            <a:pPr algn="just"/>
            <a:r>
              <a:rPr lang="en-GB" dirty="0"/>
              <a:t>Belief in psychological egoism – that human nature is defined by self-interest</a:t>
            </a:r>
            <a:endParaRPr lang="en-US" dirty="0"/>
          </a:p>
        </p:txBody>
      </p:sp>
      <p:sp>
        <p:nvSpPr>
          <p:cNvPr id="4" name="Title 3"/>
          <p:cNvSpPr>
            <a:spLocks noGrp="1"/>
          </p:cNvSpPr>
          <p:nvPr>
            <p:ph type="title"/>
          </p:nvPr>
        </p:nvSpPr>
        <p:spPr/>
        <p:txBody>
          <a:bodyPr/>
          <a:lstStyle/>
          <a:p>
            <a:r>
              <a:rPr lang="en-GB" dirty="0"/>
              <a:t>Utilitarianism</a:t>
            </a:r>
            <a:endParaRPr lang="en-US" dirty="0"/>
          </a:p>
        </p:txBody>
      </p:sp>
      <p:sp>
        <p:nvSpPr>
          <p:cNvPr id="3" name="Content Placeholder 2"/>
          <p:cNvSpPr>
            <a:spLocks noGrp="1"/>
          </p:cNvSpPr>
          <p:nvPr>
            <p:ph sz="half" idx="2"/>
          </p:nvPr>
        </p:nvSpPr>
        <p:spPr/>
        <p:txBody>
          <a:bodyPr>
            <a:normAutofit fontScale="92500" lnSpcReduction="10000"/>
          </a:bodyPr>
          <a:lstStyle/>
          <a:p>
            <a:endParaRPr lang="en-GB" dirty="0"/>
          </a:p>
        </p:txBody>
      </p:sp>
      <p:pic>
        <p:nvPicPr>
          <p:cNvPr id="6" name="Content Placeholder 4"/>
          <p:cNvPicPr>
            <a:picLocks noChangeAspect="1"/>
          </p:cNvPicPr>
          <p:nvPr/>
        </p:nvPicPr>
        <p:blipFill>
          <a:blip r:embed="rId2"/>
          <a:stretch>
            <a:fillRect/>
          </a:stretch>
        </p:blipFill>
        <p:spPr>
          <a:xfrm>
            <a:off x="8690080" y="1532996"/>
            <a:ext cx="3244640" cy="4406900"/>
          </a:xfrm>
          <a:prstGeom prst="rect">
            <a:avLst/>
          </a:prstGeom>
        </p:spPr>
      </p:pic>
    </p:spTree>
    <p:extLst>
      <p:ext uri="{BB962C8B-B14F-4D97-AF65-F5344CB8AC3E}">
        <p14:creationId xmlns:p14="http://schemas.microsoft.com/office/powerpoint/2010/main" val="39265017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254000" y="1719071"/>
            <a:ext cx="8083760" cy="5629995"/>
          </a:xfrm>
        </p:spPr>
        <p:txBody>
          <a:bodyPr>
            <a:normAutofit/>
          </a:bodyPr>
          <a:lstStyle/>
          <a:p>
            <a:pPr marL="45720" indent="0" algn="just">
              <a:buNone/>
            </a:pPr>
            <a:r>
              <a:rPr lang="en-US" dirty="0"/>
              <a:t>“Nature has placed mankind under the governance of </a:t>
            </a:r>
            <a:r>
              <a:rPr lang="en-US" dirty="0">
                <a:solidFill>
                  <a:srgbClr val="FF0000"/>
                </a:solidFill>
              </a:rPr>
              <a:t>two sovereign masters, pain and pleasure</a:t>
            </a:r>
            <a:r>
              <a:rPr lang="en-US" dirty="0"/>
              <a:t>. </a:t>
            </a:r>
            <a:r>
              <a:rPr lang="en-US" dirty="0">
                <a:solidFill>
                  <a:srgbClr val="7030A0"/>
                </a:solidFill>
              </a:rPr>
              <a:t>It is for them alone to point out what we ought to do, as well as to determine what we shall do</a:t>
            </a:r>
            <a:r>
              <a:rPr lang="en-US" dirty="0"/>
              <a:t>. On the one hand the standard of right and wrong, on the other the chain of causes and effects, are fastened to their throne. </a:t>
            </a:r>
            <a:r>
              <a:rPr lang="en-US" dirty="0">
                <a:solidFill>
                  <a:srgbClr val="FF0000"/>
                </a:solidFill>
              </a:rPr>
              <a:t>They govern us in all we do, in all we say, in all we think</a:t>
            </a:r>
            <a:r>
              <a:rPr lang="en-US" dirty="0"/>
              <a:t>.”</a:t>
            </a:r>
          </a:p>
          <a:p>
            <a:pPr marL="45720" indent="0" algn="just">
              <a:buNone/>
            </a:pPr>
            <a:r>
              <a:rPr lang="en-GB" sz="1600" dirty="0"/>
              <a:t>(from </a:t>
            </a:r>
            <a:r>
              <a:rPr lang="en-US" sz="1600" i="1" dirty="0"/>
              <a:t>The Principles of Morals and Legislation</a:t>
            </a:r>
            <a:r>
              <a:rPr lang="en-US" sz="1600" dirty="0"/>
              <a:t>, 1789)</a:t>
            </a:r>
          </a:p>
        </p:txBody>
      </p:sp>
      <p:sp>
        <p:nvSpPr>
          <p:cNvPr id="4" name="Title 3"/>
          <p:cNvSpPr>
            <a:spLocks noGrp="1"/>
          </p:cNvSpPr>
          <p:nvPr>
            <p:ph type="title"/>
          </p:nvPr>
        </p:nvSpPr>
        <p:spPr/>
        <p:txBody>
          <a:bodyPr/>
          <a:lstStyle/>
          <a:p>
            <a:r>
              <a:rPr lang="en-GB" dirty="0"/>
              <a:t>Utilitarianism</a:t>
            </a:r>
            <a:endParaRPr lang="en-US" dirty="0"/>
          </a:p>
        </p:txBody>
      </p:sp>
      <p:sp>
        <p:nvSpPr>
          <p:cNvPr id="3" name="Content Placeholder 2"/>
          <p:cNvSpPr>
            <a:spLocks noGrp="1"/>
          </p:cNvSpPr>
          <p:nvPr>
            <p:ph sz="half" idx="2"/>
          </p:nvPr>
        </p:nvSpPr>
        <p:spPr/>
        <p:txBody>
          <a:bodyPr>
            <a:normAutofit/>
          </a:bodyPr>
          <a:lstStyle/>
          <a:p>
            <a:endParaRPr lang="en-GB"/>
          </a:p>
        </p:txBody>
      </p:sp>
      <p:pic>
        <p:nvPicPr>
          <p:cNvPr id="6" name="Content Placeholder 4"/>
          <p:cNvPicPr>
            <a:picLocks noChangeAspect="1"/>
          </p:cNvPicPr>
          <p:nvPr/>
        </p:nvPicPr>
        <p:blipFill>
          <a:blip r:embed="rId2"/>
          <a:stretch>
            <a:fillRect/>
          </a:stretch>
        </p:blipFill>
        <p:spPr>
          <a:xfrm>
            <a:off x="8690080" y="1532996"/>
            <a:ext cx="3244640" cy="4406900"/>
          </a:xfrm>
          <a:prstGeom prst="rect">
            <a:avLst/>
          </a:prstGeom>
        </p:spPr>
      </p:pic>
    </p:spTree>
    <p:extLst>
      <p:ext uri="{BB962C8B-B14F-4D97-AF65-F5344CB8AC3E}">
        <p14:creationId xmlns:p14="http://schemas.microsoft.com/office/powerpoint/2010/main" val="17499691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466129" y="1718940"/>
            <a:ext cx="7276330" cy="4864608"/>
          </a:xfrm>
        </p:spPr>
        <p:txBody>
          <a:bodyPr>
            <a:normAutofit lnSpcReduction="10000"/>
          </a:bodyPr>
          <a:lstStyle/>
          <a:p>
            <a:pPr algn="just"/>
            <a:r>
              <a:rPr lang="en-US" sz="2400" dirty="0"/>
              <a:t>In 1786 and 1787, Bentham travelled to Krichev in White Russia (modern Belarus) to visit his brother, Samuel, who was managing various industrial and other projects for Prince Potemkin</a:t>
            </a:r>
          </a:p>
          <a:p>
            <a:pPr algn="just"/>
            <a:r>
              <a:rPr lang="en-US" sz="2400" dirty="0"/>
              <a:t>Mechanical engineer and naval architect credited with numerous innovations, particularly related to naval architecture (Portsmouth docks) and weaponry (</a:t>
            </a:r>
            <a:r>
              <a:rPr lang="en-US" sz="2400" i="1" dirty="0"/>
              <a:t>Arrow </a:t>
            </a:r>
            <a:r>
              <a:rPr lang="en-US" sz="2400" dirty="0"/>
              <a:t>sloop)</a:t>
            </a:r>
          </a:p>
          <a:p>
            <a:pPr algn="just"/>
            <a:r>
              <a:rPr lang="en-GB" sz="2400" i="1" dirty="0"/>
              <a:t>Panopticon; Or the Inspection-House</a:t>
            </a:r>
            <a:r>
              <a:rPr lang="en-GB" sz="2400" dirty="0"/>
              <a:t> (1787) arose out of the Benthams’ visit to Russia – originally as letters to from Jeremy to their father</a:t>
            </a:r>
            <a:endParaRPr lang="en-US" sz="2400" i="1" dirty="0"/>
          </a:p>
        </p:txBody>
      </p:sp>
      <p:sp>
        <p:nvSpPr>
          <p:cNvPr id="4" name="Title 3"/>
          <p:cNvSpPr>
            <a:spLocks noGrp="1"/>
          </p:cNvSpPr>
          <p:nvPr>
            <p:ph type="title"/>
          </p:nvPr>
        </p:nvSpPr>
        <p:spPr/>
        <p:txBody>
          <a:bodyPr/>
          <a:lstStyle/>
          <a:p>
            <a:r>
              <a:rPr lang="en-GB" dirty="0"/>
              <a:t>Panopticon</a:t>
            </a:r>
            <a:endParaRPr lang="en-US" dirty="0"/>
          </a:p>
        </p:txBody>
      </p:sp>
      <p:pic>
        <p:nvPicPr>
          <p:cNvPr id="6" name="Content Placeholder 5"/>
          <p:cNvPicPr>
            <a:picLocks noGrp="1" noChangeAspect="1"/>
          </p:cNvPicPr>
          <p:nvPr>
            <p:ph sz="half" idx="2"/>
          </p:nvPr>
        </p:nvPicPr>
        <p:blipFill>
          <a:blip r:embed="rId2"/>
          <a:stretch>
            <a:fillRect/>
          </a:stretch>
        </p:blipFill>
        <p:spPr>
          <a:xfrm>
            <a:off x="10146356" y="4046396"/>
            <a:ext cx="1905000" cy="2600325"/>
          </a:xfrm>
          <a:prstGeom prst="rect">
            <a:avLst/>
          </a:prstGeom>
        </p:spPr>
      </p:pic>
      <p:pic>
        <p:nvPicPr>
          <p:cNvPr id="7" name="Picture 6"/>
          <p:cNvPicPr>
            <a:picLocks noChangeAspect="1"/>
          </p:cNvPicPr>
          <p:nvPr/>
        </p:nvPicPr>
        <p:blipFill>
          <a:blip r:embed="rId3"/>
          <a:stretch>
            <a:fillRect/>
          </a:stretch>
        </p:blipFill>
        <p:spPr>
          <a:xfrm>
            <a:off x="7885930" y="1645311"/>
            <a:ext cx="4165426" cy="2682534"/>
          </a:xfrm>
          <a:prstGeom prst="rect">
            <a:avLst/>
          </a:prstGeom>
        </p:spPr>
      </p:pic>
      <p:sp>
        <p:nvSpPr>
          <p:cNvPr id="8" name="Rectangle 7"/>
          <p:cNvSpPr/>
          <p:nvPr/>
        </p:nvSpPr>
        <p:spPr>
          <a:xfrm>
            <a:off x="7885930" y="4369560"/>
            <a:ext cx="1973484" cy="2585323"/>
          </a:xfrm>
          <a:prstGeom prst="rect">
            <a:avLst/>
          </a:prstGeom>
        </p:spPr>
        <p:txBody>
          <a:bodyPr wrap="square">
            <a:spAutoFit/>
          </a:bodyPr>
          <a:lstStyle/>
          <a:p>
            <a:pPr algn="ctr"/>
            <a:r>
              <a:rPr lang="en-US" dirty="0"/>
              <a:t>Samuel Bentham, as </a:t>
            </a:r>
          </a:p>
          <a:p>
            <a:pPr algn="ctr"/>
            <a:r>
              <a:rPr lang="en-US" dirty="0"/>
              <a:t>Inspector General of Naval Works</a:t>
            </a:r>
          </a:p>
          <a:p>
            <a:pPr algn="ctr"/>
            <a:r>
              <a:rPr lang="en-US" dirty="0"/>
              <a:t> (1757–1831); Vauxhall Bridge, designed by Samuel Bentham</a:t>
            </a:r>
          </a:p>
          <a:p>
            <a:pPr algn="ctr"/>
            <a:endParaRPr lang="en-US" dirty="0"/>
          </a:p>
        </p:txBody>
      </p:sp>
    </p:spTree>
    <p:extLst>
      <p:ext uri="{BB962C8B-B14F-4D97-AF65-F5344CB8AC3E}">
        <p14:creationId xmlns:p14="http://schemas.microsoft.com/office/powerpoint/2010/main" val="5126952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a:blip r:embed="rId2"/>
          <a:stretch>
            <a:fillRect/>
          </a:stretch>
        </p:blipFill>
        <p:spPr>
          <a:xfrm>
            <a:off x="2159877" y="1675871"/>
            <a:ext cx="2095500" cy="3609975"/>
          </a:xfrm>
          <a:prstGeom prst="rect">
            <a:avLst/>
          </a:prstGeom>
        </p:spPr>
      </p:pic>
      <p:pic>
        <p:nvPicPr>
          <p:cNvPr id="7" name="Content Placeholder 6"/>
          <p:cNvPicPr>
            <a:picLocks noGrp="1" noChangeAspect="1"/>
          </p:cNvPicPr>
          <p:nvPr>
            <p:ph sz="half" idx="2"/>
          </p:nvPr>
        </p:nvPicPr>
        <p:blipFill>
          <a:blip r:embed="rId3"/>
          <a:stretch>
            <a:fillRect/>
          </a:stretch>
        </p:blipFill>
        <p:spPr>
          <a:xfrm>
            <a:off x="7716215" y="1675871"/>
            <a:ext cx="2207876" cy="3615796"/>
          </a:xfrm>
          <a:prstGeom prst="rect">
            <a:avLst/>
          </a:prstGeom>
        </p:spPr>
      </p:pic>
      <p:pic>
        <p:nvPicPr>
          <p:cNvPr id="6" name="Picture 5"/>
          <p:cNvPicPr>
            <a:picLocks noChangeAspect="1"/>
          </p:cNvPicPr>
          <p:nvPr/>
        </p:nvPicPr>
        <p:blipFill>
          <a:blip r:embed="rId4"/>
          <a:stretch>
            <a:fillRect/>
          </a:stretch>
        </p:blipFill>
        <p:spPr>
          <a:xfrm>
            <a:off x="5109485" y="1675871"/>
            <a:ext cx="2264748" cy="3609974"/>
          </a:xfrm>
          <a:prstGeom prst="rect">
            <a:avLst/>
          </a:prstGeom>
        </p:spPr>
      </p:pic>
      <p:pic>
        <p:nvPicPr>
          <p:cNvPr id="8" name="Picture 7"/>
          <p:cNvPicPr>
            <a:picLocks noChangeAspect="1"/>
          </p:cNvPicPr>
          <p:nvPr/>
        </p:nvPicPr>
        <p:blipFill>
          <a:blip r:embed="rId5"/>
          <a:stretch>
            <a:fillRect/>
          </a:stretch>
        </p:blipFill>
        <p:spPr>
          <a:xfrm>
            <a:off x="9924091" y="3858983"/>
            <a:ext cx="2267909" cy="2865368"/>
          </a:xfrm>
          <a:prstGeom prst="rect">
            <a:avLst/>
          </a:prstGeom>
        </p:spPr>
      </p:pic>
      <p:pic>
        <p:nvPicPr>
          <p:cNvPr id="9" name="Picture 8"/>
          <p:cNvPicPr>
            <a:picLocks noChangeAspect="1"/>
          </p:cNvPicPr>
          <p:nvPr/>
        </p:nvPicPr>
        <p:blipFill>
          <a:blip r:embed="rId6"/>
          <a:stretch>
            <a:fillRect/>
          </a:stretch>
        </p:blipFill>
        <p:spPr>
          <a:xfrm>
            <a:off x="235311" y="3585534"/>
            <a:ext cx="2267909" cy="3103133"/>
          </a:xfrm>
          <a:prstGeom prst="rect">
            <a:avLst/>
          </a:prstGeom>
        </p:spPr>
      </p:pic>
      <p:pic>
        <p:nvPicPr>
          <p:cNvPr id="10" name="Picture 9"/>
          <p:cNvPicPr>
            <a:picLocks noChangeAspect="1"/>
          </p:cNvPicPr>
          <p:nvPr/>
        </p:nvPicPr>
        <p:blipFill>
          <a:blip r:embed="rId7"/>
          <a:stretch>
            <a:fillRect/>
          </a:stretch>
        </p:blipFill>
        <p:spPr>
          <a:xfrm>
            <a:off x="3921924" y="3855161"/>
            <a:ext cx="2315554" cy="2833506"/>
          </a:xfrm>
          <a:prstGeom prst="rect">
            <a:avLst/>
          </a:prstGeom>
        </p:spPr>
      </p:pic>
      <p:sp>
        <p:nvSpPr>
          <p:cNvPr id="11" name="Rectangle 10"/>
          <p:cNvSpPr/>
          <p:nvPr/>
        </p:nvSpPr>
        <p:spPr>
          <a:xfrm>
            <a:off x="235310" y="1794933"/>
            <a:ext cx="1390921" cy="1754326"/>
          </a:xfrm>
          <a:prstGeom prst="rect">
            <a:avLst/>
          </a:prstGeom>
        </p:spPr>
        <p:txBody>
          <a:bodyPr wrap="square">
            <a:spAutoFit/>
          </a:bodyPr>
          <a:lstStyle/>
          <a:p>
            <a:pPr algn="ctr"/>
            <a:r>
              <a:rPr lang="en-US" dirty="0"/>
              <a:t>Voltaire, </a:t>
            </a:r>
            <a:r>
              <a:rPr lang="en-GB" i="1" dirty="0"/>
              <a:t>Letters Concerning the English Nation </a:t>
            </a:r>
            <a:r>
              <a:rPr lang="en-GB" dirty="0"/>
              <a:t>(1734)</a:t>
            </a:r>
            <a:endParaRPr lang="en-US" dirty="0"/>
          </a:p>
        </p:txBody>
      </p:sp>
      <p:sp>
        <p:nvSpPr>
          <p:cNvPr id="13" name="Rectangle 12"/>
          <p:cNvSpPr/>
          <p:nvPr/>
        </p:nvSpPr>
        <p:spPr>
          <a:xfrm>
            <a:off x="6360422" y="5557297"/>
            <a:ext cx="2027621" cy="923330"/>
          </a:xfrm>
          <a:prstGeom prst="rect">
            <a:avLst/>
          </a:prstGeom>
        </p:spPr>
        <p:txBody>
          <a:bodyPr wrap="square">
            <a:spAutoFit/>
          </a:bodyPr>
          <a:lstStyle/>
          <a:p>
            <a:pPr algn="ctr"/>
            <a:r>
              <a:rPr lang="en-US" dirty="0"/>
              <a:t>Montesquieu,</a:t>
            </a:r>
          </a:p>
          <a:p>
            <a:pPr algn="ctr"/>
            <a:r>
              <a:rPr lang="en-US" i="1" dirty="0"/>
              <a:t>Persian Letters </a:t>
            </a:r>
            <a:r>
              <a:rPr lang="en-US" dirty="0"/>
              <a:t>(1721)  </a:t>
            </a:r>
          </a:p>
        </p:txBody>
      </p:sp>
      <p:sp>
        <p:nvSpPr>
          <p:cNvPr id="14" name="Rectangle 13"/>
          <p:cNvSpPr/>
          <p:nvPr/>
        </p:nvSpPr>
        <p:spPr>
          <a:xfrm>
            <a:off x="10151849" y="1933432"/>
            <a:ext cx="1769767" cy="1477328"/>
          </a:xfrm>
          <a:prstGeom prst="rect">
            <a:avLst/>
          </a:prstGeom>
        </p:spPr>
        <p:txBody>
          <a:bodyPr wrap="square">
            <a:spAutoFit/>
          </a:bodyPr>
          <a:lstStyle/>
          <a:p>
            <a:pPr algn="ctr"/>
            <a:r>
              <a:rPr lang="en-GB" dirty="0"/>
              <a:t>J Hector St John de </a:t>
            </a:r>
            <a:r>
              <a:rPr lang="en-GB" dirty="0" err="1"/>
              <a:t>Crèvecœur</a:t>
            </a:r>
            <a:r>
              <a:rPr lang="en-GB" dirty="0"/>
              <a:t>, </a:t>
            </a:r>
            <a:r>
              <a:rPr lang="en-GB" i="1" dirty="0"/>
              <a:t>Letters from an American Farmer</a:t>
            </a:r>
            <a:r>
              <a:rPr lang="en-GB" dirty="0"/>
              <a:t> (1782)</a:t>
            </a:r>
          </a:p>
        </p:txBody>
      </p:sp>
      <p:sp>
        <p:nvSpPr>
          <p:cNvPr id="15" name="Title 2"/>
          <p:cNvSpPr>
            <a:spLocks noGrp="1"/>
          </p:cNvSpPr>
          <p:nvPr>
            <p:ph type="title"/>
          </p:nvPr>
        </p:nvSpPr>
        <p:spPr/>
        <p:txBody>
          <a:bodyPr/>
          <a:lstStyle/>
          <a:p>
            <a:r>
              <a:rPr lang="en-GB" dirty="0" err="1"/>
              <a:t>Panopticon</a:t>
            </a:r>
            <a:r>
              <a:rPr lang="en-GB" dirty="0"/>
              <a:t> letters</a:t>
            </a:r>
            <a:endParaRPr lang="en-US" dirty="0"/>
          </a:p>
        </p:txBody>
      </p:sp>
    </p:spTree>
    <p:extLst>
      <p:ext uri="{BB962C8B-B14F-4D97-AF65-F5344CB8AC3E}">
        <p14:creationId xmlns:p14="http://schemas.microsoft.com/office/powerpoint/2010/main" val="35741581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2759" y="1627095"/>
            <a:ext cx="11674782" cy="5230906"/>
          </a:xfrm>
        </p:spPr>
        <p:txBody>
          <a:bodyPr lIns="182880" tIns="182880" rIns="182880" bIns="182880"/>
          <a:lstStyle/>
          <a:p>
            <a:pPr marL="45720" lvl="0" indent="0">
              <a:buNone/>
            </a:pPr>
            <a:r>
              <a:rPr lang="en-GB" dirty="0"/>
              <a:t>Jeremy Bentham, </a:t>
            </a:r>
            <a:r>
              <a:rPr lang="en-GB" i="1" dirty="0"/>
              <a:t>Panopticon; Or the Inspection-House</a:t>
            </a:r>
            <a:r>
              <a:rPr lang="en-GB" dirty="0"/>
              <a:t> (1787) extracts: Preface, Letter I, Letter II, Letter IV, Letter V, Letter VI, Letter XXI.</a:t>
            </a:r>
          </a:p>
          <a:p>
            <a:pPr marL="45720" lvl="0" indent="0">
              <a:buNone/>
            </a:pPr>
            <a:endParaRPr lang="en-GB" dirty="0"/>
          </a:p>
          <a:p>
            <a:pPr lvl="0"/>
            <a:r>
              <a:rPr lang="en-GB" sz="2800" b="1" dirty="0"/>
              <a:t>What are the key features of the Panopticon according to Bentham? What are its main utilities? How is it deemed advantageous over other possible methods of imprisonment or detention?</a:t>
            </a:r>
            <a:endParaRPr lang="en-US" sz="2800" dirty="0"/>
          </a:p>
          <a:p>
            <a:pPr marL="45720" indent="0">
              <a:buNone/>
            </a:pPr>
            <a:endParaRPr lang="en-US" sz="1000" dirty="0"/>
          </a:p>
          <a:p>
            <a:pPr lvl="0"/>
            <a:r>
              <a:rPr lang="en-GB" sz="2800" b="1" dirty="0"/>
              <a:t>What would you describe as the key goals of Bentham’s Panopticon, and how does are these desired outcomes supposed to be achieved?</a:t>
            </a:r>
            <a:endParaRPr lang="en-US" sz="2800" dirty="0"/>
          </a:p>
        </p:txBody>
      </p:sp>
      <p:sp>
        <p:nvSpPr>
          <p:cNvPr id="3" name="Title 2"/>
          <p:cNvSpPr>
            <a:spLocks noGrp="1"/>
          </p:cNvSpPr>
          <p:nvPr>
            <p:ph type="title"/>
          </p:nvPr>
        </p:nvSpPr>
        <p:spPr/>
        <p:txBody>
          <a:bodyPr/>
          <a:lstStyle/>
          <a:p>
            <a:r>
              <a:rPr lang="en-GB" dirty="0" err="1"/>
              <a:t>Panopticon</a:t>
            </a:r>
            <a:r>
              <a:rPr lang="en-GB" dirty="0"/>
              <a:t> letters</a:t>
            </a:r>
            <a:endParaRPr lang="en-US" dirty="0"/>
          </a:p>
        </p:txBody>
      </p:sp>
    </p:spTree>
    <p:extLst>
      <p:ext uri="{BB962C8B-B14F-4D97-AF65-F5344CB8AC3E}">
        <p14:creationId xmlns:p14="http://schemas.microsoft.com/office/powerpoint/2010/main" val="2588555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45720" lvl="0" indent="0">
              <a:buNone/>
            </a:pPr>
            <a:endParaRPr lang="en-GB" dirty="0"/>
          </a:p>
          <a:p>
            <a:pPr marL="45720" lvl="0" indent="0">
              <a:buNone/>
            </a:pPr>
            <a:endParaRPr lang="en-US" dirty="0"/>
          </a:p>
          <a:p>
            <a:pPr marL="45720" indent="0">
              <a:buNone/>
            </a:pPr>
            <a:endParaRPr lang="en-US" dirty="0"/>
          </a:p>
        </p:txBody>
      </p:sp>
      <p:sp>
        <p:nvSpPr>
          <p:cNvPr id="3" name="Title 2"/>
          <p:cNvSpPr>
            <a:spLocks noGrp="1"/>
          </p:cNvSpPr>
          <p:nvPr>
            <p:ph type="title"/>
          </p:nvPr>
        </p:nvSpPr>
        <p:spPr>
          <a:xfrm>
            <a:off x="543510" y="426523"/>
            <a:ext cx="11175013" cy="1054394"/>
          </a:xfrm>
        </p:spPr>
        <p:txBody>
          <a:bodyPr/>
          <a:lstStyle/>
          <a:p>
            <a:pPr lvl="0"/>
            <a:br>
              <a:rPr lang="en-GB" dirty="0"/>
            </a:br>
            <a:r>
              <a:rPr lang="en-GB" dirty="0"/>
              <a:t>Panopticon: Samuel Bentham, Panopticon illustrations (1787)</a:t>
            </a:r>
            <a:br>
              <a:rPr lang="en-US" dirty="0"/>
            </a:b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8946" y="1480917"/>
            <a:ext cx="10058400" cy="5399815"/>
          </a:xfrm>
          <a:prstGeom prst="rect">
            <a:avLst/>
          </a:prstGeom>
        </p:spPr>
      </p:pic>
    </p:spTree>
    <p:extLst>
      <p:ext uri="{BB962C8B-B14F-4D97-AF65-F5344CB8AC3E}">
        <p14:creationId xmlns:p14="http://schemas.microsoft.com/office/powerpoint/2010/main" val="27862837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9778701" y="1021976"/>
            <a:ext cx="1905300" cy="3516221"/>
          </a:xfrm>
        </p:spPr>
        <p:txBody>
          <a:bodyPr>
            <a:normAutofit/>
          </a:bodyPr>
          <a:lstStyle/>
          <a:p>
            <a:br>
              <a:rPr lang="en-GB" dirty="0"/>
            </a:br>
            <a:r>
              <a:rPr lang="en-GB" dirty="0"/>
              <a:t>Panopticon: Samuel Bentham, Panopticon illustrations (1787)</a:t>
            </a:r>
            <a:br>
              <a:rPr lang="en-US" dirty="0"/>
            </a:br>
            <a:endParaRPr lang="en-US" dirty="0"/>
          </a:p>
        </p:txBody>
      </p:sp>
      <p:sp>
        <p:nvSpPr>
          <p:cNvPr id="3" name="Title 2"/>
          <p:cNvSpPr>
            <a:spLocks noGrp="1"/>
          </p:cNvSpPr>
          <p:nvPr>
            <p:ph type="title"/>
          </p:nvPr>
        </p:nvSpPr>
        <p:spPr/>
        <p:txBody>
          <a:bodyPr/>
          <a:lstStyle/>
          <a:p>
            <a:endParaRPr lang="en-US" dirty="0"/>
          </a:p>
        </p:txBody>
      </p:sp>
      <p:pic>
        <p:nvPicPr>
          <p:cNvPr id="4" name="Picture 3"/>
          <p:cNvPicPr>
            <a:picLocks noChangeAspect="1"/>
          </p:cNvPicPr>
          <p:nvPr/>
        </p:nvPicPr>
        <p:blipFill>
          <a:blip r:embed="rId2"/>
          <a:stretch>
            <a:fillRect/>
          </a:stretch>
        </p:blipFill>
        <p:spPr>
          <a:xfrm>
            <a:off x="215152" y="0"/>
            <a:ext cx="9009717" cy="7137980"/>
          </a:xfrm>
          <a:prstGeom prst="rect">
            <a:avLst/>
          </a:prstGeom>
        </p:spPr>
      </p:pic>
    </p:spTree>
    <p:extLst>
      <p:ext uri="{BB962C8B-B14F-4D97-AF65-F5344CB8AC3E}">
        <p14:creationId xmlns:p14="http://schemas.microsoft.com/office/powerpoint/2010/main" val="37714558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45720" lvl="0" indent="0">
              <a:buNone/>
            </a:pPr>
            <a:endParaRPr lang="en-US" dirty="0"/>
          </a:p>
          <a:p>
            <a:pPr marL="45720" indent="0">
              <a:buNone/>
            </a:pPr>
            <a:endParaRPr lang="en-US" dirty="0"/>
          </a:p>
        </p:txBody>
      </p:sp>
      <p:sp>
        <p:nvSpPr>
          <p:cNvPr id="3" name="Title 2"/>
          <p:cNvSpPr>
            <a:spLocks noGrp="1"/>
          </p:cNvSpPr>
          <p:nvPr>
            <p:ph type="title"/>
          </p:nvPr>
        </p:nvSpPr>
        <p:spPr/>
        <p:txBody>
          <a:bodyPr/>
          <a:lstStyle/>
          <a:p>
            <a:r>
              <a:rPr lang="en-GB" dirty="0"/>
              <a:t>Panopticon</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7999" y="1719071"/>
            <a:ext cx="2743200" cy="3855720"/>
          </a:xfrm>
          <a:prstGeom prst="rect">
            <a:avLst/>
          </a:prstGeom>
        </p:spPr>
      </p:pic>
      <p:sp>
        <p:nvSpPr>
          <p:cNvPr id="5" name="Rectangle 4"/>
          <p:cNvSpPr/>
          <p:nvPr/>
        </p:nvSpPr>
        <p:spPr>
          <a:xfrm>
            <a:off x="489257" y="5941813"/>
            <a:ext cx="5523884" cy="369332"/>
          </a:xfrm>
          <a:prstGeom prst="rect">
            <a:avLst/>
          </a:prstGeom>
        </p:spPr>
        <p:txBody>
          <a:bodyPr wrap="none">
            <a:spAutoFit/>
          </a:bodyPr>
          <a:lstStyle/>
          <a:p>
            <a:r>
              <a:rPr lang="en-GB" dirty="0">
                <a:effectLst/>
                <a:latin typeface="Calibri" panose="020F0502020204030204" pitchFamily="34" charset="0"/>
                <a:ea typeface="Calibri" panose="020F0502020204030204" pitchFamily="34" charset="0"/>
                <a:cs typeface="Times New Roman" panose="02020603050405020304" pitchFamily="18" charset="0"/>
              </a:rPr>
              <a:t>N Harou Romain, Plan for Penitentiary illustration (1840) </a:t>
            </a:r>
            <a:endParaRPr lang="en-US" dirty="0"/>
          </a:p>
        </p:txBody>
      </p:sp>
      <p:sp>
        <p:nvSpPr>
          <p:cNvPr id="7" name="Content Placeholder 1"/>
          <p:cNvSpPr txBox="1">
            <a:spLocks/>
          </p:cNvSpPr>
          <p:nvPr/>
        </p:nvSpPr>
        <p:spPr>
          <a:xfrm>
            <a:off x="3463961" y="1871471"/>
            <a:ext cx="8406961" cy="4407408"/>
          </a:xfrm>
          <a:prstGeom prst="rect">
            <a:avLst/>
          </a:prstGeom>
        </p:spPr>
        <p:txBody>
          <a:bodyPr vert="horz" lIns="91440" tIns="45720" rIns="91440" bIns="45720" rtlCol="0">
            <a:norm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r>
              <a:rPr lang="en-GB" b="1" dirty="0"/>
              <a:t>The Benthams’ plans for a prison built on panoptic principles went unfulfilled in their lifetime – abortive plans for a National Penitentiary</a:t>
            </a:r>
          </a:p>
          <a:p>
            <a:r>
              <a:rPr lang="en-GB" b="1" dirty="0"/>
              <a:t>However, features of their proposed design were embraced and incorporated (though not replicated wholesale) by architects of numerous prisons across the world</a:t>
            </a:r>
            <a:endParaRPr lang="en-US" dirty="0"/>
          </a:p>
          <a:p>
            <a:pPr marL="45720" indent="0">
              <a:buFont typeface="Wingdings 2" pitchFamily="18" charset="2"/>
              <a:buNone/>
            </a:pPr>
            <a:endParaRPr lang="en-US" dirty="0"/>
          </a:p>
        </p:txBody>
      </p:sp>
      <p:pic>
        <p:nvPicPr>
          <p:cNvPr id="8" name="Picture 7"/>
          <p:cNvPicPr>
            <a:picLocks noChangeAspect="1"/>
          </p:cNvPicPr>
          <p:nvPr/>
        </p:nvPicPr>
        <p:blipFill>
          <a:blip r:embed="rId3"/>
          <a:stretch>
            <a:fillRect/>
          </a:stretch>
        </p:blipFill>
        <p:spPr>
          <a:xfrm>
            <a:off x="8272631" y="3922775"/>
            <a:ext cx="3598291" cy="2626752"/>
          </a:xfrm>
          <a:prstGeom prst="rect">
            <a:avLst/>
          </a:prstGeom>
        </p:spPr>
      </p:pic>
    </p:spTree>
    <p:extLst>
      <p:ext uri="{BB962C8B-B14F-4D97-AF65-F5344CB8AC3E}">
        <p14:creationId xmlns:p14="http://schemas.microsoft.com/office/powerpoint/2010/main" val="30039442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45720" lvl="0" indent="0">
              <a:buNone/>
            </a:pPr>
            <a:endParaRPr lang="en-US" dirty="0"/>
          </a:p>
          <a:p>
            <a:pPr marL="45720" indent="0">
              <a:buNone/>
            </a:pPr>
            <a:endParaRPr lang="en-US" dirty="0"/>
          </a:p>
        </p:txBody>
      </p:sp>
      <p:sp>
        <p:nvSpPr>
          <p:cNvPr id="3" name="Title 2"/>
          <p:cNvSpPr>
            <a:spLocks noGrp="1"/>
          </p:cNvSpPr>
          <p:nvPr>
            <p:ph type="title"/>
          </p:nvPr>
        </p:nvSpPr>
        <p:spPr/>
        <p:txBody>
          <a:bodyPr/>
          <a:lstStyle/>
          <a:p>
            <a:endParaRPr lang="en-US" dirty="0"/>
          </a:p>
        </p:txBody>
      </p:sp>
      <p:pic>
        <p:nvPicPr>
          <p:cNvPr id="6" name="Picture 5"/>
          <p:cNvPicPr>
            <a:picLocks noChangeAspect="1"/>
          </p:cNvPicPr>
          <p:nvPr/>
        </p:nvPicPr>
        <p:blipFill>
          <a:blip r:embed="rId2"/>
          <a:stretch>
            <a:fillRect/>
          </a:stretch>
        </p:blipFill>
        <p:spPr>
          <a:xfrm>
            <a:off x="215602" y="130766"/>
            <a:ext cx="4593542" cy="3445157"/>
          </a:xfrm>
          <a:prstGeom prst="rect">
            <a:avLst/>
          </a:prstGeom>
        </p:spPr>
      </p:pic>
      <p:pic>
        <p:nvPicPr>
          <p:cNvPr id="8" name="Picture 7"/>
          <p:cNvPicPr>
            <a:picLocks noChangeAspect="1"/>
          </p:cNvPicPr>
          <p:nvPr/>
        </p:nvPicPr>
        <p:blipFill>
          <a:blip r:embed="rId3"/>
          <a:stretch>
            <a:fillRect/>
          </a:stretch>
        </p:blipFill>
        <p:spPr>
          <a:xfrm>
            <a:off x="215602" y="3575923"/>
            <a:ext cx="3442655" cy="2581991"/>
          </a:xfrm>
          <a:prstGeom prst="rect">
            <a:avLst/>
          </a:prstGeom>
        </p:spPr>
      </p:pic>
      <p:pic>
        <p:nvPicPr>
          <p:cNvPr id="11" name="Picture 10"/>
          <p:cNvPicPr>
            <a:picLocks noChangeAspect="1"/>
          </p:cNvPicPr>
          <p:nvPr/>
        </p:nvPicPr>
        <p:blipFill>
          <a:blip r:embed="rId4"/>
          <a:stretch>
            <a:fillRect/>
          </a:stretch>
        </p:blipFill>
        <p:spPr>
          <a:xfrm>
            <a:off x="9582883" y="153964"/>
            <a:ext cx="2286000" cy="2066925"/>
          </a:xfrm>
          <a:prstGeom prst="rect">
            <a:avLst/>
          </a:prstGeom>
        </p:spPr>
      </p:pic>
      <p:pic>
        <p:nvPicPr>
          <p:cNvPr id="12" name="Picture 11"/>
          <p:cNvPicPr>
            <a:picLocks noChangeAspect="1"/>
          </p:cNvPicPr>
          <p:nvPr/>
        </p:nvPicPr>
        <p:blipFill rotWithShape="1">
          <a:blip r:embed="rId5"/>
          <a:srcRect l="1" t="15455" r="1094" b="20151"/>
          <a:stretch/>
        </p:blipFill>
        <p:spPr>
          <a:xfrm>
            <a:off x="9774397" y="4903323"/>
            <a:ext cx="1778088" cy="1801551"/>
          </a:xfrm>
          <a:prstGeom prst="rect">
            <a:avLst/>
          </a:prstGeom>
        </p:spPr>
      </p:pic>
      <p:sp>
        <p:nvSpPr>
          <p:cNvPr id="13" name="Rectangle 12"/>
          <p:cNvSpPr/>
          <p:nvPr/>
        </p:nvSpPr>
        <p:spPr>
          <a:xfrm>
            <a:off x="9458000" y="2335561"/>
            <a:ext cx="2410883" cy="2492990"/>
          </a:xfrm>
          <a:prstGeom prst="rect">
            <a:avLst/>
          </a:prstGeom>
        </p:spPr>
        <p:txBody>
          <a:bodyPr wrap="square">
            <a:spAutoFit/>
          </a:bodyPr>
          <a:lstStyle/>
          <a:p>
            <a:r>
              <a:rPr lang="en-GB" sz="2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Panoptic design principles at HM Prison, Lancaster Castle</a:t>
            </a:r>
          </a:p>
          <a:p>
            <a:r>
              <a:rPr lang="en-GB"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(earliest origins 11</a:t>
            </a:r>
            <a:r>
              <a:rPr lang="en-GB" baseline="30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th</a:t>
            </a:r>
            <a:r>
              <a:rPr lang="en-GB"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century, prison decommissioned 2011) </a:t>
            </a:r>
            <a:endParaRPr lang="en-US" dirty="0">
              <a:solidFill>
                <a:schemeClr val="bg1"/>
              </a:solidFill>
            </a:endParaRPr>
          </a:p>
        </p:txBody>
      </p:sp>
      <p:pic>
        <p:nvPicPr>
          <p:cNvPr id="15" name="Picture 14"/>
          <p:cNvPicPr>
            <a:picLocks noChangeAspect="1"/>
          </p:cNvPicPr>
          <p:nvPr/>
        </p:nvPicPr>
        <p:blipFill>
          <a:blip r:embed="rId6"/>
          <a:stretch>
            <a:fillRect/>
          </a:stretch>
        </p:blipFill>
        <p:spPr>
          <a:xfrm>
            <a:off x="5118784" y="3649948"/>
            <a:ext cx="4073235" cy="3054926"/>
          </a:xfrm>
          <a:prstGeom prst="rect">
            <a:avLst/>
          </a:prstGeom>
        </p:spPr>
      </p:pic>
      <p:pic>
        <p:nvPicPr>
          <p:cNvPr id="16" name="Picture 15"/>
          <p:cNvPicPr>
            <a:picLocks noChangeAspect="1"/>
          </p:cNvPicPr>
          <p:nvPr/>
        </p:nvPicPr>
        <p:blipFill>
          <a:blip r:embed="rId7"/>
          <a:stretch>
            <a:fillRect/>
          </a:stretch>
        </p:blipFill>
        <p:spPr>
          <a:xfrm>
            <a:off x="6457630" y="130766"/>
            <a:ext cx="2734389" cy="4101584"/>
          </a:xfrm>
          <a:prstGeom prst="rect">
            <a:avLst/>
          </a:prstGeom>
        </p:spPr>
      </p:pic>
      <p:pic>
        <p:nvPicPr>
          <p:cNvPr id="17" name="Picture 16"/>
          <p:cNvPicPr>
            <a:picLocks noChangeAspect="1"/>
          </p:cNvPicPr>
          <p:nvPr/>
        </p:nvPicPr>
        <p:blipFill>
          <a:blip r:embed="rId8"/>
          <a:stretch>
            <a:fillRect/>
          </a:stretch>
        </p:blipFill>
        <p:spPr>
          <a:xfrm>
            <a:off x="4543121" y="116672"/>
            <a:ext cx="1952294" cy="2475922"/>
          </a:xfrm>
          <a:prstGeom prst="rect">
            <a:avLst/>
          </a:prstGeom>
        </p:spPr>
      </p:pic>
      <p:sp>
        <p:nvSpPr>
          <p:cNvPr id="18" name="Rectangle 17"/>
          <p:cNvSpPr/>
          <p:nvPr/>
        </p:nvSpPr>
        <p:spPr>
          <a:xfrm>
            <a:off x="6562647" y="5195132"/>
            <a:ext cx="1567575" cy="1477328"/>
          </a:xfrm>
          <a:prstGeom prst="rect">
            <a:avLst/>
          </a:prstGeom>
        </p:spPr>
        <p:txBody>
          <a:bodyPr wrap="square">
            <a:spAutoFit/>
          </a:bodyPr>
          <a:lstStyle/>
          <a:p>
            <a:r>
              <a:rPr lang="en-US" dirty="0">
                <a:solidFill>
                  <a:srgbClr val="FFFF00"/>
                </a:solidFill>
                <a:effectLst>
                  <a:outerShdw blurRad="38100" dist="38100" dir="2700000" algn="tl">
                    <a:srgbClr val="000000">
                      <a:alpha val="43137"/>
                    </a:srgbClr>
                  </a:outerShdw>
                </a:effectLst>
              </a:rPr>
              <a:t>"Hanging Corner" – the site of public executions until 1865</a:t>
            </a:r>
          </a:p>
        </p:txBody>
      </p:sp>
      <p:sp>
        <p:nvSpPr>
          <p:cNvPr id="19" name="Rectangle 18"/>
          <p:cNvSpPr/>
          <p:nvPr/>
        </p:nvSpPr>
        <p:spPr>
          <a:xfrm>
            <a:off x="3808207" y="3649948"/>
            <a:ext cx="1310577" cy="2800767"/>
          </a:xfrm>
          <a:prstGeom prst="rect">
            <a:avLst/>
          </a:prstGeom>
        </p:spPr>
        <p:txBody>
          <a:bodyPr wrap="square">
            <a:spAutoFit/>
          </a:bodyPr>
          <a:lstStyle/>
          <a:p>
            <a:r>
              <a:rPr lang="en-US" sz="1600" dirty="0"/>
              <a:t>A-Wing, renovated in the 1820s,  incorporates a panopticon, a glass atrium and 18 cells over each of 3 floors. </a:t>
            </a:r>
          </a:p>
        </p:txBody>
      </p:sp>
    </p:spTree>
    <p:extLst>
      <p:ext uri="{BB962C8B-B14F-4D97-AF65-F5344CB8AC3E}">
        <p14:creationId xmlns:p14="http://schemas.microsoft.com/office/powerpoint/2010/main" val="12214336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2"/>
          </p:nvPr>
        </p:nvSpPr>
        <p:spPr>
          <a:xfrm>
            <a:off x="204396" y="1636637"/>
            <a:ext cx="9091624" cy="5000831"/>
          </a:xfrm>
        </p:spPr>
        <p:txBody>
          <a:bodyPr>
            <a:normAutofit fontScale="92500"/>
          </a:bodyPr>
          <a:lstStyle/>
          <a:p>
            <a:pPr lvl="0"/>
            <a:r>
              <a:rPr lang="en-GB" sz="2000" dirty="0"/>
              <a:t>But Foucault does not see the importance of Bentham’s ideas as being limited to prison architecture, and instead thinks they offer profound insights into the modern world</a:t>
            </a:r>
            <a:endParaRPr lang="en-GB" sz="2000" b="1" dirty="0"/>
          </a:p>
          <a:p>
            <a:pPr lvl="0"/>
            <a:endParaRPr lang="en-GB" sz="1100" b="1" dirty="0"/>
          </a:p>
          <a:p>
            <a:pPr lvl="0"/>
            <a:r>
              <a:rPr lang="en-GB" sz="2400" b="1" dirty="0"/>
              <a:t>Why does Foucault </a:t>
            </a:r>
            <a:r>
              <a:rPr lang="en-GB" b="1" dirty="0"/>
              <a:t>place such importance on Bentham's panopticon</a:t>
            </a:r>
            <a:r>
              <a:rPr lang="en-GB" sz="2400" b="1" dirty="0"/>
              <a:t>? What arguments is he trying to express?</a:t>
            </a:r>
            <a:endParaRPr lang="en-US" sz="2400" dirty="0"/>
          </a:p>
          <a:p>
            <a:pPr marL="45720" indent="0">
              <a:buNone/>
            </a:pPr>
            <a:endParaRPr lang="en-US" sz="1100" dirty="0"/>
          </a:p>
          <a:p>
            <a:pPr lvl="0"/>
            <a:r>
              <a:rPr lang="en-GB" sz="2400" b="1" dirty="0"/>
              <a:t>What do you understand by Foucault’s key phrases: </a:t>
            </a:r>
            <a:endParaRPr lang="en-US" sz="2400" dirty="0"/>
          </a:p>
          <a:p>
            <a:pPr lvl="1"/>
            <a:r>
              <a:rPr lang="en-GB" sz="2000" b="1" dirty="0"/>
              <a:t>a) Panopticism; </a:t>
            </a:r>
            <a:endParaRPr lang="en-US" sz="2000" dirty="0"/>
          </a:p>
          <a:p>
            <a:pPr lvl="1"/>
            <a:r>
              <a:rPr lang="en-GB" sz="2000" b="1" dirty="0"/>
              <a:t>b) Disciplinary society;</a:t>
            </a:r>
            <a:endParaRPr lang="en-US" sz="2000" dirty="0"/>
          </a:p>
          <a:p>
            <a:pPr lvl="1"/>
            <a:r>
              <a:rPr lang="en-GB" sz="2000" b="1" dirty="0"/>
              <a:t>c) The carceral; </a:t>
            </a:r>
            <a:endParaRPr lang="en-US" sz="2000" dirty="0"/>
          </a:p>
          <a:p>
            <a:pPr lvl="1"/>
            <a:r>
              <a:rPr lang="en-GB" sz="2000" b="1" dirty="0"/>
              <a:t>d) “Economy of punishment”?</a:t>
            </a:r>
          </a:p>
          <a:p>
            <a:endParaRPr lang="en-GB" sz="1100" b="1" dirty="0"/>
          </a:p>
          <a:p>
            <a:r>
              <a:rPr lang="en-GB" sz="2400" b="1" dirty="0"/>
              <a:t>What different connotations do you associate with ‘discipline,’ what significances might you draw from them?</a:t>
            </a:r>
          </a:p>
          <a:p>
            <a:pPr marL="45720" indent="0">
              <a:buNone/>
            </a:pPr>
            <a:endParaRPr lang="en-GB" b="1" dirty="0"/>
          </a:p>
          <a:p>
            <a:endParaRPr lang="en-US" sz="2400" dirty="0"/>
          </a:p>
        </p:txBody>
      </p:sp>
      <p:sp>
        <p:nvSpPr>
          <p:cNvPr id="4" name="Title 3"/>
          <p:cNvSpPr>
            <a:spLocks noGrp="1"/>
          </p:cNvSpPr>
          <p:nvPr>
            <p:ph type="title"/>
          </p:nvPr>
        </p:nvSpPr>
        <p:spPr/>
        <p:txBody>
          <a:bodyPr/>
          <a:lstStyle/>
          <a:p>
            <a:r>
              <a:rPr lang="en-GB" dirty="0"/>
              <a:t>Panopticism and disciplinary society</a:t>
            </a:r>
            <a:endParaRPr lang="en-US" dirty="0"/>
          </a:p>
        </p:txBody>
      </p:sp>
      <p:pic>
        <p:nvPicPr>
          <p:cNvPr id="13" name="Picture 12"/>
          <p:cNvPicPr>
            <a:picLocks noChangeAspect="1"/>
          </p:cNvPicPr>
          <p:nvPr/>
        </p:nvPicPr>
        <p:blipFill>
          <a:blip r:embed="rId2"/>
          <a:stretch>
            <a:fillRect/>
          </a:stretch>
        </p:blipFill>
        <p:spPr>
          <a:xfrm>
            <a:off x="9324973" y="1632322"/>
            <a:ext cx="2621507" cy="3944454"/>
          </a:xfrm>
          <a:prstGeom prst="rect">
            <a:avLst/>
          </a:prstGeom>
        </p:spPr>
      </p:pic>
      <p:sp>
        <p:nvSpPr>
          <p:cNvPr id="15" name="Rectangle 14"/>
          <p:cNvSpPr/>
          <p:nvPr/>
        </p:nvSpPr>
        <p:spPr>
          <a:xfrm>
            <a:off x="9296019" y="5576776"/>
            <a:ext cx="2650461" cy="646331"/>
          </a:xfrm>
          <a:prstGeom prst="rect">
            <a:avLst/>
          </a:prstGeom>
        </p:spPr>
        <p:txBody>
          <a:bodyPr wrap="square">
            <a:spAutoFit/>
          </a:bodyPr>
          <a:lstStyle/>
          <a:p>
            <a:pPr marL="45720" indent="0">
              <a:buNone/>
            </a:pPr>
            <a:r>
              <a:rPr lang="en-GB" dirty="0"/>
              <a:t>Foucault, Discipline and Punish, pp. 195–209</a:t>
            </a:r>
            <a:endParaRPr lang="en-US" dirty="0"/>
          </a:p>
        </p:txBody>
      </p:sp>
    </p:spTree>
    <p:extLst>
      <p:ext uri="{BB962C8B-B14F-4D97-AF65-F5344CB8AC3E}">
        <p14:creationId xmlns:p14="http://schemas.microsoft.com/office/powerpoint/2010/main" val="23309900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2"/>
          </p:nvPr>
        </p:nvSpPr>
        <p:spPr>
          <a:xfrm>
            <a:off x="246290" y="1722438"/>
            <a:ext cx="5260933" cy="4925105"/>
          </a:xfrm>
        </p:spPr>
        <p:txBody>
          <a:bodyPr>
            <a:normAutofit fontScale="77500" lnSpcReduction="20000"/>
          </a:bodyPr>
          <a:lstStyle/>
          <a:p>
            <a:pPr marL="45720" indent="0">
              <a:buNone/>
            </a:pPr>
            <a:r>
              <a:rPr lang="en-GB" i="1" dirty="0"/>
              <a:t>Interpret the following:</a:t>
            </a:r>
            <a:endParaRPr lang="en-US" i="1" dirty="0"/>
          </a:p>
          <a:p>
            <a:pPr marL="45720" indent="0">
              <a:buNone/>
            </a:pPr>
            <a:endParaRPr lang="en-US" dirty="0"/>
          </a:p>
          <a:p>
            <a:pPr marL="45720" indent="0">
              <a:buNone/>
            </a:pPr>
            <a:r>
              <a:rPr lang="en-US" sz="2800" dirty="0"/>
              <a:t>“Were I to fix the date of completion of the </a:t>
            </a:r>
            <a:r>
              <a:rPr lang="en-US" sz="2800" dirty="0" err="1"/>
              <a:t>carceral</a:t>
            </a:r>
            <a:r>
              <a:rPr lang="en-US" sz="2800" dirty="0"/>
              <a:t> system, … the date I would choose would be 22 January 1840, the date of the official opening of </a:t>
            </a:r>
            <a:r>
              <a:rPr lang="en-US" sz="2800" dirty="0" err="1"/>
              <a:t>Mettray</a:t>
            </a:r>
            <a:r>
              <a:rPr lang="en-US" sz="2800" dirty="0"/>
              <a:t> [penal colony, Indre-et-Loire, near Tours, France]. Or better still, perhaps, that glorious day, unremarked and unrecorded, when a child in </a:t>
            </a:r>
            <a:r>
              <a:rPr lang="en-US" sz="2800" dirty="0" err="1"/>
              <a:t>Mettray</a:t>
            </a:r>
            <a:r>
              <a:rPr lang="en-US" sz="2800" dirty="0"/>
              <a:t> remarked as he lay dying: ‘What a pity I left the colony so soon.’”</a:t>
            </a:r>
          </a:p>
          <a:p>
            <a:pPr>
              <a:buFontTx/>
              <a:buChar char="-"/>
            </a:pPr>
            <a:r>
              <a:rPr lang="en-GB" dirty="0"/>
              <a:t>Foucault, </a:t>
            </a:r>
            <a:r>
              <a:rPr lang="en-GB" i="1" dirty="0"/>
              <a:t>Discipline and Punish</a:t>
            </a:r>
            <a:r>
              <a:rPr lang="en-GB" dirty="0"/>
              <a:t>, p. 293.</a:t>
            </a:r>
          </a:p>
          <a:p>
            <a:pPr>
              <a:buFontTx/>
              <a:buChar char="-"/>
            </a:pPr>
            <a:endParaRPr lang="en-GB" dirty="0"/>
          </a:p>
          <a:p>
            <a:pPr marL="45720" indent="0">
              <a:buNone/>
            </a:pPr>
            <a:endParaRPr lang="en-GB" dirty="0"/>
          </a:p>
          <a:p>
            <a:pPr>
              <a:buFontTx/>
              <a:buChar char="-"/>
            </a:pPr>
            <a:endParaRPr lang="en-US" dirty="0"/>
          </a:p>
        </p:txBody>
      </p:sp>
      <p:sp>
        <p:nvSpPr>
          <p:cNvPr id="4" name="Text Placeholder 3"/>
          <p:cNvSpPr>
            <a:spLocks noGrp="1"/>
          </p:cNvSpPr>
          <p:nvPr>
            <p:ph type="body" sz="quarter" idx="3"/>
          </p:nvPr>
        </p:nvSpPr>
        <p:spPr/>
        <p:txBody>
          <a:bodyPr/>
          <a:lstStyle/>
          <a:p>
            <a:endParaRPr lang="en-US" dirty="0"/>
          </a:p>
        </p:txBody>
      </p:sp>
      <p:pic>
        <p:nvPicPr>
          <p:cNvPr id="9" name="Content Placeholder 8"/>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5507223" y="1722439"/>
            <a:ext cx="6503836" cy="4925104"/>
          </a:xfrm>
        </p:spPr>
      </p:pic>
      <p:sp>
        <p:nvSpPr>
          <p:cNvPr id="6" name="Title 5"/>
          <p:cNvSpPr>
            <a:spLocks noGrp="1"/>
          </p:cNvSpPr>
          <p:nvPr>
            <p:ph type="title"/>
          </p:nvPr>
        </p:nvSpPr>
        <p:spPr/>
        <p:txBody>
          <a:bodyPr/>
          <a:lstStyle/>
          <a:p>
            <a:r>
              <a:rPr lang="en-US" dirty="0"/>
              <a:t> </a:t>
            </a:r>
            <a:r>
              <a:rPr lang="en-US" dirty="0" err="1"/>
              <a:t>Mettray</a:t>
            </a:r>
            <a:r>
              <a:rPr lang="en-US" dirty="0"/>
              <a:t> and the birth of the ‘CARCERAL system’ </a:t>
            </a:r>
          </a:p>
        </p:txBody>
      </p:sp>
    </p:spTree>
    <p:extLst>
      <p:ext uri="{BB962C8B-B14F-4D97-AF65-F5344CB8AC3E}">
        <p14:creationId xmlns:p14="http://schemas.microsoft.com/office/powerpoint/2010/main" val="18319992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3"/>
          </p:nvPr>
        </p:nvSpPr>
        <p:spPr/>
        <p:txBody>
          <a:bodyPr/>
          <a:lstStyle/>
          <a:p>
            <a:endParaRPr lang="en-US" dirty="0"/>
          </a:p>
        </p:txBody>
      </p:sp>
      <p:pic>
        <p:nvPicPr>
          <p:cNvPr id="10" name="Content Placeholder 9"/>
          <p:cNvPicPr>
            <a:picLocks noGrp="1" noChangeAspect="1"/>
          </p:cNvPicPr>
          <p:nvPr>
            <p:ph sz="quarter" idx="4"/>
          </p:nvPr>
        </p:nvPicPr>
        <p:blipFill rotWithShape="1">
          <a:blip r:embed="rId2"/>
          <a:srcRect l="6435" r="6241" b="1617"/>
          <a:stretch/>
        </p:blipFill>
        <p:spPr>
          <a:xfrm>
            <a:off x="194450" y="4073702"/>
            <a:ext cx="5018006" cy="2671264"/>
          </a:xfrm>
          <a:prstGeom prst="rect">
            <a:avLst/>
          </a:prstGeom>
        </p:spPr>
      </p:pic>
      <p:sp>
        <p:nvSpPr>
          <p:cNvPr id="6" name="Title 5"/>
          <p:cNvSpPr>
            <a:spLocks noGrp="1"/>
          </p:cNvSpPr>
          <p:nvPr>
            <p:ph type="title"/>
          </p:nvPr>
        </p:nvSpPr>
        <p:spPr/>
        <p:txBody>
          <a:bodyPr/>
          <a:lstStyle/>
          <a:p>
            <a:r>
              <a:rPr lang="en-US" dirty="0"/>
              <a:t> </a:t>
            </a:r>
            <a:r>
              <a:rPr lang="en-US" dirty="0" err="1"/>
              <a:t>Mettray</a:t>
            </a:r>
            <a:r>
              <a:rPr lang="en-US" dirty="0"/>
              <a:t> and the birth of the ‘CARCERAL system’ </a:t>
            </a:r>
          </a:p>
        </p:txBody>
      </p:sp>
      <p:pic>
        <p:nvPicPr>
          <p:cNvPr id="8" name="Picture 7"/>
          <p:cNvPicPr>
            <a:picLocks noChangeAspect="1"/>
          </p:cNvPicPr>
          <p:nvPr/>
        </p:nvPicPr>
        <p:blipFill rotWithShape="1">
          <a:blip r:embed="rId3"/>
          <a:srcRect l="2138" t="2193" r="1662" b="3154"/>
          <a:stretch/>
        </p:blipFill>
        <p:spPr>
          <a:xfrm>
            <a:off x="204169" y="1618474"/>
            <a:ext cx="5022058" cy="2455228"/>
          </a:xfrm>
          <a:prstGeom prst="rect">
            <a:avLst/>
          </a:prstGeom>
        </p:spPr>
      </p:pic>
      <p:pic>
        <p:nvPicPr>
          <p:cNvPr id="11" name="Content Placeholder 10"/>
          <p:cNvPicPr>
            <a:picLocks noGrp="1" noChangeAspect="1"/>
          </p:cNvPicPr>
          <p:nvPr>
            <p:ph sz="half" idx="2"/>
          </p:nvPr>
        </p:nvPicPr>
        <p:blipFill>
          <a:blip r:embed="rId4"/>
          <a:stretch>
            <a:fillRect/>
          </a:stretch>
        </p:blipFill>
        <p:spPr>
          <a:xfrm>
            <a:off x="5235946" y="1618474"/>
            <a:ext cx="6727454" cy="4431828"/>
          </a:xfrm>
          <a:prstGeom prst="rect">
            <a:avLst/>
          </a:prstGeom>
        </p:spPr>
      </p:pic>
    </p:spTree>
    <p:extLst>
      <p:ext uri="{BB962C8B-B14F-4D97-AF65-F5344CB8AC3E}">
        <p14:creationId xmlns:p14="http://schemas.microsoft.com/office/powerpoint/2010/main" val="13700457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2"/>
          </p:nvPr>
        </p:nvSpPr>
        <p:spPr>
          <a:xfrm>
            <a:off x="188259" y="1632322"/>
            <a:ext cx="9136714" cy="5091207"/>
          </a:xfrm>
        </p:spPr>
        <p:txBody>
          <a:bodyPr lIns="182880" tIns="182880" rIns="182880" bIns="182880">
            <a:noAutofit/>
          </a:bodyPr>
          <a:lstStyle/>
          <a:p>
            <a:pPr algn="just"/>
            <a:r>
              <a:rPr lang="en-GB" sz="1900" dirty="0"/>
              <a:t>Foucault suggests panopticism is a key attribute of modern, ‘disciplinary’ society – in which a whole series of institutions are linked with one another. How might these ideas relate to analyses of, say, museums and schools? </a:t>
            </a:r>
          </a:p>
          <a:p>
            <a:pPr marL="594360" lvl="2" indent="0">
              <a:buNone/>
            </a:pPr>
            <a:r>
              <a:rPr lang="en-GB" sz="1900" i="1" dirty="0"/>
              <a:t>	In groups, use the collection of primary sources made available to you to formulate answers to the above question. Also think about the following: </a:t>
            </a:r>
          </a:p>
          <a:p>
            <a:pPr lvl="3">
              <a:buFontTx/>
              <a:buChar char="-"/>
            </a:pPr>
            <a:r>
              <a:rPr lang="en-GB" sz="1900" i="1" dirty="0"/>
              <a:t>What insights might the sources afford onto ‘panopticism’ or ‘disciplinary society’? </a:t>
            </a:r>
          </a:p>
          <a:p>
            <a:pPr lvl="3">
              <a:buFontTx/>
              <a:buChar char="-"/>
            </a:pPr>
            <a:r>
              <a:rPr lang="en-US" sz="1900" i="1" dirty="0"/>
              <a:t>What different connotations do you associate with ‘discipline,’ what significances might you draw from them?</a:t>
            </a:r>
          </a:p>
          <a:p>
            <a:pPr lvl="3">
              <a:buFontTx/>
              <a:buChar char="-"/>
            </a:pPr>
            <a:r>
              <a:rPr lang="en-GB" sz="1900" i="1" dirty="0"/>
              <a:t>Do the sources affirm Foucault’s ideas? </a:t>
            </a:r>
          </a:p>
          <a:p>
            <a:pPr lvl="3">
              <a:buFontTx/>
              <a:buChar char="-"/>
            </a:pPr>
            <a:r>
              <a:rPr lang="en-GB" sz="1900" i="1" dirty="0"/>
              <a:t>Might Foucault’s ideas have resonances today, and if so how? </a:t>
            </a:r>
          </a:p>
          <a:p>
            <a:pPr lvl="3">
              <a:buFontTx/>
              <a:buChar char="-"/>
            </a:pPr>
            <a:r>
              <a:rPr lang="en-GB" sz="1900" i="1" dirty="0"/>
              <a:t>What counter-arguments might one formulate in response to Foucault’s ideas?</a:t>
            </a:r>
            <a:endParaRPr lang="en-GB" sz="1900" dirty="0"/>
          </a:p>
          <a:p>
            <a:pPr marL="320040" lvl="1" indent="0">
              <a:buNone/>
            </a:pPr>
            <a:r>
              <a:rPr lang="en-GB" sz="1900" dirty="0"/>
              <a:t> </a:t>
            </a:r>
          </a:p>
        </p:txBody>
      </p:sp>
      <p:sp>
        <p:nvSpPr>
          <p:cNvPr id="4" name="Title 3"/>
          <p:cNvSpPr>
            <a:spLocks noGrp="1"/>
          </p:cNvSpPr>
          <p:nvPr>
            <p:ph type="title"/>
          </p:nvPr>
        </p:nvSpPr>
        <p:spPr/>
        <p:txBody>
          <a:bodyPr/>
          <a:lstStyle/>
          <a:p>
            <a:r>
              <a:rPr lang="en-GB" dirty="0"/>
              <a:t>Panopticism and disciplinary society</a:t>
            </a:r>
            <a:endParaRPr lang="en-US" dirty="0"/>
          </a:p>
        </p:txBody>
      </p:sp>
      <p:pic>
        <p:nvPicPr>
          <p:cNvPr id="13" name="Picture 12"/>
          <p:cNvPicPr>
            <a:picLocks noChangeAspect="1"/>
          </p:cNvPicPr>
          <p:nvPr/>
        </p:nvPicPr>
        <p:blipFill>
          <a:blip r:embed="rId2"/>
          <a:stretch>
            <a:fillRect/>
          </a:stretch>
        </p:blipFill>
        <p:spPr>
          <a:xfrm>
            <a:off x="9324973" y="1632322"/>
            <a:ext cx="2621507" cy="3944454"/>
          </a:xfrm>
          <a:prstGeom prst="rect">
            <a:avLst/>
          </a:prstGeom>
        </p:spPr>
      </p:pic>
      <p:sp>
        <p:nvSpPr>
          <p:cNvPr id="5" name="Rectangle 4"/>
          <p:cNvSpPr/>
          <p:nvPr/>
        </p:nvSpPr>
        <p:spPr>
          <a:xfrm>
            <a:off x="9296019" y="5576776"/>
            <a:ext cx="2650461" cy="646331"/>
          </a:xfrm>
          <a:prstGeom prst="rect">
            <a:avLst/>
          </a:prstGeom>
        </p:spPr>
        <p:txBody>
          <a:bodyPr wrap="square">
            <a:spAutoFit/>
          </a:bodyPr>
          <a:lstStyle/>
          <a:p>
            <a:pPr marL="45720" indent="0">
              <a:buNone/>
            </a:pPr>
            <a:r>
              <a:rPr lang="en-GB" dirty="0"/>
              <a:t>Foucault, </a:t>
            </a:r>
            <a:r>
              <a:rPr lang="en-GB" i="1" dirty="0"/>
              <a:t>Discipline and Punish</a:t>
            </a:r>
            <a:r>
              <a:rPr lang="en-GB" dirty="0"/>
              <a:t>, pp. 195–209</a:t>
            </a:r>
            <a:endParaRPr lang="en-US" dirty="0"/>
          </a:p>
        </p:txBody>
      </p:sp>
    </p:spTree>
    <p:extLst>
      <p:ext uri="{BB962C8B-B14F-4D97-AF65-F5344CB8AC3E}">
        <p14:creationId xmlns:p14="http://schemas.microsoft.com/office/powerpoint/2010/main" val="39506426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Panopticism and disciplinary society</a:t>
            </a:r>
            <a:endParaRPr lang="en-US" dirty="0"/>
          </a:p>
        </p:txBody>
      </p:sp>
      <p:pic>
        <p:nvPicPr>
          <p:cNvPr id="13" name="Picture 12"/>
          <p:cNvPicPr>
            <a:picLocks noChangeAspect="1"/>
          </p:cNvPicPr>
          <p:nvPr/>
        </p:nvPicPr>
        <p:blipFill>
          <a:blip r:embed="rId2"/>
          <a:stretch>
            <a:fillRect/>
          </a:stretch>
        </p:blipFill>
        <p:spPr>
          <a:xfrm>
            <a:off x="9324973" y="1632322"/>
            <a:ext cx="2621507" cy="3944454"/>
          </a:xfrm>
          <a:prstGeom prst="rect">
            <a:avLst/>
          </a:prstGeom>
        </p:spPr>
      </p:pic>
      <p:sp>
        <p:nvSpPr>
          <p:cNvPr id="5" name="Rectangle 4"/>
          <p:cNvSpPr/>
          <p:nvPr/>
        </p:nvSpPr>
        <p:spPr>
          <a:xfrm>
            <a:off x="9296019" y="5576776"/>
            <a:ext cx="2650461" cy="646331"/>
          </a:xfrm>
          <a:prstGeom prst="rect">
            <a:avLst/>
          </a:prstGeom>
        </p:spPr>
        <p:txBody>
          <a:bodyPr wrap="square">
            <a:spAutoFit/>
          </a:bodyPr>
          <a:lstStyle/>
          <a:p>
            <a:pPr marL="45720" indent="0">
              <a:buNone/>
            </a:pPr>
            <a:r>
              <a:rPr lang="en-GB" dirty="0"/>
              <a:t>Foucault, </a:t>
            </a:r>
            <a:r>
              <a:rPr lang="en-GB" i="1" dirty="0"/>
              <a:t>Discipline and Punish</a:t>
            </a:r>
            <a:r>
              <a:rPr lang="en-GB" dirty="0"/>
              <a:t>, p. 148</a:t>
            </a:r>
            <a:endParaRPr lang="en-US" dirty="0"/>
          </a:p>
        </p:txBody>
      </p:sp>
      <p:sp>
        <p:nvSpPr>
          <p:cNvPr id="8" name="Content Placeholder 1"/>
          <p:cNvSpPr>
            <a:spLocks noGrp="1"/>
          </p:cNvSpPr>
          <p:nvPr>
            <p:ph sz="half" idx="2"/>
          </p:nvPr>
        </p:nvSpPr>
        <p:spPr>
          <a:xfrm>
            <a:off x="387275" y="1771425"/>
            <a:ext cx="8659905" cy="4833770"/>
          </a:xfrm>
        </p:spPr>
        <p:txBody>
          <a:bodyPr>
            <a:normAutofit fontScale="77500" lnSpcReduction="20000"/>
          </a:bodyPr>
          <a:lstStyle/>
          <a:p>
            <a:pPr marL="45720" indent="0" algn="just">
              <a:buNone/>
            </a:pPr>
            <a:r>
              <a:rPr lang="en-GB" sz="2900" dirty="0"/>
              <a:t>“</a:t>
            </a:r>
            <a:r>
              <a:rPr lang="en-US" sz="2900" dirty="0"/>
              <a:t>In organizing ‘cells’, ‘places’ and ‘ranks,’ the disciplines create </a:t>
            </a:r>
            <a:r>
              <a:rPr lang="en-US" sz="2900" dirty="0">
                <a:solidFill>
                  <a:srgbClr val="FF0000"/>
                </a:solidFill>
              </a:rPr>
              <a:t>complex spaces that are at once architectural, functional and hierarchical</a:t>
            </a:r>
            <a:r>
              <a:rPr lang="en-US" sz="2900" dirty="0"/>
              <a:t>. It is spaces that </a:t>
            </a:r>
            <a:r>
              <a:rPr lang="en-US" sz="2900" dirty="0">
                <a:solidFill>
                  <a:srgbClr val="FF0000"/>
                </a:solidFill>
              </a:rPr>
              <a:t>provide fixed positions and permit circulation</a:t>
            </a:r>
            <a:r>
              <a:rPr lang="en-US" sz="2900" dirty="0"/>
              <a:t>; they carve out individual segments and establish operational links; they mark places and indicate values; </a:t>
            </a:r>
            <a:r>
              <a:rPr lang="en-US" sz="2900" dirty="0">
                <a:solidFill>
                  <a:srgbClr val="FF0000"/>
                </a:solidFill>
              </a:rPr>
              <a:t>they guarantee the obedience of individuals, but also a better economy of time and gesture</a:t>
            </a:r>
            <a:r>
              <a:rPr lang="en-US" sz="2900" dirty="0"/>
              <a:t>. </a:t>
            </a:r>
            <a:r>
              <a:rPr lang="en-US" sz="2900" dirty="0">
                <a:solidFill>
                  <a:srgbClr val="7030A0"/>
                </a:solidFill>
              </a:rPr>
              <a:t>They are mixed spaces: real because they govern the disposition of buildings, rooms, furniture, but also ideal, because they are projected over this arrangement of characterizations, assessments, hierarchies</a:t>
            </a:r>
            <a:r>
              <a:rPr lang="en-US" sz="2900" dirty="0"/>
              <a:t>. The first of the great operations of discipline is, therefore, the constitution of </a:t>
            </a:r>
            <a:r>
              <a:rPr lang="en-US" sz="2900" b="1" i="1" dirty="0"/>
              <a:t>‘tableaux vivants’ </a:t>
            </a:r>
            <a:r>
              <a:rPr lang="en-US" sz="2000" dirty="0"/>
              <a:t>[</a:t>
            </a:r>
            <a:r>
              <a:rPr lang="en-GB" sz="2000" i="1" dirty="0"/>
              <a:t>a silent and motionless group of people arranged to represent a scene or incident</a:t>
            </a:r>
            <a:r>
              <a:rPr lang="en-GB" sz="2000" dirty="0"/>
              <a:t>]</a:t>
            </a:r>
            <a:r>
              <a:rPr lang="en-US" sz="2900" dirty="0"/>
              <a:t>, which </a:t>
            </a:r>
            <a:r>
              <a:rPr lang="en-US" sz="2900" dirty="0">
                <a:solidFill>
                  <a:srgbClr val="FF0000"/>
                </a:solidFill>
              </a:rPr>
              <a:t>transform the confused, useless or dangerous multitudes into ordered multiplicities</a:t>
            </a:r>
            <a:r>
              <a:rPr lang="en-US" sz="2900" dirty="0"/>
              <a:t>.”</a:t>
            </a:r>
            <a:endParaRPr lang="en-GB" sz="2900" dirty="0"/>
          </a:p>
        </p:txBody>
      </p:sp>
    </p:spTree>
    <p:extLst>
      <p:ext uri="{BB962C8B-B14F-4D97-AF65-F5344CB8AC3E}">
        <p14:creationId xmlns:p14="http://schemas.microsoft.com/office/powerpoint/2010/main" val="36332646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Panopticism and disciplinary society</a:t>
            </a:r>
            <a:endParaRPr lang="en-US" dirty="0"/>
          </a:p>
        </p:txBody>
      </p:sp>
      <p:pic>
        <p:nvPicPr>
          <p:cNvPr id="13" name="Picture 12"/>
          <p:cNvPicPr>
            <a:picLocks noChangeAspect="1"/>
          </p:cNvPicPr>
          <p:nvPr/>
        </p:nvPicPr>
        <p:blipFill>
          <a:blip r:embed="rId2"/>
          <a:stretch>
            <a:fillRect/>
          </a:stretch>
        </p:blipFill>
        <p:spPr>
          <a:xfrm>
            <a:off x="9324973" y="1632322"/>
            <a:ext cx="2621507" cy="3944454"/>
          </a:xfrm>
          <a:prstGeom prst="rect">
            <a:avLst/>
          </a:prstGeom>
        </p:spPr>
      </p:pic>
      <p:sp>
        <p:nvSpPr>
          <p:cNvPr id="5" name="Rectangle 4"/>
          <p:cNvSpPr/>
          <p:nvPr/>
        </p:nvSpPr>
        <p:spPr>
          <a:xfrm>
            <a:off x="9296019" y="5576776"/>
            <a:ext cx="2650461" cy="923330"/>
          </a:xfrm>
          <a:prstGeom prst="rect">
            <a:avLst/>
          </a:prstGeom>
        </p:spPr>
        <p:txBody>
          <a:bodyPr wrap="square">
            <a:spAutoFit/>
          </a:bodyPr>
          <a:lstStyle/>
          <a:p>
            <a:pPr marL="45720" indent="0">
              <a:buNone/>
            </a:pPr>
            <a:r>
              <a:rPr lang="en-GB" dirty="0"/>
              <a:t>Foucault, </a:t>
            </a:r>
            <a:r>
              <a:rPr lang="en-GB" i="1" dirty="0"/>
              <a:t>Discipline and Punish</a:t>
            </a:r>
            <a:r>
              <a:rPr lang="en-GB" dirty="0"/>
              <a:t>, pp. 148–149</a:t>
            </a:r>
          </a:p>
          <a:p>
            <a:pPr marL="45720" indent="0">
              <a:buNone/>
            </a:pPr>
            <a:endParaRPr lang="en-US" dirty="0"/>
          </a:p>
        </p:txBody>
      </p:sp>
      <p:sp>
        <p:nvSpPr>
          <p:cNvPr id="8" name="Content Placeholder 1"/>
          <p:cNvSpPr>
            <a:spLocks noGrp="1"/>
          </p:cNvSpPr>
          <p:nvPr>
            <p:ph sz="half" idx="2"/>
          </p:nvPr>
        </p:nvSpPr>
        <p:spPr>
          <a:xfrm>
            <a:off x="398032" y="1666336"/>
            <a:ext cx="8659905" cy="4833770"/>
          </a:xfrm>
        </p:spPr>
        <p:txBody>
          <a:bodyPr>
            <a:normAutofit fontScale="77500" lnSpcReduction="20000"/>
          </a:bodyPr>
          <a:lstStyle/>
          <a:p>
            <a:pPr marL="45720" indent="0" algn="just">
              <a:buNone/>
            </a:pPr>
            <a:r>
              <a:rPr lang="en-GB" dirty="0"/>
              <a:t>“</a:t>
            </a:r>
            <a:r>
              <a:rPr lang="en-US" dirty="0"/>
              <a:t>The drawing up of ‘</a:t>
            </a:r>
            <a:r>
              <a:rPr lang="en-US" dirty="0">
                <a:solidFill>
                  <a:srgbClr val="FF0000"/>
                </a:solidFill>
              </a:rPr>
              <a:t>tables</a:t>
            </a:r>
            <a:r>
              <a:rPr lang="en-US" dirty="0"/>
              <a:t>’ was one of the great problems of the scientific, political and economic technology of the 18th century: how one was to arrange botanical and zoological gardens, and construct at the same time </a:t>
            </a:r>
            <a:r>
              <a:rPr lang="en-US" dirty="0">
                <a:solidFill>
                  <a:srgbClr val="FF0000"/>
                </a:solidFill>
              </a:rPr>
              <a:t>rational classifications of living beings</a:t>
            </a:r>
            <a:r>
              <a:rPr lang="en-US" dirty="0"/>
              <a:t>; how one was to </a:t>
            </a:r>
            <a:r>
              <a:rPr lang="en-US" dirty="0">
                <a:solidFill>
                  <a:srgbClr val="FF0000"/>
                </a:solidFill>
              </a:rPr>
              <a:t>observe, supervise, regularize </a:t>
            </a:r>
            <a:r>
              <a:rPr lang="en-US" dirty="0"/>
              <a:t>the </a:t>
            </a:r>
            <a:r>
              <a:rPr lang="en-US" dirty="0">
                <a:solidFill>
                  <a:srgbClr val="FF0000"/>
                </a:solidFill>
              </a:rPr>
              <a:t>circulation</a:t>
            </a:r>
            <a:r>
              <a:rPr lang="en-US" dirty="0"/>
              <a:t> of commodities and money and thus build up an economic table that might serve as the principle of the increase of wealth; how one was to </a:t>
            </a:r>
            <a:r>
              <a:rPr lang="en-US" dirty="0">
                <a:solidFill>
                  <a:srgbClr val="FF0000"/>
                </a:solidFill>
              </a:rPr>
              <a:t>inspect</a:t>
            </a:r>
            <a:r>
              <a:rPr lang="en-US" dirty="0"/>
              <a:t> men, observe their presence and absence and constitute a general and permanent register of the armed forces; </a:t>
            </a:r>
            <a:r>
              <a:rPr lang="en-US" dirty="0">
                <a:solidFill>
                  <a:srgbClr val="FF0000"/>
                </a:solidFill>
              </a:rPr>
              <a:t>how one was to distribute patients, separate them from one another, divide up the hospital space and make a systematic classification of diseases</a:t>
            </a:r>
            <a:r>
              <a:rPr lang="en-US" dirty="0"/>
              <a:t>: these were all twin operations in which the two elements – </a:t>
            </a:r>
            <a:r>
              <a:rPr lang="en-US" dirty="0">
                <a:solidFill>
                  <a:srgbClr val="7030A0"/>
                </a:solidFill>
              </a:rPr>
              <a:t>distribution and analysis, supervision and intelligibility </a:t>
            </a:r>
            <a:r>
              <a:rPr lang="en-US" dirty="0"/>
              <a:t>— are inextricably bound up. In the 18th century, </a:t>
            </a:r>
            <a:r>
              <a:rPr lang="en-US" dirty="0">
                <a:solidFill>
                  <a:srgbClr val="0070C0"/>
                </a:solidFill>
              </a:rPr>
              <a:t>the table was both a technique of power and a procedure of knowledge</a:t>
            </a:r>
            <a:r>
              <a:rPr lang="en-US" dirty="0"/>
              <a:t>. It was a question of organizing the multiple, of providing oneself with an instrument to cover it and to master it; it was a question of imposing upon it an ‘order’ … Tactics, the spatial ordering of men; taxonomy, the disciplinary space of natural beings; the economic table, the regulated movement of wealth.”</a:t>
            </a:r>
          </a:p>
          <a:p>
            <a:pPr marL="45720" indent="0" algn="just">
              <a:buNone/>
            </a:pPr>
            <a:endParaRPr lang="en-GB" dirty="0"/>
          </a:p>
        </p:txBody>
      </p:sp>
    </p:spTree>
    <p:extLst>
      <p:ext uri="{BB962C8B-B14F-4D97-AF65-F5344CB8AC3E}">
        <p14:creationId xmlns:p14="http://schemas.microsoft.com/office/powerpoint/2010/main" val="36698578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Panopticism and disciplinary society</a:t>
            </a:r>
            <a:endParaRPr lang="en-US" dirty="0"/>
          </a:p>
        </p:txBody>
      </p:sp>
      <p:pic>
        <p:nvPicPr>
          <p:cNvPr id="13" name="Picture 12"/>
          <p:cNvPicPr>
            <a:picLocks noChangeAspect="1"/>
          </p:cNvPicPr>
          <p:nvPr/>
        </p:nvPicPr>
        <p:blipFill>
          <a:blip r:embed="rId2"/>
          <a:stretch>
            <a:fillRect/>
          </a:stretch>
        </p:blipFill>
        <p:spPr>
          <a:xfrm>
            <a:off x="8971879" y="1632321"/>
            <a:ext cx="2974602" cy="4475739"/>
          </a:xfrm>
          <a:prstGeom prst="rect">
            <a:avLst/>
          </a:prstGeom>
        </p:spPr>
      </p:pic>
      <p:pic>
        <p:nvPicPr>
          <p:cNvPr id="6" name="Picture 5"/>
          <p:cNvPicPr>
            <a:picLocks noChangeAspect="1"/>
          </p:cNvPicPr>
          <p:nvPr/>
        </p:nvPicPr>
        <p:blipFill>
          <a:blip r:embed="rId3"/>
          <a:stretch>
            <a:fillRect/>
          </a:stretch>
        </p:blipFill>
        <p:spPr>
          <a:xfrm>
            <a:off x="196028" y="1632322"/>
            <a:ext cx="3295650" cy="4762500"/>
          </a:xfrm>
          <a:prstGeom prst="rect">
            <a:avLst/>
          </a:prstGeom>
        </p:spPr>
      </p:pic>
      <p:sp>
        <p:nvSpPr>
          <p:cNvPr id="8" name="Content Placeholder 1"/>
          <p:cNvSpPr>
            <a:spLocks noGrp="1"/>
          </p:cNvSpPr>
          <p:nvPr>
            <p:ph sz="half" idx="2"/>
          </p:nvPr>
        </p:nvSpPr>
        <p:spPr>
          <a:xfrm>
            <a:off x="3775934" y="1760668"/>
            <a:ext cx="4802009" cy="4554071"/>
          </a:xfrm>
        </p:spPr>
        <p:txBody>
          <a:bodyPr>
            <a:normAutofit/>
          </a:bodyPr>
          <a:lstStyle/>
          <a:p>
            <a:r>
              <a:rPr lang="en-GB" sz="3200" dirty="0"/>
              <a:t>See Tony Bennett’s work for a concerted attempt to apply Foucauldian ideas to an interpretation of museums</a:t>
            </a:r>
          </a:p>
          <a:p>
            <a:pPr marL="45720" indent="0">
              <a:buNone/>
            </a:pPr>
            <a:endParaRPr lang="en-GB" dirty="0"/>
          </a:p>
          <a:p>
            <a:pPr marL="45720" indent="0">
              <a:buNone/>
            </a:pPr>
            <a:endParaRPr lang="en-GB" dirty="0"/>
          </a:p>
          <a:p>
            <a:pPr marL="45720" indent="0">
              <a:buNone/>
            </a:pPr>
            <a:r>
              <a:rPr lang="en-GB" dirty="0"/>
              <a:t> </a:t>
            </a:r>
          </a:p>
        </p:txBody>
      </p:sp>
    </p:spTree>
    <p:extLst>
      <p:ext uri="{BB962C8B-B14F-4D97-AF65-F5344CB8AC3E}">
        <p14:creationId xmlns:p14="http://schemas.microsoft.com/office/powerpoint/2010/main" val="4609827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Panopticism and disciplinary society</a:t>
            </a:r>
            <a:endParaRPr lang="en-US" dirty="0"/>
          </a:p>
        </p:txBody>
      </p:sp>
      <p:pic>
        <p:nvPicPr>
          <p:cNvPr id="13" name="Picture 12"/>
          <p:cNvPicPr>
            <a:picLocks noChangeAspect="1"/>
          </p:cNvPicPr>
          <p:nvPr/>
        </p:nvPicPr>
        <p:blipFill>
          <a:blip r:embed="rId2"/>
          <a:stretch>
            <a:fillRect/>
          </a:stretch>
        </p:blipFill>
        <p:spPr>
          <a:xfrm>
            <a:off x="9324973" y="1632322"/>
            <a:ext cx="2621507" cy="3944454"/>
          </a:xfrm>
          <a:prstGeom prst="rect">
            <a:avLst/>
          </a:prstGeom>
        </p:spPr>
      </p:pic>
      <p:sp>
        <p:nvSpPr>
          <p:cNvPr id="5" name="Rectangle 4"/>
          <p:cNvSpPr/>
          <p:nvPr/>
        </p:nvSpPr>
        <p:spPr>
          <a:xfrm>
            <a:off x="9296019" y="5576776"/>
            <a:ext cx="2650461" cy="646331"/>
          </a:xfrm>
          <a:prstGeom prst="rect">
            <a:avLst/>
          </a:prstGeom>
        </p:spPr>
        <p:txBody>
          <a:bodyPr wrap="square">
            <a:spAutoFit/>
          </a:bodyPr>
          <a:lstStyle/>
          <a:p>
            <a:pPr marL="45720" indent="0">
              <a:buNone/>
            </a:pPr>
            <a:r>
              <a:rPr lang="en-GB" dirty="0"/>
              <a:t>Foucault, </a:t>
            </a:r>
            <a:r>
              <a:rPr lang="en-GB" i="1" dirty="0"/>
              <a:t>Discipline and Punish</a:t>
            </a:r>
            <a:r>
              <a:rPr lang="en-GB" dirty="0"/>
              <a:t>, pp. 227–228</a:t>
            </a:r>
            <a:endParaRPr lang="en-US" dirty="0"/>
          </a:p>
        </p:txBody>
      </p:sp>
      <p:sp>
        <p:nvSpPr>
          <p:cNvPr id="8" name="Content Placeholder 1"/>
          <p:cNvSpPr>
            <a:spLocks noGrp="1"/>
          </p:cNvSpPr>
          <p:nvPr>
            <p:ph sz="half" idx="2"/>
          </p:nvPr>
        </p:nvSpPr>
        <p:spPr>
          <a:xfrm>
            <a:off x="290455" y="1632323"/>
            <a:ext cx="9005564" cy="5091206"/>
          </a:xfrm>
        </p:spPr>
        <p:txBody>
          <a:bodyPr lIns="182880" tIns="182880" rIns="182880" bIns="182880">
            <a:normAutofit/>
          </a:bodyPr>
          <a:lstStyle/>
          <a:p>
            <a:pPr marL="45720" indent="0" algn="just">
              <a:buNone/>
            </a:pPr>
            <a:r>
              <a:rPr lang="en-GB" sz="3000" dirty="0"/>
              <a:t>“</a:t>
            </a:r>
            <a:r>
              <a:rPr lang="en-US" sz="2300" dirty="0"/>
              <a:t>The public execution was the </a:t>
            </a:r>
            <a:r>
              <a:rPr lang="en-US" sz="2300" dirty="0">
                <a:solidFill>
                  <a:srgbClr val="FF0000"/>
                </a:solidFill>
              </a:rPr>
              <a:t>logical culmination </a:t>
            </a:r>
            <a:r>
              <a:rPr lang="en-US" sz="2300" dirty="0"/>
              <a:t>of a procedure governed by the Inquisition. [Just as] the practice of placing individuals under ‘observation’ is a natural extension of a justice imbued with disciplinary methods and examination procedures. Is it surprising that the cellular prison, with its regular chronologies, forced </a:t>
            </a:r>
            <a:r>
              <a:rPr lang="en-GB" sz="2300" dirty="0"/>
              <a:t>labour</a:t>
            </a:r>
            <a:r>
              <a:rPr lang="en-US" sz="2300" dirty="0"/>
              <a:t>, its authorities of surveillance and registration, its experts in normality, who continue and multiply the functions of the judge, should have become the modern instrument of </a:t>
            </a:r>
            <a:r>
              <a:rPr lang="en-US" sz="2300" dirty="0" err="1"/>
              <a:t>penality</a:t>
            </a:r>
            <a:r>
              <a:rPr lang="en-US" sz="2300" dirty="0"/>
              <a:t> </a:t>
            </a:r>
            <a:r>
              <a:rPr lang="en-US" sz="1600" dirty="0"/>
              <a:t>[</a:t>
            </a:r>
            <a:r>
              <a:rPr lang="en-US" sz="1600" i="1" dirty="0"/>
              <a:t>societal system of investigation and punishment</a:t>
            </a:r>
            <a:r>
              <a:rPr lang="en-US" sz="1600" dirty="0"/>
              <a:t>]</a:t>
            </a:r>
            <a:r>
              <a:rPr lang="en-US" sz="2300" i="1" dirty="0"/>
              <a:t>?</a:t>
            </a:r>
            <a:r>
              <a:rPr lang="en-US" sz="3000" dirty="0"/>
              <a:t> 	</a:t>
            </a:r>
            <a:endParaRPr lang="en-GB" sz="2300" dirty="0"/>
          </a:p>
        </p:txBody>
      </p:sp>
    </p:spTree>
    <p:extLst>
      <p:ext uri="{BB962C8B-B14F-4D97-AF65-F5344CB8AC3E}">
        <p14:creationId xmlns:p14="http://schemas.microsoft.com/office/powerpoint/2010/main" val="20391120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Panopticism and disciplinary society</a:t>
            </a:r>
            <a:endParaRPr lang="en-US" dirty="0"/>
          </a:p>
        </p:txBody>
      </p:sp>
      <p:pic>
        <p:nvPicPr>
          <p:cNvPr id="13" name="Picture 12"/>
          <p:cNvPicPr>
            <a:picLocks noChangeAspect="1"/>
          </p:cNvPicPr>
          <p:nvPr/>
        </p:nvPicPr>
        <p:blipFill>
          <a:blip r:embed="rId2"/>
          <a:stretch>
            <a:fillRect/>
          </a:stretch>
        </p:blipFill>
        <p:spPr>
          <a:xfrm>
            <a:off x="9324973" y="1632322"/>
            <a:ext cx="2621507" cy="3944454"/>
          </a:xfrm>
          <a:prstGeom prst="rect">
            <a:avLst/>
          </a:prstGeom>
        </p:spPr>
      </p:pic>
      <p:sp>
        <p:nvSpPr>
          <p:cNvPr id="5" name="Rectangle 4"/>
          <p:cNvSpPr/>
          <p:nvPr/>
        </p:nvSpPr>
        <p:spPr>
          <a:xfrm>
            <a:off x="9296019" y="5576776"/>
            <a:ext cx="2650461" cy="646331"/>
          </a:xfrm>
          <a:prstGeom prst="rect">
            <a:avLst/>
          </a:prstGeom>
        </p:spPr>
        <p:txBody>
          <a:bodyPr wrap="square">
            <a:spAutoFit/>
          </a:bodyPr>
          <a:lstStyle/>
          <a:p>
            <a:pPr marL="45720" indent="0">
              <a:buNone/>
            </a:pPr>
            <a:r>
              <a:rPr lang="en-GB" dirty="0"/>
              <a:t>Foucault, </a:t>
            </a:r>
            <a:r>
              <a:rPr lang="en-GB" i="1" dirty="0"/>
              <a:t>Discipline and Punish</a:t>
            </a:r>
            <a:r>
              <a:rPr lang="en-GB" dirty="0"/>
              <a:t>, pp. 227–228</a:t>
            </a:r>
            <a:endParaRPr lang="en-US" dirty="0"/>
          </a:p>
        </p:txBody>
      </p:sp>
      <p:sp>
        <p:nvSpPr>
          <p:cNvPr id="8" name="Content Placeholder 1"/>
          <p:cNvSpPr>
            <a:spLocks noGrp="1"/>
          </p:cNvSpPr>
          <p:nvPr>
            <p:ph sz="half" idx="2"/>
          </p:nvPr>
        </p:nvSpPr>
        <p:spPr>
          <a:xfrm>
            <a:off x="290455" y="1632323"/>
            <a:ext cx="9005564" cy="5091206"/>
          </a:xfrm>
        </p:spPr>
        <p:txBody>
          <a:bodyPr lIns="182880" tIns="182880" rIns="182880" bIns="182880">
            <a:normAutofit fontScale="92500" lnSpcReduction="20000"/>
          </a:bodyPr>
          <a:lstStyle/>
          <a:p>
            <a:pPr marL="45720" indent="0" algn="just">
              <a:buNone/>
            </a:pPr>
            <a:r>
              <a:rPr lang="en-GB" sz="3000" dirty="0"/>
              <a:t>“</a:t>
            </a:r>
            <a:r>
              <a:rPr lang="en-US" sz="2300" dirty="0"/>
              <a:t>The public execution was the </a:t>
            </a:r>
            <a:r>
              <a:rPr lang="en-US" sz="2300" dirty="0">
                <a:solidFill>
                  <a:srgbClr val="FF0000"/>
                </a:solidFill>
              </a:rPr>
              <a:t>logical culmination </a:t>
            </a:r>
            <a:r>
              <a:rPr lang="en-US" sz="2300" dirty="0"/>
              <a:t>of a procedure governed by the Inquisition. [Just as] the practice of placing individuals under ‘observation’ is a natural extension of a justice imbued with disciplinary methods and examination procedures. Is it surprising that the cellular prison, with its regular chronologies, forced </a:t>
            </a:r>
            <a:r>
              <a:rPr lang="en-GB" sz="2300" dirty="0"/>
              <a:t>labour</a:t>
            </a:r>
            <a:r>
              <a:rPr lang="en-US" sz="2300" dirty="0"/>
              <a:t>, its authorities of surveillance and registration, its experts in normality, who continue and multiply the functions of the judge, should have become the modern instrument of </a:t>
            </a:r>
            <a:r>
              <a:rPr lang="en-US" sz="2300" dirty="0" err="1"/>
              <a:t>penality</a:t>
            </a:r>
            <a:r>
              <a:rPr lang="en-US" sz="2300" dirty="0"/>
              <a:t> </a:t>
            </a:r>
            <a:r>
              <a:rPr lang="en-US" sz="1600" dirty="0"/>
              <a:t>[</a:t>
            </a:r>
            <a:r>
              <a:rPr lang="en-US" sz="1600" i="1" dirty="0"/>
              <a:t>societal system of investigation and punishment</a:t>
            </a:r>
            <a:r>
              <a:rPr lang="en-US" sz="1600" dirty="0"/>
              <a:t>]</a:t>
            </a:r>
            <a:r>
              <a:rPr lang="en-US" sz="2300" i="1" dirty="0"/>
              <a:t>?</a:t>
            </a:r>
            <a:r>
              <a:rPr lang="en-US" sz="3000" dirty="0"/>
              <a:t> 	</a:t>
            </a:r>
            <a:r>
              <a:rPr lang="en-US" sz="4700" dirty="0">
                <a:solidFill>
                  <a:srgbClr val="7030A0"/>
                </a:solidFill>
                <a:effectLst>
                  <a:outerShdw blurRad="38100" dist="38100" dir="2700000" algn="tl">
                    <a:srgbClr val="000000">
                      <a:alpha val="43137"/>
                    </a:srgbClr>
                  </a:outerShdw>
                </a:effectLst>
              </a:rPr>
              <a:t>Is it surprising that prisons resemble factories, schools, barracks, hospitals, which all resemble prisons?</a:t>
            </a:r>
            <a:r>
              <a:rPr lang="en-US" sz="2300" dirty="0"/>
              <a:t>”</a:t>
            </a:r>
            <a:endParaRPr lang="en-GB" sz="2300" dirty="0"/>
          </a:p>
        </p:txBody>
      </p:sp>
    </p:spTree>
    <p:extLst>
      <p:ext uri="{BB962C8B-B14F-4D97-AF65-F5344CB8AC3E}">
        <p14:creationId xmlns:p14="http://schemas.microsoft.com/office/powerpoint/2010/main" val="22700420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Panopticism and disciplinary society</a:t>
            </a:r>
            <a:endParaRPr lang="en-US" dirty="0"/>
          </a:p>
        </p:txBody>
      </p:sp>
      <p:pic>
        <p:nvPicPr>
          <p:cNvPr id="13" name="Picture 12"/>
          <p:cNvPicPr>
            <a:picLocks noChangeAspect="1"/>
          </p:cNvPicPr>
          <p:nvPr/>
        </p:nvPicPr>
        <p:blipFill>
          <a:blip r:embed="rId2"/>
          <a:stretch>
            <a:fillRect/>
          </a:stretch>
        </p:blipFill>
        <p:spPr>
          <a:xfrm>
            <a:off x="9324973" y="1632322"/>
            <a:ext cx="2621507" cy="3944454"/>
          </a:xfrm>
          <a:prstGeom prst="rect">
            <a:avLst/>
          </a:prstGeom>
        </p:spPr>
      </p:pic>
      <p:sp>
        <p:nvSpPr>
          <p:cNvPr id="5" name="Rectangle 4"/>
          <p:cNvSpPr/>
          <p:nvPr/>
        </p:nvSpPr>
        <p:spPr>
          <a:xfrm>
            <a:off x="9296019" y="5576776"/>
            <a:ext cx="2650461" cy="646331"/>
          </a:xfrm>
          <a:prstGeom prst="rect">
            <a:avLst/>
          </a:prstGeom>
        </p:spPr>
        <p:txBody>
          <a:bodyPr wrap="square">
            <a:spAutoFit/>
          </a:bodyPr>
          <a:lstStyle/>
          <a:p>
            <a:pPr marL="45720" indent="0">
              <a:buNone/>
            </a:pPr>
            <a:r>
              <a:rPr lang="en-GB" dirty="0"/>
              <a:t>Foucault, Discipline and Punish, pp. 195–209</a:t>
            </a:r>
            <a:endParaRPr lang="en-US" dirty="0"/>
          </a:p>
        </p:txBody>
      </p:sp>
      <p:sp>
        <p:nvSpPr>
          <p:cNvPr id="2" name="Rectangle 1"/>
          <p:cNvSpPr/>
          <p:nvPr/>
        </p:nvSpPr>
        <p:spPr>
          <a:xfrm>
            <a:off x="508001" y="1632322"/>
            <a:ext cx="8030882" cy="941796"/>
          </a:xfrm>
          <a:prstGeom prst="rect">
            <a:avLst/>
          </a:prstGeom>
        </p:spPr>
        <p:txBody>
          <a:bodyPr wrap="square">
            <a:spAutoFit/>
          </a:bodyPr>
          <a:lstStyle/>
          <a:p>
            <a:pPr marR="0" lvl="0" algn="ctr">
              <a:lnSpc>
                <a:spcPct val="115000"/>
              </a:lnSpc>
              <a:spcBef>
                <a:spcPts val="0"/>
              </a:spcBef>
              <a:spcAft>
                <a:spcPts val="0"/>
              </a:spcAft>
            </a:pPr>
            <a:r>
              <a:rPr lang="en-GB" sz="2400" dirty="0">
                <a:latin typeface="+mj-lt"/>
                <a:ea typeface="Calibri" panose="020F0502020204030204" pitchFamily="34" charset="0"/>
                <a:cs typeface="Times New Roman" panose="02020603050405020304" pitchFamily="18" charset="0"/>
              </a:rPr>
              <a:t>HELPFUL (ENTRY-LEVEL) GUIDE: </a:t>
            </a:r>
            <a:r>
              <a:rPr lang="en-GB" sz="2400" i="1" dirty="0" err="1">
                <a:latin typeface="+mj-lt"/>
                <a:ea typeface="Calibri" panose="020F0502020204030204" pitchFamily="34" charset="0"/>
                <a:cs typeface="Times New Roman" panose="02020603050405020304" pitchFamily="18" charset="0"/>
              </a:rPr>
              <a:t>Sparknotes</a:t>
            </a:r>
            <a:r>
              <a:rPr lang="en-GB" sz="2400" i="1" dirty="0">
                <a:latin typeface="+mj-lt"/>
                <a:ea typeface="Calibri" panose="020F0502020204030204" pitchFamily="34" charset="0"/>
                <a:cs typeface="Times New Roman" panose="02020603050405020304" pitchFamily="18" charset="0"/>
              </a:rPr>
              <a:t> </a:t>
            </a:r>
            <a:r>
              <a:rPr lang="en-GB" sz="2400" dirty="0">
                <a:latin typeface="+mj-lt"/>
                <a:ea typeface="Calibri" panose="020F0502020204030204" pitchFamily="34" charset="0"/>
                <a:cs typeface="Times New Roman" panose="02020603050405020304" pitchFamily="18" charset="0"/>
                <a:hlinkClick r:id="rId3"/>
              </a:rPr>
              <a:t>http://www.sparknotes.com/philosophy/disciplinepunish/</a:t>
            </a:r>
            <a:endParaRPr lang="en-GB" sz="2400" dirty="0">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018503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Grid">
  <a:themeElements>
    <a:clrScheme name="Grid">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Grid">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502</TotalTime>
  <Words>4310</Words>
  <Application>Microsoft Office PowerPoint</Application>
  <PresentationFormat>Widescreen</PresentationFormat>
  <Paragraphs>234</Paragraphs>
  <Slides>46</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Franklin Gothic Medium</vt:lpstr>
      <vt:lpstr>Wingdings</vt:lpstr>
      <vt:lpstr>Wingdings 2</vt:lpstr>
      <vt:lpstr>Grid</vt:lpstr>
      <vt:lpstr>HPHI5014, 6014 Week 4 Lecture 1 Power, Punishment, Panopticism:  Prison and the Birth of Disciplinary Society PART 1: Shifting conceptions of power/punishment   </vt:lpstr>
      <vt:lpstr> Michel Foucault (1926–1984) </vt:lpstr>
      <vt:lpstr> Michel Foucault (1926–1984) </vt:lpstr>
      <vt:lpstr> Shifting attitudes towards punishment:  French revolution (c. 1789–1799) </vt:lpstr>
      <vt:lpstr>Shifting attitudes towards punishment:  French revolution (c. 1789–1799)</vt:lpstr>
      <vt:lpstr>Shifting attitudes towards punishment:  French revolution (c. 1789–1799)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rules for young prisoners, 1837 </vt:lpstr>
      <vt:lpstr>rules for young prisoners, 1837 </vt:lpstr>
      <vt:lpstr>PowerPoint Presentation</vt:lpstr>
      <vt:lpstr>PowerPoint Presentation</vt:lpstr>
      <vt:lpstr>Michel Foucault</vt:lpstr>
      <vt:lpstr>HPHI5014, 6014 Power, Punishment, Panopticism:  Prison and the Birth of Disciplinary Society part 2: benthamite conceptions of power/punishment  </vt:lpstr>
      <vt:lpstr> Michel Foucault (1926–1984) </vt:lpstr>
      <vt:lpstr>PowerPoint Presentation</vt:lpstr>
      <vt:lpstr>Jeremy Bentham (1748–1832) </vt:lpstr>
      <vt:lpstr>Jeremy Bentham (1748–1832) </vt:lpstr>
      <vt:lpstr>Jeremy Bentham (1748–1832)  </vt:lpstr>
      <vt:lpstr>Jeremy Bentham (1748–1832) </vt:lpstr>
      <vt:lpstr>Utilitarianism</vt:lpstr>
      <vt:lpstr>Utilitarianism</vt:lpstr>
      <vt:lpstr>Panopticon</vt:lpstr>
      <vt:lpstr>Panopticon letters</vt:lpstr>
      <vt:lpstr>Panopticon letters</vt:lpstr>
      <vt:lpstr> Panopticon: Samuel Bentham, Panopticon illustrations (1787) </vt:lpstr>
      <vt:lpstr>PowerPoint Presentation</vt:lpstr>
      <vt:lpstr>Panopticon</vt:lpstr>
      <vt:lpstr>PowerPoint Presentation</vt:lpstr>
      <vt:lpstr>Panopticism and disciplinary society</vt:lpstr>
      <vt:lpstr> Mettray and the birth of the ‘CARCERAL system’ </vt:lpstr>
      <vt:lpstr> Mettray and the birth of the ‘CARCERAL system’ </vt:lpstr>
      <vt:lpstr>Panopticism and disciplinary society</vt:lpstr>
      <vt:lpstr>Panopticism and disciplinary society</vt:lpstr>
      <vt:lpstr>Panopticism and disciplinary society</vt:lpstr>
      <vt:lpstr>Panopticism and disciplinary society</vt:lpstr>
      <vt:lpstr>Panopticism and disciplinary society</vt:lpstr>
      <vt:lpstr>Panopticism and disciplinary society</vt:lpstr>
      <vt:lpstr>Panopticism and disciplinary society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HPHI5014, 6014 Week 4 Lecture 1 Power, Punishment, Panopticism:  Prison and the Birth of Disciplinary Society PART 1: Shifting conceptions of power/punishment</dc:title>
  <dc:creator>Alexander Scott</dc:creator>
  <cp:lastModifiedBy>Lester Mason</cp:lastModifiedBy>
  <cp:revision>9</cp:revision>
  <cp:lastPrinted>2018-10-05T10:46:30Z</cp:lastPrinted>
  <dcterms:created xsi:type="dcterms:W3CDTF">2018-10-05T08:09:20Z</dcterms:created>
  <dcterms:modified xsi:type="dcterms:W3CDTF">2024-06-27T15:33:52Z</dcterms:modified>
</cp:coreProperties>
</file>