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4"/>
  </p:notesMasterIdLst>
  <p:handoutMasterIdLst>
    <p:handoutMasterId r:id="rId65"/>
  </p:handoutMasterIdLst>
  <p:sldIdLst>
    <p:sldId id="494" r:id="rId2"/>
    <p:sldId id="495" r:id="rId3"/>
    <p:sldId id="500" r:id="rId4"/>
    <p:sldId id="352" r:id="rId5"/>
    <p:sldId id="420" r:id="rId6"/>
    <p:sldId id="297" r:id="rId7"/>
    <p:sldId id="419" r:id="rId8"/>
    <p:sldId id="407" r:id="rId9"/>
    <p:sldId id="298" r:id="rId10"/>
    <p:sldId id="377" r:id="rId11"/>
    <p:sldId id="382" r:id="rId12"/>
    <p:sldId id="424" r:id="rId13"/>
    <p:sldId id="378" r:id="rId14"/>
    <p:sldId id="410" r:id="rId15"/>
    <p:sldId id="422" r:id="rId16"/>
    <p:sldId id="300" r:id="rId17"/>
    <p:sldId id="425" r:id="rId18"/>
    <p:sldId id="262" r:id="rId19"/>
    <p:sldId id="286" r:id="rId20"/>
    <p:sldId id="421" r:id="rId21"/>
    <p:sldId id="287" r:id="rId22"/>
    <p:sldId id="305" r:id="rId23"/>
    <p:sldId id="324" r:id="rId24"/>
    <p:sldId id="385" r:id="rId25"/>
    <p:sldId id="426" r:id="rId26"/>
    <p:sldId id="388" r:id="rId27"/>
    <p:sldId id="339" r:id="rId28"/>
    <p:sldId id="341" r:id="rId29"/>
    <p:sldId id="342" r:id="rId30"/>
    <p:sldId id="346" r:id="rId31"/>
    <p:sldId id="418" r:id="rId32"/>
    <p:sldId id="316" r:id="rId33"/>
    <p:sldId id="266" r:id="rId34"/>
    <p:sldId id="272" r:id="rId35"/>
    <p:sldId id="347" r:id="rId36"/>
    <p:sldId id="260" r:id="rId37"/>
    <p:sldId id="336" r:id="rId38"/>
    <p:sldId id="415" r:id="rId39"/>
    <p:sldId id="311" r:id="rId40"/>
    <p:sldId id="329" r:id="rId41"/>
    <p:sldId id="423" r:id="rId42"/>
    <p:sldId id="376" r:id="rId43"/>
    <p:sldId id="357" r:id="rId44"/>
    <p:sldId id="358" r:id="rId45"/>
    <p:sldId id="359" r:id="rId46"/>
    <p:sldId id="431" r:id="rId47"/>
    <p:sldId id="499" r:id="rId48"/>
    <p:sldId id="430" r:id="rId49"/>
    <p:sldId id="496" r:id="rId50"/>
    <p:sldId id="449" r:id="rId51"/>
    <p:sldId id="453" r:id="rId52"/>
    <p:sldId id="454" r:id="rId53"/>
    <p:sldId id="447" r:id="rId54"/>
    <p:sldId id="399" r:id="rId55"/>
    <p:sldId id="456" r:id="rId56"/>
    <p:sldId id="442" r:id="rId57"/>
    <p:sldId id="448" r:id="rId58"/>
    <p:sldId id="457" r:id="rId59"/>
    <p:sldId id="458" r:id="rId60"/>
    <p:sldId id="459" r:id="rId61"/>
    <p:sldId id="477" r:id="rId62"/>
    <p:sldId id="497" r:id="rId6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5714" autoAdjust="0"/>
  </p:normalViewPr>
  <p:slideViewPr>
    <p:cSldViewPr>
      <p:cViewPr varScale="1">
        <p:scale>
          <a:sx n="70" d="100"/>
          <a:sy n="70" d="100"/>
        </p:scale>
        <p:origin x="1022" y="53"/>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uk/url?sa=t&amp;rct=j&amp;q=&amp;esrc=s&amp;source=web&amp;cd=4&amp;ved=0ahUKEwiylMyKyZrVAhVmIMAKHTwUC-4QFgg-MAM&amp;url=https://hbr.org/1964/03/new-criteria-for-market-segmentation&amp;usg=AFQjCNG6PM3wDII3hhr7EqGVtl44IV9bpw"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Bias" TargetMode="External"/><Relationship Id="rId13" Type="http://schemas.openxmlformats.org/officeDocument/2006/relationships/hyperlink" Target="https://en.wikipedia.org/wiki/Buyer_decision_process" TargetMode="External"/><Relationship Id="rId18" Type="http://schemas.openxmlformats.org/officeDocument/2006/relationships/hyperlink" Target="https://en.wikipedia.org/wiki/Piaget's_theory_of_cognitive_development" TargetMode="External"/><Relationship Id="rId3" Type="http://schemas.openxmlformats.org/officeDocument/2006/relationships/hyperlink" Target="https://en.wikipedia.org/wiki/Herbert_A._Simon" TargetMode="External"/><Relationship Id="rId7" Type="http://schemas.openxmlformats.org/officeDocument/2006/relationships/hyperlink" Target="https://en.wikipedia.org/wiki/List_of_cognitive_biases" TargetMode="External"/><Relationship Id="rId12" Type="http://schemas.openxmlformats.org/officeDocument/2006/relationships/hyperlink" Target="https://en.wikipedia.org/wiki/Attribution_theory" TargetMode="External"/><Relationship Id="rId17" Type="http://schemas.openxmlformats.org/officeDocument/2006/relationships/hyperlink" Target="https://en.wikipedia.org/wiki/Communication" TargetMode="External"/><Relationship Id="rId2" Type="http://schemas.openxmlformats.org/officeDocument/2006/relationships/slide" Target="../slides/slide12.xml"/><Relationship Id="rId16" Type="http://schemas.openxmlformats.org/officeDocument/2006/relationships/hyperlink" Target="https://en.wikipedia.org/wiki/Marketing" TargetMode="External"/><Relationship Id="rId20" Type="http://schemas.openxmlformats.org/officeDocument/2006/relationships/hyperlink" Target="https://en.wikipedia.org/wiki/Affective" TargetMode="External"/><Relationship Id="rId1" Type="http://schemas.openxmlformats.org/officeDocument/2006/relationships/notesMaster" Target="../notesMasters/notesMaster1.xml"/><Relationship Id="rId6" Type="http://schemas.openxmlformats.org/officeDocument/2006/relationships/hyperlink" Target="https://en.wikipedia.org/w/index.php?title=Buyer_decision_process&amp;action=edit&amp;section=8" TargetMode="External"/><Relationship Id="rId11" Type="http://schemas.openxmlformats.org/officeDocument/2006/relationships/hyperlink" Target="https://en.wikipedia.org/wiki/Group_think" TargetMode="External"/><Relationship Id="rId5" Type="http://schemas.openxmlformats.org/officeDocument/2006/relationships/hyperlink" Target="https://en.wikipedia.org/wiki/Rationality" TargetMode="External"/><Relationship Id="rId15" Type="http://schemas.openxmlformats.org/officeDocument/2006/relationships/hyperlink" Target="https://en.wikipedia.org/wiki/Neuromarketing" TargetMode="External"/><Relationship Id="rId10" Type="http://schemas.openxmlformats.org/officeDocument/2006/relationships/hyperlink" Target="https://en.wikipedia.org/wiki/Experiences" TargetMode="External"/><Relationship Id="rId19" Type="http://schemas.openxmlformats.org/officeDocument/2006/relationships/hyperlink" Target="https://en.wikipedia.org/wiki/Cognitive" TargetMode="External"/><Relationship Id="rId4" Type="http://schemas.openxmlformats.org/officeDocument/2006/relationships/hyperlink" Target="https://en.wikipedia.org/wiki/Economic" TargetMode="External"/><Relationship Id="rId9" Type="http://schemas.openxmlformats.org/officeDocument/2006/relationships/hyperlink" Target="https://en.wikipedia.org/wiki/Facts" TargetMode="External"/><Relationship Id="rId14" Type="http://schemas.openxmlformats.org/officeDocument/2006/relationships/hyperlink" Target="https://en.wikipedia.org/wiki/Neuroscienc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ogle.co.uk/url?sa=t&amp;rct=j&amp;q=&amp;esrc=s&amp;source=web&amp;cd=1&amp;ved=0ahUKEwi8veKhzZrVAhUMKMAKHTbkCcoQFggiMAA&amp;url=http://www.experian.co.uk/marketing-services/products/mosaic-uk.html&amp;usg=AFQjCNH4AIzIU3151rBxsbBT3Hb-zYHAbw"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journals.sagepub.com/doi/abs/10.1177/0887302X9401200201"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journals.sagepub.com/doi/abs/10.1177/0092070394222001"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google.co.uk/url?sa=t&amp;rct=j&amp;q=&amp;esrc=s&amp;source=web&amp;cd=5&amp;ved=0ahUKEwj1jv6NoqnVAhWmKsAKHerTAp8QFgg7MAQ&amp;url=https://www.scribd.com/document/50561591/Womens-Fashion-opinion-leaders&amp;usg=AFQjCNGAz7_Vyox17k3dGJaKPKz__1l7rg"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s://www.google.co.uk/url?sa=t&amp;rct=j&amp;q=&amp;esrc=s&amp;source=web&amp;cd=4&amp;ved=0ahUKEwjwrv3ZpKnVAhXLJsAKHRjaDM8QFgg6MAM&amp;url=http://www.standard.co.uk/lifestyle/london-life/zoella-has-been-crowned-the-most-powerful-youtube-star-in-britain-a3494211.html&amp;usg=AFQjCNEPiOmQg1j6bWfoIyg-uT8ff8pEDQ" TargetMode="External"/><Relationship Id="rId5" Type="http://schemas.openxmlformats.org/officeDocument/2006/relationships/hyperlink" Target="http://www.emeraldinsight.com/doi/abs/10.1108/07363760810870671" TargetMode="External"/><Relationship Id="rId4" Type="http://schemas.openxmlformats.org/officeDocument/2006/relationships/hyperlink" Target="https://www.google.co.uk/url?sa=t&amp;rct=j&amp;q=&amp;esrc=s&amp;source=web&amp;cd=1&amp;ved=0ahUKEwjA8pODo6nVAhXkAMAKHQC3Ak0QFggmMAA&amp;url=https://en.wikipedia.org/wiki/Two-step_flow_of_communication&amp;usg=AFQjCNE7SYSNaQ1g7FCgJapDSFvMK9U4_w"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4</a:t>
            </a:fld>
            <a:endParaRPr lang="en-GB"/>
          </a:p>
        </p:txBody>
      </p:sp>
    </p:spTree>
    <p:extLst>
      <p:ext uri="{BB962C8B-B14F-4D97-AF65-F5344CB8AC3E}">
        <p14:creationId xmlns:p14="http://schemas.microsoft.com/office/powerpoint/2010/main" val="1931418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120994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EE5A03-958E-4E10-BD9F-8B3C64D070AB}" type="slidenum">
              <a:rPr lang="en-GB"/>
              <a:pPr/>
              <a:t>6</a:t>
            </a:fld>
            <a:endParaRPr lang="en-GB" dirty="0"/>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8</a:t>
            </a:fld>
            <a:endParaRPr lang="en-GB"/>
          </a:p>
        </p:txBody>
      </p:sp>
      <p:sp>
        <p:nvSpPr>
          <p:cNvPr id="5" name="Notes Placeholder 4"/>
          <p:cNvSpPr>
            <a:spLocks noGrp="1"/>
          </p:cNvSpPr>
          <p:nvPr>
            <p:ph type="body" sz="quarter" idx="11"/>
          </p:nvPr>
        </p:nvSpPr>
        <p:spPr/>
        <p:txBody>
          <a:bodyPr/>
          <a:lstStyle/>
          <a:p>
            <a:r>
              <a:rPr lang="en-GB" sz="1200" u="none" strike="noStrike" kern="1200" dirty="0">
                <a:solidFill>
                  <a:schemeClr val="tx1"/>
                </a:solidFill>
                <a:effectLst/>
                <a:latin typeface="Times New Roman" pitchFamily="18" charset="0"/>
                <a:ea typeface="+mn-ea"/>
                <a:cs typeface="+mn-cs"/>
                <a:hlinkClick r:id="rId3"/>
              </a:rPr>
              <a:t>New Criteria for Market Segmentation - Harvard Business Review</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hbr.org</a:t>
            </a:r>
            <a:r>
              <a:rPr lang="en-GB" sz="1200" kern="1200" dirty="0">
                <a:solidFill>
                  <a:schemeClr val="tx1"/>
                </a:solidFill>
                <a:effectLst/>
                <a:latin typeface="Times New Roman" pitchFamily="18" charset="0"/>
                <a:ea typeface="+mn-ea"/>
                <a:cs typeface="+mn-cs"/>
              </a:rPr>
              <a:t>/1964/03/new-criteria-for-market-segmentation</a:t>
            </a:r>
          </a:p>
          <a:p>
            <a:endParaRPr lang="en-GB" dirty="0"/>
          </a:p>
        </p:txBody>
      </p:sp>
    </p:spTree>
    <p:extLst>
      <p:ext uri="{BB962C8B-B14F-4D97-AF65-F5344CB8AC3E}">
        <p14:creationId xmlns:p14="http://schemas.microsoft.com/office/powerpoint/2010/main" val="315901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A72256-3E49-4490-9C67-2AFDBC7C51B8}" type="slidenum">
              <a:rPr lang="en-GB"/>
              <a:pPr/>
              <a:t>9</a:t>
            </a:fld>
            <a:endParaRPr lang="en-GB" dirty="0"/>
          </a:p>
        </p:txBody>
      </p:sp>
      <p:sp>
        <p:nvSpPr>
          <p:cNvPr id="1177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400550"/>
            <a:ext cx="5486400" cy="3002785"/>
          </a:xfrm>
        </p:spPr>
        <p:txBody>
          <a:bodyPr/>
          <a:lstStyle/>
          <a:p>
            <a:r>
              <a:rPr lang="en-GB" sz="1200" b="0" i="0" kern="1200" dirty="0">
                <a:solidFill>
                  <a:schemeClr val="tx1"/>
                </a:solidFill>
                <a:effectLst/>
                <a:latin typeface="+mn-lt"/>
                <a:ea typeface="+mn-ea"/>
                <a:cs typeface="+mn-cs"/>
              </a:rPr>
              <a:t>Nobel laureate </a:t>
            </a:r>
            <a:r>
              <a:rPr lang="en-GB" sz="1200" b="0" i="0" u="none" strike="noStrike" kern="1200" dirty="0">
                <a:solidFill>
                  <a:schemeClr val="tx1"/>
                </a:solidFill>
                <a:effectLst/>
                <a:latin typeface="+mn-lt"/>
                <a:ea typeface="+mn-ea"/>
                <a:cs typeface="+mn-cs"/>
                <a:hlinkClick r:id="rId3" tooltip="Herbert A. Simon"/>
              </a:rPr>
              <a:t>Herbert A. Simon</a:t>
            </a:r>
            <a:r>
              <a:rPr lang="en-GB" sz="1200" b="0" i="0" kern="1200" dirty="0">
                <a:solidFill>
                  <a:schemeClr val="tx1"/>
                </a:solidFill>
                <a:effectLst/>
                <a:latin typeface="+mn-lt"/>
                <a:ea typeface="+mn-ea"/>
                <a:cs typeface="+mn-cs"/>
              </a:rPr>
              <a:t> sees </a:t>
            </a:r>
            <a:r>
              <a:rPr lang="en-GB" sz="1200" b="0" i="0" u="none" strike="noStrike" kern="1200" dirty="0">
                <a:solidFill>
                  <a:schemeClr val="tx1"/>
                </a:solidFill>
                <a:effectLst/>
                <a:latin typeface="+mn-lt"/>
                <a:ea typeface="+mn-ea"/>
                <a:cs typeface="+mn-cs"/>
                <a:hlinkClick r:id="rId4" tooltip="Economic"/>
              </a:rPr>
              <a:t>economic</a:t>
            </a:r>
            <a:r>
              <a:rPr lang="en-GB" sz="1200" b="0" i="0" kern="1200" dirty="0">
                <a:solidFill>
                  <a:schemeClr val="tx1"/>
                </a:solidFill>
                <a:effectLst/>
                <a:latin typeface="+mn-lt"/>
                <a:ea typeface="+mn-ea"/>
                <a:cs typeface="+mn-cs"/>
              </a:rPr>
              <a:t> decision-making as a vain attempt to be rational. He claims (in 1947 and 1957) that if a complete analysis is to be done, a decision will be immensely complex. He also says that peoples' information processing ability is limited. The assumption of a perfectly </a:t>
            </a:r>
            <a:r>
              <a:rPr lang="en-GB" sz="1200" b="0" i="0" u="none" strike="noStrike" kern="1200" dirty="0">
                <a:solidFill>
                  <a:schemeClr val="tx1"/>
                </a:solidFill>
                <a:effectLst/>
                <a:latin typeface="+mn-lt"/>
                <a:ea typeface="+mn-ea"/>
                <a:cs typeface="+mn-cs"/>
                <a:hlinkClick r:id="rId5" tooltip="Rationality"/>
              </a:rPr>
              <a:t>rational</a:t>
            </a:r>
            <a:r>
              <a:rPr lang="en-GB" sz="1200" b="0" i="0" kern="1200" dirty="0">
                <a:solidFill>
                  <a:schemeClr val="tx1"/>
                </a:solidFill>
                <a:effectLst/>
                <a:latin typeface="+mn-lt"/>
                <a:ea typeface="+mn-ea"/>
                <a:cs typeface="+mn-cs"/>
              </a:rPr>
              <a:t> economic actor is unrealistic. Consumers are influenced by emotional and nonrational considerations making attempts to be rational only partially successful.</a:t>
            </a:r>
          </a:p>
          <a:p>
            <a:endParaRPr lang="en-GB" dirty="0"/>
          </a:p>
          <a:p>
            <a:r>
              <a:rPr lang="en-GB" sz="1200" b="0" i="0" kern="1200" dirty="0">
                <a:solidFill>
                  <a:schemeClr val="tx1"/>
                </a:solidFill>
                <a:effectLst/>
                <a:latin typeface="+mn-lt"/>
                <a:ea typeface="+mn-ea"/>
                <a:cs typeface="+mn-cs"/>
              </a:rPr>
              <a:t>Types of biases that affect our ‘rational decision making’:</a:t>
            </a:r>
          </a:p>
          <a:p>
            <a:r>
              <a:rPr lang="en-GB" dirty="0"/>
              <a:t>Cognitive and personal biases in decision-making[</a:t>
            </a:r>
            <a:r>
              <a:rPr lang="en-GB" dirty="0">
                <a:hlinkClick r:id="rId6" tooltip="Edit section: Cognitive and personal biases in decision-making"/>
              </a:rPr>
              <a:t>edit</a:t>
            </a:r>
            <a:r>
              <a:rPr lang="en-GB" dirty="0"/>
              <a:t>]</a:t>
            </a:r>
          </a:p>
          <a:p>
            <a:r>
              <a:rPr lang="en-GB" i="1" dirty="0"/>
              <a:t>Main article: </a:t>
            </a:r>
            <a:r>
              <a:rPr lang="en-GB" i="1" dirty="0">
                <a:hlinkClick r:id="rId7" tooltip="List of cognitive biases"/>
              </a:rPr>
              <a:t>List of cognitive biases</a:t>
            </a:r>
            <a:endParaRPr lang="en-GB" i="1" dirty="0"/>
          </a:p>
          <a:p>
            <a:r>
              <a:rPr lang="en-GB" dirty="0"/>
              <a:t>It is generally agreed that </a:t>
            </a:r>
            <a:r>
              <a:rPr lang="en-GB" dirty="0">
                <a:hlinkClick r:id="rId8" tooltip="Bias"/>
              </a:rPr>
              <a:t>biases</a:t>
            </a:r>
            <a:r>
              <a:rPr lang="en-GB" dirty="0"/>
              <a:t> can creep into our decision-making processes, calling into question the correctness of a decision. Below is a list of some of the more common cognitive biases.</a:t>
            </a:r>
          </a:p>
          <a:p>
            <a:r>
              <a:rPr lang="en-GB" b="1" dirty="0"/>
              <a:t>Selective search for evidence </a:t>
            </a:r>
            <a:r>
              <a:rPr lang="en-GB" dirty="0"/>
              <a:t>- We tend to be willing to gather </a:t>
            </a:r>
            <a:r>
              <a:rPr lang="en-GB" dirty="0">
                <a:hlinkClick r:id="rId9" tooltip="Facts"/>
              </a:rPr>
              <a:t>facts</a:t>
            </a:r>
            <a:r>
              <a:rPr lang="en-GB" dirty="0"/>
              <a:t> that support certain conclusions but disregard other facts that support different conclusions.</a:t>
            </a:r>
          </a:p>
          <a:p>
            <a:r>
              <a:rPr lang="en-GB" dirty="0"/>
              <a:t>e.g. If we want a particular brand, we might only pay attention to consumer views that support our own point of view. Once we find this we stop looking.</a:t>
            </a:r>
          </a:p>
          <a:p>
            <a:r>
              <a:rPr lang="en-GB" b="1" dirty="0"/>
              <a:t>Selective perception </a:t>
            </a:r>
            <a:r>
              <a:rPr lang="en-GB" dirty="0"/>
              <a:t>- We actively screen out information that we do not think is salient.</a:t>
            </a:r>
          </a:p>
          <a:p>
            <a:r>
              <a:rPr lang="en-GB" dirty="0"/>
              <a:t>e.g. Similar to the above. We may see negative information on our favourite brand but simply ignore it or say its not true.</a:t>
            </a:r>
          </a:p>
          <a:p>
            <a:r>
              <a:rPr lang="en-GB" b="1" dirty="0"/>
              <a:t>Premature termination of search for evidence </a:t>
            </a:r>
            <a:r>
              <a:rPr lang="en-GB" dirty="0"/>
              <a:t>- We tend to accept the first alternative that looks like it might work.</a:t>
            </a:r>
          </a:p>
          <a:p>
            <a:r>
              <a:rPr lang="en-GB" dirty="0"/>
              <a:t>e.g. We all lead busy lives– instead of going through all the steps in the consumer decision making process (rational approach), and consider all the alternatives out there, we tend to find at most three options and compare from those.</a:t>
            </a:r>
          </a:p>
          <a:p>
            <a:r>
              <a:rPr lang="en-GB" b="1" dirty="0"/>
              <a:t>Conservatism and inertia </a:t>
            </a:r>
            <a:r>
              <a:rPr lang="en-GB" dirty="0"/>
              <a:t>- Unwillingness to change thought patterns that we have used in the past in the face of new circumstances.</a:t>
            </a:r>
          </a:p>
          <a:p>
            <a:r>
              <a:rPr lang="en-GB" dirty="0"/>
              <a:t>e.g. Consumers may try the new product (e.g. a new toothpaste that helps maintain enamel, but go back to their old brand soon after even thought the new product is clearly superior.)</a:t>
            </a:r>
          </a:p>
          <a:p>
            <a:endParaRPr lang="en-GB" dirty="0"/>
          </a:p>
          <a:p>
            <a:r>
              <a:rPr lang="en-GB" b="1" dirty="0"/>
              <a:t>Experiential limitations </a:t>
            </a:r>
            <a:r>
              <a:rPr lang="en-GB" dirty="0"/>
              <a:t>- Unwillingness or inability to look beyond the scope of our past </a:t>
            </a:r>
            <a:r>
              <a:rPr lang="en-GB" dirty="0">
                <a:hlinkClick r:id="rId10" tooltip="Experiences"/>
              </a:rPr>
              <a:t>experiences</a:t>
            </a:r>
            <a:r>
              <a:rPr lang="en-GB" dirty="0"/>
              <a:t>; rejection of the unfamiliar.  Similar to the above. </a:t>
            </a:r>
          </a:p>
          <a:p>
            <a:r>
              <a:rPr lang="en-GB" dirty="0"/>
              <a:t>CAN YOU THINK OF EXAMPLES FOR THOSE BELOW:</a:t>
            </a:r>
          </a:p>
          <a:p>
            <a:r>
              <a:rPr lang="en-GB" b="1" dirty="0"/>
              <a:t>Wishful thinking or optimism </a:t>
            </a:r>
            <a:r>
              <a:rPr lang="en-GB" dirty="0"/>
              <a:t>- We tend to want to see things in a positive light and this can distort our perception and thinking.</a:t>
            </a:r>
          </a:p>
          <a:p>
            <a:r>
              <a:rPr lang="en-GB" b="1" dirty="0"/>
              <a:t>Recency </a:t>
            </a:r>
            <a:r>
              <a:rPr lang="en-GB" dirty="0"/>
              <a:t>- We tend to place more attention on more recent information and either ignore or forget more distant information.</a:t>
            </a:r>
          </a:p>
          <a:p>
            <a:r>
              <a:rPr lang="en-GB" b="1" dirty="0"/>
              <a:t>Repetition bias </a:t>
            </a:r>
            <a:r>
              <a:rPr lang="en-GB" dirty="0"/>
              <a:t>- A willingness to believe what we have been told most often and by the greatest number of different of sources.</a:t>
            </a:r>
          </a:p>
          <a:p>
            <a:r>
              <a:rPr lang="en-GB" b="1" dirty="0"/>
              <a:t>Anchoring </a:t>
            </a:r>
            <a:r>
              <a:rPr lang="en-GB" dirty="0"/>
              <a:t>- Decisions are unduly influenced by initial information that shapes our view of subsequent information.</a:t>
            </a:r>
          </a:p>
          <a:p>
            <a:r>
              <a:rPr lang="en-GB" b="1" dirty="0">
                <a:hlinkClick r:id="rId11" tooltip="Group think"/>
              </a:rPr>
              <a:t>Group think</a:t>
            </a:r>
            <a:r>
              <a:rPr lang="en-GB" b="1" dirty="0"/>
              <a:t> </a:t>
            </a:r>
            <a:r>
              <a:rPr lang="en-GB" dirty="0"/>
              <a:t>- Peer pressure to conform to the opinions held by the group.</a:t>
            </a:r>
          </a:p>
          <a:p>
            <a:r>
              <a:rPr lang="en-GB" dirty="0"/>
              <a:t>Source credibility bias - We reject something if we have a bias against the person, organization, or group to which the person belongs: We are inclined to accept a statement by someone we like.</a:t>
            </a:r>
          </a:p>
          <a:p>
            <a:r>
              <a:rPr lang="en-GB" b="1" dirty="0"/>
              <a:t>Incremental decision-making and escalating commitment </a:t>
            </a:r>
            <a:r>
              <a:rPr lang="en-GB" dirty="0"/>
              <a:t>- We look at a decision as a small step in a process and this tends to perpetuate a series of similar decisions. This can be contrasted with </a:t>
            </a:r>
            <a:r>
              <a:rPr lang="en-GB" b="1" dirty="0"/>
              <a:t>zero-based decision-making</a:t>
            </a:r>
            <a:r>
              <a:rPr lang="en-GB" dirty="0"/>
              <a:t>.</a:t>
            </a:r>
          </a:p>
          <a:p>
            <a:r>
              <a:rPr lang="en-GB" b="1" dirty="0"/>
              <a:t>Inconsistency</a:t>
            </a:r>
            <a:r>
              <a:rPr lang="en-GB" dirty="0"/>
              <a:t> - The unwillingness to apply the same decision criteria in similar situations..</a:t>
            </a:r>
          </a:p>
          <a:p>
            <a:r>
              <a:rPr lang="en-GB" b="1" dirty="0">
                <a:hlinkClick r:id="rId12" tooltip="Attribution theory"/>
              </a:rPr>
              <a:t>Attribution asymmetry</a:t>
            </a:r>
            <a:r>
              <a:rPr lang="en-GB" dirty="0"/>
              <a:t> - We tend to attribute our success to our abilities and talents, but we attribute our failures to bad luck and external factors. We attribute other's success to good luck, and their failures to their mistakes.</a:t>
            </a:r>
          </a:p>
          <a:p>
            <a:r>
              <a:rPr lang="en-GB" b="1" dirty="0"/>
              <a:t>Role </a:t>
            </a:r>
            <a:r>
              <a:rPr lang="en-GB" b="1" dirty="0" err="1"/>
              <a:t>fulfillment</a:t>
            </a:r>
            <a:r>
              <a:rPr lang="en-GB" b="1" dirty="0"/>
              <a:t> </a:t>
            </a:r>
            <a:r>
              <a:rPr lang="en-GB" dirty="0"/>
              <a:t>- We conform to the decision-making expectations that others have of someone in our position.</a:t>
            </a:r>
          </a:p>
          <a:p>
            <a:r>
              <a:rPr lang="en-GB" b="1" dirty="0"/>
              <a:t>Underestimating uncertainty and the illusion of control </a:t>
            </a:r>
            <a:r>
              <a:rPr lang="en-GB" dirty="0"/>
              <a:t>- We tend to underestimate future uncertainty because we tend to believe we have more control over events than we really do.</a:t>
            </a:r>
          </a:p>
          <a:p>
            <a:r>
              <a:rPr lang="en-GB" b="1" dirty="0"/>
              <a:t>Faulty generalizations </a:t>
            </a:r>
            <a:r>
              <a:rPr lang="en-GB" dirty="0"/>
              <a:t>- In order to simplify an extremely complex world, we tend to group things and people. These simplifying generalizations can bias decision-making processes.</a:t>
            </a:r>
          </a:p>
          <a:p>
            <a:r>
              <a:rPr lang="en-GB" b="1" dirty="0"/>
              <a:t>Ascription of causality </a:t>
            </a:r>
            <a:r>
              <a:rPr lang="en-GB" dirty="0"/>
              <a:t>- We tend to ascribe causation even when the evidence only suggests correlation. Just because birds fly to the equatorial regions when the trees lose their leaves, does not mean that the birds migrate </a:t>
            </a:r>
            <a:r>
              <a:rPr lang="en-GB" i="1" dirty="0"/>
              <a:t>because</a:t>
            </a:r>
            <a:r>
              <a:rPr lang="en-GB" dirty="0"/>
              <a:t> the trees lose their leaves.</a:t>
            </a:r>
          </a:p>
          <a:p>
            <a:r>
              <a:rPr lang="en-GB" dirty="0">
                <a:hlinkClick r:id="rId13"/>
              </a:rPr>
              <a:t>https://en.wikipedia.org/wiki/Buyer_decision_process</a:t>
            </a:r>
            <a:endParaRPr lang="en-GB" dirty="0"/>
          </a:p>
          <a:p>
            <a:endParaRPr lang="en-GB" dirty="0"/>
          </a:p>
          <a:p>
            <a:r>
              <a:rPr lang="en-GB" b="1" u="sng" dirty="0"/>
              <a:t>Neuroscience and marketing</a:t>
            </a:r>
          </a:p>
          <a:p>
            <a:r>
              <a:rPr lang="en-GB" dirty="0">
                <a:hlinkClick r:id="rId14" tooltip="Neuroscience"/>
              </a:rPr>
              <a:t>Neuroscience</a:t>
            </a:r>
            <a:r>
              <a:rPr lang="en-GB" dirty="0"/>
              <a:t> is a useful tool and a source of theory development and testing in buyer decision-making research. Neuroimaging devices are used in </a:t>
            </a:r>
            <a:r>
              <a:rPr lang="en-GB" dirty="0">
                <a:hlinkClick r:id="rId15" tooltip="Neuromarketing"/>
              </a:rPr>
              <a:t>Neuromarketing</a:t>
            </a:r>
            <a:r>
              <a:rPr lang="en-GB" dirty="0"/>
              <a:t> to investigate consumer behaviour.</a:t>
            </a:r>
            <a:endParaRPr lang="en-GB" baseline="30000" dirty="0"/>
          </a:p>
          <a:p>
            <a:endParaRPr lang="en-GB" baseline="30000" dirty="0"/>
          </a:p>
          <a:p>
            <a:r>
              <a:rPr lang="en-GB" b="1" dirty="0"/>
              <a:t>Neuromarketing</a:t>
            </a:r>
            <a:r>
              <a:rPr lang="en-GB" dirty="0"/>
              <a:t> is a commercial </a:t>
            </a:r>
            <a:r>
              <a:rPr lang="en-GB" dirty="0">
                <a:hlinkClick r:id="rId16" tooltip="Marketing"/>
              </a:rPr>
              <a:t>marketing</a:t>
            </a:r>
            <a:r>
              <a:rPr lang="en-GB" dirty="0"/>
              <a:t> </a:t>
            </a:r>
            <a:r>
              <a:rPr lang="en-GB" dirty="0">
                <a:hlinkClick r:id="rId17" tooltip="Communication"/>
              </a:rPr>
              <a:t>communication</a:t>
            </a:r>
            <a:r>
              <a:rPr lang="en-GB" dirty="0"/>
              <a:t> field that applies neuropsychology to </a:t>
            </a:r>
            <a:r>
              <a:rPr lang="en-GB" dirty="0">
                <a:hlinkClick r:id="rId16" tooltip="Marketing"/>
              </a:rPr>
              <a:t>marketing</a:t>
            </a:r>
            <a:r>
              <a:rPr lang="en-GB" dirty="0"/>
              <a:t> research, studying consumers' </a:t>
            </a:r>
            <a:r>
              <a:rPr lang="en-GB" dirty="0">
                <a:hlinkClick r:id="rId18" tooltip="Piaget's theory of cognitive development"/>
              </a:rPr>
              <a:t>sensorimotor</a:t>
            </a:r>
            <a:r>
              <a:rPr lang="en-GB" dirty="0"/>
              <a:t>, </a:t>
            </a:r>
            <a:r>
              <a:rPr lang="en-GB" dirty="0">
                <a:hlinkClick r:id="rId19" tooltip="Cognitive"/>
              </a:rPr>
              <a:t>cognitive</a:t>
            </a:r>
            <a:r>
              <a:rPr lang="en-GB" dirty="0"/>
              <a:t>, and </a:t>
            </a:r>
            <a:r>
              <a:rPr lang="en-GB" dirty="0">
                <a:hlinkClick r:id="rId20" tooltip="Affective"/>
              </a:rPr>
              <a:t>affective</a:t>
            </a:r>
            <a:r>
              <a:rPr lang="en-GB" dirty="0"/>
              <a:t> response to marketing stimuli.</a:t>
            </a:r>
            <a:r>
              <a:rPr lang="en-GB" baseline="30000" dirty="0">
                <a:hlinkClick r:id="rId15"/>
              </a:rPr>
              <a:t>[1]</a:t>
            </a:r>
            <a:r>
              <a:rPr lang="en-GB" dirty="0"/>
              <a:t> Neuromarketing seeks to understand the rationale behind how consumers make purchasing decisions and their responses to marketing stimuli in order to apply those learning in the marketing realm.</a:t>
            </a:r>
            <a:r>
              <a:rPr lang="en-GB" baseline="30000" dirty="0">
                <a:hlinkClick r:id="rId15"/>
              </a:rPr>
              <a:t>[2][3]</a:t>
            </a:r>
            <a:r>
              <a:rPr lang="en-GB" dirty="0"/>
              <a:t> The potential benefits to marketers include more efficient and effective marketing campaigns and strategies, fewer product and campaign failures, and ultimately align the real needs and wants of the consumers with marketing strategies.</a:t>
            </a:r>
            <a:r>
              <a:rPr lang="en-GB" baseline="30000" dirty="0">
                <a:hlinkClick r:id="rId15"/>
              </a:rPr>
              <a:t>[4]</a:t>
            </a:r>
            <a:endParaRPr lang="en-GB" dirty="0"/>
          </a:p>
          <a:p>
            <a:r>
              <a:rPr lang="en-GB" dirty="0"/>
              <a:t>Certain companies, particularly those with large-scale ambitions to predict consumer behaviour, have invested in their own laboratories, science personnel or partnerships with academia.</a:t>
            </a:r>
          </a:p>
          <a:p>
            <a:r>
              <a:rPr lang="en-GB" dirty="0"/>
              <a:t>Two of our marketing colleagues do this kind of research using eye tracking tools.</a:t>
            </a:r>
          </a:p>
          <a:p>
            <a:r>
              <a:rPr lang="en-GB" dirty="0"/>
              <a:t>https://en.wikipedia.org/wiki/Neuromarketing</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a:xfrm>
            <a:off x="5860973" y="8681294"/>
            <a:ext cx="995440" cy="462708"/>
          </a:xfrm>
        </p:spPr>
        <p:txBody>
          <a:bodyPr/>
          <a:lstStyle/>
          <a:p>
            <a:r>
              <a:rPr lang="en-US" dirty="0"/>
              <a:t>s</a:t>
            </a:r>
            <a:fld id="{E0746DE6-3336-457D-A091-FA20AC1C536E}" type="slidenum">
              <a:rPr lang="en-US" smtClean="0"/>
              <a:t>12</a:t>
            </a:fld>
            <a:endParaRPr lang="en-US" dirty="0"/>
          </a:p>
        </p:txBody>
      </p:sp>
    </p:spTree>
    <p:extLst>
      <p:ext uri="{BB962C8B-B14F-4D97-AF65-F5344CB8AC3E}">
        <p14:creationId xmlns:p14="http://schemas.microsoft.com/office/powerpoint/2010/main" val="484248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Rolling Stones…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14</a:t>
            </a:fld>
            <a:endParaRPr lang="en-GB"/>
          </a:p>
        </p:txBody>
      </p:sp>
    </p:spTree>
    <p:extLst>
      <p:ext uri="{BB962C8B-B14F-4D97-AF65-F5344CB8AC3E}">
        <p14:creationId xmlns:p14="http://schemas.microsoft.com/office/powerpoint/2010/main" val="3569010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SOME product and service categories, demographic factors help us to understand what customers are looking for and their needs.</a:t>
            </a:r>
          </a:p>
          <a:p>
            <a:r>
              <a:rPr lang="en-GB" dirty="0"/>
              <a:t>We must not over estimate the influence of things like age, income, ethnicity, and gender on purchase behaviour.  Most of the time we are simply falling back on stereotypes – e.g. all young men like fast cars, all women care about their hair and hair style, people over 50 are not interested so much in fashion or shopping on line.</a:t>
            </a:r>
          </a:p>
          <a:p>
            <a:r>
              <a:rPr lang="en-GB" dirty="0"/>
              <a:t>These are stereotypes that are far </a:t>
            </a:r>
            <a:r>
              <a:rPr lang="en-GB" dirty="0" err="1"/>
              <a:t>far</a:t>
            </a:r>
            <a:r>
              <a:rPr lang="en-GB" dirty="0"/>
              <a:t> from accurate.</a:t>
            </a:r>
          </a:p>
          <a:p>
            <a:endParaRPr lang="en-GB" dirty="0"/>
          </a:p>
          <a:p>
            <a:r>
              <a:rPr lang="en-GB" dirty="0"/>
              <a:t>Another demographic schema that is also misunderstood is the Standard Industrial Classification (SEC). We often assume it has to do with income and lifestyle – e.g. people in upper middle have lots of money to spend and go on holidays….. </a:t>
            </a:r>
          </a:p>
          <a:p>
            <a:endParaRPr lang="en-GB" dirty="0"/>
          </a:p>
          <a:p>
            <a:r>
              <a:rPr lang="en-GB" dirty="0"/>
              <a:t>Upper middle  - 3.5%  higher administrative, professional, managerial</a:t>
            </a:r>
          </a:p>
          <a:p>
            <a:r>
              <a:rPr lang="en-GB" dirty="0"/>
              <a:t>Middle 21.6% - intermediate levels of the above</a:t>
            </a:r>
          </a:p>
          <a:p>
            <a:r>
              <a:rPr lang="en-GB" dirty="0"/>
              <a:t>Lower middle (28%) – lower of above, plus clerical, supervisory</a:t>
            </a:r>
          </a:p>
          <a:p>
            <a:r>
              <a:rPr lang="en-GB" dirty="0"/>
              <a:t>Skilled Working 20.7%</a:t>
            </a:r>
          </a:p>
          <a:p>
            <a:r>
              <a:rPr lang="en-GB" dirty="0"/>
              <a:t>Working class 16.5% unskilled </a:t>
            </a:r>
          </a:p>
          <a:p>
            <a:r>
              <a:rPr lang="en-GB" dirty="0"/>
              <a:t>Lowest level 9.2%- students pensioners, widows lowest grade and casual workers</a:t>
            </a:r>
          </a:p>
          <a:p>
            <a:endParaRPr lang="en-GB" dirty="0"/>
          </a:p>
          <a:p>
            <a:endParaRPr lang="en-GB" dirty="0"/>
          </a:p>
        </p:txBody>
      </p:sp>
      <p:sp>
        <p:nvSpPr>
          <p:cNvPr id="4" name="Slide Number Placeholder 3"/>
          <p:cNvSpPr>
            <a:spLocks noGrp="1"/>
          </p:cNvSpPr>
          <p:nvPr>
            <p:ph type="sldNum" sz="quarter" idx="10"/>
          </p:nvPr>
        </p:nvSpPr>
        <p:spPr/>
        <p:txBody>
          <a:bodyPr/>
          <a:lstStyle/>
          <a:p>
            <a:fld id="{F968E5FC-B61E-4BB3-8AA8-5F6B064A6581}" type="slidenum">
              <a:rPr lang="en-GB" smtClean="0"/>
              <a:t>15</a:t>
            </a:fld>
            <a:endParaRPr lang="en-GB"/>
          </a:p>
        </p:txBody>
      </p:sp>
    </p:spTree>
    <p:extLst>
      <p:ext uri="{BB962C8B-B14F-4D97-AF65-F5344CB8AC3E}">
        <p14:creationId xmlns:p14="http://schemas.microsoft.com/office/powerpoint/2010/main" val="3508021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040E6-51B4-42DC-93C1-1C495F68B089}" type="slidenum">
              <a:rPr lang="en-GB"/>
              <a:pPr/>
              <a:t>16</a:t>
            </a:fld>
            <a:endParaRPr lang="en-GB" dirty="0"/>
          </a:p>
        </p:txBody>
      </p:sp>
      <p:sp>
        <p:nvSpPr>
          <p:cNvPr id="119810" name="Rectangle 2"/>
          <p:cNvSpPr>
            <a:spLocks noGrp="1" noRot="1" noChangeAspect="1" noChangeArrowheads="1" noTextEdit="1"/>
          </p:cNvSpPr>
          <p:nvPr>
            <p:ph type="sldImg"/>
          </p:nvPr>
        </p:nvSpPr>
        <p:spPr>
          <a:ln/>
        </p:spPr>
      </p:sp>
      <p:sp>
        <p:nvSpPr>
          <p:cNvPr id="1198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Facebook terms and conditions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17</a:t>
            </a:fld>
            <a:endParaRPr lang="en-GB"/>
          </a:p>
        </p:txBody>
      </p:sp>
    </p:spTree>
    <p:extLst>
      <p:ext uri="{BB962C8B-B14F-4D97-AF65-F5344CB8AC3E}">
        <p14:creationId xmlns:p14="http://schemas.microsoft.com/office/powerpoint/2010/main" val="1262291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6A37A9-A083-421D-83F1-1062C48190DE}" type="slidenum">
              <a:rPr lang="en-GB"/>
              <a:pPr/>
              <a:t>18</a:t>
            </a:fld>
            <a:endParaRPr lang="en-GB" dirty="0"/>
          </a:p>
        </p:txBody>
      </p:sp>
      <p:sp>
        <p:nvSpPr>
          <p:cNvPr id="6553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r>
              <a:rPr lang="en-GB" dirty="0"/>
              <a:t>Lifestyle and Lifecycle</a:t>
            </a:r>
          </a:p>
          <a:p>
            <a:r>
              <a:rPr lang="en-GB" dirty="0"/>
              <a:t>Activities, interests and opinions</a:t>
            </a:r>
          </a:p>
          <a:p>
            <a:endParaRPr lang="en-GB" dirty="0"/>
          </a:p>
          <a:p>
            <a:r>
              <a:rPr lang="en-GB" dirty="0"/>
              <a:t>Social class</a:t>
            </a:r>
          </a:p>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C522F4-C468-42DD-B537-8649DC7BCA8D}" type="slidenum">
              <a:rPr lang="en-GB"/>
              <a:pPr/>
              <a:t>19</a:t>
            </a:fld>
            <a:endParaRPr lang="en-GB"/>
          </a:p>
        </p:txBody>
      </p:sp>
      <p:sp>
        <p:nvSpPr>
          <p:cNvPr id="8089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people live can also affect purchase behaviour. Think of climate and location differences – very cold areas and hot areas; city vs country, house vs apartment, mountainous vs flat, seashore vs inner country. </a:t>
            </a:r>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2999915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A15D29-A343-452A-BFC2-FCF330B16889}" type="slidenum">
              <a:rPr lang="en-GB"/>
              <a:pPr/>
              <a:t>21</a:t>
            </a:fld>
            <a:endParaRPr lang="en-GB"/>
          </a:p>
        </p:txBody>
      </p:sp>
      <p:sp>
        <p:nvSpPr>
          <p:cNvPr id="82946"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0BCFF7-EE78-44CF-BA8D-A8E893FF72E3}" type="slidenum">
              <a:rPr lang="en-GB"/>
              <a:pPr/>
              <a:t>22</a:t>
            </a:fld>
            <a:endParaRPr lang="en-GB"/>
          </a:p>
        </p:txBody>
      </p:sp>
      <p:sp>
        <p:nvSpPr>
          <p:cNvPr id="12902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US" sz="1200" kern="1200" dirty="0">
                <a:solidFill>
                  <a:schemeClr val="tx1"/>
                </a:solidFill>
                <a:latin typeface="Times New Roman" pitchFamily="18" charset="0"/>
                <a:ea typeface="+mn-ea"/>
                <a:cs typeface="+mn-cs"/>
              </a:rPr>
              <a:t>Acorn is a powerful consumer classification that segments the UK population. By </a:t>
            </a:r>
            <a:r>
              <a:rPr lang="en-US" sz="1200" kern="1200" dirty="0" err="1">
                <a:solidFill>
                  <a:schemeClr val="tx1"/>
                </a:solidFill>
                <a:latin typeface="Times New Roman" pitchFamily="18" charset="0"/>
                <a:ea typeface="+mn-ea"/>
                <a:cs typeface="+mn-cs"/>
              </a:rPr>
              <a:t>analysing</a:t>
            </a:r>
            <a:r>
              <a:rPr lang="en-US" sz="1200" kern="1200" dirty="0">
                <a:solidFill>
                  <a:schemeClr val="tx1"/>
                </a:solidFill>
                <a:latin typeface="Times New Roman" pitchFamily="18" charset="0"/>
                <a:ea typeface="+mn-ea"/>
                <a:cs typeface="+mn-cs"/>
              </a:rPr>
              <a:t> demographic data, social factors, population and consumer behaviour, it provides precise information and an understanding of different types of people. Acorn provides valuable consumer insight helping you target, acquire and develop profitable customer relationships and improve service delivery. CACI Ltd of London</a:t>
            </a:r>
          </a:p>
          <a:p>
            <a:r>
              <a:rPr lang="en-GB" sz="1200" kern="1200" dirty="0">
                <a:solidFill>
                  <a:schemeClr val="tx1"/>
                </a:solidFill>
                <a:effectLst/>
                <a:latin typeface="Times New Roman" pitchFamily="18" charset="0"/>
                <a:ea typeface="+mn-ea"/>
                <a:cs typeface="+mn-cs"/>
              </a:rPr>
              <a:t>Understanding your customers using Acorn - YouTube</a:t>
            </a:r>
          </a:p>
          <a:p>
            <a:br>
              <a:rPr lang="en-GB" sz="1200" kern="1200" dirty="0">
                <a:solidFill>
                  <a:schemeClr val="tx1"/>
                </a:solidFill>
                <a:effectLst/>
                <a:latin typeface="Times New Roman" pitchFamily="18" charset="0"/>
                <a:ea typeface="+mn-ea"/>
                <a:cs typeface="+mn-cs"/>
              </a:rPr>
            </a:b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www.youtube.com</a:t>
            </a:r>
            <a:r>
              <a:rPr lang="en-GB" sz="1200" kern="1200" dirty="0">
                <a:solidFill>
                  <a:schemeClr val="tx1"/>
                </a:solidFill>
                <a:effectLst/>
                <a:latin typeface="Times New Roman" pitchFamily="18" charset="0"/>
                <a:ea typeface="+mn-ea"/>
                <a:cs typeface="+mn-cs"/>
              </a:rPr>
              <a:t>/</a:t>
            </a:r>
            <a:r>
              <a:rPr lang="en-GB" sz="1200" kern="1200" dirty="0" err="1">
                <a:solidFill>
                  <a:schemeClr val="tx1"/>
                </a:solidFill>
                <a:effectLst/>
                <a:latin typeface="Times New Roman" pitchFamily="18" charset="0"/>
                <a:ea typeface="+mn-ea"/>
                <a:cs typeface="+mn-cs"/>
              </a:rPr>
              <a:t>watch?v</a:t>
            </a:r>
            <a:r>
              <a:rPr lang="en-GB" sz="1200" kern="1200" dirty="0">
                <a:solidFill>
                  <a:schemeClr val="tx1"/>
                </a:solidFill>
                <a:effectLst/>
                <a:latin typeface="Times New Roman" pitchFamily="18" charset="0"/>
                <a:ea typeface="+mn-ea"/>
                <a:cs typeface="+mn-cs"/>
              </a:rPr>
              <a:t>=K8Hte8KXuf4</a:t>
            </a:r>
          </a:p>
          <a:p>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140D2C-ED8B-4B54-BD21-5E7CFDC57ED7}" type="slidenum">
              <a:rPr lang="en-GB"/>
              <a:pPr/>
              <a:t>23</a:t>
            </a:fld>
            <a:endParaRPr lang="en-GB"/>
          </a:p>
        </p:txBody>
      </p:sp>
      <p:sp>
        <p:nvSpPr>
          <p:cNvPr id="17920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Mosaic Consumer Classification | Experian Marketing Services</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www.experian.co.uk</a:t>
            </a:r>
            <a:r>
              <a:rPr lang="en-US" sz="1200" i="0" kern="1200" dirty="0">
                <a:solidFill>
                  <a:schemeClr val="tx1"/>
                </a:solidFill>
                <a:effectLst/>
                <a:latin typeface="Times New Roman" pitchFamily="18" charset="0"/>
                <a:ea typeface="+mn-ea"/>
                <a:cs typeface="+mn-cs"/>
              </a:rPr>
              <a:t>/marketing-services/products/mosaic-</a:t>
            </a:r>
            <a:r>
              <a:rPr lang="en-US" sz="1200" i="0" kern="1200" dirty="0" err="1">
                <a:solidFill>
                  <a:schemeClr val="tx1"/>
                </a:solidFill>
                <a:effectLst/>
                <a:latin typeface="Times New Roman" pitchFamily="18" charset="0"/>
                <a:ea typeface="+mn-ea"/>
                <a:cs typeface="+mn-cs"/>
              </a:rPr>
              <a:t>uk.html</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27</a:t>
            </a:fld>
            <a:endParaRPr lang="en-GB"/>
          </a:p>
        </p:txBody>
      </p:sp>
      <p:sp>
        <p:nvSpPr>
          <p:cNvPr id="5" name="Notes Placeholder 4"/>
          <p:cNvSpPr>
            <a:spLocks noGrp="1"/>
          </p:cNvSpPr>
          <p:nvPr>
            <p:ph type="body" sz="quarter" idx="11"/>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1" name="Rectangle 3"/>
          <p:cNvSpPr>
            <a:spLocks noGrp="1" noRot="1" noChangeAspect="1" noChangeArrowheads="1" noTextEdit="1"/>
          </p:cNvSpPr>
          <p:nvPr>
            <p:ph type="sldImg"/>
          </p:nvPr>
        </p:nvSpPr>
        <p:spPr>
          <a:ln cap="flat"/>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5" name="Rectangle 3"/>
          <p:cNvSpPr>
            <a:spLocks noGrp="1" noRot="1" noChangeAspect="1" noChangeArrowheads="1" noTextEdit="1"/>
          </p:cNvSpPr>
          <p:nvPr>
            <p:ph type="sldImg"/>
          </p:nvPr>
        </p:nvSpPr>
        <p:spPr>
          <a:ln cap="flat"/>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30</a:t>
            </a:fld>
            <a:endParaRPr lang="en-GB"/>
          </a:p>
        </p:txBody>
      </p:sp>
      <p:sp>
        <p:nvSpPr>
          <p:cNvPr id="5" name="Notes Placeholder 4"/>
          <p:cNvSpPr>
            <a:spLocks noGrp="1"/>
          </p:cNvSpPr>
          <p:nvPr>
            <p:ph type="body" sz="quarter" idx="11"/>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2A7142-D3BF-45C5-959D-80D0EA8A5A61}" type="slidenum">
              <a:rPr lang="en-GB"/>
              <a:pPr/>
              <a:t>32</a:t>
            </a:fld>
            <a:endParaRPr lang="en-GB"/>
          </a:p>
        </p:txBody>
      </p:sp>
      <p:sp>
        <p:nvSpPr>
          <p:cNvPr id="161794"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r>
              <a:rPr lang="en-GB" sz="1200" u="none" strike="noStrike" kern="1200" dirty="0">
                <a:solidFill>
                  <a:schemeClr val="tx1"/>
                </a:solidFill>
                <a:effectLst/>
                <a:latin typeface="Times New Roman" pitchFamily="18" charset="0"/>
                <a:ea typeface="+mn-ea"/>
                <a:cs typeface="+mn-cs"/>
                <a:hlinkClick r:id="rId3"/>
              </a:rPr>
              <a:t>Benefit segments of the female apparel market: Psychographics, shopping orientations, and demographics</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S </a:t>
            </a:r>
            <a:r>
              <a:rPr lang="en-GB" sz="1200" b="1" kern="1200" dirty="0">
                <a:solidFill>
                  <a:schemeClr val="tx1"/>
                </a:solidFill>
                <a:effectLst/>
                <a:latin typeface="Times New Roman" pitchFamily="18" charset="0"/>
                <a:ea typeface="+mn-ea"/>
                <a:cs typeface="+mn-cs"/>
              </a:rPr>
              <a:t>Shim</a:t>
            </a:r>
            <a:r>
              <a:rPr lang="en-GB" sz="1200" kern="1200" dirty="0">
                <a:solidFill>
                  <a:schemeClr val="tx1"/>
                </a:solidFill>
                <a:effectLst/>
                <a:latin typeface="Times New Roman" pitchFamily="18" charset="0"/>
                <a:ea typeface="+mn-ea"/>
                <a:cs typeface="+mn-cs"/>
              </a:rPr>
              <a:t>, MC </a:t>
            </a:r>
            <a:r>
              <a:rPr lang="en-GB" sz="1200" b="1" kern="1200" dirty="0" err="1">
                <a:solidFill>
                  <a:schemeClr val="tx1"/>
                </a:solidFill>
                <a:effectLst/>
                <a:latin typeface="Times New Roman" pitchFamily="18" charset="0"/>
                <a:ea typeface="+mn-ea"/>
                <a:cs typeface="+mn-cs"/>
              </a:rPr>
              <a:t>Bickle</a:t>
            </a:r>
            <a:r>
              <a:rPr lang="en-GB" sz="1200" kern="1200" dirty="0">
                <a:solidFill>
                  <a:schemeClr val="tx1"/>
                </a:solidFill>
                <a:effectLst/>
                <a:latin typeface="Times New Roman" pitchFamily="18" charset="0"/>
                <a:ea typeface="+mn-ea"/>
                <a:cs typeface="+mn-cs"/>
              </a:rPr>
              <a:t> - Clothing and Textiles Research Journal, 1994 - </a:t>
            </a:r>
            <a:r>
              <a:rPr lang="en-GB" sz="1200" kern="1200" dirty="0" err="1">
                <a:solidFill>
                  <a:schemeClr val="tx1"/>
                </a:solidFill>
                <a:effectLst/>
                <a:latin typeface="Times New Roman" pitchFamily="18" charset="0"/>
                <a:ea typeface="+mn-ea"/>
                <a:cs typeface="+mn-cs"/>
              </a:rPr>
              <a:t>journals.sagepub.com</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AAA6D4-BD20-4277-B93A-7CCB02B6099B}" type="slidenum">
              <a:rPr lang="en-GB"/>
              <a:pPr/>
              <a:t>33</a:t>
            </a:fld>
            <a:endParaRPr lang="en-GB"/>
          </a:p>
        </p:txBody>
      </p:sp>
      <p:sp>
        <p:nvSpPr>
          <p:cNvPr id="327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u="none" strike="noStrike" kern="1200" dirty="0">
                <a:solidFill>
                  <a:schemeClr val="tx1"/>
                </a:solidFill>
                <a:effectLst/>
                <a:latin typeface="Times New Roman" pitchFamily="18" charset="0"/>
                <a:ea typeface="+mn-ea"/>
                <a:cs typeface="+mn-cs"/>
                <a:hlinkClick r:id="rId3"/>
              </a:rPr>
              <a:t>Customer loyalty: toward an integrated conceptual framework</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AS </a:t>
            </a:r>
            <a:r>
              <a:rPr lang="en-GB" sz="1200" b="1" kern="1200" dirty="0">
                <a:solidFill>
                  <a:schemeClr val="tx1"/>
                </a:solidFill>
                <a:effectLst/>
                <a:latin typeface="Times New Roman" pitchFamily="18" charset="0"/>
                <a:ea typeface="+mn-ea"/>
                <a:cs typeface="+mn-cs"/>
              </a:rPr>
              <a:t>Dick</a:t>
            </a:r>
            <a:r>
              <a:rPr lang="en-GB" sz="1200" kern="1200" dirty="0">
                <a:solidFill>
                  <a:schemeClr val="tx1"/>
                </a:solidFill>
                <a:effectLst/>
                <a:latin typeface="Times New Roman" pitchFamily="18" charset="0"/>
                <a:ea typeface="+mn-ea"/>
                <a:cs typeface="+mn-cs"/>
              </a:rPr>
              <a:t>, K </a:t>
            </a:r>
            <a:r>
              <a:rPr lang="en-GB" sz="1200" b="1" kern="1200" dirty="0" err="1">
                <a:solidFill>
                  <a:schemeClr val="tx1"/>
                </a:solidFill>
                <a:effectLst/>
                <a:latin typeface="Times New Roman" pitchFamily="18" charset="0"/>
                <a:ea typeface="+mn-ea"/>
                <a:cs typeface="+mn-cs"/>
              </a:rPr>
              <a:t>Basu</a:t>
            </a:r>
            <a:r>
              <a:rPr lang="en-GB" sz="1200" kern="1200" dirty="0">
                <a:solidFill>
                  <a:schemeClr val="tx1"/>
                </a:solidFill>
                <a:effectLst/>
                <a:latin typeface="Times New Roman" pitchFamily="18" charset="0"/>
                <a:ea typeface="+mn-ea"/>
                <a:cs typeface="+mn-cs"/>
              </a:rPr>
              <a:t> - Journal of the academy of marketing …, 1994 - </a:t>
            </a:r>
            <a:r>
              <a:rPr lang="en-GB" sz="1200" kern="1200" dirty="0" err="1">
                <a:solidFill>
                  <a:schemeClr val="tx1"/>
                </a:solidFill>
                <a:effectLst/>
                <a:latin typeface="Times New Roman" pitchFamily="18" charset="0"/>
                <a:ea typeface="+mn-ea"/>
                <a:cs typeface="+mn-cs"/>
              </a:rPr>
              <a:t>journals.sagepub.com</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476E4C-B503-4A1A-B076-4F96ECE1CF6A}" type="slidenum">
              <a:rPr lang="en-GB"/>
              <a:pPr/>
              <a:t>34</a:t>
            </a:fld>
            <a:endParaRPr lang="en-GB"/>
          </a:p>
        </p:txBody>
      </p:sp>
      <p:sp>
        <p:nvSpPr>
          <p:cNvPr id="665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35</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663134-8150-473F-96AE-C32B591E08A0}" type="slidenum">
              <a:rPr lang="en-GB"/>
              <a:pPr/>
              <a:t>36</a:t>
            </a:fld>
            <a:endParaRPr lang="en-GB"/>
          </a:p>
        </p:txBody>
      </p:sp>
      <p:sp>
        <p:nvSpPr>
          <p:cNvPr id="7373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B89395D-B3A7-4630-A314-DFA4C37967A8}" type="slidenum">
              <a:rPr lang="en-GB"/>
              <a:pPr/>
              <a:t>37</a:t>
            </a:fld>
            <a:endParaRPr lang="en-GB"/>
          </a:p>
        </p:txBody>
      </p:sp>
      <p:sp>
        <p:nvSpPr>
          <p:cNvPr id="19661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effective in terms of cost, reach </a:t>
            </a:r>
            <a:r>
              <a:rPr lang="en-US"/>
              <a:t>and research</a:t>
            </a:r>
            <a:endParaRPr lang="en-US" dirty="0"/>
          </a:p>
        </p:txBody>
      </p:sp>
      <p:sp>
        <p:nvSpPr>
          <p:cNvPr id="4" name="Slide Number Placeholder 3"/>
          <p:cNvSpPr>
            <a:spLocks noGrp="1"/>
          </p:cNvSpPr>
          <p:nvPr>
            <p:ph type="sldNum" sz="quarter" idx="10"/>
          </p:nvPr>
        </p:nvSpPr>
        <p:spPr/>
        <p:txBody>
          <a:bodyPr/>
          <a:lstStyle/>
          <a:p>
            <a:fld id="{040C87D3-1C4D-40A8-910E-2B0916B5CC9E}" type="slidenum">
              <a:rPr lang="en-GB" smtClean="0"/>
              <a:pPr/>
              <a:t>38</a:t>
            </a:fld>
            <a:endParaRPr lang="en-GB"/>
          </a:p>
        </p:txBody>
      </p:sp>
    </p:spTree>
    <p:extLst>
      <p:ext uri="{BB962C8B-B14F-4D97-AF65-F5344CB8AC3E}">
        <p14:creationId xmlns:p14="http://schemas.microsoft.com/office/powerpoint/2010/main" val="38691408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0CC260-FBF3-4672-B7D7-206039E6614A}" type="slidenum">
              <a:rPr lang="en-GB"/>
              <a:pPr/>
              <a:t>39</a:t>
            </a:fld>
            <a:endParaRPr lang="en-GB"/>
          </a:p>
        </p:txBody>
      </p:sp>
      <p:sp>
        <p:nvSpPr>
          <p:cNvPr id="14438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E8D30-DB62-46AF-9518-419B1D6DF5F0}" type="slidenum">
              <a:rPr lang="en-GB"/>
              <a:pPr/>
              <a:t>40</a:t>
            </a:fld>
            <a:endParaRPr lang="en-GB"/>
          </a:p>
        </p:txBody>
      </p:sp>
      <p:sp>
        <p:nvSpPr>
          <p:cNvPr id="1863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41</a:t>
            </a:fld>
            <a:endParaRPr lang="en-US"/>
          </a:p>
        </p:txBody>
      </p:sp>
    </p:spTree>
    <p:extLst>
      <p:ext uri="{BB962C8B-B14F-4D97-AF65-F5344CB8AC3E}">
        <p14:creationId xmlns:p14="http://schemas.microsoft.com/office/powerpoint/2010/main" val="2074334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a:ln/>
        </p:spPr>
      </p:sp>
      <p:sp>
        <p:nvSpPr>
          <p:cNvPr id="97284"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C3A3072E-6B33-4F8F-A55B-1EAF5A86F526}" type="slidenum">
              <a:rPr lang="da-DK" sz="1200" smtClean="0"/>
              <a:pPr eaLnBrk="1" hangingPunct="1"/>
              <a:t>43</a:t>
            </a:fld>
            <a:endParaRPr lang="da-DK" sz="1200"/>
          </a:p>
        </p:txBody>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Womens Fashion opinion leaders | Leadership | Leadership &amp; Mentoring</a:t>
            </a:r>
            <a:endParaRPr lang="en-GB" sz="1200" b="1" kern="1200" dirty="0">
              <a:solidFill>
                <a:schemeClr val="tx1"/>
              </a:solidFill>
              <a:effectLst/>
              <a:latin typeface="Times New Roman" pitchFamily="18" charset="0"/>
              <a:ea typeface="+mn-ea"/>
              <a:cs typeface="+mn-cs"/>
            </a:endParaRPr>
          </a:p>
          <a:p>
            <a:r>
              <a:rPr lang="en-US" sz="1200" i="0" kern="1200" dirty="0">
                <a:solidFill>
                  <a:schemeClr val="tx1"/>
                </a:solidFill>
                <a:effectLst/>
                <a:latin typeface="Times New Roman" pitchFamily="18" charset="0"/>
                <a:ea typeface="+mn-ea"/>
                <a:cs typeface="+mn-cs"/>
              </a:rPr>
              <a:t>https://</a:t>
            </a:r>
            <a:r>
              <a:rPr lang="en-US" sz="1200" i="0" kern="1200" dirty="0" err="1">
                <a:solidFill>
                  <a:schemeClr val="tx1"/>
                </a:solidFill>
                <a:effectLst/>
                <a:latin typeface="Times New Roman" pitchFamily="18" charset="0"/>
                <a:ea typeface="+mn-ea"/>
                <a:cs typeface="+mn-cs"/>
              </a:rPr>
              <a:t>www.scribd.com</a:t>
            </a:r>
            <a:r>
              <a:rPr lang="en-US" sz="1200" i="0" kern="1200" dirty="0">
                <a:solidFill>
                  <a:schemeClr val="tx1"/>
                </a:solidFill>
                <a:effectLst/>
                <a:latin typeface="Times New Roman" pitchFamily="18" charset="0"/>
                <a:ea typeface="+mn-ea"/>
                <a:cs typeface="+mn-cs"/>
              </a:rPr>
              <a:t>/document/50561591/</a:t>
            </a:r>
            <a:r>
              <a:rPr lang="en-US" sz="1200" i="0" kern="1200" dirty="0" err="1">
                <a:solidFill>
                  <a:schemeClr val="tx1"/>
                </a:solidFill>
                <a:effectLst/>
                <a:latin typeface="Times New Roman" pitchFamily="18" charset="0"/>
                <a:ea typeface="+mn-ea"/>
                <a:cs typeface="+mn-cs"/>
              </a:rPr>
              <a:t>Womens</a:t>
            </a:r>
            <a:r>
              <a:rPr lang="en-US" sz="1200" i="0" kern="1200" dirty="0">
                <a:solidFill>
                  <a:schemeClr val="tx1"/>
                </a:solidFill>
                <a:effectLst/>
                <a:latin typeface="Times New Roman" pitchFamily="18" charset="0"/>
                <a:ea typeface="+mn-ea"/>
                <a:cs typeface="+mn-cs"/>
              </a:rPr>
              <a:t>-Fashion-opinion-leaders</a:t>
            </a:r>
          </a:p>
          <a:p>
            <a:r>
              <a:rPr lang="en-GB" sz="1200" b="0" u="none" strike="noStrike" kern="1200" dirty="0">
                <a:solidFill>
                  <a:schemeClr val="tx1"/>
                </a:solidFill>
                <a:effectLst/>
                <a:latin typeface="Times New Roman" pitchFamily="18" charset="0"/>
                <a:ea typeface="+mn-ea"/>
                <a:cs typeface="+mn-cs"/>
                <a:hlinkClick r:id="rId4"/>
              </a:rPr>
              <a:t>Two-step flow of communication - Wikipedia</a:t>
            </a:r>
            <a:endParaRPr lang="en-GB" sz="1200" b="1" kern="1200" dirty="0">
              <a:solidFill>
                <a:schemeClr val="tx1"/>
              </a:solidFill>
              <a:effectLst/>
              <a:latin typeface="Times New Roman" pitchFamily="18" charset="0"/>
              <a:ea typeface="+mn-ea"/>
              <a:cs typeface="+mn-cs"/>
            </a:endParaRPr>
          </a:p>
          <a:p>
            <a:r>
              <a:rPr lang="en-US" sz="1200" i="0" kern="1200" dirty="0">
                <a:solidFill>
                  <a:schemeClr val="tx1"/>
                </a:solidFill>
                <a:effectLst/>
                <a:latin typeface="Times New Roman" pitchFamily="18" charset="0"/>
                <a:ea typeface="+mn-ea"/>
                <a:cs typeface="+mn-cs"/>
              </a:rPr>
              <a:t>https://</a:t>
            </a:r>
            <a:r>
              <a:rPr lang="en-US" sz="1200" i="0" kern="1200" dirty="0" err="1">
                <a:solidFill>
                  <a:schemeClr val="tx1"/>
                </a:solidFill>
                <a:effectLst/>
                <a:latin typeface="Times New Roman" pitchFamily="18" charset="0"/>
                <a:ea typeface="+mn-ea"/>
                <a:cs typeface="+mn-cs"/>
              </a:rPr>
              <a:t>en.wikipedia.org</a:t>
            </a:r>
            <a:r>
              <a:rPr lang="en-US" sz="1200" i="0" kern="1200" dirty="0">
                <a:solidFill>
                  <a:schemeClr val="tx1"/>
                </a:solidFill>
                <a:effectLst/>
                <a:latin typeface="Times New Roman" pitchFamily="18" charset="0"/>
                <a:ea typeface="+mn-ea"/>
                <a:cs typeface="+mn-cs"/>
              </a:rPr>
              <a:t>/wiki/Two-</a:t>
            </a:r>
            <a:r>
              <a:rPr lang="en-US" sz="1200" i="0" kern="1200" dirty="0" err="1">
                <a:solidFill>
                  <a:schemeClr val="tx1"/>
                </a:solidFill>
                <a:effectLst/>
                <a:latin typeface="Times New Roman" pitchFamily="18" charset="0"/>
                <a:ea typeface="+mn-ea"/>
                <a:cs typeface="+mn-cs"/>
              </a:rPr>
              <a:t>step_flow_of_communication</a:t>
            </a:r>
            <a:endParaRPr lang="en-US" sz="1200" i="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pPr lvl="0" fontAlgn="ctr"/>
            <a:r>
              <a:rPr lang="en-US" sz="1200" kern="1200" dirty="0">
                <a:solidFill>
                  <a:schemeClr val="tx1"/>
                </a:solidFill>
                <a:effectLst/>
                <a:latin typeface="Times New Roman" pitchFamily="18" charset="0"/>
                <a:ea typeface="+mn-ea"/>
                <a:cs typeface="+mn-cs"/>
              </a:rPr>
              <a:t> </a:t>
            </a:r>
            <a:endParaRPr lang="en-GB" sz="1200" kern="1200" dirty="0">
              <a:solidFill>
                <a:schemeClr val="tx1"/>
              </a:solidFill>
              <a:effectLst/>
              <a:latin typeface="Times New Roman" pitchFamily="18" charset="0"/>
              <a:ea typeface="+mn-ea"/>
              <a:cs typeface="+mn-cs"/>
            </a:endParaRPr>
          </a:p>
          <a:p>
            <a:pPr lvl="0" fontAlgn="ctr"/>
            <a:r>
              <a:rPr lang="en-US" sz="1200" kern="1200" dirty="0">
                <a:solidFill>
                  <a:schemeClr val="tx1"/>
                </a:solidFill>
                <a:effectLst/>
                <a:latin typeface="Times New Roman" pitchFamily="18" charset="0"/>
                <a:ea typeface="+mn-ea"/>
                <a:cs typeface="+mn-cs"/>
              </a:rPr>
              <a:t> </a:t>
            </a:r>
            <a:endParaRPr lang="en-GB" sz="1200" kern="1200" dirty="0">
              <a:solidFill>
                <a:schemeClr val="tx1"/>
              </a:solidFill>
              <a:effectLst/>
              <a:latin typeface="Times New Roman" pitchFamily="18" charset="0"/>
              <a:ea typeface="+mn-ea"/>
              <a:cs typeface="+mn-cs"/>
            </a:endParaRPr>
          </a:p>
          <a:p>
            <a:r>
              <a:rPr lang="en-US" sz="1200" kern="1200" dirty="0">
                <a:solidFill>
                  <a:schemeClr val="tx1"/>
                </a:solidFill>
                <a:effectLst/>
                <a:latin typeface="Times New Roman" pitchFamily="18" charset="0"/>
                <a:ea typeface="+mn-ea"/>
                <a:cs typeface="+mn-cs"/>
              </a:rPr>
              <a:t>The two-step flow of communication model says that most people form their opinions under the ... </a:t>
            </a:r>
            <a:r>
              <a:rPr lang="en-US" sz="1200" b="1" i="0" kern="1200" dirty="0">
                <a:solidFill>
                  <a:schemeClr val="tx1"/>
                </a:solidFill>
                <a:effectLst/>
                <a:latin typeface="Times New Roman" pitchFamily="18" charset="0"/>
                <a:ea typeface="+mn-ea"/>
                <a:cs typeface="+mn-cs"/>
              </a:rPr>
              <a:t>Paul </a:t>
            </a:r>
            <a:r>
              <a:rPr lang="en-US" sz="1200" b="1" i="0" kern="1200" dirty="0" err="1">
                <a:solidFill>
                  <a:schemeClr val="tx1"/>
                </a:solidFill>
                <a:effectLst/>
                <a:latin typeface="Times New Roman" pitchFamily="18" charset="0"/>
                <a:ea typeface="+mn-ea"/>
                <a:cs typeface="+mn-cs"/>
              </a:rPr>
              <a:t>Lazarsfeld</a:t>
            </a:r>
            <a:r>
              <a:rPr lang="en-US" sz="1200" b="1" i="0" kern="1200" dirty="0">
                <a:solidFill>
                  <a:schemeClr val="tx1"/>
                </a:solidFill>
                <a:effectLst/>
                <a:latin typeface="Times New Roman" pitchFamily="18" charset="0"/>
                <a:ea typeface="+mn-ea"/>
                <a:cs typeface="+mn-cs"/>
              </a:rPr>
              <a:t> and </a:t>
            </a:r>
            <a:r>
              <a:rPr lang="en-US" sz="1200" b="1" i="0" kern="1200" dirty="0" err="1">
                <a:solidFill>
                  <a:schemeClr val="tx1"/>
                </a:solidFill>
                <a:effectLst/>
                <a:latin typeface="Times New Roman" pitchFamily="18" charset="0"/>
                <a:ea typeface="+mn-ea"/>
                <a:cs typeface="+mn-cs"/>
              </a:rPr>
              <a:t>Elihu</a:t>
            </a:r>
            <a:r>
              <a:rPr lang="en-US" sz="1200" b="1" i="0" kern="1200" dirty="0">
                <a:solidFill>
                  <a:schemeClr val="tx1"/>
                </a:solidFill>
                <a:effectLst/>
                <a:latin typeface="Times New Roman" pitchFamily="18" charset="0"/>
                <a:ea typeface="+mn-ea"/>
                <a:cs typeface="+mn-cs"/>
              </a:rPr>
              <a:t> Katz</a:t>
            </a:r>
            <a:r>
              <a:rPr lang="en-US" sz="1200" kern="1200" dirty="0">
                <a:solidFill>
                  <a:schemeClr val="tx1"/>
                </a:solidFill>
                <a:effectLst/>
                <a:latin typeface="Times New Roman" pitchFamily="18" charset="0"/>
                <a:ea typeface="+mn-ea"/>
                <a:cs typeface="+mn-cs"/>
              </a:rPr>
              <a:t> are considered to be the founders of functional theory and their book Personal Influence (1955) is considered to</a:t>
            </a:r>
          </a:p>
          <a:p>
            <a:r>
              <a:rPr lang="en-GB" sz="1200" u="none" strike="noStrike" kern="1200" dirty="0">
                <a:solidFill>
                  <a:schemeClr val="tx1"/>
                </a:solidFill>
                <a:effectLst/>
                <a:latin typeface="Times New Roman" pitchFamily="18" charset="0"/>
                <a:ea typeface="+mn-ea"/>
                <a:cs typeface="+mn-cs"/>
                <a:hlinkClick r:id="rId5"/>
              </a:rPr>
              <a:t>Word of mouth and viral </a:t>
            </a:r>
            <a:r>
              <a:rPr lang="en-GB" sz="1200" b="1" u="none" strike="noStrike" kern="1200" dirty="0">
                <a:solidFill>
                  <a:schemeClr val="tx1"/>
                </a:solidFill>
                <a:effectLst/>
                <a:latin typeface="Times New Roman" pitchFamily="18" charset="0"/>
                <a:ea typeface="+mn-ea"/>
                <a:cs typeface="+mn-cs"/>
                <a:hlinkClick r:id="rId5"/>
              </a:rPr>
              <a:t>marketing</a:t>
            </a:r>
            <a:r>
              <a:rPr lang="en-GB" sz="1200" u="none" strike="noStrike" kern="1200" dirty="0">
                <a:solidFill>
                  <a:schemeClr val="tx1"/>
                </a:solidFill>
                <a:effectLst/>
                <a:latin typeface="Times New Roman" pitchFamily="18" charset="0"/>
                <a:ea typeface="+mn-ea"/>
                <a:cs typeface="+mn-cs"/>
                <a:hlinkClick r:id="rId5"/>
              </a:rPr>
              <a:t>: taking the temperature of the hottest trends in </a:t>
            </a:r>
            <a:r>
              <a:rPr lang="en-GB" sz="1200" b="1" u="none" strike="noStrike" kern="1200" dirty="0">
                <a:solidFill>
                  <a:schemeClr val="tx1"/>
                </a:solidFill>
                <a:effectLst/>
                <a:latin typeface="Times New Roman" pitchFamily="18" charset="0"/>
                <a:ea typeface="+mn-ea"/>
                <a:cs typeface="+mn-cs"/>
                <a:hlinkClick r:id="rId5"/>
              </a:rPr>
              <a:t>marketing</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R Ferguson - Journal of consumer </a:t>
            </a:r>
            <a:r>
              <a:rPr lang="en-GB" sz="1200" b="1" kern="1200" dirty="0">
                <a:solidFill>
                  <a:schemeClr val="tx1"/>
                </a:solidFill>
                <a:effectLst/>
                <a:latin typeface="Times New Roman" pitchFamily="18" charset="0"/>
                <a:ea typeface="+mn-ea"/>
                <a:cs typeface="+mn-cs"/>
              </a:rPr>
              <a:t>marketing</a:t>
            </a:r>
            <a:r>
              <a:rPr lang="en-GB" sz="1200" kern="1200" dirty="0">
                <a:solidFill>
                  <a:schemeClr val="tx1"/>
                </a:solidFill>
                <a:effectLst/>
                <a:latin typeface="Times New Roman" pitchFamily="18" charset="0"/>
                <a:ea typeface="+mn-ea"/>
                <a:cs typeface="+mn-cs"/>
              </a:rPr>
              <a:t>, 2008 - </a:t>
            </a:r>
            <a:r>
              <a:rPr lang="en-GB" sz="1200" kern="1200" dirty="0" err="1">
                <a:solidFill>
                  <a:schemeClr val="tx1"/>
                </a:solidFill>
                <a:effectLst/>
                <a:latin typeface="Times New Roman" pitchFamily="18" charset="0"/>
                <a:ea typeface="+mn-ea"/>
                <a:cs typeface="+mn-cs"/>
              </a:rPr>
              <a:t>emeraldinsight.com</a:t>
            </a:r>
            <a:endParaRPr lang="en-GB" sz="120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r>
              <a:rPr lang="en-GB" sz="1200" b="0" u="none" strike="noStrike" kern="1200" dirty="0">
                <a:solidFill>
                  <a:schemeClr val="tx1"/>
                </a:solidFill>
                <a:effectLst/>
                <a:latin typeface="Times New Roman" pitchFamily="18" charset="0"/>
                <a:ea typeface="+mn-ea"/>
                <a:cs typeface="+mn-cs"/>
                <a:hlinkClick r:id="rId6"/>
              </a:rPr>
              <a:t>Zoella has been crowned the most powerful YouTube star in Britain ...</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www.standard.co.uk</a:t>
            </a:r>
            <a:r>
              <a:rPr lang="en-US" sz="1200" i="0" kern="1200" dirty="0">
                <a:solidFill>
                  <a:schemeClr val="tx1"/>
                </a:solidFill>
                <a:effectLst/>
                <a:latin typeface="Times New Roman" pitchFamily="18" charset="0"/>
                <a:ea typeface="+mn-ea"/>
                <a:cs typeface="+mn-cs"/>
              </a:rPr>
              <a:t> › Lifestyle › London Life</a:t>
            </a:r>
            <a:endParaRPr lang="en-GB" sz="120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ln/>
        </p:spPr>
      </p:sp>
      <p:sp>
        <p:nvSpPr>
          <p:cNvPr id="98307"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98308"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7EC7E81E-4DEC-44F5-A92A-0B817F5C9C8C}" type="slidenum">
              <a:rPr lang="da-DK" sz="1200" smtClean="0"/>
              <a:pPr eaLnBrk="1" hangingPunct="1"/>
              <a:t>44</a:t>
            </a:fld>
            <a:endParaRPr lang="da-DK"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99332"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AEF5EAD2-7AF6-4244-9600-57988374FEA9}" type="slidenum">
              <a:rPr lang="en-US" sz="1200" smtClean="0"/>
              <a:pPr eaLnBrk="1" hangingPunct="1"/>
              <a:t>45</a:t>
            </a:fld>
            <a:endParaRPr 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w="9525"/>
        </p:spPr>
        <p:txBody>
          <a:bodyPr/>
          <a:lstStyle/>
          <a:p>
            <a:r>
              <a:rPr lang="en-GB" dirty="0"/>
              <a:t>Hedonic v utilitarian</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rtl="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Production operations are important to achieving a company’s strategy. Careful planning of all aspects of production helps companies cut costs (to become low-cost leaders) or design new products and product features necessary for a differentiation strategy.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Among the important strategic issues that managers must consider are planning for production capacity, the location of facilities, production processes to be used, and the layout of facilities.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0349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740804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9500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356352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66794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22504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611144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7276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1645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03091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6878156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28526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08/01/2024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08/01/2024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08/01/2024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08/01/2024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08/01/2024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tutor2u.net/blog/index.php/business-studies/comments/qa-what-is-market-segmentati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ved=0CAcQjRxqFQoTCOe73bWAuMcCFUlcGgodMpsG3w&amp;url=http://piesandfries.blogspot.com/2014/03/fish-and-chips-by-sea.html&amp;ei=1fXVVYC9GsbqauKGvrAF&amp;bvm=bv.99804247,bs.1,d.ZGU&amp;psig=AFQjCNF62oosuv3OuOxe3TQwYWZeOwQNdA&amp;ust=1440171866703551" TargetMode="External"/><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hyperlink" Target="http://www.mytable.com/r64506096/e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charlescountymd.gov/locations/dunkin-donuts" TargetMode="Externa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hyperlink" Target="http://www.independent.co.uk/life-style/food-and-drink/news/starbucks-pay-it-forward-chain-nearly-reaches-400-acts-of-kindness-then-one-person-ruins-it-for-everyone-9685656.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renegadechicks.com/generation-y-are-90s-babies-missing-life-because-theyre-too-busy-sharing-it-online/"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unlockyourwealthradio.com/2014/04/13/10mostexpensiveconcertticke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perspectives.3ds.com/manufacturing/3d-brings-mass-customization-close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hyperlink" Target="http://blog.credit.com/2013/06/6-million-facebook-data-breach/"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hyperlink" Target="http://www.arabiangazette.com/top-5-healthy-lifestyle-reasons/" TargetMode="External"/><Relationship Id="rId7" Type="http://schemas.openxmlformats.org/officeDocument/2006/relationships/hyperlink" Target="http://gwynteatro.wordpress.com/2013/12/29/attention-leaders-five-attitudes-to-take-to-work-in-201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www.borderlinepersonalitytreatment.com/react-to-borderline-personality-disorder.html" TargetMode="Externa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hyperlink" Target="http://museumofuncutfunk.com/2012/09/04/the-street-where-you-liv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1.jpg"/><Relationship Id="rId7" Type="http://schemas.openxmlformats.org/officeDocument/2006/relationships/image" Target="../media/image25.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 Id="rId9" Type="http://schemas.openxmlformats.org/officeDocument/2006/relationships/image" Target="../media/image27.jpg"/></Relationships>
</file>

<file path=ppt/slides/_rels/slide21.xml.rels><?xml version="1.0" encoding="UTF-8" standalone="yes"?>
<Relationships xmlns="http://schemas.openxmlformats.org/package/2006/relationships"><Relationship Id="rId3" Type="http://schemas.openxmlformats.org/officeDocument/2006/relationships/hyperlink" Target="http://www.shutterstock.com/pic-77075806/stock-photo-background-concept-wordcloud-illustration-of-social-class.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hyperlink" Target="http://acorn.caci.co.uk/try-acor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gatedmmuni.com/gated-communities-in-macon-ga/"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www.telegraph.co.uk/finance/newsbysector/constructionandproperty/6110541/Housing-associations-face-selling-off-social-homes-to-meet-interest-bill.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leedscivictrust.org.uk/?idno=1166"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ites.google.com/a/springisd.org/jgriffin/exploring-careers-overview/assignments/week-of-december-1-2014"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www.strategicbusinessinsights.com/vals/presurvey.shtml"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searchengineland.com/3-things-major-google-algorithm-update-260828"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www.zazzle.co.nz/ironic+zombie+clothin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en.wikipedia.org/wiki/Toothpaste"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video" Target="https://www.youtube.com/embed/mEIqLcGxZRM?feature=oembed" TargetMode="External"/><Relationship Id="rId5" Type="http://schemas.openxmlformats.org/officeDocument/2006/relationships/image" Target="../media/image53.jpeg"/><Relationship Id="rId4" Type="http://schemas.openxmlformats.org/officeDocument/2006/relationships/hyperlink" Target="https://www.youtube.com/watch?v=mEIqLcGxZRM"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video" Target="https://www.youtube.com/embed/HxXJ8Q2GCs4?feature=oembed" TargetMode="External"/><Relationship Id="rId5" Type="http://schemas.openxmlformats.org/officeDocument/2006/relationships/image" Target="../media/image54.jpeg"/><Relationship Id="rId4" Type="http://schemas.openxmlformats.org/officeDocument/2006/relationships/hyperlink" Target="https://www.youtube.com/watch?v=HxXJ8Q2GCs4"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004344"/>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09</a:t>
            </a:r>
          </a:p>
          <a:p>
            <a:pPr eaLnBrk="1" hangingPunct="1"/>
            <a:r>
              <a:rPr lang="en-GB" altLang="en-US" sz="4000" dirty="0">
                <a:solidFill>
                  <a:srgbClr val="FFFF00"/>
                </a:solidFill>
              </a:rPr>
              <a:t>International Marketing, Global Operations and Supply Chain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607449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2363" y="404664"/>
            <a:ext cx="11089232" cy="692696"/>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63352" y="1196752"/>
            <a:ext cx="11287254" cy="3994840"/>
          </a:xfrm>
        </p:spPr>
        <p:txBody>
          <a:bodyPr/>
          <a:lstStyle/>
          <a:p>
            <a:pPr lvl="1">
              <a:buFont typeface="Arial" panose="020B0604020202020204" pitchFamily="34" charset="0"/>
              <a:buChar char="•"/>
            </a:pPr>
            <a:r>
              <a:rPr lang="en-GB" sz="2400" dirty="0"/>
              <a:t>Understand the concepts of segmentation and targeting and how positioning can be used to create competitive advantage</a:t>
            </a:r>
          </a:p>
          <a:p>
            <a:pPr lvl="1">
              <a:buFont typeface="Arial" panose="020B0604020202020204" pitchFamily="34" charset="0"/>
              <a:buChar char="•"/>
            </a:pPr>
            <a:r>
              <a:rPr lang="en-GB" sz="2400" dirty="0"/>
              <a:t>Be able to assess factors influencing consumer buying behaviour </a:t>
            </a:r>
          </a:p>
          <a:p>
            <a:pPr lvl="1">
              <a:buFont typeface="Arial" panose="020B0604020202020204" pitchFamily="34" charset="0"/>
              <a:buChar char="•"/>
            </a:pPr>
            <a:r>
              <a:rPr lang="en-GB" sz="2400" dirty="0"/>
              <a:t>To identify the key production matters that concern managers </a:t>
            </a:r>
          </a:p>
          <a:p>
            <a:pPr lvl="1">
              <a:buFont typeface="Arial" panose="020B0604020202020204" pitchFamily="34" charset="0"/>
              <a:buChar char="•"/>
            </a:pPr>
            <a:r>
              <a:rPr lang="en-GB" sz="2400" dirty="0"/>
              <a:t>To describe the different dimensions of a global manufacturing strategy </a:t>
            </a:r>
          </a:p>
          <a:p>
            <a:pPr lvl="1">
              <a:buFont typeface="Arial" panose="020B0604020202020204" pitchFamily="34" charset="0"/>
              <a:buChar char="•"/>
            </a:pPr>
            <a:r>
              <a:rPr lang="en-GB" sz="2400" dirty="0"/>
              <a:t>To examine the elements of global supply chain management </a:t>
            </a:r>
          </a:p>
          <a:p>
            <a:pPr lvl="1">
              <a:buFont typeface="Arial" panose="020B0604020202020204" pitchFamily="34" charset="0"/>
              <a:buChar char="•"/>
            </a:pPr>
            <a:r>
              <a:rPr lang="en-GB" sz="2400" dirty="0"/>
              <a:t>To show how quality affects the global supply chain</a:t>
            </a:r>
          </a:p>
          <a:p>
            <a:pPr lvl="1">
              <a:buFont typeface="Arial" panose="020B0604020202020204" pitchFamily="34" charset="0"/>
              <a:buChar char="•"/>
            </a:pPr>
            <a:r>
              <a:rPr lang="en-GB" sz="2400" dirty="0"/>
              <a:t>To show how global sourcing is an important aspect of global supply-chain and operations management</a:t>
            </a:r>
          </a:p>
          <a:p>
            <a:pPr algn="just"/>
            <a:endParaRPr lang="en-GB" sz="2400" dirty="0"/>
          </a:p>
        </p:txBody>
      </p:sp>
      <p:sp>
        <p:nvSpPr>
          <p:cNvPr id="2" name="Footer Placeholder 1">
            <a:extLst>
              <a:ext uri="{FF2B5EF4-FFF2-40B4-BE49-F238E27FC236}">
                <a16:creationId xmlns:a16="http://schemas.microsoft.com/office/drawing/2014/main" id="{99457886-C632-91B8-527A-E562F7F0E3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79B7675-5973-A1C5-7865-A644840407BA}"/>
              </a:ext>
            </a:extLst>
          </p:cNvPr>
          <p:cNvSpPr txBox="1">
            <a:spLocks/>
          </p:cNvSpPr>
          <p:nvPr/>
        </p:nvSpPr>
        <p:spPr bwMode="auto">
          <a:xfrm>
            <a:off x="263352" y="1196752"/>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4800" b="1" dirty="0">
                <a:solidFill>
                  <a:srgbClr val="FF0000"/>
                </a:solidFill>
              </a:rPr>
              <a:t>International Marketing </a:t>
            </a:r>
            <a:endParaRPr lang="en-GB" sz="4800" b="1" dirty="0">
              <a:solidFill>
                <a:srgbClr val="FF0000"/>
              </a:solidFill>
            </a:endParaRPr>
          </a:p>
        </p:txBody>
      </p:sp>
    </p:spTree>
    <p:extLst>
      <p:ext uri="{BB962C8B-B14F-4D97-AF65-F5344CB8AC3E}">
        <p14:creationId xmlns:p14="http://schemas.microsoft.com/office/powerpoint/2010/main" val="198970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Segmentation </a:t>
            </a:r>
            <a:endParaRPr lang="en-GB" b="1" dirty="0"/>
          </a:p>
        </p:txBody>
      </p:sp>
      <p:sp>
        <p:nvSpPr>
          <p:cNvPr id="4" name="Rounded Rectangle 3"/>
          <p:cNvSpPr/>
          <p:nvPr/>
        </p:nvSpPr>
        <p:spPr>
          <a:xfrm>
            <a:off x="335360" y="1417638"/>
            <a:ext cx="11089232" cy="1435298"/>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identification </a:t>
            </a:r>
            <a:r>
              <a:rPr lang="en-GB" sz="2400" dirty="0"/>
              <a:t>of</a:t>
            </a:r>
            <a:r>
              <a:rPr lang="en-GB" dirty="0"/>
              <a:t> individuals or  organisations  with similar characteristics that have significant implications for the definition of marketing strategy</a:t>
            </a:r>
          </a:p>
          <a:p>
            <a:pPr algn="ctr"/>
            <a:r>
              <a:rPr lang="en-GB" dirty="0"/>
              <a:t>Jobber, 1998</a:t>
            </a:r>
          </a:p>
        </p:txBody>
      </p:sp>
      <p:sp>
        <p:nvSpPr>
          <p:cNvPr id="5" name="Rounded Rectangle 4"/>
          <p:cNvSpPr/>
          <p:nvPr/>
        </p:nvSpPr>
        <p:spPr>
          <a:xfrm>
            <a:off x="407368" y="3496742"/>
            <a:ext cx="11017224" cy="1516434"/>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The process of splitting customers, or potential customers, in a market into different groups, or segments with which customers share a similar level of interest in the same, or comparable, set of needs satisfied by a distinct marketing proposition.</a:t>
            </a:r>
            <a:r>
              <a:rPr lang="en-GB" dirty="0"/>
              <a:t>	                                         </a:t>
            </a:r>
          </a:p>
          <a:p>
            <a:pPr algn="ctr"/>
            <a:r>
              <a:rPr lang="en-GB" dirty="0"/>
              <a:t>McDonald, 2004</a:t>
            </a:r>
          </a:p>
        </p:txBody>
      </p:sp>
    </p:spTree>
    <p:extLst>
      <p:ext uri="{BB962C8B-B14F-4D97-AF65-F5344CB8AC3E}">
        <p14:creationId xmlns:p14="http://schemas.microsoft.com/office/powerpoint/2010/main" val="495777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7"/>
          <p:cNvSpPr>
            <a:spLocks noChangeArrowheads="1"/>
          </p:cNvSpPr>
          <p:nvPr/>
        </p:nvSpPr>
        <p:spPr bwMode="auto">
          <a:xfrm>
            <a:off x="2963468"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p>
            <a:endParaRPr lang="en-GB"/>
          </a:p>
        </p:txBody>
      </p:sp>
      <p:sp>
        <p:nvSpPr>
          <p:cNvPr id="6147" name="AutoShape 9"/>
          <p:cNvSpPr>
            <a:spLocks noChangeArrowheads="1"/>
          </p:cNvSpPr>
          <p:nvPr/>
        </p:nvSpPr>
        <p:spPr bwMode="auto">
          <a:xfrm>
            <a:off x="3988594"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33"/>
          </a:solidFill>
          <a:ln w="9525">
            <a:solidFill>
              <a:schemeClr val="tx1"/>
            </a:solidFill>
            <a:miter lim="800000"/>
            <a:headEnd/>
            <a:tailEnd/>
          </a:ln>
        </p:spPr>
        <p:txBody>
          <a:bodyPr wrap="none" anchor="ctr"/>
          <a:lstStyle/>
          <a:p>
            <a:endParaRPr lang="en-GB"/>
          </a:p>
        </p:txBody>
      </p:sp>
      <p:sp>
        <p:nvSpPr>
          <p:cNvPr id="6148" name="AutoShape 10"/>
          <p:cNvSpPr>
            <a:spLocks noChangeArrowheads="1"/>
          </p:cNvSpPr>
          <p:nvPr/>
        </p:nvSpPr>
        <p:spPr bwMode="auto">
          <a:xfrm>
            <a:off x="4961337"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19D3FF"/>
          </a:solidFill>
          <a:ln w="9525">
            <a:solidFill>
              <a:schemeClr val="tx1"/>
            </a:solidFill>
            <a:miter lim="800000"/>
            <a:headEnd/>
            <a:tailEnd/>
          </a:ln>
        </p:spPr>
        <p:txBody>
          <a:bodyPr wrap="none" anchor="ctr"/>
          <a:lstStyle/>
          <a:p>
            <a:endParaRPr lang="en-GB"/>
          </a:p>
        </p:txBody>
      </p:sp>
      <p:sp>
        <p:nvSpPr>
          <p:cNvPr id="6149" name="AutoShape 11"/>
          <p:cNvSpPr>
            <a:spLocks noChangeArrowheads="1"/>
          </p:cNvSpPr>
          <p:nvPr/>
        </p:nvSpPr>
        <p:spPr bwMode="auto">
          <a:xfrm>
            <a:off x="6203156"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6150" name="Text Box 13"/>
          <p:cNvSpPr txBox="1">
            <a:spLocks noChangeArrowheads="1"/>
          </p:cNvSpPr>
          <p:nvPr/>
        </p:nvSpPr>
        <p:spPr bwMode="auto">
          <a:xfrm>
            <a:off x="2894411" y="3978275"/>
            <a:ext cx="6591267"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1600">
                <a:solidFill>
                  <a:srgbClr val="000000"/>
                </a:solidFill>
              </a:rPr>
              <a:t>Segmentation      Targeting	 Positioning         Perceptual Mapping</a:t>
            </a:r>
            <a:r>
              <a:rPr lang="en-US" altLang="en-US" sz="1600">
                <a:solidFill>
                  <a:srgbClr val="000000"/>
                </a:solidFill>
                <a:latin typeface="Times New Roman" panose="02020603050405020304" pitchFamily="18" charset="0"/>
              </a:rPr>
              <a:t>	</a:t>
            </a:r>
          </a:p>
        </p:txBody>
      </p:sp>
      <p:pic>
        <p:nvPicPr>
          <p:cNvPr id="6151" name="Picture 14" descr="MCj0368628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2592" y="2276478"/>
            <a:ext cx="1890713" cy="1908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2592208" y="346365"/>
            <a:ext cx="6556958" cy="1938992"/>
          </a:xfrm>
          <a:prstGeom prst="rect">
            <a:avLst/>
          </a:prstGeom>
          <a:noFill/>
        </p:spPr>
        <p:txBody>
          <a:bodyPr wrap="square" rtlCol="0">
            <a:spAutoFit/>
          </a:bodyPr>
          <a:lstStyle/>
          <a:p>
            <a:r>
              <a:rPr lang="en-GB" sz="4000" b="1" dirty="0"/>
              <a:t>Overview</a:t>
            </a:r>
            <a:r>
              <a:rPr lang="en-GB" sz="4000" dirty="0"/>
              <a:t>: First steps in building your marketing strategy for a global brand</a:t>
            </a:r>
          </a:p>
        </p:txBody>
      </p:sp>
      <p:sp>
        <p:nvSpPr>
          <p:cNvPr id="3" name="Up Arrow 2"/>
          <p:cNvSpPr/>
          <p:nvPr/>
        </p:nvSpPr>
        <p:spPr>
          <a:xfrm>
            <a:off x="5291072"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a:off x="4394003"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10"/>
          <p:cNvSpPr/>
          <p:nvPr/>
        </p:nvSpPr>
        <p:spPr>
          <a:xfrm>
            <a:off x="3370108" y="4649273"/>
            <a:ext cx="260797" cy="798490"/>
          </a:xfrm>
          <a:prstGeom prst="upArrow">
            <a:avLst>
              <a:gd name="adj1" fmla="val 50000"/>
              <a:gd name="adj2" fmla="val 129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6478167" y="459349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a:extLst>
              <a:ext uri="{FF2B5EF4-FFF2-40B4-BE49-F238E27FC236}">
                <a16:creationId xmlns:a16="http://schemas.microsoft.com/office/drawing/2014/main" id="{D637AC2C-719D-41ED-8FA9-05E9DE17F2BF}"/>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054265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b="1" dirty="0"/>
              <a:t>Targeting</a:t>
            </a:r>
          </a:p>
        </p:txBody>
      </p:sp>
      <p:sp>
        <p:nvSpPr>
          <p:cNvPr id="112643" name="Rectangle 3"/>
          <p:cNvSpPr>
            <a:spLocks noGrp="1" noChangeArrowheads="1"/>
          </p:cNvSpPr>
          <p:nvPr>
            <p:ph idx="1"/>
          </p:nvPr>
        </p:nvSpPr>
        <p:spPr/>
        <p:txBody>
          <a:bodyPr/>
          <a:lstStyle/>
          <a:p>
            <a:r>
              <a:rPr lang="en-GB" sz="2800" dirty="0"/>
              <a:t>Targeting refers to the selection of the market segments towards which the marketing efforts will be directed</a:t>
            </a:r>
          </a:p>
          <a:p>
            <a:r>
              <a:rPr lang="en-GB" sz="2800" dirty="0"/>
              <a:t>Target marketing refers to the process of matching a specialised marketing mix to the needs of a specific market segment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8040216" y="4672796"/>
            <a:ext cx="2273424" cy="214058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Who is the target and why?</a:t>
            </a:r>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2639616" y="1700808"/>
            <a:ext cx="6696744" cy="3760436"/>
          </a:xfrm>
          <a:prstGeom prst="rect">
            <a:avLst/>
          </a:prstGeom>
          <a:noFill/>
          <a:ln>
            <a:noFill/>
          </a:ln>
        </p:spPr>
      </p:pic>
    </p:spTree>
    <p:extLst>
      <p:ext uri="{BB962C8B-B14F-4D97-AF65-F5344CB8AC3E}">
        <p14:creationId xmlns:p14="http://schemas.microsoft.com/office/powerpoint/2010/main" val="1484808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551" y="332656"/>
            <a:ext cx="7511473" cy="864096"/>
          </a:xfrm>
        </p:spPr>
        <p:txBody>
          <a:bodyPr>
            <a:normAutofit/>
          </a:bodyPr>
          <a:lstStyle/>
          <a:p>
            <a:r>
              <a:rPr lang="en-GB" sz="3200" dirty="0"/>
              <a:t>Segment characteristics –</a:t>
            </a:r>
            <a:r>
              <a:rPr lang="en-GB" sz="2000" dirty="0"/>
              <a:t> Kotler et al (2013)</a:t>
            </a:r>
          </a:p>
        </p:txBody>
      </p:sp>
      <p:sp>
        <p:nvSpPr>
          <p:cNvPr id="3" name="Content Placeholder 2"/>
          <p:cNvSpPr>
            <a:spLocks noGrp="1"/>
          </p:cNvSpPr>
          <p:nvPr>
            <p:ph idx="1"/>
          </p:nvPr>
        </p:nvSpPr>
        <p:spPr>
          <a:xfrm>
            <a:off x="2495551" y="1484784"/>
            <a:ext cx="7511472" cy="4041162"/>
          </a:xfrm>
        </p:spPr>
        <p:txBody>
          <a:bodyPr>
            <a:normAutofit/>
          </a:bodyPr>
          <a:lstStyle/>
          <a:p>
            <a:r>
              <a:rPr lang="en-GB" sz="2400" dirty="0"/>
              <a:t>Substantial and profitable</a:t>
            </a:r>
          </a:p>
          <a:p>
            <a:r>
              <a:rPr lang="en-GB" sz="2400" dirty="0"/>
              <a:t>Measurable and definable</a:t>
            </a:r>
          </a:p>
          <a:p>
            <a:r>
              <a:rPr lang="en-GB" dirty="0"/>
              <a:t>Differentiable </a:t>
            </a:r>
            <a:endParaRPr lang="en-GB" sz="2400" dirty="0"/>
          </a:p>
          <a:p>
            <a:r>
              <a:rPr lang="en-GB" sz="2400" dirty="0"/>
              <a:t>Accessible</a:t>
            </a:r>
          </a:p>
          <a:p>
            <a:r>
              <a:rPr lang="en-GB" dirty="0"/>
              <a:t>Actionable</a:t>
            </a:r>
            <a:endParaRPr lang="en-GB" sz="2400" dirty="0"/>
          </a:p>
        </p:txBody>
      </p:sp>
    </p:spTree>
    <p:extLst>
      <p:ext uri="{BB962C8B-B14F-4D97-AF65-F5344CB8AC3E}">
        <p14:creationId xmlns:p14="http://schemas.microsoft.com/office/powerpoint/2010/main" val="1591405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sz="4000" dirty="0"/>
              <a:t>Why employ target marketing?</a:t>
            </a:r>
          </a:p>
        </p:txBody>
      </p:sp>
      <p:sp>
        <p:nvSpPr>
          <p:cNvPr id="115715" name="Rectangle 3"/>
          <p:cNvSpPr>
            <a:spLocks noGrp="1" noChangeArrowheads="1"/>
          </p:cNvSpPr>
          <p:nvPr>
            <p:ph idx="1"/>
          </p:nvPr>
        </p:nvSpPr>
        <p:spPr/>
        <p:txBody>
          <a:bodyPr/>
          <a:lstStyle/>
          <a:p>
            <a:pPr>
              <a:lnSpc>
                <a:spcPct val="80000"/>
              </a:lnSpc>
            </a:pPr>
            <a:r>
              <a:rPr lang="en-GB" sz="2800" dirty="0"/>
              <a:t>Enables market opportunities to be more accurately appraised and identified</a:t>
            </a:r>
          </a:p>
          <a:p>
            <a:pPr>
              <a:lnSpc>
                <a:spcPct val="80000"/>
              </a:lnSpc>
            </a:pPr>
            <a:r>
              <a:rPr lang="en-GB" sz="2800" dirty="0"/>
              <a:t>Can tailor product or service to better meet the needs of the consumer</a:t>
            </a:r>
          </a:p>
          <a:p>
            <a:pPr>
              <a:lnSpc>
                <a:spcPct val="80000"/>
              </a:lnSpc>
            </a:pPr>
            <a:r>
              <a:rPr lang="en-GB" sz="2800" dirty="0"/>
              <a:t>Marketing effort can be concentrated on market segments with greatest potential</a:t>
            </a:r>
          </a:p>
          <a:p>
            <a:pPr>
              <a:lnSpc>
                <a:spcPct val="80000"/>
              </a:lnSpc>
            </a:pPr>
            <a:r>
              <a:rPr lang="en-GB" sz="2800" dirty="0"/>
              <a:t>Marketing efforts should be more effective</a:t>
            </a:r>
          </a:p>
        </p:txBody>
      </p:sp>
      <p:pic>
        <p:nvPicPr>
          <p:cNvPr id="5" name="Picture 4"/>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41599" y="5013176"/>
            <a:ext cx="2705472" cy="161391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a:t>Who is the target?</a:t>
            </a:r>
          </a:p>
        </p:txBody>
      </p:sp>
      <p:pic>
        <p:nvPicPr>
          <p:cNvPr id="7" name="Picture 6">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7648" y="1628801"/>
            <a:ext cx="3672408" cy="3240359"/>
          </a:xfrm>
          <a:prstGeom prst="rect">
            <a:avLst/>
          </a:prstGeom>
          <a:noFill/>
          <a:ln>
            <a:noFill/>
          </a:ln>
        </p:spPr>
      </p:pic>
      <p:pic>
        <p:nvPicPr>
          <p:cNvPr id="8" name="Picture 7">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6744072" y="1628800"/>
            <a:ext cx="3851920" cy="3240360"/>
          </a:xfrm>
          <a:prstGeom prst="rect">
            <a:avLst/>
          </a:prstGeom>
          <a:noFill/>
          <a:ln>
            <a:noFill/>
          </a:ln>
        </p:spPr>
      </p:pic>
    </p:spTree>
    <p:extLst>
      <p:ext uri="{BB962C8B-B14F-4D97-AF65-F5344CB8AC3E}">
        <p14:creationId xmlns:p14="http://schemas.microsoft.com/office/powerpoint/2010/main" val="1201494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Who is the target?</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063552" y="1628800"/>
            <a:ext cx="3816424" cy="2664296"/>
          </a:xfrm>
          <a:prstGeom prst="rect">
            <a:avLst/>
          </a:prstGeom>
          <a:noFill/>
          <a:ln>
            <a:noFill/>
          </a:ln>
        </p:spPr>
      </p:pic>
      <p:pic>
        <p:nvPicPr>
          <p:cNvPr id="5" name="Picture 4">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12024" y="1628800"/>
            <a:ext cx="3744416" cy="2650604"/>
          </a:xfrm>
          <a:prstGeom prst="rect">
            <a:avLst/>
          </a:prstGeom>
          <a:noFill/>
          <a:ln>
            <a:noFill/>
          </a:ln>
        </p:spPr>
      </p:pic>
    </p:spTree>
    <p:extLst>
      <p:ext uri="{BB962C8B-B14F-4D97-AF65-F5344CB8AC3E}">
        <p14:creationId xmlns:p14="http://schemas.microsoft.com/office/powerpoint/2010/main" val="1699709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EE540-B438-4774-8638-611CCB12F58E}"/>
              </a:ext>
            </a:extLst>
          </p:cNvPr>
          <p:cNvSpPr>
            <a:spLocks noGrp="1"/>
          </p:cNvSpPr>
          <p:nvPr>
            <p:ph type="title"/>
          </p:nvPr>
        </p:nvSpPr>
        <p:spPr>
          <a:xfrm>
            <a:off x="263352" y="422265"/>
            <a:ext cx="11593288" cy="990511"/>
          </a:xfrm>
        </p:spPr>
        <p:txBody>
          <a:bodyPr>
            <a:normAutofit/>
          </a:bodyPr>
          <a:lstStyle/>
          <a:p>
            <a:r>
              <a:rPr lang="en-GB" dirty="0"/>
              <a:t>Consumer decisions are not always rational…..</a:t>
            </a:r>
          </a:p>
        </p:txBody>
      </p:sp>
      <p:pic>
        <p:nvPicPr>
          <p:cNvPr id="1026" name="Picture 2" descr="Image result for cognitive biases">
            <a:extLst>
              <a:ext uri="{FF2B5EF4-FFF2-40B4-BE49-F238E27FC236}">
                <a16:creationId xmlns:a16="http://schemas.microsoft.com/office/drawing/2014/main" id="{730BD1D4-1789-464B-9A7D-76F09F4D0D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7368" y="1484784"/>
            <a:ext cx="4609010" cy="4128906"/>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Image result for neuromarketing">
            <a:extLst>
              <a:ext uri="{FF2B5EF4-FFF2-40B4-BE49-F238E27FC236}">
                <a16:creationId xmlns:a16="http://schemas.microsoft.com/office/drawing/2014/main" id="{65765E2D-DCBC-48F0-AE01-4B7284C804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5688" y="2394127"/>
            <a:ext cx="3582591" cy="269081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id="{F1D9745B-96C2-4B62-A8AA-F2B39814A80F}"/>
              </a:ext>
            </a:extLst>
          </p:cNvPr>
          <p:cNvSpPr txBox="1"/>
          <p:nvPr/>
        </p:nvSpPr>
        <p:spPr>
          <a:xfrm>
            <a:off x="6456040" y="1552326"/>
            <a:ext cx="3045417" cy="707886"/>
          </a:xfrm>
          <a:prstGeom prst="rect">
            <a:avLst/>
          </a:prstGeom>
          <a:noFill/>
        </p:spPr>
        <p:txBody>
          <a:bodyPr wrap="square" rtlCol="0">
            <a:spAutoFit/>
          </a:bodyPr>
          <a:lstStyle/>
          <a:p>
            <a:pPr algn="ctr"/>
            <a:r>
              <a:rPr lang="en-GB" sz="2000" b="1" dirty="0"/>
              <a:t>Neuroscience and marketing</a:t>
            </a:r>
          </a:p>
        </p:txBody>
      </p:sp>
      <p:sp>
        <p:nvSpPr>
          <p:cNvPr id="3" name="Footer Placeholder 2">
            <a:extLst>
              <a:ext uri="{FF2B5EF4-FFF2-40B4-BE49-F238E27FC236}">
                <a16:creationId xmlns:a16="http://schemas.microsoft.com/office/drawing/2014/main" id="{62CAF98B-F24D-4DA1-AB45-A96A71BF06A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019048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Does age make a difference?</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460750" y="1545273"/>
            <a:ext cx="5270500" cy="3767455"/>
          </a:xfrm>
          <a:prstGeom prst="rect">
            <a:avLst/>
          </a:prstGeom>
          <a:noFill/>
          <a:ln>
            <a:noFill/>
          </a:ln>
        </p:spPr>
      </p:pic>
    </p:spTree>
    <p:extLst>
      <p:ext uri="{BB962C8B-B14F-4D97-AF65-F5344CB8AC3E}">
        <p14:creationId xmlns:p14="http://schemas.microsoft.com/office/powerpoint/2010/main" val="1665086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Segmentation by age?</a:t>
            </a:r>
          </a:p>
        </p:txBody>
      </p:sp>
      <p:pic>
        <p:nvPicPr>
          <p:cNvPr id="5" name="Content Placeholder 4">
            <a:hlinkClick r:id="rId3"/>
          </p:cNvPr>
          <p:cNvPicPr>
            <a:picLocks noGrp="1"/>
          </p:cNvPicPr>
          <p:nvPr>
            <p:ph idx="1"/>
          </p:nvPr>
        </p:nvPicPr>
        <p:blipFill>
          <a:blip r:embed="rId4">
            <a:extLst>
              <a:ext uri="{28A0092B-C50C-407E-A947-70E740481C1C}">
                <a14:useLocalDpi xmlns:a14="http://schemas.microsoft.com/office/drawing/2010/main" val="0"/>
              </a:ext>
            </a:extLst>
          </a:blip>
          <a:srcRect t="9263" b="9263"/>
          <a:stretch>
            <a:fillRect/>
          </a:stretch>
        </p:blipFill>
        <p:spPr bwMode="auto">
          <a:prstGeom prst="rect">
            <a:avLst/>
          </a:prstGeom>
          <a:noFill/>
          <a:ln>
            <a:noFill/>
          </a:ln>
        </p:spPr>
      </p:pic>
    </p:spTree>
    <p:extLst>
      <p:ext uri="{BB962C8B-B14F-4D97-AF65-F5344CB8AC3E}">
        <p14:creationId xmlns:p14="http://schemas.microsoft.com/office/powerpoint/2010/main" val="1418203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a:t>
            </a:r>
          </a:p>
        </p:txBody>
      </p:sp>
      <p:sp>
        <p:nvSpPr>
          <p:cNvPr id="4" name="Content Placeholder 3"/>
          <p:cNvSpPr>
            <a:spLocks noGrp="1"/>
          </p:cNvSpPr>
          <p:nvPr>
            <p:ph sz="half" idx="1"/>
          </p:nvPr>
        </p:nvSpPr>
        <p:spPr>
          <a:xfrm>
            <a:off x="2346959" y="1845734"/>
            <a:ext cx="3703320" cy="4458084"/>
          </a:xfrm>
        </p:spPr>
        <p:txBody>
          <a:bodyPr>
            <a:normAutofit fontScale="47500" lnSpcReduction="20000"/>
          </a:bodyPr>
          <a:lstStyle/>
          <a:p>
            <a:pPr>
              <a:buFont typeface="Wingdings" panose="05000000000000000000" pitchFamily="2" charset="2"/>
              <a:buChar char="§"/>
            </a:pPr>
            <a:r>
              <a:rPr lang="en-GB" sz="2400" dirty="0"/>
              <a:t>Gender</a:t>
            </a:r>
          </a:p>
          <a:p>
            <a:pPr>
              <a:buFont typeface="Wingdings" panose="05000000000000000000" pitchFamily="2" charset="2"/>
              <a:buChar char="§"/>
            </a:pPr>
            <a:r>
              <a:rPr lang="en-GB" sz="2400" dirty="0"/>
              <a:t>Age</a:t>
            </a:r>
          </a:p>
          <a:p>
            <a:pPr>
              <a:buFont typeface="Wingdings" panose="05000000000000000000" pitchFamily="2" charset="2"/>
              <a:buChar char="§"/>
            </a:pPr>
            <a:r>
              <a:rPr lang="en-GB" sz="2400" dirty="0"/>
              <a:t>Income</a:t>
            </a:r>
          </a:p>
          <a:p>
            <a:pPr>
              <a:buFont typeface="Wingdings" panose="05000000000000000000" pitchFamily="2" charset="2"/>
              <a:buChar char="§"/>
            </a:pPr>
            <a:r>
              <a:rPr lang="en-GB" sz="2400" dirty="0"/>
              <a:t>Education Level</a:t>
            </a:r>
          </a:p>
          <a:p>
            <a:pPr>
              <a:buFont typeface="Wingdings" panose="05000000000000000000" pitchFamily="2" charset="2"/>
              <a:buChar char="§"/>
            </a:pPr>
            <a:r>
              <a:rPr lang="en-GB" sz="2400" dirty="0"/>
              <a:t>Occupation</a:t>
            </a:r>
          </a:p>
          <a:p>
            <a:pPr>
              <a:buFont typeface="Wingdings" panose="05000000000000000000" pitchFamily="2" charset="2"/>
              <a:buChar char="§"/>
            </a:pPr>
            <a:r>
              <a:rPr lang="en-GB" sz="2400" dirty="0"/>
              <a:t>Religion</a:t>
            </a:r>
          </a:p>
          <a:p>
            <a:pPr>
              <a:buFont typeface="Wingdings" panose="05000000000000000000" pitchFamily="2" charset="2"/>
              <a:buChar char="§"/>
            </a:pPr>
            <a:r>
              <a:rPr lang="en-GB" sz="2400" dirty="0"/>
              <a:t>Ethnicity</a:t>
            </a:r>
          </a:p>
          <a:p>
            <a:pPr>
              <a:buFont typeface="Wingdings" panose="05000000000000000000" pitchFamily="2" charset="2"/>
              <a:buChar char="§"/>
            </a:pPr>
            <a:r>
              <a:rPr lang="en-GB" sz="2400" dirty="0"/>
              <a:t>Family size</a:t>
            </a:r>
          </a:p>
          <a:p>
            <a:pPr>
              <a:buFont typeface="Wingdings" panose="05000000000000000000" pitchFamily="2" charset="2"/>
              <a:buChar char="§"/>
            </a:pPr>
            <a:r>
              <a:rPr lang="en-GB" sz="2400" dirty="0"/>
              <a:t>Stage in family lifecycle (single, relationship, married no kids, married with kids, divorced, blended, empty nest)</a:t>
            </a:r>
          </a:p>
          <a:p>
            <a:pPr>
              <a:buFont typeface="Wingdings" panose="05000000000000000000" pitchFamily="2" charset="2"/>
              <a:buChar char="§"/>
            </a:pPr>
            <a:r>
              <a:rPr lang="en-GB" sz="2400" dirty="0"/>
              <a:t>SEC (Upper middle, middle, lower middle, skilled working, working, lowest level of subsistence)</a:t>
            </a:r>
          </a:p>
        </p:txBody>
      </p:sp>
      <p:sp>
        <p:nvSpPr>
          <p:cNvPr id="5" name="Content Placeholder 4"/>
          <p:cNvSpPr>
            <a:spLocks noGrp="1"/>
          </p:cNvSpPr>
          <p:nvPr>
            <p:ph sz="half" idx="2"/>
          </p:nvPr>
        </p:nvSpPr>
        <p:spPr>
          <a:xfrm>
            <a:off x="6187440" y="1556792"/>
            <a:ext cx="3703320" cy="4312302"/>
          </a:xfrm>
        </p:spPr>
        <p:txBody>
          <a:bodyPr>
            <a:normAutofit fontScale="47500" lnSpcReduction="20000"/>
          </a:bodyPr>
          <a:lstStyle/>
          <a:p>
            <a:pPr marL="0" indent="0" algn="ctr">
              <a:buNone/>
            </a:pPr>
            <a:r>
              <a:rPr lang="en-GB" sz="3600" b="1" dirty="0"/>
              <a:t>Cohort of Society Concept</a:t>
            </a:r>
          </a:p>
          <a:p>
            <a:pPr>
              <a:buFont typeface="Wingdings" panose="05000000000000000000" pitchFamily="2" charset="2"/>
              <a:buChar char="§"/>
            </a:pPr>
            <a:r>
              <a:rPr lang="en-GB" sz="3600" dirty="0"/>
              <a:t>GI generation (1901-1924)</a:t>
            </a:r>
          </a:p>
          <a:p>
            <a:pPr>
              <a:buFont typeface="Wingdings" panose="05000000000000000000" pitchFamily="2" charset="2"/>
              <a:buChar char="§"/>
            </a:pPr>
            <a:r>
              <a:rPr lang="en-GB" sz="3600" dirty="0"/>
              <a:t>Silent Generation (1925-1945)</a:t>
            </a:r>
          </a:p>
          <a:p>
            <a:pPr>
              <a:buFont typeface="Wingdings" panose="05000000000000000000" pitchFamily="2" charset="2"/>
              <a:buChar char="§"/>
            </a:pPr>
            <a:r>
              <a:rPr lang="en-GB" sz="3600" dirty="0"/>
              <a:t>Baby Boomers (1946-1964)</a:t>
            </a:r>
          </a:p>
          <a:p>
            <a:pPr>
              <a:buFont typeface="Wingdings" panose="05000000000000000000" pitchFamily="2" charset="2"/>
              <a:buChar char="§"/>
            </a:pPr>
            <a:r>
              <a:rPr lang="en-GB" sz="3600" dirty="0"/>
              <a:t>Generation X (1961-1981)</a:t>
            </a:r>
          </a:p>
          <a:p>
            <a:pPr>
              <a:buFont typeface="Wingdings" panose="05000000000000000000" pitchFamily="2" charset="2"/>
              <a:buChar char="§"/>
            </a:pPr>
            <a:r>
              <a:rPr lang="en-GB" sz="3600" dirty="0"/>
              <a:t>Generation Y (1976-1981)</a:t>
            </a:r>
          </a:p>
          <a:p>
            <a:pPr>
              <a:buFont typeface="Wingdings" panose="05000000000000000000" pitchFamily="2" charset="2"/>
              <a:buChar char="§"/>
            </a:pPr>
            <a:r>
              <a:rPr lang="en-GB" sz="3600" i="1" dirty="0"/>
              <a:t>Millennials (1982-mid 1990s) multicultural, like high tech, social media savvy, well educated</a:t>
            </a:r>
          </a:p>
          <a:p>
            <a:pPr>
              <a:buFont typeface="Wingdings" panose="05000000000000000000" pitchFamily="2" charset="2"/>
              <a:buChar char="§"/>
            </a:pPr>
            <a:r>
              <a:rPr lang="en-GB" sz="3600" i="1" dirty="0"/>
              <a:t>Generation Z  (mid 1990s to 2000s)</a:t>
            </a:r>
          </a:p>
          <a:p>
            <a:pPr>
              <a:buFont typeface="Wingdings" panose="05000000000000000000" pitchFamily="2" charset="2"/>
              <a:buChar char="§"/>
            </a:pPr>
            <a:endParaRPr lang="en-GB" dirty="0"/>
          </a:p>
          <a:p>
            <a:pPr marL="0" indent="0" algn="ctr">
              <a:buNone/>
            </a:pPr>
            <a:r>
              <a:rPr lang="en-GB" sz="3000" dirty="0">
                <a:solidFill>
                  <a:srgbClr val="7030A0"/>
                </a:solidFill>
              </a:rPr>
              <a:t>PROBLEMS WITH THE COHORT of SOCIETY CONCEPT?</a:t>
            </a:r>
          </a:p>
        </p:txBody>
      </p:sp>
      <p:sp>
        <p:nvSpPr>
          <p:cNvPr id="3" name="TextBox 2">
            <a:extLst>
              <a:ext uri="{FF2B5EF4-FFF2-40B4-BE49-F238E27FC236}">
                <a16:creationId xmlns:a16="http://schemas.microsoft.com/office/drawing/2014/main" id="{C19DAE16-D600-4ACD-82BB-192D45156702}"/>
              </a:ext>
            </a:extLst>
          </p:cNvPr>
          <p:cNvSpPr txBox="1"/>
          <p:nvPr/>
        </p:nvSpPr>
        <p:spPr>
          <a:xfrm>
            <a:off x="2012198" y="5532895"/>
            <a:ext cx="7878563" cy="369332"/>
          </a:xfrm>
          <a:prstGeom prst="rect">
            <a:avLst/>
          </a:prstGeom>
          <a:noFill/>
        </p:spPr>
        <p:txBody>
          <a:bodyPr wrap="square" rtlCol="0">
            <a:spAutoFit/>
          </a:bodyPr>
          <a:lstStyle/>
          <a:p>
            <a:pPr algn="ctr"/>
            <a:r>
              <a:rPr lang="en-GB" dirty="0">
                <a:solidFill>
                  <a:srgbClr val="FF0000"/>
                </a:solidFill>
              </a:rPr>
              <a:t>Don’t fall into the stereotypes around demographic classifications!!</a:t>
            </a:r>
          </a:p>
        </p:txBody>
      </p:sp>
      <p:sp>
        <p:nvSpPr>
          <p:cNvPr id="6" name="Footer Placeholder 5">
            <a:extLst>
              <a:ext uri="{FF2B5EF4-FFF2-40B4-BE49-F238E27FC236}">
                <a16:creationId xmlns:a16="http://schemas.microsoft.com/office/drawing/2014/main" id="{82FAF4C8-00A5-4D93-A869-23BA5673039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286777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dirty="0"/>
              <a:t>Problems</a:t>
            </a:r>
          </a:p>
        </p:txBody>
      </p:sp>
      <p:sp>
        <p:nvSpPr>
          <p:cNvPr id="118787" name="Rectangle 3"/>
          <p:cNvSpPr>
            <a:spLocks noGrp="1" noChangeArrowheads="1"/>
          </p:cNvSpPr>
          <p:nvPr>
            <p:ph idx="1"/>
          </p:nvPr>
        </p:nvSpPr>
        <p:spPr/>
        <p:txBody>
          <a:bodyPr/>
          <a:lstStyle/>
          <a:p>
            <a:pPr>
              <a:lnSpc>
                <a:spcPct val="90000"/>
              </a:lnSpc>
            </a:pPr>
            <a:r>
              <a:rPr lang="en-GB" dirty="0"/>
              <a:t>Targeting multiple markets will probably increase costs</a:t>
            </a:r>
          </a:p>
          <a:p>
            <a:pPr>
              <a:lnSpc>
                <a:spcPct val="90000"/>
              </a:lnSpc>
            </a:pPr>
            <a:r>
              <a:rPr lang="en-GB" dirty="0"/>
              <a:t>May lead to proliferation of products</a:t>
            </a:r>
          </a:p>
          <a:p>
            <a:pPr lvl="1">
              <a:lnSpc>
                <a:spcPct val="90000"/>
              </a:lnSpc>
            </a:pPr>
            <a:r>
              <a:rPr lang="en-GB" dirty="0"/>
              <a:t>Mass customisation</a:t>
            </a:r>
          </a:p>
          <a:p>
            <a:pPr>
              <a:lnSpc>
                <a:spcPct val="90000"/>
              </a:lnSpc>
            </a:pPr>
            <a:r>
              <a:rPr lang="en-GB" dirty="0"/>
              <a:t>Personalised marketing requires large amounts of data (collection and analysis)</a:t>
            </a:r>
          </a:p>
          <a:p>
            <a:pPr marL="0" indent="0">
              <a:lnSpc>
                <a:spcPct val="90000"/>
              </a:lnSpc>
              <a:buNone/>
            </a:pPr>
            <a:r>
              <a:rPr lang="en-GB" dirty="0"/>
              <a: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816080" y="4365104"/>
            <a:ext cx="3851920" cy="249289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easier to obtain?</a:t>
            </a:r>
          </a:p>
        </p:txBody>
      </p:sp>
      <p:sp>
        <p:nvSpPr>
          <p:cNvPr id="3" name="Content Placeholder 2"/>
          <p:cNvSpPr>
            <a:spLocks noGrp="1"/>
          </p:cNvSpPr>
          <p:nvPr>
            <p:ph idx="1"/>
          </p:nvPr>
        </p:nvSpPr>
        <p:spPr/>
        <p:txBody>
          <a:bodyPr/>
          <a:lstStyle/>
          <a:p>
            <a:endParaRPr lang="en-US"/>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207568" y="1700808"/>
            <a:ext cx="7560840" cy="4104456"/>
          </a:xfrm>
          <a:prstGeom prst="rect">
            <a:avLst/>
          </a:prstGeom>
          <a:noFill/>
          <a:ln>
            <a:noFill/>
          </a:ln>
        </p:spPr>
      </p:pic>
    </p:spTree>
    <p:extLst>
      <p:ext uri="{BB962C8B-B14F-4D97-AF65-F5344CB8AC3E}">
        <p14:creationId xmlns:p14="http://schemas.microsoft.com/office/powerpoint/2010/main" val="3559144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t>Basis for segmentation</a:t>
            </a:r>
          </a:p>
        </p:txBody>
      </p:sp>
      <p:sp>
        <p:nvSpPr>
          <p:cNvPr id="11267" name="Rectangle 3"/>
          <p:cNvSpPr>
            <a:spLocks noGrp="1" noChangeArrowheads="1"/>
          </p:cNvSpPr>
          <p:nvPr>
            <p:ph idx="1"/>
          </p:nvPr>
        </p:nvSpPr>
        <p:spPr/>
        <p:txBody>
          <a:bodyPr>
            <a:normAutofit fontScale="92500" lnSpcReduction="20000"/>
          </a:bodyPr>
          <a:lstStyle/>
          <a:p>
            <a:r>
              <a:rPr lang="en-GB" dirty="0"/>
              <a:t>Profile based</a:t>
            </a:r>
          </a:p>
          <a:p>
            <a:pPr lvl="1"/>
            <a:r>
              <a:rPr lang="en-GB" dirty="0"/>
              <a:t>Geographic</a:t>
            </a:r>
          </a:p>
          <a:p>
            <a:pPr lvl="1"/>
            <a:r>
              <a:rPr lang="en-GB" dirty="0"/>
              <a:t>Demographic</a:t>
            </a:r>
          </a:p>
          <a:p>
            <a:pPr lvl="1"/>
            <a:r>
              <a:rPr lang="en-GB" dirty="0"/>
              <a:t>Socio-economic</a:t>
            </a:r>
          </a:p>
          <a:p>
            <a:r>
              <a:rPr lang="en-GB" dirty="0"/>
              <a:t>Psychological</a:t>
            </a:r>
          </a:p>
          <a:p>
            <a:pPr lvl="1"/>
            <a:r>
              <a:rPr lang="en-GB" dirty="0"/>
              <a:t>Lifestyle</a:t>
            </a:r>
          </a:p>
          <a:p>
            <a:pPr lvl="1"/>
            <a:r>
              <a:rPr lang="en-GB" dirty="0"/>
              <a:t>Personality</a:t>
            </a:r>
          </a:p>
          <a:p>
            <a:pPr lvl="1"/>
            <a:r>
              <a:rPr lang="en-GB" dirty="0"/>
              <a:t>Attitudes</a:t>
            </a:r>
          </a:p>
          <a:p>
            <a:r>
              <a:rPr lang="en-GB" dirty="0"/>
              <a:t>Behavioural</a:t>
            </a:r>
          </a:p>
        </p:txBody>
      </p:sp>
      <p:pic>
        <p:nvPicPr>
          <p:cNvPr id="4" name="Picture 3">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72264" y="2348880"/>
            <a:ext cx="1714500" cy="1714500"/>
          </a:xfrm>
          <a:prstGeom prst="rect">
            <a:avLst/>
          </a:prstGeom>
          <a:noFill/>
          <a:ln>
            <a:noFill/>
          </a:ln>
        </p:spPr>
      </p:pic>
      <p:pic>
        <p:nvPicPr>
          <p:cNvPr id="5" name="Picture 4">
            <a:hlinkClick r:id="rId5"/>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72064" y="3717032"/>
            <a:ext cx="1714500" cy="1155700"/>
          </a:xfrm>
          <a:prstGeom prst="rect">
            <a:avLst/>
          </a:prstGeom>
          <a:noFill/>
          <a:ln>
            <a:noFill/>
          </a:ln>
        </p:spPr>
      </p:pic>
      <p:pic>
        <p:nvPicPr>
          <p:cNvPr id="6" name="Picture 5">
            <a:hlinkClick r:id="rId7"/>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231904" y="4797152"/>
            <a:ext cx="1320800" cy="13208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dirty="0"/>
              <a:t>Profile based</a:t>
            </a:r>
          </a:p>
        </p:txBody>
      </p:sp>
      <p:sp>
        <p:nvSpPr>
          <p:cNvPr id="79875" name="Rectangle 3"/>
          <p:cNvSpPr>
            <a:spLocks noGrp="1" noChangeArrowheads="1"/>
          </p:cNvSpPr>
          <p:nvPr>
            <p:ph idx="1"/>
          </p:nvPr>
        </p:nvSpPr>
        <p:spPr/>
        <p:txBody>
          <a:bodyPr/>
          <a:lstStyle/>
          <a:p>
            <a:r>
              <a:rPr lang="en-GB" dirty="0">
                <a:solidFill>
                  <a:schemeClr val="hlink"/>
                </a:solidFill>
              </a:rPr>
              <a:t>Geographic</a:t>
            </a:r>
          </a:p>
          <a:p>
            <a:pPr lvl="1"/>
            <a:r>
              <a:rPr lang="en-GB" dirty="0"/>
              <a:t>Postcode</a:t>
            </a:r>
          </a:p>
          <a:p>
            <a:pPr lvl="1"/>
            <a:r>
              <a:rPr lang="en-GB" dirty="0"/>
              <a:t>Metropolitan, urban, rural</a:t>
            </a:r>
          </a:p>
          <a:p>
            <a:pPr lvl="1"/>
            <a:r>
              <a:rPr lang="en-GB" dirty="0"/>
              <a:t>County</a:t>
            </a:r>
          </a:p>
          <a:p>
            <a:pPr lvl="1"/>
            <a:r>
              <a:rPr lang="en-GB" dirty="0"/>
              <a:t>Region</a:t>
            </a:r>
          </a:p>
          <a:p>
            <a:pPr lvl="1"/>
            <a:r>
              <a:rPr lang="en-GB" dirty="0"/>
              <a:t>Country</a:t>
            </a:r>
          </a:p>
          <a:p>
            <a:pPr lvl="1"/>
            <a:r>
              <a:rPr lang="en-GB" dirty="0"/>
              <a:t>Continent</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672064" y="3140968"/>
            <a:ext cx="3384376" cy="2448272"/>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25EF-2D39-4352-A08C-A5D8E7C3E44C}"/>
              </a:ext>
            </a:extLst>
          </p:cNvPr>
          <p:cNvSpPr>
            <a:spLocks noGrp="1"/>
          </p:cNvSpPr>
          <p:nvPr>
            <p:ph type="title"/>
          </p:nvPr>
        </p:nvSpPr>
        <p:spPr>
          <a:xfrm>
            <a:off x="1631505" y="107576"/>
            <a:ext cx="8484047" cy="1336956"/>
          </a:xfrm>
        </p:spPr>
        <p:txBody>
          <a:bodyPr/>
          <a:lstStyle/>
          <a:p>
            <a:pPr algn="l"/>
            <a:r>
              <a:rPr lang="en-GB" sz="3600" dirty="0"/>
              <a:t>Geographic influences</a:t>
            </a:r>
            <a:r>
              <a:rPr lang="en-GB" dirty="0"/>
              <a:t>…..</a:t>
            </a:r>
          </a:p>
        </p:txBody>
      </p:sp>
      <p:pic>
        <p:nvPicPr>
          <p:cNvPr id="8" name="Content Placeholder 7">
            <a:extLst>
              <a:ext uri="{FF2B5EF4-FFF2-40B4-BE49-F238E27FC236}">
                <a16:creationId xmlns:a16="http://schemas.microsoft.com/office/drawing/2014/main" id="{933759F4-2C39-4C76-A1E7-9203DD63797D}"/>
              </a:ext>
            </a:extLst>
          </p:cNvPr>
          <p:cNvPicPr>
            <a:picLocks noGrp="1" noChangeAspect="1"/>
          </p:cNvPicPr>
          <p:nvPr>
            <p:ph idx="1"/>
          </p:nvPr>
        </p:nvPicPr>
        <p:blipFill>
          <a:blip r:embed="rId3"/>
          <a:stretch>
            <a:fillRect/>
          </a:stretch>
        </p:blipFill>
        <p:spPr>
          <a:xfrm>
            <a:off x="1662596" y="1456242"/>
            <a:ext cx="2577930" cy="2290061"/>
          </a:xfrm>
        </p:spPr>
      </p:pic>
      <p:sp>
        <p:nvSpPr>
          <p:cNvPr id="5" name="Footer Placeholder 4">
            <a:extLst>
              <a:ext uri="{FF2B5EF4-FFF2-40B4-BE49-F238E27FC236}">
                <a16:creationId xmlns:a16="http://schemas.microsoft.com/office/drawing/2014/main" id="{9C6DECFB-00E3-44E1-9A68-938CAFD296DD}"/>
              </a:ext>
            </a:extLst>
          </p:cNvPr>
          <p:cNvSpPr>
            <a:spLocks noGrp="1"/>
          </p:cNvSpPr>
          <p:nvPr>
            <p:ph type="ftr" sz="quarter" idx="11"/>
          </p:nvPr>
        </p:nvSpPr>
        <p:spPr/>
        <p:txBody>
          <a:bodyPr/>
          <a:lstStyle/>
          <a:p>
            <a:endParaRPr lang="en-US" dirty="0"/>
          </a:p>
        </p:txBody>
      </p:sp>
      <p:pic>
        <p:nvPicPr>
          <p:cNvPr id="11" name="Picture 10">
            <a:extLst>
              <a:ext uri="{FF2B5EF4-FFF2-40B4-BE49-F238E27FC236}">
                <a16:creationId xmlns:a16="http://schemas.microsoft.com/office/drawing/2014/main" id="{CA2726F1-0337-4F3E-B961-D57BF4A67052}"/>
              </a:ext>
            </a:extLst>
          </p:cNvPr>
          <p:cNvPicPr>
            <a:picLocks noChangeAspect="1"/>
          </p:cNvPicPr>
          <p:nvPr/>
        </p:nvPicPr>
        <p:blipFill>
          <a:blip r:embed="rId4"/>
          <a:stretch>
            <a:fillRect/>
          </a:stretch>
        </p:blipFill>
        <p:spPr>
          <a:xfrm>
            <a:off x="7448995" y="4266389"/>
            <a:ext cx="3219007" cy="2540472"/>
          </a:xfrm>
          <a:prstGeom prst="rect">
            <a:avLst/>
          </a:prstGeom>
        </p:spPr>
      </p:pic>
      <p:pic>
        <p:nvPicPr>
          <p:cNvPr id="13" name="Picture 12">
            <a:extLst>
              <a:ext uri="{FF2B5EF4-FFF2-40B4-BE49-F238E27FC236}">
                <a16:creationId xmlns:a16="http://schemas.microsoft.com/office/drawing/2014/main" id="{4204E892-32C9-4F9B-B67F-A84D587033FC}"/>
              </a:ext>
            </a:extLst>
          </p:cNvPr>
          <p:cNvPicPr>
            <a:picLocks noChangeAspect="1"/>
          </p:cNvPicPr>
          <p:nvPr/>
        </p:nvPicPr>
        <p:blipFill>
          <a:blip r:embed="rId5"/>
          <a:stretch>
            <a:fillRect/>
          </a:stretch>
        </p:blipFill>
        <p:spPr>
          <a:xfrm>
            <a:off x="5262313" y="3744955"/>
            <a:ext cx="2113221" cy="1956247"/>
          </a:xfrm>
          <a:prstGeom prst="rect">
            <a:avLst/>
          </a:prstGeom>
        </p:spPr>
      </p:pic>
      <p:pic>
        <p:nvPicPr>
          <p:cNvPr id="15" name="Picture 14">
            <a:extLst>
              <a:ext uri="{FF2B5EF4-FFF2-40B4-BE49-F238E27FC236}">
                <a16:creationId xmlns:a16="http://schemas.microsoft.com/office/drawing/2014/main" id="{F63EDB6E-0263-41EB-8F8F-0BF8A7FD286E}"/>
              </a:ext>
            </a:extLst>
          </p:cNvPr>
          <p:cNvPicPr>
            <a:picLocks noChangeAspect="1"/>
          </p:cNvPicPr>
          <p:nvPr/>
        </p:nvPicPr>
        <p:blipFill>
          <a:blip r:embed="rId6"/>
          <a:stretch>
            <a:fillRect/>
          </a:stretch>
        </p:blipFill>
        <p:spPr>
          <a:xfrm>
            <a:off x="7536161" y="2132856"/>
            <a:ext cx="2941817" cy="2206362"/>
          </a:xfrm>
          <a:prstGeom prst="rect">
            <a:avLst/>
          </a:prstGeom>
        </p:spPr>
      </p:pic>
      <p:pic>
        <p:nvPicPr>
          <p:cNvPr id="17" name="Picture 16">
            <a:extLst>
              <a:ext uri="{FF2B5EF4-FFF2-40B4-BE49-F238E27FC236}">
                <a16:creationId xmlns:a16="http://schemas.microsoft.com/office/drawing/2014/main" id="{8CFCFE34-5FC7-4BF3-B9F7-00D3D1F8B6FB}"/>
              </a:ext>
            </a:extLst>
          </p:cNvPr>
          <p:cNvPicPr>
            <a:picLocks noChangeAspect="1"/>
          </p:cNvPicPr>
          <p:nvPr/>
        </p:nvPicPr>
        <p:blipFill>
          <a:blip r:embed="rId7"/>
          <a:stretch>
            <a:fillRect/>
          </a:stretch>
        </p:blipFill>
        <p:spPr>
          <a:xfrm>
            <a:off x="1985468" y="3911759"/>
            <a:ext cx="2854280" cy="2141722"/>
          </a:xfrm>
          <a:prstGeom prst="rect">
            <a:avLst/>
          </a:prstGeom>
        </p:spPr>
      </p:pic>
      <p:pic>
        <p:nvPicPr>
          <p:cNvPr id="21" name="Picture 20">
            <a:extLst>
              <a:ext uri="{FF2B5EF4-FFF2-40B4-BE49-F238E27FC236}">
                <a16:creationId xmlns:a16="http://schemas.microsoft.com/office/drawing/2014/main" id="{57F138E2-05B8-411B-BE63-4FD4B1FB085D}"/>
              </a:ext>
            </a:extLst>
          </p:cNvPr>
          <p:cNvPicPr>
            <a:picLocks noChangeAspect="1"/>
          </p:cNvPicPr>
          <p:nvPr/>
        </p:nvPicPr>
        <p:blipFill>
          <a:blip r:embed="rId8"/>
          <a:stretch>
            <a:fillRect/>
          </a:stretch>
        </p:blipFill>
        <p:spPr>
          <a:xfrm>
            <a:off x="8688289" y="116632"/>
            <a:ext cx="2113221" cy="2072040"/>
          </a:xfrm>
          <a:prstGeom prst="rect">
            <a:avLst/>
          </a:prstGeom>
        </p:spPr>
      </p:pic>
      <p:pic>
        <p:nvPicPr>
          <p:cNvPr id="23" name="Picture 22">
            <a:extLst>
              <a:ext uri="{FF2B5EF4-FFF2-40B4-BE49-F238E27FC236}">
                <a16:creationId xmlns:a16="http://schemas.microsoft.com/office/drawing/2014/main" id="{4CAD7DC5-3EA3-421F-A28E-2BA58DC1B100}"/>
              </a:ext>
            </a:extLst>
          </p:cNvPr>
          <p:cNvPicPr>
            <a:picLocks noChangeAspect="1"/>
          </p:cNvPicPr>
          <p:nvPr/>
        </p:nvPicPr>
        <p:blipFill>
          <a:blip r:embed="rId9"/>
          <a:stretch>
            <a:fillRect/>
          </a:stretch>
        </p:blipFill>
        <p:spPr>
          <a:xfrm>
            <a:off x="4563900" y="1502617"/>
            <a:ext cx="2962880" cy="2072041"/>
          </a:xfrm>
          <a:prstGeom prst="rect">
            <a:avLst/>
          </a:prstGeom>
        </p:spPr>
      </p:pic>
    </p:spTree>
    <p:extLst>
      <p:ext uri="{BB962C8B-B14F-4D97-AF65-F5344CB8AC3E}">
        <p14:creationId xmlns:p14="http://schemas.microsoft.com/office/powerpoint/2010/main" val="3972736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dirty="0"/>
              <a:t>Profile based</a:t>
            </a:r>
          </a:p>
        </p:txBody>
      </p:sp>
      <p:sp>
        <p:nvSpPr>
          <p:cNvPr id="81923" name="Rectangle 3"/>
          <p:cNvSpPr>
            <a:spLocks noGrp="1" noChangeArrowheads="1"/>
          </p:cNvSpPr>
          <p:nvPr>
            <p:ph idx="1"/>
          </p:nvPr>
        </p:nvSpPr>
        <p:spPr/>
        <p:txBody>
          <a:bodyPr>
            <a:normAutofit/>
          </a:bodyPr>
          <a:lstStyle/>
          <a:p>
            <a:pPr>
              <a:lnSpc>
                <a:spcPct val="80000"/>
              </a:lnSpc>
            </a:pPr>
            <a:r>
              <a:rPr lang="en-GB" dirty="0">
                <a:solidFill>
                  <a:schemeClr val="hlink"/>
                </a:solidFill>
              </a:rPr>
              <a:t>Demographic</a:t>
            </a:r>
          </a:p>
          <a:p>
            <a:pPr lvl="1">
              <a:lnSpc>
                <a:spcPct val="80000"/>
              </a:lnSpc>
            </a:pPr>
            <a:r>
              <a:rPr lang="en-GB" sz="2000" dirty="0"/>
              <a:t>Age</a:t>
            </a:r>
          </a:p>
          <a:p>
            <a:pPr lvl="1">
              <a:lnSpc>
                <a:spcPct val="80000"/>
              </a:lnSpc>
            </a:pPr>
            <a:r>
              <a:rPr lang="en-GB" sz="2000" dirty="0"/>
              <a:t>Gender</a:t>
            </a:r>
          </a:p>
          <a:p>
            <a:pPr lvl="1">
              <a:lnSpc>
                <a:spcPct val="80000"/>
              </a:lnSpc>
            </a:pPr>
            <a:r>
              <a:rPr lang="en-GB" sz="2000" dirty="0"/>
              <a:t>Family life cycle</a:t>
            </a:r>
          </a:p>
          <a:p>
            <a:pPr lvl="1">
              <a:lnSpc>
                <a:spcPct val="80000"/>
              </a:lnSpc>
            </a:pPr>
            <a:r>
              <a:rPr lang="en-GB" sz="2000" dirty="0"/>
              <a:t>Family size</a:t>
            </a:r>
          </a:p>
          <a:p>
            <a:pPr lvl="1">
              <a:lnSpc>
                <a:spcPct val="80000"/>
              </a:lnSpc>
            </a:pPr>
            <a:r>
              <a:rPr lang="en-GB" sz="2000" dirty="0"/>
              <a:t>Type of residence (flat/ house/ terrace/ detached/ owned/ rented/ council)</a:t>
            </a:r>
          </a:p>
          <a:p>
            <a:pPr lvl="1">
              <a:lnSpc>
                <a:spcPct val="80000"/>
              </a:lnSpc>
            </a:pPr>
            <a:r>
              <a:rPr lang="en-GB" sz="2000" dirty="0"/>
              <a:t>Income</a:t>
            </a:r>
          </a:p>
          <a:p>
            <a:pPr lvl="1">
              <a:lnSpc>
                <a:spcPct val="80000"/>
              </a:lnSpc>
            </a:pPr>
            <a:r>
              <a:rPr lang="en-GB" sz="2000" dirty="0"/>
              <a:t>Occupation</a:t>
            </a:r>
          </a:p>
          <a:p>
            <a:pPr lvl="1">
              <a:lnSpc>
                <a:spcPct val="80000"/>
              </a:lnSpc>
            </a:pPr>
            <a:r>
              <a:rPr lang="en-GB" sz="2000" dirty="0"/>
              <a:t>Education</a:t>
            </a:r>
          </a:p>
          <a:p>
            <a:pPr lvl="1">
              <a:lnSpc>
                <a:spcPct val="80000"/>
              </a:lnSpc>
            </a:pPr>
            <a:r>
              <a:rPr lang="en-GB" sz="2000" dirty="0"/>
              <a:t>Social class</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456040" y="4077072"/>
            <a:ext cx="3096344" cy="187220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GB" dirty="0" err="1"/>
              <a:t>Geodemographic</a:t>
            </a:r>
            <a:br>
              <a:rPr lang="en-GB" dirty="0"/>
            </a:br>
            <a:r>
              <a:rPr lang="en-GB" dirty="0"/>
              <a:t>ACORN</a:t>
            </a:r>
          </a:p>
        </p:txBody>
      </p:sp>
      <p:sp>
        <p:nvSpPr>
          <p:cNvPr id="128003" name="Rectangle 3"/>
          <p:cNvSpPr>
            <a:spLocks noGrp="1" noChangeArrowheads="1"/>
          </p:cNvSpPr>
          <p:nvPr>
            <p:ph idx="1"/>
          </p:nvPr>
        </p:nvSpPr>
        <p:spPr/>
        <p:txBody>
          <a:bodyPr>
            <a:normAutofit/>
          </a:bodyPr>
          <a:lstStyle/>
          <a:p>
            <a:pPr>
              <a:lnSpc>
                <a:spcPct val="90000"/>
              </a:lnSpc>
            </a:pPr>
            <a:r>
              <a:rPr lang="en-GB" sz="2400" dirty="0"/>
              <a:t>Provides categorisation of all postcodes by analysing significant social factors and population behaviour</a:t>
            </a:r>
          </a:p>
          <a:p>
            <a:pPr>
              <a:lnSpc>
                <a:spcPct val="90000"/>
              </a:lnSpc>
            </a:pPr>
            <a:r>
              <a:rPr lang="en-GB" sz="2400" dirty="0"/>
              <a:t>Groups into 6 categories, 18 groups, 62 types</a:t>
            </a:r>
          </a:p>
          <a:p>
            <a:pPr>
              <a:lnSpc>
                <a:spcPct val="90000"/>
              </a:lnSpc>
            </a:pPr>
            <a:r>
              <a:rPr lang="en-GB" sz="2400" dirty="0"/>
              <a:t>Categories: Affluent achievers, Rising prosperity, Comfortable communities, Financially stretched, Urban adversity, Not private households</a:t>
            </a:r>
          </a:p>
          <a:p>
            <a:pPr>
              <a:lnSpc>
                <a:spcPct val="90000"/>
              </a:lnSpc>
            </a:pPr>
            <a:r>
              <a:rPr lang="en-GB" sz="2400" dirty="0">
                <a:hlinkClick r:id="rId3"/>
              </a:rPr>
              <a:t>http://acorn.caci.co.uk/try-acorn</a:t>
            </a:r>
            <a:endParaRPr lang="en-GB" sz="2400" dirty="0"/>
          </a:p>
          <a:p>
            <a:pPr>
              <a:lnSpc>
                <a:spcPct val="90000"/>
              </a:lnSpc>
            </a:pPr>
            <a:endParaRPr lang="en-GB" sz="2400" dirty="0"/>
          </a:p>
          <a:p>
            <a:pPr>
              <a:lnSpc>
                <a:spcPct val="90000"/>
              </a:lnSpc>
              <a:buFont typeface="Monotype Sorts" pitchFamily="2" charset="2"/>
              <a:buNone/>
            </a:pP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lstStyle/>
          <a:p>
            <a:r>
              <a:rPr lang="en-GB"/>
              <a:t>MOSAIC</a:t>
            </a:r>
          </a:p>
        </p:txBody>
      </p:sp>
      <p:sp>
        <p:nvSpPr>
          <p:cNvPr id="178179" name="Rectangle 3"/>
          <p:cNvSpPr>
            <a:spLocks noGrp="1" noChangeArrowheads="1"/>
          </p:cNvSpPr>
          <p:nvPr>
            <p:ph idx="1"/>
          </p:nvPr>
        </p:nvSpPr>
        <p:spPr/>
        <p:txBody>
          <a:bodyPr>
            <a:normAutofit fontScale="92500"/>
          </a:bodyPr>
          <a:lstStyle/>
          <a:p>
            <a:r>
              <a:rPr lang="en-GB" sz="2800" dirty="0"/>
              <a:t>Classifies consumers into 67 types, aggregated into 15 groups:</a:t>
            </a:r>
          </a:p>
          <a:p>
            <a:pPr lvl="1"/>
            <a:r>
              <a:rPr lang="en-GB" sz="2400" dirty="0"/>
              <a:t>Alpha territory, professional awards, rural solitudes, small town diversity, active retirement, suburban mindsets, careers and kids, new homemakers, ex-council community, claimant cultures, upper floor living, elderly needs, industrial heritage, terraced melting pot, liberal opinions</a:t>
            </a:r>
          </a:p>
          <a:p>
            <a:r>
              <a:rPr lang="en-GB" sz="2400" dirty="0"/>
              <a:t>E.g. Alpha territory “Alpha Territory people are likely to purchase bespoke luxury items such as expensive brands of jewellery, cars, kitchens and furniture...”</a:t>
            </a:r>
          </a:p>
          <a:p>
            <a:r>
              <a:rPr lang="en-GB" sz="2400" dirty="0"/>
              <a:t>Suburban mindsets “Suburban Mindset people have unpretentious tastes and are among the most likely to purchase mainstream brands and to shop at nationally known retail chains”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Gated communities</a:t>
            </a:r>
          </a:p>
        </p:txBody>
      </p:sp>
      <p:sp>
        <p:nvSpPr>
          <p:cNvPr id="3" name="Content Placeholder 2"/>
          <p:cNvSpPr>
            <a:spLocks noGrp="1"/>
          </p:cNvSpPr>
          <p:nvPr>
            <p:ph idx="1"/>
          </p:nvPr>
        </p:nvSpPr>
        <p:spPr/>
        <p:txBody>
          <a:bodyPr/>
          <a:lstStyle/>
          <a:p>
            <a:endParaRPr lang="en-US"/>
          </a:p>
        </p:txBody>
      </p:sp>
      <p:pic>
        <p:nvPicPr>
          <p:cNvPr id="4" name="Picture 3">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628800"/>
            <a:ext cx="7848872" cy="4176464"/>
          </a:xfrm>
          <a:prstGeom prst="rect">
            <a:avLst/>
          </a:prstGeom>
          <a:noFill/>
          <a:ln>
            <a:noFill/>
          </a:ln>
        </p:spPr>
      </p:pic>
    </p:spTree>
    <p:extLst>
      <p:ext uri="{BB962C8B-B14F-4D97-AF65-F5344CB8AC3E}">
        <p14:creationId xmlns:p14="http://schemas.microsoft.com/office/powerpoint/2010/main" val="3369920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Compact living</a:t>
            </a:r>
          </a:p>
        </p:txBody>
      </p:sp>
      <p:pic>
        <p:nvPicPr>
          <p:cNvPr id="4" name="Content Placeholder 3">
            <a:hlinkClick r:id="rId2"/>
          </p:cNvPr>
          <p:cNvPicPr>
            <a:picLocks noGrp="1"/>
          </p:cNvPicPr>
          <p:nvPr>
            <p:ph idx="1"/>
          </p:nvPr>
        </p:nvPicPr>
        <p:blipFill>
          <a:blip r:embed="rId3">
            <a:extLst>
              <a:ext uri="{28A0092B-C50C-407E-A947-70E740481C1C}">
                <a14:useLocalDpi xmlns:a14="http://schemas.microsoft.com/office/drawing/2010/main" val="0"/>
              </a:ext>
            </a:extLst>
          </a:blip>
          <a:srcRect t="5795" b="5795"/>
          <a:stretch>
            <a:fillRect/>
          </a:stretch>
        </p:blipFill>
        <p:spPr bwMode="auto">
          <a:prstGeom prst="rect">
            <a:avLst/>
          </a:prstGeom>
          <a:noFill/>
          <a:ln>
            <a:noFill/>
          </a:ln>
        </p:spPr>
      </p:pic>
    </p:spTree>
    <p:extLst>
      <p:ext uri="{BB962C8B-B14F-4D97-AF65-F5344CB8AC3E}">
        <p14:creationId xmlns:p14="http://schemas.microsoft.com/office/powerpoint/2010/main" val="1732105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Back-to-back living</a:t>
            </a:r>
          </a:p>
        </p:txBody>
      </p:sp>
      <p:sp>
        <p:nvSpPr>
          <p:cNvPr id="3" name="Content Placeholder 2"/>
          <p:cNvSpPr>
            <a:spLocks noGrp="1"/>
          </p:cNvSpPr>
          <p:nvPr>
            <p:ph idx="1"/>
          </p:nvPr>
        </p:nvSpPr>
        <p:spPr/>
        <p:txBody>
          <a:bodyPr/>
          <a:lstStyle/>
          <a:p>
            <a:endParaRPr lang="en-US"/>
          </a:p>
        </p:txBody>
      </p:sp>
      <p:pic>
        <p:nvPicPr>
          <p:cNvPr id="4" name="Picture 3">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628800"/>
            <a:ext cx="7776864" cy="4248472"/>
          </a:xfrm>
          <a:prstGeom prst="rect">
            <a:avLst/>
          </a:prstGeom>
          <a:noFill/>
          <a:ln>
            <a:noFill/>
          </a:ln>
        </p:spPr>
      </p:pic>
    </p:spTree>
    <p:extLst>
      <p:ext uri="{BB962C8B-B14F-4D97-AF65-F5344CB8AC3E}">
        <p14:creationId xmlns:p14="http://schemas.microsoft.com/office/powerpoint/2010/main" val="184508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a:t>
            </a:r>
          </a:p>
        </p:txBody>
      </p:sp>
      <p:sp>
        <p:nvSpPr>
          <p:cNvPr id="3" name="Content Placeholder 2"/>
          <p:cNvSpPr>
            <a:spLocks noGrp="1"/>
          </p:cNvSpPr>
          <p:nvPr>
            <p:ph idx="1"/>
          </p:nvPr>
        </p:nvSpPr>
        <p:spPr/>
        <p:txBody>
          <a:bodyPr/>
          <a:lstStyle/>
          <a:p>
            <a:r>
              <a:rPr lang="en-US" dirty="0"/>
              <a:t>Psychographic</a:t>
            </a:r>
          </a:p>
          <a:p>
            <a:pPr lvl="1"/>
            <a:r>
              <a:rPr lang="en-US" dirty="0"/>
              <a:t>Analyses consumers lifestyles and attitudes</a:t>
            </a:r>
          </a:p>
          <a:p>
            <a:pPr lvl="2"/>
            <a:r>
              <a:rPr lang="en-US" dirty="0"/>
              <a:t>AIO</a:t>
            </a:r>
          </a:p>
          <a:p>
            <a:pPr lvl="2"/>
            <a:r>
              <a:rPr lang="en-US" dirty="0"/>
              <a:t>VALS</a:t>
            </a:r>
          </a:p>
          <a:p>
            <a:pPr marL="658368" lvl="2" indent="0">
              <a:buNone/>
            </a:pPr>
            <a:endParaRPr lang="en-US" dirty="0"/>
          </a:p>
          <a:p>
            <a:endParaRPr lang="en-GB" dirty="0"/>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5015880" y="3933056"/>
            <a:ext cx="5270500" cy="23431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768204" y="260648"/>
            <a:ext cx="7058025" cy="720080"/>
          </a:xfrm>
        </p:spPr>
        <p:txBody>
          <a:bodyPr vert="horz" wrap="square" lIns="90488" tIns="44450" rIns="90488" bIns="44450" numCol="1" anchor="ctr" anchorCtr="0" compatLnSpc="1">
            <a:prstTxWarp prst="textNoShape">
              <a:avLst/>
            </a:prstTxWarp>
          </a:bodyPr>
          <a:lstStyle/>
          <a:p>
            <a:pPr eaLnBrk="1" hangingPunct="1"/>
            <a:r>
              <a:rPr lang="en-US" sz="4000" dirty="0"/>
              <a:t>Lifestyle dimensions</a:t>
            </a:r>
            <a:endParaRPr lang="en-US" sz="4000" dirty="0">
              <a:solidFill>
                <a:srgbClr val="00279F"/>
              </a:solidFill>
            </a:endParaRPr>
          </a:p>
        </p:txBody>
      </p:sp>
      <p:grpSp>
        <p:nvGrpSpPr>
          <p:cNvPr id="2" name="Group 1"/>
          <p:cNvGrpSpPr/>
          <p:nvPr/>
        </p:nvGrpSpPr>
        <p:grpSpPr>
          <a:xfrm>
            <a:off x="2135560" y="1628800"/>
            <a:ext cx="7772400" cy="3810000"/>
            <a:chOff x="685800" y="2209800"/>
            <a:chExt cx="7772400" cy="3810000"/>
          </a:xfrm>
        </p:grpSpPr>
        <p:sp>
          <p:nvSpPr>
            <p:cNvPr id="35843" name="Rectangle 3"/>
            <p:cNvSpPr>
              <a:spLocks noChangeArrowheads="1"/>
            </p:cNvSpPr>
            <p:nvPr/>
          </p:nvSpPr>
          <p:spPr bwMode="auto">
            <a:xfrm>
              <a:off x="4343400" y="3740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Community</a:t>
              </a:r>
            </a:p>
          </p:txBody>
        </p:sp>
        <p:sp>
          <p:nvSpPr>
            <p:cNvPr id="35844" name="Rectangle 4"/>
            <p:cNvSpPr>
              <a:spLocks noChangeArrowheads="1"/>
            </p:cNvSpPr>
            <p:nvPr/>
          </p:nvSpPr>
          <p:spPr bwMode="auto">
            <a:xfrm>
              <a:off x="4343400" y="2978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Entertainment</a:t>
              </a:r>
            </a:p>
          </p:txBody>
        </p:sp>
        <p:sp>
          <p:nvSpPr>
            <p:cNvPr id="35845" name="Rectangle 5"/>
            <p:cNvSpPr>
              <a:spLocks noChangeArrowheads="1"/>
            </p:cNvSpPr>
            <p:nvPr/>
          </p:nvSpPr>
          <p:spPr bwMode="auto">
            <a:xfrm>
              <a:off x="2438400" y="2971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Hobbies</a:t>
              </a:r>
            </a:p>
          </p:txBody>
        </p:sp>
        <p:sp>
          <p:nvSpPr>
            <p:cNvPr id="35846" name="Rectangle 6"/>
            <p:cNvSpPr>
              <a:spLocks noChangeArrowheads="1"/>
            </p:cNvSpPr>
            <p:nvPr/>
          </p:nvSpPr>
          <p:spPr bwMode="auto">
            <a:xfrm>
              <a:off x="4343400" y="2597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Vacation</a:t>
              </a:r>
            </a:p>
          </p:txBody>
        </p:sp>
        <p:sp>
          <p:nvSpPr>
            <p:cNvPr id="35847" name="Rectangle 7"/>
            <p:cNvSpPr>
              <a:spLocks noChangeArrowheads="1"/>
            </p:cNvSpPr>
            <p:nvPr/>
          </p:nvSpPr>
          <p:spPr bwMode="auto">
            <a:xfrm>
              <a:off x="2514600" y="2590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Work</a:t>
              </a:r>
            </a:p>
          </p:txBody>
        </p:sp>
        <p:sp>
          <p:nvSpPr>
            <p:cNvPr id="35848" name="Rectangle 8"/>
            <p:cNvSpPr>
              <a:spLocks noChangeArrowheads="1"/>
            </p:cNvSpPr>
            <p:nvPr/>
          </p:nvSpPr>
          <p:spPr bwMode="auto">
            <a:xfrm>
              <a:off x="2438400" y="3733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Family</a:t>
              </a:r>
            </a:p>
          </p:txBody>
        </p:sp>
        <p:sp>
          <p:nvSpPr>
            <p:cNvPr id="35849" name="Rectangle 9"/>
            <p:cNvSpPr>
              <a:spLocks noChangeArrowheads="1"/>
            </p:cNvSpPr>
            <p:nvPr/>
          </p:nvSpPr>
          <p:spPr bwMode="auto">
            <a:xfrm>
              <a:off x="2514600" y="3352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Social events</a:t>
              </a:r>
            </a:p>
          </p:txBody>
        </p:sp>
        <p:sp>
          <p:nvSpPr>
            <p:cNvPr id="35850" name="Rectangle 10"/>
            <p:cNvSpPr>
              <a:spLocks noChangeArrowheads="1"/>
            </p:cNvSpPr>
            <p:nvPr/>
          </p:nvSpPr>
          <p:spPr bwMode="auto">
            <a:xfrm>
              <a:off x="6553200" y="3352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Sports</a:t>
              </a:r>
            </a:p>
          </p:txBody>
        </p:sp>
        <p:sp>
          <p:nvSpPr>
            <p:cNvPr id="35851" name="Rectangle 11"/>
            <p:cNvSpPr>
              <a:spLocks noChangeArrowheads="1"/>
            </p:cNvSpPr>
            <p:nvPr/>
          </p:nvSpPr>
          <p:spPr bwMode="auto">
            <a:xfrm>
              <a:off x="6553200" y="2971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Shopping</a:t>
              </a:r>
            </a:p>
          </p:txBody>
        </p:sp>
        <p:sp>
          <p:nvSpPr>
            <p:cNvPr id="35852" name="Rectangle 12"/>
            <p:cNvSpPr>
              <a:spLocks noChangeArrowheads="1"/>
            </p:cNvSpPr>
            <p:nvPr/>
          </p:nvSpPr>
          <p:spPr bwMode="auto">
            <a:xfrm>
              <a:off x="6553200" y="2590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Community</a:t>
              </a:r>
            </a:p>
          </p:txBody>
        </p:sp>
        <p:sp>
          <p:nvSpPr>
            <p:cNvPr id="35853" name="Rectangle 13"/>
            <p:cNvSpPr>
              <a:spLocks noChangeArrowheads="1"/>
            </p:cNvSpPr>
            <p:nvPr/>
          </p:nvSpPr>
          <p:spPr bwMode="auto">
            <a:xfrm>
              <a:off x="4343400" y="3359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Club membership</a:t>
              </a:r>
            </a:p>
          </p:txBody>
        </p:sp>
        <p:sp>
          <p:nvSpPr>
            <p:cNvPr id="35854" name="Rectangle 14"/>
            <p:cNvSpPr>
              <a:spLocks noChangeArrowheads="1"/>
            </p:cNvSpPr>
            <p:nvPr/>
          </p:nvSpPr>
          <p:spPr bwMode="auto">
            <a:xfrm>
              <a:off x="6553200" y="4114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Media</a:t>
              </a:r>
            </a:p>
          </p:txBody>
        </p:sp>
        <p:sp>
          <p:nvSpPr>
            <p:cNvPr id="35855" name="Rectangle 15"/>
            <p:cNvSpPr>
              <a:spLocks noChangeArrowheads="1"/>
            </p:cNvSpPr>
            <p:nvPr/>
          </p:nvSpPr>
          <p:spPr bwMode="auto">
            <a:xfrm>
              <a:off x="4343400" y="4121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Recreation</a:t>
              </a:r>
            </a:p>
          </p:txBody>
        </p:sp>
        <p:sp>
          <p:nvSpPr>
            <p:cNvPr id="35856" name="Rectangle 16"/>
            <p:cNvSpPr>
              <a:spLocks noChangeArrowheads="1"/>
            </p:cNvSpPr>
            <p:nvPr/>
          </p:nvSpPr>
          <p:spPr bwMode="auto">
            <a:xfrm>
              <a:off x="2438400" y="4114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Home</a:t>
              </a:r>
            </a:p>
          </p:txBody>
        </p:sp>
        <p:sp>
          <p:nvSpPr>
            <p:cNvPr id="35857" name="Rectangle 17"/>
            <p:cNvSpPr>
              <a:spLocks noChangeArrowheads="1"/>
            </p:cNvSpPr>
            <p:nvPr/>
          </p:nvSpPr>
          <p:spPr bwMode="auto">
            <a:xfrm>
              <a:off x="6553200" y="3733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Food</a:t>
              </a:r>
            </a:p>
          </p:txBody>
        </p:sp>
        <p:sp>
          <p:nvSpPr>
            <p:cNvPr id="35858" name="Rectangle 18"/>
            <p:cNvSpPr>
              <a:spLocks noChangeArrowheads="1"/>
            </p:cNvSpPr>
            <p:nvPr/>
          </p:nvSpPr>
          <p:spPr bwMode="auto">
            <a:xfrm>
              <a:off x="4343400" y="4883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Business</a:t>
              </a:r>
            </a:p>
          </p:txBody>
        </p:sp>
        <p:sp>
          <p:nvSpPr>
            <p:cNvPr id="35859" name="Rectangle 19"/>
            <p:cNvSpPr>
              <a:spLocks noChangeArrowheads="1"/>
            </p:cNvSpPr>
            <p:nvPr/>
          </p:nvSpPr>
          <p:spPr bwMode="auto">
            <a:xfrm>
              <a:off x="2514600" y="4876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Themselves</a:t>
              </a:r>
            </a:p>
          </p:txBody>
        </p:sp>
        <p:sp>
          <p:nvSpPr>
            <p:cNvPr id="35860" name="Rectangle 20"/>
            <p:cNvSpPr>
              <a:spLocks noChangeArrowheads="1"/>
            </p:cNvSpPr>
            <p:nvPr/>
          </p:nvSpPr>
          <p:spPr bwMode="auto">
            <a:xfrm>
              <a:off x="6553200" y="4495800"/>
              <a:ext cx="19050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Achievements</a:t>
              </a:r>
            </a:p>
          </p:txBody>
        </p:sp>
        <p:sp>
          <p:nvSpPr>
            <p:cNvPr id="35861" name="Rectangle 21"/>
            <p:cNvSpPr>
              <a:spLocks noChangeArrowheads="1"/>
            </p:cNvSpPr>
            <p:nvPr/>
          </p:nvSpPr>
          <p:spPr bwMode="auto">
            <a:xfrm>
              <a:off x="4343400" y="4502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Fashion</a:t>
              </a:r>
            </a:p>
          </p:txBody>
        </p:sp>
        <p:sp>
          <p:nvSpPr>
            <p:cNvPr id="35862" name="Rectangle 22"/>
            <p:cNvSpPr>
              <a:spLocks noChangeArrowheads="1"/>
            </p:cNvSpPr>
            <p:nvPr/>
          </p:nvSpPr>
          <p:spPr bwMode="auto">
            <a:xfrm>
              <a:off x="2514600" y="4495800"/>
              <a:ext cx="18288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Job</a:t>
              </a:r>
            </a:p>
          </p:txBody>
        </p:sp>
        <p:sp>
          <p:nvSpPr>
            <p:cNvPr id="35863" name="Rectangle 23"/>
            <p:cNvSpPr>
              <a:spLocks noChangeArrowheads="1"/>
            </p:cNvSpPr>
            <p:nvPr/>
          </p:nvSpPr>
          <p:spPr bwMode="auto">
            <a:xfrm>
              <a:off x="6553200" y="5257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Future</a:t>
              </a:r>
            </a:p>
          </p:txBody>
        </p:sp>
        <p:sp>
          <p:nvSpPr>
            <p:cNvPr id="35864" name="Rectangle 24"/>
            <p:cNvSpPr>
              <a:spLocks noChangeArrowheads="1"/>
            </p:cNvSpPr>
            <p:nvPr/>
          </p:nvSpPr>
          <p:spPr bwMode="auto">
            <a:xfrm>
              <a:off x="4343400" y="5264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Economics</a:t>
              </a:r>
            </a:p>
          </p:txBody>
        </p:sp>
        <p:sp>
          <p:nvSpPr>
            <p:cNvPr id="35865" name="Rectangle 25"/>
            <p:cNvSpPr>
              <a:spLocks noChangeArrowheads="1"/>
            </p:cNvSpPr>
            <p:nvPr/>
          </p:nvSpPr>
          <p:spPr bwMode="auto">
            <a:xfrm>
              <a:off x="2514600" y="5257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Social issues</a:t>
              </a:r>
            </a:p>
          </p:txBody>
        </p:sp>
        <p:sp>
          <p:nvSpPr>
            <p:cNvPr id="35866" name="Rectangle 26"/>
            <p:cNvSpPr>
              <a:spLocks noChangeArrowheads="1"/>
            </p:cNvSpPr>
            <p:nvPr/>
          </p:nvSpPr>
          <p:spPr bwMode="auto">
            <a:xfrm>
              <a:off x="6553200" y="4876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Products</a:t>
              </a:r>
            </a:p>
          </p:txBody>
        </p:sp>
        <p:sp>
          <p:nvSpPr>
            <p:cNvPr id="35867" name="Rectangle 27"/>
            <p:cNvSpPr>
              <a:spLocks noChangeArrowheads="1"/>
            </p:cNvSpPr>
            <p:nvPr/>
          </p:nvSpPr>
          <p:spPr bwMode="auto">
            <a:xfrm>
              <a:off x="6553200" y="5638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Culture</a:t>
              </a:r>
            </a:p>
          </p:txBody>
        </p:sp>
        <p:sp>
          <p:nvSpPr>
            <p:cNvPr id="35868" name="Rectangle 28"/>
            <p:cNvSpPr>
              <a:spLocks noChangeArrowheads="1"/>
            </p:cNvSpPr>
            <p:nvPr/>
          </p:nvSpPr>
          <p:spPr bwMode="auto">
            <a:xfrm>
              <a:off x="4343400" y="5638800"/>
              <a:ext cx="22098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Education</a:t>
              </a:r>
            </a:p>
          </p:txBody>
        </p:sp>
        <p:sp>
          <p:nvSpPr>
            <p:cNvPr id="35869" name="Rectangle 29"/>
            <p:cNvSpPr>
              <a:spLocks noChangeArrowheads="1"/>
            </p:cNvSpPr>
            <p:nvPr/>
          </p:nvSpPr>
          <p:spPr bwMode="auto">
            <a:xfrm>
              <a:off x="2514600" y="5638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Politics</a:t>
              </a:r>
            </a:p>
          </p:txBody>
        </p:sp>
        <p:sp>
          <p:nvSpPr>
            <p:cNvPr id="35870" name="Rectangle 30"/>
            <p:cNvSpPr>
              <a:spLocks noChangeArrowheads="1"/>
            </p:cNvSpPr>
            <p:nvPr/>
          </p:nvSpPr>
          <p:spPr bwMode="auto">
            <a:xfrm>
              <a:off x="685800" y="2590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Activities</a:t>
              </a:r>
            </a:p>
          </p:txBody>
        </p:sp>
        <p:sp>
          <p:nvSpPr>
            <p:cNvPr id="35871" name="Rectangle 31"/>
            <p:cNvSpPr>
              <a:spLocks noChangeArrowheads="1"/>
            </p:cNvSpPr>
            <p:nvPr/>
          </p:nvSpPr>
          <p:spPr bwMode="auto">
            <a:xfrm>
              <a:off x="685800" y="3733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Interests</a:t>
              </a:r>
            </a:p>
          </p:txBody>
        </p:sp>
        <p:sp>
          <p:nvSpPr>
            <p:cNvPr id="35872" name="Rectangle 32"/>
            <p:cNvSpPr>
              <a:spLocks noChangeArrowheads="1"/>
            </p:cNvSpPr>
            <p:nvPr/>
          </p:nvSpPr>
          <p:spPr bwMode="auto">
            <a:xfrm>
              <a:off x="685800" y="4876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Opinions</a:t>
              </a:r>
            </a:p>
          </p:txBody>
        </p:sp>
        <p:sp>
          <p:nvSpPr>
            <p:cNvPr id="35873" name="Rectangle 33"/>
            <p:cNvSpPr>
              <a:spLocks noChangeArrowheads="1"/>
            </p:cNvSpPr>
            <p:nvPr/>
          </p:nvSpPr>
          <p:spPr bwMode="auto">
            <a:xfrm>
              <a:off x="685800" y="2209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Dimension</a:t>
              </a:r>
            </a:p>
          </p:txBody>
        </p:sp>
        <p:sp>
          <p:nvSpPr>
            <p:cNvPr id="35874" name="Rectangle 34"/>
            <p:cNvSpPr>
              <a:spLocks noChangeArrowheads="1"/>
            </p:cNvSpPr>
            <p:nvPr/>
          </p:nvSpPr>
          <p:spPr bwMode="auto">
            <a:xfrm>
              <a:off x="2514600" y="2209800"/>
              <a:ext cx="59436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Examples</a:t>
              </a:r>
            </a:p>
          </p:txBody>
        </p:sp>
        <p:sp>
          <p:nvSpPr>
            <p:cNvPr id="35875" name="Line 35"/>
            <p:cNvSpPr>
              <a:spLocks noChangeShapeType="1"/>
            </p:cNvSpPr>
            <p:nvPr/>
          </p:nvSpPr>
          <p:spPr bwMode="auto">
            <a:xfrm flipH="1">
              <a:off x="2438400" y="2209800"/>
              <a:ext cx="0" cy="3803650"/>
            </a:xfrm>
            <a:prstGeom prst="line">
              <a:avLst/>
            </a:prstGeom>
            <a:noFill/>
            <a:ln w="12700">
              <a:solidFill>
                <a:schemeClr val="tx1"/>
              </a:solidFill>
              <a:round/>
              <a:headEnd/>
              <a:tailEnd/>
            </a:ln>
          </p:spPr>
          <p:txBody>
            <a:bodyPr wrap="none" anchor="ctr"/>
            <a:lstStyle/>
            <a:p>
              <a:endParaRPr lang="en-GB"/>
            </a:p>
          </p:txBody>
        </p:sp>
        <p:sp>
          <p:nvSpPr>
            <p:cNvPr id="35876" name="Line 36"/>
            <p:cNvSpPr>
              <a:spLocks noChangeShapeType="1"/>
            </p:cNvSpPr>
            <p:nvPr/>
          </p:nvSpPr>
          <p:spPr bwMode="auto">
            <a:xfrm>
              <a:off x="685800" y="2590800"/>
              <a:ext cx="7772400" cy="0"/>
            </a:xfrm>
            <a:prstGeom prst="line">
              <a:avLst/>
            </a:prstGeom>
            <a:noFill/>
            <a:ln w="12700">
              <a:solidFill>
                <a:schemeClr val="tx1"/>
              </a:solidFill>
              <a:round/>
              <a:headEnd/>
              <a:tailEnd/>
            </a:ln>
          </p:spPr>
          <p:txBody>
            <a:bodyPr wrap="none" anchor="ctr"/>
            <a:lstStyle/>
            <a:p>
              <a:endParaRPr lang="en-GB"/>
            </a:p>
          </p:txBody>
        </p:sp>
        <p:sp>
          <p:nvSpPr>
            <p:cNvPr id="35877" name="Line 37"/>
            <p:cNvSpPr>
              <a:spLocks noChangeShapeType="1"/>
            </p:cNvSpPr>
            <p:nvPr/>
          </p:nvSpPr>
          <p:spPr bwMode="auto">
            <a:xfrm>
              <a:off x="685800" y="3733800"/>
              <a:ext cx="7772400" cy="0"/>
            </a:xfrm>
            <a:prstGeom prst="line">
              <a:avLst/>
            </a:prstGeom>
            <a:noFill/>
            <a:ln w="12700">
              <a:solidFill>
                <a:schemeClr val="tx1"/>
              </a:solidFill>
              <a:round/>
              <a:headEnd/>
              <a:tailEnd/>
            </a:ln>
          </p:spPr>
          <p:txBody>
            <a:bodyPr wrap="none" anchor="ctr"/>
            <a:lstStyle/>
            <a:p>
              <a:endParaRPr lang="en-GB"/>
            </a:p>
          </p:txBody>
        </p:sp>
        <p:sp>
          <p:nvSpPr>
            <p:cNvPr id="35878" name="Line 38"/>
            <p:cNvSpPr>
              <a:spLocks noChangeShapeType="1"/>
            </p:cNvSpPr>
            <p:nvPr/>
          </p:nvSpPr>
          <p:spPr bwMode="auto">
            <a:xfrm>
              <a:off x="685800" y="4876800"/>
              <a:ext cx="7772400" cy="0"/>
            </a:xfrm>
            <a:prstGeom prst="line">
              <a:avLst/>
            </a:prstGeom>
            <a:noFill/>
            <a:ln w="12700">
              <a:solidFill>
                <a:schemeClr val="tx1"/>
              </a:solidFill>
              <a:round/>
              <a:headEnd/>
              <a:tailEnd/>
            </a:ln>
          </p:spPr>
          <p:txBody>
            <a:bodyPr wrap="none" anchor="ctr"/>
            <a:lstStyle/>
            <a:p>
              <a:endParaRPr lang="en-GB"/>
            </a:p>
          </p:txBody>
        </p:sp>
        <p:sp>
          <p:nvSpPr>
            <p:cNvPr id="35879" name="Line 39"/>
            <p:cNvSpPr>
              <a:spLocks noChangeShapeType="1"/>
            </p:cNvSpPr>
            <p:nvPr/>
          </p:nvSpPr>
          <p:spPr bwMode="auto">
            <a:xfrm>
              <a:off x="685800" y="2209800"/>
              <a:ext cx="0" cy="3797300"/>
            </a:xfrm>
            <a:prstGeom prst="line">
              <a:avLst/>
            </a:prstGeom>
            <a:noFill/>
            <a:ln w="12700">
              <a:solidFill>
                <a:schemeClr val="tx1"/>
              </a:solidFill>
              <a:round/>
              <a:headEnd/>
              <a:tailEnd/>
            </a:ln>
          </p:spPr>
          <p:txBody>
            <a:bodyPr wrap="none" anchor="ctr"/>
            <a:lstStyle/>
            <a:p>
              <a:endParaRPr lang="en-GB"/>
            </a:p>
          </p:txBody>
        </p:sp>
        <p:sp>
          <p:nvSpPr>
            <p:cNvPr id="35880" name="Line 40"/>
            <p:cNvSpPr>
              <a:spLocks noChangeShapeType="1"/>
            </p:cNvSpPr>
            <p:nvPr/>
          </p:nvSpPr>
          <p:spPr bwMode="auto">
            <a:xfrm>
              <a:off x="685800" y="6019800"/>
              <a:ext cx="7772400" cy="0"/>
            </a:xfrm>
            <a:prstGeom prst="line">
              <a:avLst/>
            </a:prstGeom>
            <a:noFill/>
            <a:ln w="12700">
              <a:solidFill>
                <a:schemeClr val="tx1"/>
              </a:solidFill>
              <a:round/>
              <a:headEnd/>
              <a:tailEnd/>
            </a:ln>
          </p:spPr>
          <p:txBody>
            <a:bodyPr wrap="none" anchor="ctr"/>
            <a:lstStyle/>
            <a:p>
              <a:endParaRPr lang="en-GB"/>
            </a:p>
          </p:txBody>
        </p:sp>
        <p:sp>
          <p:nvSpPr>
            <p:cNvPr id="35881" name="Line 41"/>
            <p:cNvSpPr>
              <a:spLocks noChangeShapeType="1"/>
            </p:cNvSpPr>
            <p:nvPr/>
          </p:nvSpPr>
          <p:spPr bwMode="auto">
            <a:xfrm>
              <a:off x="8458200" y="2209800"/>
              <a:ext cx="0" cy="3797300"/>
            </a:xfrm>
            <a:prstGeom prst="line">
              <a:avLst/>
            </a:prstGeom>
            <a:noFill/>
            <a:ln w="12700">
              <a:solidFill>
                <a:schemeClr val="tx1"/>
              </a:solidFill>
              <a:round/>
              <a:headEnd/>
              <a:tailEnd/>
            </a:ln>
          </p:spPr>
          <p:txBody>
            <a:bodyPr wrap="none" anchor="ctr"/>
            <a:lstStyle/>
            <a:p>
              <a:endParaRPr lang="en-GB"/>
            </a:p>
          </p:txBody>
        </p:sp>
        <p:sp>
          <p:nvSpPr>
            <p:cNvPr id="35882" name="Line 42"/>
            <p:cNvSpPr>
              <a:spLocks noChangeShapeType="1"/>
            </p:cNvSpPr>
            <p:nvPr/>
          </p:nvSpPr>
          <p:spPr bwMode="auto">
            <a:xfrm>
              <a:off x="685800" y="2209800"/>
              <a:ext cx="7772400" cy="0"/>
            </a:xfrm>
            <a:prstGeom prst="line">
              <a:avLst/>
            </a:prstGeom>
            <a:noFill/>
            <a:ln w="12700">
              <a:solidFill>
                <a:schemeClr val="tx1"/>
              </a:solidFill>
              <a:round/>
              <a:headEnd/>
              <a:tailEnd/>
            </a:ln>
          </p:spPr>
          <p:txBody>
            <a:bodyPr wrap="none" anchor="ctr"/>
            <a:lstStyle/>
            <a:p>
              <a:endParaRPr lang="en-GB"/>
            </a:p>
          </p:txBody>
        </p:sp>
      </p:grpSp>
      <p:sp>
        <p:nvSpPr>
          <p:cNvPr id="35883" name="Rectangle 43"/>
          <p:cNvSpPr>
            <a:spLocks noChangeArrowheads="1"/>
          </p:cNvSpPr>
          <p:nvPr/>
        </p:nvSpPr>
        <p:spPr bwMode="auto">
          <a:xfrm>
            <a:off x="1530350" y="6350"/>
            <a:ext cx="9131300" cy="6769100"/>
          </a:xfrm>
          <a:prstGeom prst="rect">
            <a:avLst/>
          </a:prstGeom>
          <a:noFill/>
          <a:ln w="12700">
            <a:solidFill>
              <a:schemeClr val="tx1"/>
            </a:solidFill>
            <a:miter lim="800000"/>
            <a:headEnd/>
            <a:tailEnd/>
          </a:ln>
        </p:spPr>
        <p:txBody>
          <a:bodyPr wrap="none" anchor="ctr"/>
          <a:lstStyle/>
          <a:p>
            <a:pPr eaLnBrk="0" hangingPunct="0"/>
            <a:endParaRPr lang="en-GB"/>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wrap="square" lIns="90488" tIns="44450" rIns="90488" bIns="44450" numCol="1" anchor="ctr" anchorCtr="0" compatLnSpc="1">
            <a:prstTxWarp prst="textNoShape">
              <a:avLst/>
            </a:prstTxWarp>
          </a:bodyPr>
          <a:lstStyle/>
          <a:p>
            <a:pPr eaLnBrk="1" hangingPunct="1"/>
            <a:r>
              <a:rPr lang="en-US" sz="4000"/>
              <a:t>Value lifestyles (VALS)</a:t>
            </a:r>
            <a:endParaRPr lang="en-US" sz="4000">
              <a:solidFill>
                <a:schemeClr val="hlink"/>
              </a:solidFill>
            </a:endParaRPr>
          </a:p>
        </p:txBody>
      </p:sp>
      <p:sp>
        <p:nvSpPr>
          <p:cNvPr id="36869" name="Rectangle 5"/>
          <p:cNvSpPr>
            <a:spLocks noGrp="1" noChangeArrowheads="1"/>
          </p:cNvSpPr>
          <p:nvPr>
            <p:ph idx="1"/>
          </p:nvPr>
        </p:nvSpPr>
        <p:spPr/>
        <p:txBody>
          <a:bodyPr/>
          <a:lstStyle/>
          <a:p>
            <a:pPr eaLnBrk="1" hangingPunct="1">
              <a:spcBef>
                <a:spcPct val="0"/>
              </a:spcBef>
              <a:buFont typeface="Monotype Sorts" pitchFamily="2" charset="2"/>
              <a:buNone/>
            </a:pPr>
            <a:endParaRPr lang="en-US" sz="2400" dirty="0">
              <a:solidFill>
                <a:srgbClr val="3365FB"/>
              </a:solidFill>
            </a:endParaRPr>
          </a:p>
          <a:p>
            <a:pPr eaLnBrk="1" hangingPunct="1"/>
            <a:r>
              <a:rPr lang="en-GB" dirty="0"/>
              <a:t>VALS system classifies in 8 primary groups based on psychological attributes and key demographics</a:t>
            </a:r>
          </a:p>
          <a:p>
            <a:pPr eaLnBrk="1" hangingPunct="1"/>
            <a:r>
              <a:rPr lang="en-GB" dirty="0"/>
              <a:t>US based</a:t>
            </a:r>
          </a:p>
          <a:p>
            <a:pPr eaLnBrk="1" hangingPunct="1"/>
            <a:r>
              <a:rPr lang="en-GB" dirty="0"/>
              <a:t>Test yourself:</a:t>
            </a:r>
          </a:p>
          <a:p>
            <a:pPr lvl="1"/>
            <a:r>
              <a:rPr lang="en-GB" dirty="0">
                <a:hlinkClick r:id="rId3"/>
              </a:rPr>
              <a:t>http://www.strategicbusinessinsights.com/vals/presurvey.shtml</a:t>
            </a:r>
            <a:endParaRPr lang="en-GB" dirty="0"/>
          </a:p>
          <a:p>
            <a:pPr lvl="1"/>
            <a:endParaRPr lang="en-GB" dirty="0"/>
          </a:p>
        </p:txBody>
      </p:sp>
      <p:sp>
        <p:nvSpPr>
          <p:cNvPr id="36867" name="Rectangle 3"/>
          <p:cNvSpPr>
            <a:spLocks noChangeArrowheads="1"/>
          </p:cNvSpPr>
          <p:nvPr/>
        </p:nvSpPr>
        <p:spPr bwMode="auto">
          <a:xfrm>
            <a:off x="2655889" y="5622925"/>
            <a:ext cx="6880225" cy="457200"/>
          </a:xfrm>
          <a:prstGeom prst="rect">
            <a:avLst/>
          </a:prstGeom>
          <a:noFill/>
          <a:ln w="12700">
            <a:noFill/>
            <a:miter lim="800000"/>
            <a:headEnd/>
            <a:tailEnd/>
          </a:ln>
        </p:spPr>
        <p:txBody>
          <a:bodyPr wrap="none" anchor="ctr"/>
          <a:lstStyle/>
          <a:p>
            <a:pPr eaLnBrk="0" hangingPunct="0"/>
            <a:endParaRPr lang="en-GB"/>
          </a:p>
        </p:txBody>
      </p:sp>
      <p:sp>
        <p:nvSpPr>
          <p:cNvPr id="36868" name="Rectangle 4"/>
          <p:cNvSpPr>
            <a:spLocks noChangeArrowheads="1"/>
          </p:cNvSpPr>
          <p:nvPr/>
        </p:nvSpPr>
        <p:spPr bwMode="auto">
          <a:xfrm>
            <a:off x="1530350" y="6350"/>
            <a:ext cx="9131300" cy="6769100"/>
          </a:xfrm>
          <a:prstGeom prst="rect">
            <a:avLst/>
          </a:prstGeom>
          <a:noFill/>
          <a:ln w="12700">
            <a:solidFill>
              <a:schemeClr val="tx1"/>
            </a:solidFill>
            <a:miter lim="800000"/>
            <a:headEnd/>
            <a:tailEnd/>
          </a:ln>
        </p:spPr>
        <p:txBody>
          <a:bodyPr wrap="none" anchor="ctr"/>
          <a:lstStyle/>
          <a:p>
            <a:pPr eaLnBrk="0" hangingPunct="0"/>
            <a:endParaRPr lang="en-GB"/>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Picture 2" descr="The VALS Framework"/>
          <p:cNvPicPr>
            <a:picLocks noChangeAspect="1" noChangeArrowheads="1"/>
          </p:cNvPicPr>
          <p:nvPr/>
        </p:nvPicPr>
        <p:blipFill>
          <a:blip r:embed="rId3" cstate="print"/>
          <a:srcRect/>
          <a:stretch>
            <a:fillRect/>
          </a:stretch>
        </p:blipFill>
        <p:spPr bwMode="auto">
          <a:xfrm>
            <a:off x="2567608" y="404664"/>
            <a:ext cx="4536504" cy="6239248"/>
          </a:xfrm>
          <a:prstGeom prst="rect">
            <a:avLst/>
          </a:prstGeom>
          <a:noFill/>
        </p:spPr>
      </p:pic>
      <p:sp>
        <p:nvSpPr>
          <p:cNvPr id="4" name="TextBox 3"/>
          <p:cNvSpPr txBox="1"/>
          <p:nvPr/>
        </p:nvSpPr>
        <p:spPr>
          <a:xfrm>
            <a:off x="7176120" y="980729"/>
            <a:ext cx="3240360" cy="5816977"/>
          </a:xfrm>
          <a:prstGeom prst="rect">
            <a:avLst/>
          </a:prstGeom>
          <a:noFill/>
        </p:spPr>
        <p:txBody>
          <a:bodyPr wrap="square" rtlCol="0">
            <a:spAutoFit/>
          </a:bodyPr>
          <a:lstStyle/>
          <a:p>
            <a:r>
              <a:rPr lang="en-GB" sz="1200" dirty="0">
                <a:solidFill>
                  <a:srgbClr val="9900FF"/>
                </a:solidFill>
              </a:rPr>
              <a:t>Innovators</a:t>
            </a:r>
            <a:r>
              <a:rPr lang="en-GB" sz="1200" dirty="0"/>
              <a:t> are successful, sophisticated, take-charge people with high self-esteem. They are change leaders.</a:t>
            </a:r>
          </a:p>
          <a:p>
            <a:r>
              <a:rPr lang="en-GB" sz="1200" dirty="0">
                <a:solidFill>
                  <a:srgbClr val="0000CC"/>
                </a:solidFill>
              </a:rPr>
              <a:t>Thinkers</a:t>
            </a:r>
            <a:r>
              <a:rPr lang="en-GB" sz="1200" dirty="0"/>
              <a:t> are conservative, practical consumers; they look for durability, functionality, and value in the products that they buy.</a:t>
            </a:r>
          </a:p>
          <a:p>
            <a:r>
              <a:rPr lang="en-GB" sz="1200" dirty="0">
                <a:solidFill>
                  <a:srgbClr val="6699FF"/>
                </a:solidFill>
              </a:rPr>
              <a:t>Believers</a:t>
            </a:r>
            <a:r>
              <a:rPr lang="en-GB" sz="1200" dirty="0"/>
              <a:t> are motivated by ideals; As consumers they are predictable; they choose familiar products and established brands.</a:t>
            </a:r>
          </a:p>
          <a:p>
            <a:r>
              <a:rPr lang="en-GB" sz="1200" dirty="0">
                <a:solidFill>
                  <a:srgbClr val="008000"/>
                </a:solidFill>
              </a:rPr>
              <a:t>Achievers</a:t>
            </a:r>
            <a:r>
              <a:rPr lang="en-GB" sz="1200" dirty="0"/>
              <a:t> have goal-oriented lifestyles and a deep commitment to career and family. Image is important to Achievers.</a:t>
            </a:r>
          </a:p>
          <a:p>
            <a:r>
              <a:rPr lang="en-GB" sz="1200" dirty="0">
                <a:solidFill>
                  <a:srgbClr val="00B050"/>
                </a:solidFill>
              </a:rPr>
              <a:t>Strivers</a:t>
            </a:r>
            <a:r>
              <a:rPr lang="en-GB" sz="1200" dirty="0"/>
              <a:t> are trendy and fun loving. They are motivated by achievement. Shopping is both a social activity and an opportunity to demonstrate to peers their ability to buy.</a:t>
            </a:r>
          </a:p>
          <a:p>
            <a:r>
              <a:rPr lang="en-GB" sz="1200" dirty="0" err="1">
                <a:solidFill>
                  <a:srgbClr val="CC0066"/>
                </a:solidFill>
              </a:rPr>
              <a:t>Experiencers</a:t>
            </a:r>
            <a:r>
              <a:rPr lang="en-GB" sz="1200" dirty="0"/>
              <a:t> are motivated by self-expression. </a:t>
            </a:r>
            <a:r>
              <a:rPr lang="en-GB" sz="1200" dirty="0" err="1"/>
              <a:t>Experiencers</a:t>
            </a:r>
            <a:r>
              <a:rPr lang="en-GB" sz="1200" dirty="0"/>
              <a:t> are avid consumers and spend a comparatively high proportion of their income on fashion</a:t>
            </a:r>
          </a:p>
          <a:p>
            <a:r>
              <a:rPr lang="en-GB" sz="1200" dirty="0">
                <a:solidFill>
                  <a:srgbClr val="FF6600"/>
                </a:solidFill>
              </a:rPr>
              <a:t>Makers</a:t>
            </a:r>
            <a:r>
              <a:rPr lang="en-GB" sz="1200" dirty="0"/>
              <a:t> are motivated by self-expression Because they prefer value to luxury, they buy basic products.</a:t>
            </a:r>
          </a:p>
          <a:p>
            <a:r>
              <a:rPr lang="en-GB" sz="1200" dirty="0">
                <a:solidFill>
                  <a:srgbClr val="FFCC00"/>
                </a:solidFill>
              </a:rPr>
              <a:t>Survivors</a:t>
            </a:r>
            <a:r>
              <a:rPr lang="en-GB" sz="1200" dirty="0"/>
              <a:t> are cautious consumers. They are loyal to favourite brands, especially if they can purchase them at a discount.</a:t>
            </a:r>
          </a:p>
          <a:p>
            <a:endParaRPr lang="en-GB" sz="1200" dirty="0"/>
          </a:p>
          <a:p>
            <a:endParaRPr lang="en-GB" sz="1200" dirty="0"/>
          </a:p>
          <a:p>
            <a:endParaRPr lang="en-GB" sz="1200" dirty="0"/>
          </a:p>
          <a:p>
            <a:endParaRPr lang="en-GB" sz="1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An easier approach to profiling?</a:t>
            </a:r>
          </a:p>
        </p:txBody>
      </p:sp>
      <p:pic>
        <p:nvPicPr>
          <p:cNvPr id="8" name="Picture 7">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0750" y="1946910"/>
            <a:ext cx="5270500" cy="2964180"/>
          </a:xfrm>
          <a:prstGeom prst="rect">
            <a:avLst/>
          </a:prstGeom>
          <a:noFill/>
          <a:ln>
            <a:noFill/>
          </a:ln>
        </p:spPr>
      </p:pic>
    </p:spTree>
    <p:extLst>
      <p:ext uri="{BB962C8B-B14F-4D97-AF65-F5344CB8AC3E}">
        <p14:creationId xmlns:p14="http://schemas.microsoft.com/office/powerpoint/2010/main" val="2694566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r>
              <a:rPr lang="en-GB" dirty="0"/>
              <a:t>Behavioural segmentation</a:t>
            </a:r>
          </a:p>
        </p:txBody>
      </p:sp>
      <p:sp>
        <p:nvSpPr>
          <p:cNvPr id="160771" name="Rectangle 3"/>
          <p:cNvSpPr>
            <a:spLocks noGrp="1" noChangeArrowheads="1"/>
          </p:cNvSpPr>
          <p:nvPr>
            <p:ph sz="half" idx="1"/>
          </p:nvPr>
        </p:nvSpPr>
        <p:spPr/>
        <p:txBody>
          <a:bodyPr>
            <a:normAutofit/>
          </a:bodyPr>
          <a:lstStyle/>
          <a:p>
            <a:pPr>
              <a:lnSpc>
                <a:spcPct val="90000"/>
              </a:lnSpc>
            </a:pPr>
            <a:r>
              <a:rPr lang="en-GB" dirty="0"/>
              <a:t>Occasion</a:t>
            </a:r>
          </a:p>
          <a:p>
            <a:pPr>
              <a:lnSpc>
                <a:spcPct val="90000"/>
              </a:lnSpc>
            </a:pPr>
            <a:r>
              <a:rPr lang="en-GB" dirty="0">
                <a:solidFill>
                  <a:srgbClr val="FF0000"/>
                </a:solidFill>
              </a:rPr>
              <a:t>Benefits sought</a:t>
            </a:r>
            <a:endParaRPr lang="en-GB" dirty="0"/>
          </a:p>
          <a:p>
            <a:pPr>
              <a:lnSpc>
                <a:spcPct val="90000"/>
              </a:lnSpc>
            </a:pPr>
            <a:r>
              <a:rPr lang="en-GB" dirty="0"/>
              <a:t>Usage</a:t>
            </a:r>
          </a:p>
          <a:p>
            <a:pPr>
              <a:lnSpc>
                <a:spcPct val="90000"/>
              </a:lnSpc>
            </a:pPr>
            <a:r>
              <a:rPr lang="en-GB" dirty="0"/>
              <a:t>Loyalty</a:t>
            </a:r>
          </a:p>
          <a:p>
            <a:pPr>
              <a:lnSpc>
                <a:spcPct val="90000"/>
              </a:lnSpc>
            </a:pPr>
            <a:endParaRPr lang="en-GB" dirty="0"/>
          </a:p>
          <a:p>
            <a:pPr lvl="1">
              <a:lnSpc>
                <a:spcPct val="90000"/>
              </a:lnSpc>
            </a:pPr>
            <a:endParaRPr lang="en-GB" dirty="0">
              <a:solidFill>
                <a:schemeClr val="hlink"/>
              </a:solidFill>
            </a:endParaRPr>
          </a:p>
          <a:p>
            <a:pPr>
              <a:lnSpc>
                <a:spcPct val="90000"/>
              </a:lnSpc>
            </a:pPr>
            <a:endParaRPr lang="en-GB" dirty="0"/>
          </a:p>
        </p:txBody>
      </p:sp>
      <p:pic>
        <p:nvPicPr>
          <p:cNvPr id="8" name="Content Placeholder 7"/>
          <p:cNvPicPr>
            <a:picLocks noGrp="1"/>
          </p:cNvPicPr>
          <p:nvPr>
            <p:ph sz="half" idx="2"/>
          </p:nvPr>
        </p:nvPicPr>
        <p:blipFill>
          <a:blip r:embed="rId3">
            <a:extLst>
              <a:ext uri="{28A0092B-C50C-407E-A947-70E740481C1C}">
                <a14:useLocalDpi xmlns:a14="http://schemas.microsoft.com/office/drawing/2010/main" val="0"/>
              </a:ext>
            </a:extLst>
          </a:blip>
          <a:srcRect t="10334" b="10334"/>
          <a:stretch>
            <a:fillRect/>
          </a:stretch>
        </p:blipFill>
        <p:spPr bwMode="auto">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66" name="Rectangle 22"/>
          <p:cNvSpPr>
            <a:spLocks noChangeArrowheads="1"/>
          </p:cNvSpPr>
          <p:nvPr/>
        </p:nvSpPr>
        <p:spPr bwMode="auto">
          <a:xfrm>
            <a:off x="3859213" y="1853348"/>
            <a:ext cx="4267200" cy="3967014"/>
          </a:xfrm>
          <a:prstGeom prst="rect">
            <a:avLst/>
          </a:prstGeom>
          <a:solidFill>
            <a:schemeClr val="accent2">
              <a:lumMod val="75000"/>
            </a:schemeClr>
          </a:solidFill>
          <a:ln w="9525">
            <a:solidFill>
              <a:schemeClr val="tx1"/>
            </a:solidFill>
            <a:miter lim="800000"/>
            <a:headEnd/>
            <a:tailEnd/>
          </a:ln>
          <a:effectLst/>
        </p:spPr>
        <p:txBody>
          <a:bodyPr wrap="none" anchor="ctr"/>
          <a:lstStyle/>
          <a:p>
            <a:endParaRPr lang="en-GB"/>
          </a:p>
        </p:txBody>
      </p:sp>
      <p:sp>
        <p:nvSpPr>
          <p:cNvPr id="31767" name="Text Box 23"/>
          <p:cNvSpPr txBox="1">
            <a:spLocks noChangeArrowheads="1"/>
          </p:cNvSpPr>
          <p:nvPr/>
        </p:nvSpPr>
        <p:spPr bwMode="auto">
          <a:xfrm>
            <a:off x="5250667" y="5767389"/>
            <a:ext cx="1606530" cy="830997"/>
          </a:xfrm>
          <a:prstGeom prst="rect">
            <a:avLst/>
          </a:prstGeom>
          <a:noFill/>
          <a:ln w="9525">
            <a:noFill/>
            <a:miter lim="800000"/>
            <a:headEnd/>
            <a:tailEnd/>
          </a:ln>
          <a:effectLst/>
        </p:spPr>
        <p:txBody>
          <a:bodyPr wrap="none">
            <a:spAutoFit/>
          </a:bodyPr>
          <a:lstStyle/>
          <a:p>
            <a:pPr algn="ctr"/>
            <a:r>
              <a:rPr lang="en-US" sz="2400">
                <a:solidFill>
                  <a:schemeClr val="tx2"/>
                </a:solidFill>
              </a:rPr>
              <a:t>Repeat</a:t>
            </a:r>
          </a:p>
          <a:p>
            <a:pPr algn="ctr"/>
            <a:r>
              <a:rPr lang="en-US" sz="2400">
                <a:solidFill>
                  <a:schemeClr val="tx2"/>
                </a:solidFill>
              </a:rPr>
              <a:t>Patronage</a:t>
            </a:r>
          </a:p>
        </p:txBody>
      </p:sp>
      <p:sp>
        <p:nvSpPr>
          <p:cNvPr id="31768" name="Line 24"/>
          <p:cNvSpPr>
            <a:spLocks noChangeShapeType="1"/>
          </p:cNvSpPr>
          <p:nvPr/>
        </p:nvSpPr>
        <p:spPr bwMode="auto">
          <a:xfrm>
            <a:off x="4503738" y="6184900"/>
            <a:ext cx="3048000" cy="0"/>
          </a:xfrm>
          <a:prstGeom prst="line">
            <a:avLst/>
          </a:prstGeom>
          <a:noFill/>
          <a:ln w="57150">
            <a:solidFill>
              <a:schemeClr val="tx2">
                <a:lumMod val="75000"/>
              </a:schemeClr>
            </a:solidFill>
            <a:round/>
            <a:headEnd type="triangle" w="med" len="med"/>
            <a:tailEnd type="triangle" w="med" len="med"/>
          </a:ln>
          <a:effectLst/>
        </p:spPr>
        <p:txBody>
          <a:bodyPr wrap="none" anchor="ctr"/>
          <a:lstStyle/>
          <a:p>
            <a:endParaRPr lang="en-GB">
              <a:solidFill>
                <a:schemeClr val="accent1">
                  <a:lumMod val="75000"/>
                </a:schemeClr>
              </a:solidFill>
            </a:endParaRPr>
          </a:p>
        </p:txBody>
      </p:sp>
      <p:sp>
        <p:nvSpPr>
          <p:cNvPr id="31769" name="Text Box 25"/>
          <p:cNvSpPr txBox="1">
            <a:spLocks noChangeArrowheads="1"/>
          </p:cNvSpPr>
          <p:nvPr/>
        </p:nvSpPr>
        <p:spPr bwMode="auto">
          <a:xfrm>
            <a:off x="3783013" y="5949951"/>
            <a:ext cx="750526"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Low</a:t>
            </a:r>
          </a:p>
        </p:txBody>
      </p:sp>
      <p:sp>
        <p:nvSpPr>
          <p:cNvPr id="31770" name="Text Box 26"/>
          <p:cNvSpPr txBox="1">
            <a:spLocks noChangeArrowheads="1"/>
          </p:cNvSpPr>
          <p:nvPr/>
        </p:nvSpPr>
        <p:spPr bwMode="auto">
          <a:xfrm>
            <a:off x="7516814" y="5949951"/>
            <a:ext cx="819455"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High</a:t>
            </a:r>
          </a:p>
        </p:txBody>
      </p:sp>
      <p:sp>
        <p:nvSpPr>
          <p:cNvPr id="31771" name="Text Box 27"/>
          <p:cNvSpPr txBox="1">
            <a:spLocks noChangeArrowheads="1"/>
          </p:cNvSpPr>
          <p:nvPr/>
        </p:nvSpPr>
        <p:spPr bwMode="auto">
          <a:xfrm rot="-5400000">
            <a:off x="7840575" y="3196859"/>
            <a:ext cx="1298753" cy="830997"/>
          </a:xfrm>
          <a:prstGeom prst="rect">
            <a:avLst/>
          </a:prstGeom>
          <a:noFill/>
          <a:ln w="9525">
            <a:noFill/>
            <a:miter lim="800000"/>
            <a:headEnd/>
            <a:tailEnd/>
          </a:ln>
          <a:effectLst/>
        </p:spPr>
        <p:txBody>
          <a:bodyPr wrap="none">
            <a:spAutoFit/>
          </a:bodyPr>
          <a:lstStyle/>
          <a:p>
            <a:pPr algn="ctr"/>
            <a:r>
              <a:rPr lang="en-US" sz="2400">
                <a:solidFill>
                  <a:schemeClr val="accent1">
                    <a:lumMod val="75000"/>
                  </a:schemeClr>
                </a:solidFill>
              </a:rPr>
              <a:t>Relative</a:t>
            </a:r>
          </a:p>
          <a:p>
            <a:pPr algn="ctr"/>
            <a:r>
              <a:rPr lang="en-US" sz="2400">
                <a:solidFill>
                  <a:schemeClr val="accent1">
                    <a:lumMod val="75000"/>
                  </a:schemeClr>
                </a:solidFill>
              </a:rPr>
              <a:t>Attitude</a:t>
            </a:r>
          </a:p>
        </p:txBody>
      </p:sp>
      <p:sp>
        <p:nvSpPr>
          <p:cNvPr id="31772" name="Line 28"/>
          <p:cNvSpPr>
            <a:spLocks noChangeShapeType="1"/>
          </p:cNvSpPr>
          <p:nvPr/>
        </p:nvSpPr>
        <p:spPr bwMode="auto">
          <a:xfrm rot="-5400000">
            <a:off x="6942138" y="3822700"/>
            <a:ext cx="3048000" cy="0"/>
          </a:xfrm>
          <a:prstGeom prst="line">
            <a:avLst/>
          </a:prstGeom>
          <a:noFill/>
          <a:ln w="57150">
            <a:solidFill>
              <a:schemeClr val="tx2">
                <a:lumMod val="75000"/>
              </a:schemeClr>
            </a:solidFill>
            <a:round/>
            <a:headEnd type="triangle" w="med" len="med"/>
            <a:tailEnd type="triangle" w="med" len="med"/>
          </a:ln>
          <a:effectLst/>
        </p:spPr>
        <p:txBody>
          <a:bodyPr wrap="none" anchor="ctr"/>
          <a:lstStyle/>
          <a:p>
            <a:endParaRPr lang="en-GB">
              <a:solidFill>
                <a:schemeClr val="accent1">
                  <a:lumMod val="75000"/>
                </a:schemeClr>
              </a:solidFill>
            </a:endParaRPr>
          </a:p>
        </p:txBody>
      </p:sp>
      <p:sp>
        <p:nvSpPr>
          <p:cNvPr id="31773" name="Text Box 29"/>
          <p:cNvSpPr txBox="1">
            <a:spLocks noChangeArrowheads="1"/>
          </p:cNvSpPr>
          <p:nvPr/>
        </p:nvSpPr>
        <p:spPr bwMode="auto">
          <a:xfrm>
            <a:off x="8126413" y="5721351"/>
            <a:ext cx="750526"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Low</a:t>
            </a:r>
          </a:p>
        </p:txBody>
      </p:sp>
      <p:sp>
        <p:nvSpPr>
          <p:cNvPr id="31774" name="Text Box 30"/>
          <p:cNvSpPr txBox="1">
            <a:spLocks noChangeArrowheads="1"/>
          </p:cNvSpPr>
          <p:nvPr/>
        </p:nvSpPr>
        <p:spPr bwMode="auto">
          <a:xfrm>
            <a:off x="8081964" y="1682751"/>
            <a:ext cx="819455"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High</a:t>
            </a:r>
          </a:p>
        </p:txBody>
      </p:sp>
      <p:sp>
        <p:nvSpPr>
          <p:cNvPr id="31775" name="Rectangle 31"/>
          <p:cNvSpPr>
            <a:spLocks noChangeArrowheads="1"/>
          </p:cNvSpPr>
          <p:nvPr/>
        </p:nvSpPr>
        <p:spPr bwMode="auto">
          <a:xfrm>
            <a:off x="6027738" y="18415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LOYALTY</a:t>
            </a:r>
          </a:p>
        </p:txBody>
      </p:sp>
      <p:sp>
        <p:nvSpPr>
          <p:cNvPr id="31776" name="Rectangle 32"/>
          <p:cNvSpPr>
            <a:spLocks noChangeArrowheads="1"/>
          </p:cNvSpPr>
          <p:nvPr/>
        </p:nvSpPr>
        <p:spPr bwMode="auto">
          <a:xfrm>
            <a:off x="3863975" y="1844675"/>
            <a:ext cx="1981200" cy="1905000"/>
          </a:xfrm>
          <a:prstGeom prst="rect">
            <a:avLst/>
          </a:prstGeom>
          <a:noFill/>
          <a:ln w="9525">
            <a:solidFill>
              <a:schemeClr val="tx1"/>
            </a:solidFill>
            <a:miter lim="800000"/>
            <a:headEnd/>
            <a:tailEnd/>
          </a:ln>
          <a:effectLst/>
        </p:spPr>
        <p:txBody>
          <a:bodyPr wrap="none" anchor="ctr"/>
          <a:lstStyle/>
          <a:p>
            <a:pPr algn="ctr"/>
            <a:r>
              <a:rPr lang="en-US" sz="2400" dirty="0">
                <a:solidFill>
                  <a:schemeClr val="bg1"/>
                </a:solidFill>
              </a:rPr>
              <a:t>LATENT</a:t>
            </a:r>
          </a:p>
          <a:p>
            <a:pPr algn="ctr"/>
            <a:r>
              <a:rPr lang="en-US" sz="2400" dirty="0">
                <a:solidFill>
                  <a:schemeClr val="bg1"/>
                </a:solidFill>
              </a:rPr>
              <a:t>LOYALTY</a:t>
            </a:r>
          </a:p>
        </p:txBody>
      </p:sp>
      <p:sp>
        <p:nvSpPr>
          <p:cNvPr id="31777" name="Rectangle 33"/>
          <p:cNvSpPr>
            <a:spLocks noChangeArrowheads="1"/>
          </p:cNvSpPr>
          <p:nvPr/>
        </p:nvSpPr>
        <p:spPr bwMode="auto">
          <a:xfrm>
            <a:off x="6027738" y="38227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SPURIOUS</a:t>
            </a:r>
          </a:p>
          <a:p>
            <a:pPr algn="ctr"/>
            <a:r>
              <a:rPr lang="en-US" sz="2400">
                <a:solidFill>
                  <a:schemeClr val="bg1"/>
                </a:solidFill>
              </a:rPr>
              <a:t>LOYALTY</a:t>
            </a:r>
          </a:p>
        </p:txBody>
      </p:sp>
      <p:sp>
        <p:nvSpPr>
          <p:cNvPr id="31778" name="Rectangle 34"/>
          <p:cNvSpPr>
            <a:spLocks noChangeArrowheads="1"/>
          </p:cNvSpPr>
          <p:nvPr/>
        </p:nvSpPr>
        <p:spPr bwMode="auto">
          <a:xfrm>
            <a:off x="3894138" y="38227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NO</a:t>
            </a:r>
          </a:p>
          <a:p>
            <a:pPr algn="ctr"/>
            <a:r>
              <a:rPr lang="en-US" sz="2400">
                <a:solidFill>
                  <a:schemeClr val="bg1"/>
                </a:solidFill>
              </a:rPr>
              <a:t>LOYALTY</a:t>
            </a:r>
          </a:p>
        </p:txBody>
      </p:sp>
      <p:sp>
        <p:nvSpPr>
          <p:cNvPr id="31779" name="Text Box 35"/>
          <p:cNvSpPr txBox="1">
            <a:spLocks noChangeArrowheads="1"/>
          </p:cNvSpPr>
          <p:nvPr/>
        </p:nvSpPr>
        <p:spPr bwMode="auto">
          <a:xfrm>
            <a:off x="6519863" y="1377950"/>
            <a:ext cx="2608262" cy="457200"/>
          </a:xfrm>
          <a:prstGeom prst="rect">
            <a:avLst/>
          </a:prstGeom>
          <a:noFill/>
          <a:ln w="9525">
            <a:noFill/>
            <a:miter lim="800000"/>
            <a:headEnd/>
            <a:tailEnd/>
          </a:ln>
          <a:effectLst/>
        </p:spPr>
        <p:txBody>
          <a:bodyPr wrap="none">
            <a:spAutoFit/>
          </a:bodyPr>
          <a:lstStyle/>
          <a:p>
            <a:r>
              <a:rPr lang="en-US" sz="2400" i="1" dirty="0">
                <a:solidFill>
                  <a:schemeClr val="tx2"/>
                </a:solidFill>
              </a:rPr>
              <a:t>Dick &amp; </a:t>
            </a:r>
            <a:r>
              <a:rPr lang="en-US" sz="2400" i="1" dirty="0" err="1">
                <a:solidFill>
                  <a:schemeClr val="tx2"/>
                </a:solidFill>
              </a:rPr>
              <a:t>Basu</a:t>
            </a:r>
            <a:r>
              <a:rPr lang="en-US" sz="2400" i="1" dirty="0">
                <a:solidFill>
                  <a:schemeClr val="tx2"/>
                </a:solidFill>
              </a:rPr>
              <a:t> 1994</a:t>
            </a:r>
          </a:p>
        </p:txBody>
      </p:sp>
      <p:sp>
        <p:nvSpPr>
          <p:cNvPr id="2" name="Title 1"/>
          <p:cNvSpPr>
            <a:spLocks noGrp="1"/>
          </p:cNvSpPr>
          <p:nvPr>
            <p:ph type="title"/>
          </p:nvPr>
        </p:nvSpPr>
        <p:spPr>
          <a:xfrm>
            <a:off x="1847528" y="332656"/>
            <a:ext cx="8534400" cy="654896"/>
          </a:xfrm>
        </p:spPr>
        <p:txBody>
          <a:bodyPr>
            <a:normAutofit fontScale="90000"/>
          </a:bodyPr>
          <a:lstStyle/>
          <a:p>
            <a:br>
              <a:rPr lang="en-GB" dirty="0"/>
            </a:br>
            <a:r>
              <a:rPr lang="en-GB" dirty="0"/>
              <a:t>Basis for Retail Segmentation</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31775"/>
                                        </p:tgtEl>
                                        <p:attrNameLst>
                                          <p:attrName>style.visibility</p:attrName>
                                        </p:attrNameLst>
                                      </p:cBhvr>
                                      <p:to>
                                        <p:strVal val="visible"/>
                                      </p:to>
                                    </p:set>
                                    <p:anim calcmode="lin" valueType="num">
                                      <p:cBhvr>
                                        <p:cTn id="7" dur="500" fill="hold"/>
                                        <p:tgtEl>
                                          <p:spTgt spid="31775"/>
                                        </p:tgtEl>
                                        <p:attrNameLst>
                                          <p:attrName>ppt_w</p:attrName>
                                        </p:attrNameLst>
                                      </p:cBhvr>
                                      <p:tavLst>
                                        <p:tav tm="0">
                                          <p:val>
                                            <p:strVal val="2/3*#ppt_w"/>
                                          </p:val>
                                        </p:tav>
                                        <p:tav tm="100000">
                                          <p:val>
                                            <p:strVal val="#ppt_w"/>
                                          </p:val>
                                        </p:tav>
                                      </p:tavLst>
                                    </p:anim>
                                    <p:anim calcmode="lin" valueType="num">
                                      <p:cBhvr>
                                        <p:cTn id="8" dur="500" fill="hold"/>
                                        <p:tgtEl>
                                          <p:spTgt spid="31775"/>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31776"/>
                                        </p:tgtEl>
                                        <p:attrNameLst>
                                          <p:attrName>style.visibility</p:attrName>
                                        </p:attrNameLst>
                                      </p:cBhvr>
                                      <p:to>
                                        <p:strVal val="visible"/>
                                      </p:to>
                                    </p:set>
                                    <p:anim calcmode="lin" valueType="num">
                                      <p:cBhvr>
                                        <p:cTn id="13" dur="500" fill="hold"/>
                                        <p:tgtEl>
                                          <p:spTgt spid="31776"/>
                                        </p:tgtEl>
                                        <p:attrNameLst>
                                          <p:attrName>ppt_w</p:attrName>
                                        </p:attrNameLst>
                                      </p:cBhvr>
                                      <p:tavLst>
                                        <p:tav tm="0">
                                          <p:val>
                                            <p:strVal val="2/3*#ppt_w"/>
                                          </p:val>
                                        </p:tav>
                                        <p:tav tm="100000">
                                          <p:val>
                                            <p:strVal val="#ppt_w"/>
                                          </p:val>
                                        </p:tav>
                                      </p:tavLst>
                                    </p:anim>
                                    <p:anim calcmode="lin" valueType="num">
                                      <p:cBhvr>
                                        <p:cTn id="14" dur="500" fill="hold"/>
                                        <p:tgtEl>
                                          <p:spTgt spid="31776"/>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31777"/>
                                        </p:tgtEl>
                                        <p:attrNameLst>
                                          <p:attrName>style.visibility</p:attrName>
                                        </p:attrNameLst>
                                      </p:cBhvr>
                                      <p:to>
                                        <p:strVal val="visible"/>
                                      </p:to>
                                    </p:set>
                                    <p:anim calcmode="lin" valueType="num">
                                      <p:cBhvr>
                                        <p:cTn id="19" dur="500" fill="hold"/>
                                        <p:tgtEl>
                                          <p:spTgt spid="31777"/>
                                        </p:tgtEl>
                                        <p:attrNameLst>
                                          <p:attrName>ppt_w</p:attrName>
                                        </p:attrNameLst>
                                      </p:cBhvr>
                                      <p:tavLst>
                                        <p:tav tm="0">
                                          <p:val>
                                            <p:strVal val="2/3*#ppt_w"/>
                                          </p:val>
                                        </p:tav>
                                        <p:tav tm="100000">
                                          <p:val>
                                            <p:strVal val="#ppt_w"/>
                                          </p:val>
                                        </p:tav>
                                      </p:tavLst>
                                    </p:anim>
                                    <p:anim calcmode="lin" valueType="num">
                                      <p:cBhvr>
                                        <p:cTn id="20" dur="500" fill="hold"/>
                                        <p:tgtEl>
                                          <p:spTgt spid="31777"/>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31778"/>
                                        </p:tgtEl>
                                        <p:attrNameLst>
                                          <p:attrName>style.visibility</p:attrName>
                                        </p:attrNameLst>
                                      </p:cBhvr>
                                      <p:to>
                                        <p:strVal val="visible"/>
                                      </p:to>
                                    </p:set>
                                    <p:anim calcmode="lin" valueType="num">
                                      <p:cBhvr>
                                        <p:cTn id="25" dur="500" fill="hold"/>
                                        <p:tgtEl>
                                          <p:spTgt spid="31778"/>
                                        </p:tgtEl>
                                        <p:attrNameLst>
                                          <p:attrName>ppt_w</p:attrName>
                                        </p:attrNameLst>
                                      </p:cBhvr>
                                      <p:tavLst>
                                        <p:tav tm="0">
                                          <p:val>
                                            <p:strVal val="2/3*#ppt_w"/>
                                          </p:val>
                                        </p:tav>
                                        <p:tav tm="100000">
                                          <p:val>
                                            <p:strVal val="#ppt_w"/>
                                          </p:val>
                                        </p:tav>
                                      </p:tavLst>
                                    </p:anim>
                                    <p:anim calcmode="lin" valueType="num">
                                      <p:cBhvr>
                                        <p:cTn id="26" dur="500" fill="hold"/>
                                        <p:tgtEl>
                                          <p:spTgt spid="31778"/>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75" grpId="0" animBg="1" autoUpdateAnimBg="0"/>
      <p:bldP spid="31776" grpId="0" animBg="1" autoUpdateAnimBg="0"/>
      <p:bldP spid="31777" grpId="0" animBg="1" autoUpdateAnimBg="0"/>
      <p:bldP spid="31778"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Loyalty</a:t>
            </a:r>
          </a:p>
        </p:txBody>
      </p:sp>
      <p:sp>
        <p:nvSpPr>
          <p:cNvPr id="51203" name="Rectangle 3"/>
          <p:cNvSpPr>
            <a:spLocks noGrp="1" noChangeArrowheads="1"/>
          </p:cNvSpPr>
          <p:nvPr>
            <p:ph idx="1"/>
          </p:nvPr>
        </p:nvSpPr>
        <p:spPr/>
        <p:txBody>
          <a:bodyPr/>
          <a:lstStyle/>
          <a:p>
            <a:pPr>
              <a:lnSpc>
                <a:spcPct val="90000"/>
              </a:lnSpc>
            </a:pPr>
            <a:r>
              <a:rPr kumimoji="0" lang="en-US" dirty="0"/>
              <a:t>Another way of looking at loyalty is by the pattern of behaviour</a:t>
            </a:r>
          </a:p>
          <a:p>
            <a:pPr lvl="1">
              <a:lnSpc>
                <a:spcPct val="90000"/>
              </a:lnSpc>
            </a:pPr>
            <a:r>
              <a:rPr kumimoji="0" lang="en-US" dirty="0"/>
              <a:t>Last 5 Occasions:</a:t>
            </a:r>
          </a:p>
          <a:p>
            <a:pPr lvl="1">
              <a:lnSpc>
                <a:spcPct val="90000"/>
              </a:lnSpc>
            </a:pPr>
            <a:r>
              <a:rPr kumimoji="0" lang="en-US" dirty="0">
                <a:solidFill>
                  <a:srgbClr val="FF0000"/>
                </a:solidFill>
              </a:rPr>
              <a:t>AAAAA Hard core </a:t>
            </a:r>
            <a:r>
              <a:rPr kumimoji="0" lang="en-US" dirty="0" err="1">
                <a:solidFill>
                  <a:srgbClr val="FF0000"/>
                </a:solidFill>
              </a:rPr>
              <a:t>loyals</a:t>
            </a:r>
            <a:endParaRPr kumimoji="0" lang="en-US" dirty="0">
              <a:solidFill>
                <a:srgbClr val="FF0000"/>
              </a:solidFill>
            </a:endParaRPr>
          </a:p>
          <a:p>
            <a:pPr lvl="1">
              <a:lnSpc>
                <a:spcPct val="90000"/>
              </a:lnSpc>
            </a:pPr>
            <a:r>
              <a:rPr kumimoji="0" lang="en-US" dirty="0"/>
              <a:t>ABABA Soft core </a:t>
            </a:r>
            <a:r>
              <a:rPr kumimoji="0" lang="en-US" dirty="0" err="1"/>
              <a:t>loyals</a:t>
            </a:r>
            <a:endParaRPr kumimoji="0" lang="en-US" dirty="0"/>
          </a:p>
          <a:p>
            <a:pPr lvl="1">
              <a:lnSpc>
                <a:spcPct val="90000"/>
              </a:lnSpc>
            </a:pPr>
            <a:r>
              <a:rPr kumimoji="0" lang="en-US" dirty="0"/>
              <a:t>AACCA Shifting </a:t>
            </a:r>
            <a:r>
              <a:rPr kumimoji="0" lang="en-US" dirty="0" err="1"/>
              <a:t>loyals</a:t>
            </a:r>
            <a:endParaRPr kumimoji="0" lang="en-US" dirty="0"/>
          </a:p>
          <a:p>
            <a:pPr lvl="1">
              <a:lnSpc>
                <a:spcPct val="90000"/>
              </a:lnSpc>
            </a:pPr>
            <a:r>
              <a:rPr kumimoji="0" lang="en-US" dirty="0"/>
              <a:t>ABCDA Switchers</a:t>
            </a:r>
          </a:p>
          <a:p>
            <a:pPr>
              <a:lnSpc>
                <a:spcPct val="90000"/>
              </a:lnSpc>
            </a:pPr>
            <a:endParaRPr kumimoji="0" lang="en-US" dirty="0"/>
          </a:p>
          <a:p>
            <a:pPr>
              <a:lnSpc>
                <a:spcPct val="90000"/>
              </a:lnSpc>
            </a:pPr>
            <a:endParaRPr kumimoji="0" lang="en-US" dirty="0"/>
          </a:p>
          <a:p>
            <a:pPr>
              <a:lnSpc>
                <a:spcPct val="90000"/>
              </a:lnSpc>
            </a:pPr>
            <a:endParaRPr kumimoji="0" lang="en-US" dirty="0">
              <a:solidFill>
                <a:schemeClr val="hlink"/>
              </a:solidFill>
            </a:endParaRPr>
          </a:p>
          <a:p>
            <a:pPr>
              <a:lnSpc>
                <a:spcPct val="90000"/>
              </a:lnSpc>
            </a:pPr>
            <a:endParaRPr lang="en-GB" dirty="0">
              <a:solidFill>
                <a:schemeClr val="hlink"/>
              </a:solidFill>
            </a:endParaRP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7464153" y="3068961"/>
            <a:ext cx="3090545" cy="309054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07576"/>
            <a:ext cx="8042276" cy="945160"/>
          </a:xfrm>
        </p:spPr>
        <p:txBody>
          <a:bodyPr>
            <a:normAutofit/>
          </a:bodyPr>
          <a:lstStyle/>
          <a:p>
            <a:r>
              <a:rPr lang="en-GB" sz="3200" dirty="0"/>
              <a:t>Segmentation criteria - summary</a:t>
            </a:r>
          </a:p>
        </p:txBody>
      </p:sp>
      <p:cxnSp>
        <p:nvCxnSpPr>
          <p:cNvPr id="5" name="Straight Arrow Connector 4"/>
          <p:cNvCxnSpPr/>
          <p:nvPr/>
        </p:nvCxnSpPr>
        <p:spPr>
          <a:xfrm rot="5400000" flipH="1" flipV="1">
            <a:off x="1128293" y="3788296"/>
            <a:ext cx="4752429"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3503712" y="6165304"/>
            <a:ext cx="6840760" cy="91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3791744" y="4869160"/>
            <a:ext cx="2520280"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Demographics</a:t>
            </a:r>
          </a:p>
        </p:txBody>
      </p:sp>
      <p:sp>
        <p:nvSpPr>
          <p:cNvPr id="10" name="TextBox 9"/>
          <p:cNvSpPr txBox="1"/>
          <p:nvPr/>
        </p:nvSpPr>
        <p:spPr>
          <a:xfrm rot="16200000">
            <a:off x="1366771" y="3568019"/>
            <a:ext cx="3377848" cy="369332"/>
          </a:xfrm>
          <a:prstGeom prst="rect">
            <a:avLst/>
          </a:prstGeom>
          <a:noFill/>
        </p:spPr>
        <p:txBody>
          <a:bodyPr wrap="none" rtlCol="0">
            <a:spAutoFit/>
          </a:bodyPr>
          <a:lstStyle/>
          <a:p>
            <a:r>
              <a:rPr lang="en-GB" dirty="0"/>
              <a:t>Ease and cost of measurement</a:t>
            </a:r>
          </a:p>
        </p:txBody>
      </p:sp>
      <p:sp>
        <p:nvSpPr>
          <p:cNvPr id="11" name="TextBox 10"/>
          <p:cNvSpPr txBox="1"/>
          <p:nvPr/>
        </p:nvSpPr>
        <p:spPr>
          <a:xfrm>
            <a:off x="2495600" y="997377"/>
            <a:ext cx="1008112" cy="584775"/>
          </a:xfrm>
          <a:prstGeom prst="rect">
            <a:avLst/>
          </a:prstGeom>
          <a:noFill/>
        </p:spPr>
        <p:txBody>
          <a:bodyPr wrap="square" rtlCol="0">
            <a:spAutoFit/>
          </a:bodyPr>
          <a:lstStyle/>
          <a:p>
            <a:r>
              <a:rPr lang="en-GB" sz="1600" dirty="0"/>
              <a:t>Difficult and high</a:t>
            </a:r>
          </a:p>
        </p:txBody>
      </p:sp>
      <p:sp>
        <p:nvSpPr>
          <p:cNvPr id="12" name="TextBox 11"/>
          <p:cNvSpPr txBox="1"/>
          <p:nvPr/>
        </p:nvSpPr>
        <p:spPr>
          <a:xfrm>
            <a:off x="2495600" y="5733257"/>
            <a:ext cx="1008112" cy="584775"/>
          </a:xfrm>
          <a:prstGeom prst="rect">
            <a:avLst/>
          </a:prstGeom>
          <a:noFill/>
        </p:spPr>
        <p:txBody>
          <a:bodyPr wrap="square" rtlCol="0">
            <a:spAutoFit/>
          </a:bodyPr>
          <a:lstStyle/>
          <a:p>
            <a:r>
              <a:rPr lang="en-GB" sz="1600" dirty="0"/>
              <a:t>Easy and low</a:t>
            </a:r>
          </a:p>
        </p:txBody>
      </p:sp>
      <p:sp>
        <p:nvSpPr>
          <p:cNvPr id="13" name="TextBox 12"/>
          <p:cNvSpPr txBox="1"/>
          <p:nvPr/>
        </p:nvSpPr>
        <p:spPr>
          <a:xfrm>
            <a:off x="4367808" y="6309320"/>
            <a:ext cx="4634602" cy="369332"/>
          </a:xfrm>
          <a:prstGeom prst="rect">
            <a:avLst/>
          </a:prstGeom>
          <a:noFill/>
        </p:spPr>
        <p:txBody>
          <a:bodyPr wrap="none" rtlCol="0">
            <a:spAutoFit/>
          </a:bodyPr>
          <a:lstStyle/>
          <a:p>
            <a:r>
              <a:rPr lang="en-GB" dirty="0"/>
              <a:t>Predictability of consumer choice behaviour</a:t>
            </a:r>
          </a:p>
        </p:txBody>
      </p:sp>
      <p:sp>
        <p:nvSpPr>
          <p:cNvPr id="14" name="TextBox 13"/>
          <p:cNvSpPr txBox="1"/>
          <p:nvPr/>
        </p:nvSpPr>
        <p:spPr>
          <a:xfrm>
            <a:off x="9840417" y="6309320"/>
            <a:ext cx="604653" cy="338554"/>
          </a:xfrm>
          <a:prstGeom prst="rect">
            <a:avLst/>
          </a:prstGeom>
          <a:noFill/>
        </p:spPr>
        <p:txBody>
          <a:bodyPr wrap="none" rtlCol="0">
            <a:spAutoFit/>
          </a:bodyPr>
          <a:lstStyle/>
          <a:p>
            <a:r>
              <a:rPr lang="en-GB" sz="1600" dirty="0"/>
              <a:t>High</a:t>
            </a:r>
          </a:p>
        </p:txBody>
      </p:sp>
      <p:sp>
        <p:nvSpPr>
          <p:cNvPr id="15" name="TextBox 14"/>
          <p:cNvSpPr txBox="1"/>
          <p:nvPr/>
        </p:nvSpPr>
        <p:spPr>
          <a:xfrm>
            <a:off x="3503713" y="6309320"/>
            <a:ext cx="559769" cy="338554"/>
          </a:xfrm>
          <a:prstGeom prst="rect">
            <a:avLst/>
          </a:prstGeom>
          <a:noFill/>
        </p:spPr>
        <p:txBody>
          <a:bodyPr wrap="none" rtlCol="0">
            <a:spAutoFit/>
          </a:bodyPr>
          <a:lstStyle/>
          <a:p>
            <a:r>
              <a:rPr lang="en-GB" sz="1600" dirty="0"/>
              <a:t>Low</a:t>
            </a:r>
          </a:p>
        </p:txBody>
      </p:sp>
      <p:sp>
        <p:nvSpPr>
          <p:cNvPr id="20" name="Oval 19"/>
          <p:cNvSpPr/>
          <p:nvPr/>
        </p:nvSpPr>
        <p:spPr>
          <a:xfrm>
            <a:off x="4655840" y="3789040"/>
            <a:ext cx="2664296" cy="93610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dirty="0" err="1"/>
              <a:t>Geodemographics</a:t>
            </a:r>
            <a:endParaRPr lang="en-GB" sz="1600" dirty="0"/>
          </a:p>
        </p:txBody>
      </p:sp>
      <p:sp>
        <p:nvSpPr>
          <p:cNvPr id="21" name="Oval 20"/>
          <p:cNvSpPr/>
          <p:nvPr/>
        </p:nvSpPr>
        <p:spPr>
          <a:xfrm>
            <a:off x="6240016" y="2852936"/>
            <a:ext cx="2376264" cy="936104"/>
          </a:xfrm>
          <a:prstGeom prst="ellipse">
            <a:avLst/>
          </a:prstGeom>
          <a:solidFill>
            <a:srgbClr val="9900FF"/>
          </a:solidFill>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p>
            <a:pPr algn="ctr"/>
            <a:r>
              <a:rPr lang="en-GB" dirty="0"/>
              <a:t>Psychological</a:t>
            </a:r>
          </a:p>
        </p:txBody>
      </p:sp>
      <p:sp>
        <p:nvSpPr>
          <p:cNvPr id="22" name="Oval 21"/>
          <p:cNvSpPr/>
          <p:nvPr/>
        </p:nvSpPr>
        <p:spPr>
          <a:xfrm>
            <a:off x="7464152" y="1772816"/>
            <a:ext cx="2376264" cy="936104"/>
          </a:xfrm>
          <a:prstGeom prst="ellipse">
            <a:avLst/>
          </a:prstGeom>
          <a:solidFill>
            <a:srgbClr val="2171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sp>
        <p:nvSpPr>
          <p:cNvPr id="23" name="TextBox 22"/>
          <p:cNvSpPr txBox="1"/>
          <p:nvPr/>
        </p:nvSpPr>
        <p:spPr>
          <a:xfrm>
            <a:off x="9348408" y="6596390"/>
            <a:ext cx="1319592" cy="261610"/>
          </a:xfrm>
          <a:prstGeom prst="rect">
            <a:avLst/>
          </a:prstGeom>
          <a:noFill/>
        </p:spPr>
        <p:txBody>
          <a:bodyPr wrap="none" rtlCol="0">
            <a:spAutoFit/>
          </a:bodyPr>
          <a:lstStyle/>
          <a:p>
            <a:r>
              <a:rPr lang="en-GB" sz="1100" dirty="0"/>
              <a:t>Baines et al 2008</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Targeting</a:t>
            </a:r>
          </a:p>
        </p:txBody>
      </p:sp>
      <p:sp>
        <p:nvSpPr>
          <p:cNvPr id="8195" name="Rectangle 3"/>
          <p:cNvSpPr>
            <a:spLocks noGrp="1" noChangeArrowheads="1"/>
          </p:cNvSpPr>
          <p:nvPr>
            <p:ph idx="1"/>
          </p:nvPr>
        </p:nvSpPr>
        <p:spPr/>
        <p:txBody>
          <a:bodyPr>
            <a:normAutofit/>
          </a:bodyPr>
          <a:lstStyle/>
          <a:p>
            <a:r>
              <a:rPr lang="en-GB" sz="2800" dirty="0">
                <a:solidFill>
                  <a:srgbClr val="FF0000"/>
                </a:solidFill>
              </a:rPr>
              <a:t>Criteria</a:t>
            </a:r>
          </a:p>
          <a:p>
            <a:pPr lvl="1"/>
            <a:r>
              <a:rPr lang="en-GB" dirty="0"/>
              <a:t>Segment size</a:t>
            </a:r>
          </a:p>
          <a:p>
            <a:pPr lvl="1"/>
            <a:r>
              <a:rPr lang="en-GB" dirty="0"/>
              <a:t>Segment growth rate</a:t>
            </a:r>
          </a:p>
          <a:p>
            <a:pPr lvl="1"/>
            <a:r>
              <a:rPr lang="en-GB" dirty="0"/>
              <a:t>Segment competitiveness</a:t>
            </a:r>
          </a:p>
          <a:p>
            <a:pPr lvl="1"/>
            <a:r>
              <a:rPr lang="en-GB" dirty="0"/>
              <a:t>Segment compatibility with the firm’s competences</a:t>
            </a:r>
          </a:p>
          <a:p>
            <a:pPr lvl="1"/>
            <a:r>
              <a:rPr lang="en-GB" dirty="0"/>
              <a:t>Segment compatibility with the firm’s mission and objectives</a:t>
            </a:r>
          </a:p>
        </p:txBody>
      </p:sp>
      <p:pic>
        <p:nvPicPr>
          <p:cNvPr id="1027" name="Picture 3" descr="C:\Users\Anna Watson\AppData\Local\Microsoft\Windows\Temporary Internet Files\Content.IE5\JQ7MDY64\MP900398869[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3046" r="29938" b="11091"/>
          <a:stretch/>
        </p:blipFill>
        <p:spPr bwMode="auto">
          <a:xfrm>
            <a:off x="9171710" y="5177737"/>
            <a:ext cx="1496291" cy="1666618"/>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a:t>Targeting strategies</a:t>
            </a:r>
          </a:p>
        </p:txBody>
      </p:sp>
      <p:sp>
        <p:nvSpPr>
          <p:cNvPr id="195587" name="Rectangle 3"/>
          <p:cNvSpPr>
            <a:spLocks noGrp="1" noChangeArrowheads="1"/>
          </p:cNvSpPr>
          <p:nvPr>
            <p:ph idx="1"/>
          </p:nvPr>
        </p:nvSpPr>
        <p:spPr>
          <a:xfrm>
            <a:off x="2927649" y="1988840"/>
            <a:ext cx="6264275" cy="4114800"/>
          </a:xfrm>
        </p:spPr>
        <p:txBody>
          <a:bodyPr/>
          <a:lstStyle/>
          <a:p>
            <a:r>
              <a:rPr lang="en-GB" dirty="0"/>
              <a:t>Undifferentiated marketing (mass)</a:t>
            </a:r>
          </a:p>
          <a:p>
            <a:r>
              <a:rPr lang="en-GB" dirty="0"/>
              <a:t>Differentiated marketing</a:t>
            </a:r>
          </a:p>
          <a:p>
            <a:r>
              <a:rPr lang="en-GB" dirty="0"/>
              <a:t>Concentrated marketing</a:t>
            </a:r>
          </a:p>
          <a:p>
            <a:r>
              <a:rPr lang="en-GB" dirty="0"/>
              <a:t>Micro marketing</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Toothpaste marketing</a:t>
            </a:r>
          </a:p>
        </p:txBody>
      </p:sp>
      <p:sp>
        <p:nvSpPr>
          <p:cNvPr id="3" name="Content Placeholder 2"/>
          <p:cNvSpPr>
            <a:spLocks noGrp="1"/>
          </p:cNvSpPr>
          <p:nvPr>
            <p:ph sz="half" idx="1"/>
          </p:nvPr>
        </p:nvSpPr>
        <p:spPr/>
        <p:txBody>
          <a:bodyPr/>
          <a:lstStyle/>
          <a:p>
            <a:r>
              <a:rPr lang="en-GB" b="1" dirty="0"/>
              <a:t>Undifferentiated</a:t>
            </a:r>
            <a:r>
              <a:rPr lang="en-GB" dirty="0"/>
              <a:t> targeting occurs when the marketer ignores the apparent segment differences that exist within the </a:t>
            </a:r>
            <a:r>
              <a:rPr lang="en-GB" b="1" dirty="0"/>
              <a:t>market</a:t>
            </a:r>
            <a:r>
              <a:rPr lang="en-GB" dirty="0"/>
              <a:t> and uses a </a:t>
            </a:r>
            <a:r>
              <a:rPr lang="en-GB" b="1" dirty="0"/>
              <a:t>marketing</a:t>
            </a:r>
            <a:r>
              <a:rPr lang="en-GB" dirty="0"/>
              <a:t> strategy that is intended to appeal to as many people as possible. In essence, the </a:t>
            </a:r>
            <a:r>
              <a:rPr lang="en-GB" b="1" dirty="0"/>
              <a:t>market</a:t>
            </a:r>
            <a:r>
              <a:rPr lang="en-GB" dirty="0"/>
              <a:t> is viewed as a homogeneous aggregate.</a:t>
            </a:r>
          </a:p>
          <a:p>
            <a:endParaRPr lang="en-US" dirty="0"/>
          </a:p>
        </p:txBody>
      </p:sp>
      <p:sp>
        <p:nvSpPr>
          <p:cNvPr id="6" name="Content Placeholder 5"/>
          <p:cNvSpPr>
            <a:spLocks noGrp="1"/>
          </p:cNvSpPr>
          <p:nvPr>
            <p:ph sz="half" idx="2"/>
          </p:nvPr>
        </p:nvSpPr>
        <p:spPr/>
        <p:txBody>
          <a:bodyPr/>
          <a:lstStyle/>
          <a:p>
            <a:endParaRPr lang="en-US" dirty="0"/>
          </a:p>
        </p:txBody>
      </p:sp>
      <p:pic>
        <p:nvPicPr>
          <p:cNvPr id="4" name="Picture 3">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12024" y="1628800"/>
            <a:ext cx="3744416" cy="2448272"/>
          </a:xfrm>
          <a:prstGeom prst="rect">
            <a:avLst/>
          </a:prstGeom>
          <a:noFill/>
          <a:ln>
            <a:noFill/>
          </a:ln>
        </p:spPr>
      </p:pic>
    </p:spTree>
    <p:extLst>
      <p:ext uri="{BB962C8B-B14F-4D97-AF65-F5344CB8AC3E}">
        <p14:creationId xmlns:p14="http://schemas.microsoft.com/office/powerpoint/2010/main" val="2970316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GB" b="1" dirty="0"/>
              <a:t>Positioning</a:t>
            </a:r>
          </a:p>
        </p:txBody>
      </p:sp>
      <p:sp>
        <p:nvSpPr>
          <p:cNvPr id="143363" name="Rectangle 3"/>
          <p:cNvSpPr>
            <a:spLocks noGrp="1" noChangeArrowheads="1"/>
          </p:cNvSpPr>
          <p:nvPr>
            <p:ph idx="1"/>
          </p:nvPr>
        </p:nvSpPr>
        <p:spPr/>
        <p:txBody>
          <a:bodyPr/>
          <a:lstStyle/>
          <a:p>
            <a:r>
              <a:rPr lang="en-GB" sz="2800"/>
              <a:t>Positioning</a:t>
            </a:r>
          </a:p>
          <a:p>
            <a:pPr lvl="1"/>
            <a:r>
              <a:rPr lang="en-GB" sz="2400"/>
              <a:t>the identification of a particular appeal that the firm can make to customers in each target segment, designed to convince customers to choose that firm over rivals</a:t>
            </a:r>
          </a:p>
          <a:p>
            <a:pPr lvl="1"/>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a:t>Positioning dimensions</a:t>
            </a:r>
          </a:p>
        </p:txBody>
      </p:sp>
      <p:sp>
        <p:nvSpPr>
          <p:cNvPr id="185347" name="Rectangle 3"/>
          <p:cNvSpPr>
            <a:spLocks noGrp="1" noChangeArrowheads="1"/>
          </p:cNvSpPr>
          <p:nvPr>
            <p:ph idx="1"/>
          </p:nvPr>
        </p:nvSpPr>
        <p:spPr/>
        <p:txBody>
          <a:bodyPr/>
          <a:lstStyle/>
          <a:p>
            <a:r>
              <a:rPr lang="en-GB" dirty="0"/>
              <a:t>Attribute positioning</a:t>
            </a:r>
          </a:p>
          <a:p>
            <a:pPr lvl="1"/>
            <a:r>
              <a:rPr lang="en-GB" dirty="0"/>
              <a:t>Uniqueness of design</a:t>
            </a:r>
          </a:p>
          <a:p>
            <a:pPr lvl="1"/>
            <a:r>
              <a:rPr lang="en-GB" dirty="0"/>
              <a:t>Exclusivity</a:t>
            </a:r>
          </a:p>
          <a:p>
            <a:r>
              <a:rPr lang="en-GB" dirty="0"/>
              <a:t>Benefits</a:t>
            </a:r>
          </a:p>
          <a:p>
            <a:r>
              <a:rPr lang="en-GB" dirty="0"/>
              <a:t>User positioning</a:t>
            </a:r>
          </a:p>
          <a:p>
            <a:r>
              <a:rPr lang="en-GB" dirty="0"/>
              <a:t>Competitor positioning</a:t>
            </a:r>
          </a:p>
          <a:p>
            <a:r>
              <a:rPr lang="en-GB" dirty="0"/>
              <a:t>Quality or price positioning</a:t>
            </a:r>
          </a:p>
        </p:txBody>
      </p:sp>
      <p:pic>
        <p:nvPicPr>
          <p:cNvPr id="5" name="Picture 4" descr="Macintosh HD:private:var:folders:f6:ts1h_d0d61z3vrnvhz1kfpy00000gn:T:TemporaryItems:images.jpg"/>
          <p:cNvPicPr/>
          <p:nvPr/>
        </p:nvPicPr>
        <p:blipFill>
          <a:blip r:embed="rId3">
            <a:extLst>
              <a:ext uri="{28A0092B-C50C-407E-A947-70E740481C1C}">
                <a14:useLocalDpi xmlns:a14="http://schemas.microsoft.com/office/drawing/2010/main" val="0"/>
              </a:ext>
            </a:extLst>
          </a:blip>
          <a:srcRect/>
          <a:stretch>
            <a:fillRect/>
          </a:stretch>
        </p:blipFill>
        <p:spPr bwMode="auto">
          <a:xfrm>
            <a:off x="6672064" y="1772816"/>
            <a:ext cx="3806190" cy="2137410"/>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425D-08AF-4CDC-82FC-FE529A30182C}"/>
              </a:ext>
            </a:extLst>
          </p:cNvPr>
          <p:cNvSpPr>
            <a:spLocks noGrp="1"/>
          </p:cNvSpPr>
          <p:nvPr>
            <p:ph type="title"/>
          </p:nvPr>
        </p:nvSpPr>
        <p:spPr/>
        <p:txBody>
          <a:bodyPr/>
          <a:lstStyle/>
          <a:p>
            <a:r>
              <a:rPr lang="en-GB" dirty="0"/>
              <a:t>Matching the benefits with </a:t>
            </a:r>
            <a:r>
              <a:rPr lang="en-GB" sz="3600" dirty="0"/>
              <a:t>what consumers are looking for</a:t>
            </a:r>
          </a:p>
        </p:txBody>
      </p:sp>
      <p:sp>
        <p:nvSpPr>
          <p:cNvPr id="5" name="Content Placeholder 4">
            <a:extLst>
              <a:ext uri="{FF2B5EF4-FFF2-40B4-BE49-F238E27FC236}">
                <a16:creationId xmlns:a16="http://schemas.microsoft.com/office/drawing/2014/main" id="{B942C38D-5CF8-4A8E-A4C8-C749484D7411}"/>
              </a:ext>
            </a:extLst>
          </p:cNvPr>
          <p:cNvSpPr>
            <a:spLocks noGrp="1"/>
          </p:cNvSpPr>
          <p:nvPr>
            <p:ph sz="half" idx="2"/>
          </p:nvPr>
        </p:nvSpPr>
        <p:spPr>
          <a:xfrm>
            <a:off x="6275071" y="1844824"/>
            <a:ext cx="3840480" cy="4098777"/>
          </a:xfrm>
        </p:spPr>
        <p:txBody>
          <a:bodyPr>
            <a:normAutofit lnSpcReduction="10000"/>
          </a:bodyPr>
          <a:lstStyle/>
          <a:p>
            <a:r>
              <a:rPr lang="en-GB" sz="2400" dirty="0"/>
              <a:t>Brand name</a:t>
            </a:r>
          </a:p>
          <a:p>
            <a:r>
              <a:rPr lang="en-GB" sz="2400" dirty="0"/>
              <a:t>Reliability</a:t>
            </a:r>
          </a:p>
          <a:p>
            <a:r>
              <a:rPr lang="en-GB" sz="2400" dirty="0"/>
              <a:t>Safety</a:t>
            </a:r>
          </a:p>
          <a:p>
            <a:r>
              <a:rPr lang="en-GB" sz="2400" dirty="0"/>
              <a:t>Price</a:t>
            </a:r>
          </a:p>
          <a:p>
            <a:r>
              <a:rPr lang="en-GB" sz="2400" dirty="0"/>
              <a:t>Cost of operating and fuel efficiency</a:t>
            </a:r>
          </a:p>
          <a:p>
            <a:r>
              <a:rPr lang="en-GB" sz="2400" dirty="0"/>
              <a:t>Speed</a:t>
            </a:r>
          </a:p>
          <a:p>
            <a:r>
              <a:rPr lang="en-GB" sz="2400" dirty="0"/>
              <a:t>Design</a:t>
            </a:r>
          </a:p>
          <a:p>
            <a:r>
              <a:rPr lang="en-GB" sz="2400" dirty="0"/>
              <a:t>Status/prestige</a:t>
            </a:r>
          </a:p>
          <a:p>
            <a:r>
              <a:rPr lang="en-GB" sz="2400" dirty="0"/>
              <a:t>Reputation</a:t>
            </a:r>
          </a:p>
          <a:p>
            <a:endParaRPr lang="en-GB" dirty="0"/>
          </a:p>
          <a:p>
            <a:endParaRPr lang="en-GB" dirty="0"/>
          </a:p>
        </p:txBody>
      </p:sp>
      <p:pic>
        <p:nvPicPr>
          <p:cNvPr id="2050" name="Picture 2" descr="Image result for mx5">
            <a:extLst>
              <a:ext uri="{FF2B5EF4-FFF2-40B4-BE49-F238E27FC236}">
                <a16:creationId xmlns:a16="http://schemas.microsoft.com/office/drawing/2014/main" id="{C80C2276-743F-4C53-8697-7675B7A87103}"/>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911424" y="1354547"/>
            <a:ext cx="2602997" cy="2603554"/>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9" descr="Image result for volvo">
            <a:extLst>
              <a:ext uri="{FF2B5EF4-FFF2-40B4-BE49-F238E27FC236}">
                <a16:creationId xmlns:a16="http://schemas.microsoft.com/office/drawing/2014/main" id="{4FFB0154-9A6E-48F1-A664-2E9FC2663B3B}"/>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4278" y="3212976"/>
            <a:ext cx="2464229" cy="2230818"/>
          </a:xfrm>
          <a:prstGeom prst="rect">
            <a:avLst/>
          </a:prstGeom>
          <a:noFill/>
          <a:ln>
            <a:noFill/>
          </a:ln>
        </p:spPr>
      </p:pic>
      <p:sp>
        <p:nvSpPr>
          <p:cNvPr id="3" name="Footer Placeholder 2">
            <a:extLst>
              <a:ext uri="{FF2B5EF4-FFF2-40B4-BE49-F238E27FC236}">
                <a16:creationId xmlns:a16="http://schemas.microsoft.com/office/drawing/2014/main" id="{AF4E07BB-EBC6-47C8-AF9D-CE5E433C670D}"/>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0258771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Positioning map example</a:t>
            </a:r>
          </a:p>
        </p:txBody>
      </p:sp>
      <p:pic>
        <p:nvPicPr>
          <p:cNvPr id="4" name="Picture 3" descr="Macintosh HD:private:var:folders:f6:ts1h_d0d61z3vrnvhz1kfpy00000gn:T:TemporaryItems:Marketing Map Image.jpg"/>
          <p:cNvPicPr/>
          <p:nvPr/>
        </p:nvPicPr>
        <p:blipFill>
          <a:blip r:embed="rId2">
            <a:extLst>
              <a:ext uri="{28A0092B-C50C-407E-A947-70E740481C1C}">
                <a14:useLocalDpi xmlns:a14="http://schemas.microsoft.com/office/drawing/2010/main" val="0"/>
              </a:ext>
            </a:extLst>
          </a:blip>
          <a:srcRect/>
          <a:stretch>
            <a:fillRect/>
          </a:stretch>
        </p:blipFill>
        <p:spPr bwMode="auto">
          <a:xfrm>
            <a:off x="2639617" y="1657350"/>
            <a:ext cx="7200799" cy="4579962"/>
          </a:xfrm>
          <a:prstGeom prst="rect">
            <a:avLst/>
          </a:prstGeom>
          <a:noFill/>
          <a:ln>
            <a:noFill/>
          </a:ln>
        </p:spPr>
      </p:pic>
    </p:spTree>
    <p:extLst>
      <p:ext uri="{BB962C8B-B14F-4D97-AF65-F5344CB8AC3E}">
        <p14:creationId xmlns:p14="http://schemas.microsoft.com/office/powerpoint/2010/main" val="4264603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p:cNvSpPr>
          <p:nvPr>
            <p:ph type="title"/>
          </p:nvPr>
        </p:nvSpPr>
        <p:spPr>
          <a:xfrm>
            <a:off x="3000375" y="620714"/>
            <a:ext cx="7210425" cy="432023"/>
          </a:xfrm>
        </p:spPr>
        <p:txBody>
          <a:bodyPr>
            <a:normAutofit fontScale="90000"/>
          </a:bodyPr>
          <a:lstStyle/>
          <a:p>
            <a:pPr eaLnBrk="1" hangingPunct="1"/>
            <a:r>
              <a:rPr lang="en-GB" dirty="0"/>
              <a:t>Social factors</a:t>
            </a:r>
          </a:p>
        </p:txBody>
      </p:sp>
      <p:sp>
        <p:nvSpPr>
          <p:cNvPr id="49155" name="Content Placeholder 5"/>
          <p:cNvSpPr>
            <a:spLocks noGrp="1"/>
          </p:cNvSpPr>
          <p:nvPr>
            <p:ph idx="1"/>
          </p:nvPr>
        </p:nvSpPr>
        <p:spPr>
          <a:xfrm>
            <a:off x="2855640" y="1484313"/>
            <a:ext cx="7355160" cy="4456112"/>
          </a:xfrm>
        </p:spPr>
        <p:txBody>
          <a:bodyPr/>
          <a:lstStyle/>
          <a:p>
            <a:pPr eaLnBrk="1" hangingPunct="1"/>
            <a:r>
              <a:rPr lang="en-US" dirty="0"/>
              <a:t>Reference groups</a:t>
            </a:r>
          </a:p>
          <a:p>
            <a:pPr lvl="1" eaLnBrk="1" hangingPunct="1"/>
            <a:r>
              <a:rPr lang="en-US" dirty="0"/>
              <a:t>Membership groups (primary and secondary)</a:t>
            </a:r>
          </a:p>
          <a:p>
            <a:pPr lvl="1" eaLnBrk="1" hangingPunct="1"/>
            <a:r>
              <a:rPr lang="en-US" dirty="0"/>
              <a:t>Aspiration groups</a:t>
            </a:r>
          </a:p>
          <a:p>
            <a:pPr lvl="1" eaLnBrk="1" hangingPunct="1"/>
            <a:r>
              <a:rPr lang="en-US" dirty="0"/>
              <a:t>Disassociate groups</a:t>
            </a:r>
          </a:p>
          <a:p>
            <a:pPr lvl="1" eaLnBrk="1" hangingPunct="1"/>
            <a:endParaRPr lang="en-US" dirty="0"/>
          </a:p>
          <a:p>
            <a:pPr lvl="1" eaLnBrk="1" hangingPunct="1"/>
            <a:r>
              <a:rPr lang="en-US" dirty="0"/>
              <a:t>Opinion leaders</a:t>
            </a:r>
          </a:p>
          <a:p>
            <a:pPr eaLnBrk="1" hangingPunct="1"/>
            <a:endParaRPr lang="en-GB" dirty="0"/>
          </a:p>
        </p:txBody>
      </p:sp>
      <p:pic>
        <p:nvPicPr>
          <p:cNvPr id="49156" name="Picture 2" descr="C:\Users\Anna Watson\AppData\Local\Microsoft\Windows\Temporary Internet Files\Content.IE5\ICRRR4SY\MP900430991[1].jpg"/>
          <p:cNvPicPr>
            <a:picLocks noChangeAspect="1" noChangeArrowheads="1"/>
          </p:cNvPicPr>
          <p:nvPr/>
        </p:nvPicPr>
        <p:blipFill>
          <a:blip r:embed="rId3" cstate="print">
            <a:extLst>
              <a:ext uri="{28A0092B-C50C-407E-A947-70E740481C1C}">
                <a14:useLocalDpi xmlns:a14="http://schemas.microsoft.com/office/drawing/2010/main" val="0"/>
              </a:ext>
            </a:extLst>
          </a:blip>
          <a:srcRect t="16806"/>
          <a:stretch>
            <a:fillRect/>
          </a:stretch>
        </p:blipFill>
        <p:spPr bwMode="auto">
          <a:xfrm>
            <a:off x="8472265" y="384209"/>
            <a:ext cx="1862701" cy="15498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9157" name="Picture 3" descr="C:\Users\Anna Watson\AppData\Local\Microsoft\Windows\Temporary Internet Files\Content.IE5\XK58YMTW\MP900439315[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8803" y="2872030"/>
            <a:ext cx="1228725" cy="1841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9158" name="Picture 4" descr="C:\Users\Anna Watson\AppData\Local\Microsoft\Windows\Temporary Internet Files\Content.IE5\XK58YMTW\MP900424331[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76120" y="2496290"/>
            <a:ext cx="1872630" cy="1554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915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40016" y="4216389"/>
            <a:ext cx="1689100" cy="26035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37364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606550" y="6180139"/>
            <a:ext cx="2000250" cy="35718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463" name="TextBox 10"/>
          <p:cNvSpPr txBox="1">
            <a:spLocks noChangeArrowheads="1"/>
          </p:cNvSpPr>
          <p:nvPr/>
        </p:nvSpPr>
        <p:spPr bwMode="auto">
          <a:xfrm>
            <a:off x="3000375" y="1587500"/>
            <a:ext cx="7022257" cy="5600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lnSpc>
                <a:spcPct val="150000"/>
              </a:lnSpc>
              <a:defRPr/>
            </a:pPr>
            <a:r>
              <a:rPr lang="en-US" sz="2800" dirty="0">
                <a:latin typeface="+mn-lt"/>
              </a:rPr>
              <a:t>Buyer’s age</a:t>
            </a:r>
          </a:p>
          <a:p>
            <a:pPr eaLnBrk="1" hangingPunct="1">
              <a:lnSpc>
                <a:spcPct val="150000"/>
              </a:lnSpc>
              <a:defRPr/>
            </a:pPr>
            <a:r>
              <a:rPr lang="en-US" sz="2800" dirty="0">
                <a:latin typeface="+mn-lt"/>
              </a:rPr>
              <a:t>Lifecycle stage</a:t>
            </a:r>
          </a:p>
          <a:p>
            <a:pPr eaLnBrk="1" hangingPunct="1">
              <a:lnSpc>
                <a:spcPct val="150000"/>
              </a:lnSpc>
              <a:defRPr/>
            </a:pPr>
            <a:r>
              <a:rPr lang="en-US" sz="2800" dirty="0">
                <a:latin typeface="+mn-lt"/>
              </a:rPr>
              <a:t>Occupation</a:t>
            </a:r>
          </a:p>
          <a:p>
            <a:pPr eaLnBrk="1" hangingPunct="1">
              <a:lnSpc>
                <a:spcPct val="150000"/>
              </a:lnSpc>
              <a:defRPr/>
            </a:pPr>
            <a:r>
              <a:rPr lang="en-US" sz="2800" dirty="0">
                <a:latin typeface="+mn-lt"/>
              </a:rPr>
              <a:t>Economic situation</a:t>
            </a:r>
          </a:p>
          <a:p>
            <a:pPr eaLnBrk="1" hangingPunct="1">
              <a:lnSpc>
                <a:spcPct val="150000"/>
              </a:lnSpc>
              <a:defRPr/>
            </a:pPr>
            <a:r>
              <a:rPr lang="en-US" sz="2800" dirty="0">
                <a:latin typeface="+mn-lt"/>
              </a:rPr>
              <a:t>Lifestyle</a:t>
            </a:r>
          </a:p>
          <a:p>
            <a:pPr eaLnBrk="1" hangingPunct="1">
              <a:lnSpc>
                <a:spcPct val="150000"/>
              </a:lnSpc>
              <a:defRPr/>
            </a:pPr>
            <a:r>
              <a:rPr lang="en-US" sz="2800" dirty="0">
                <a:latin typeface="+mn-lt"/>
              </a:rPr>
              <a:t>Personality</a:t>
            </a:r>
          </a:p>
          <a:p>
            <a:pPr eaLnBrk="1" hangingPunct="1">
              <a:lnSpc>
                <a:spcPct val="150000"/>
              </a:lnSpc>
              <a:defRPr/>
            </a:pPr>
            <a:r>
              <a:rPr lang="en-US" sz="2800" dirty="0">
                <a:latin typeface="+mn-lt"/>
              </a:rPr>
              <a:t>Self-concept</a:t>
            </a:r>
          </a:p>
          <a:p>
            <a:pPr eaLnBrk="1" hangingPunct="1">
              <a:defRPr/>
            </a:pPr>
            <a:endParaRPr lang="en-GB" b="1" dirty="0"/>
          </a:p>
          <a:p>
            <a:pPr eaLnBrk="1" hangingPunct="1">
              <a:defRPr/>
            </a:pPr>
            <a:endParaRPr lang="en-GB" sz="2000" dirty="0"/>
          </a:p>
          <a:p>
            <a:pPr eaLnBrk="1" hangingPunct="1">
              <a:defRPr/>
            </a:pPr>
            <a:endParaRPr lang="en-US" sz="2000" dirty="0"/>
          </a:p>
        </p:txBody>
      </p:sp>
      <p:sp>
        <p:nvSpPr>
          <p:cNvPr id="12" name="Chevron 11"/>
          <p:cNvSpPr/>
          <p:nvPr/>
        </p:nvSpPr>
        <p:spPr>
          <a:xfrm>
            <a:off x="5837781" y="2571751"/>
            <a:ext cx="1785938" cy="2500313"/>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4" name="Rectangle 6"/>
          <p:cNvSpPr txBox="1">
            <a:spLocks noChangeArrowheads="1"/>
          </p:cNvSpPr>
          <p:nvPr/>
        </p:nvSpPr>
        <p:spPr>
          <a:xfrm>
            <a:off x="7596189" y="2474914"/>
            <a:ext cx="3000375" cy="2954337"/>
          </a:xfrm>
          <a:prstGeom prst="rect">
            <a:avLst/>
          </a:prstGeom>
        </p:spPr>
        <p:txBody>
          <a:bodyPr/>
          <a:lstStyle/>
          <a:p>
            <a:pPr marL="342900" indent="-342900" fontAlgn="auto">
              <a:spcBef>
                <a:spcPct val="20000"/>
              </a:spcBef>
              <a:spcAft>
                <a:spcPts val="0"/>
              </a:spcAft>
              <a:defRPr/>
            </a:pPr>
            <a:r>
              <a:rPr lang="en-US" sz="2800" dirty="0">
                <a:latin typeface="+mj-lt"/>
              </a:rPr>
              <a:t>What we buy…</a:t>
            </a:r>
          </a:p>
          <a:p>
            <a:pPr marL="342900" indent="-342900" fontAlgn="auto">
              <a:spcBef>
                <a:spcPct val="20000"/>
              </a:spcBef>
              <a:spcAft>
                <a:spcPts val="0"/>
              </a:spcAft>
              <a:defRPr/>
            </a:pPr>
            <a:r>
              <a:rPr lang="en-US" sz="2800" dirty="0">
                <a:latin typeface="+mj-lt"/>
              </a:rPr>
              <a:t>How we buy…</a:t>
            </a:r>
          </a:p>
          <a:p>
            <a:pPr marL="342900" indent="-342900" fontAlgn="auto">
              <a:spcBef>
                <a:spcPct val="20000"/>
              </a:spcBef>
              <a:spcAft>
                <a:spcPts val="0"/>
              </a:spcAft>
              <a:defRPr/>
            </a:pPr>
            <a:r>
              <a:rPr lang="en-US" sz="2800" dirty="0">
                <a:latin typeface="+mj-lt"/>
              </a:rPr>
              <a:t>Who buys…</a:t>
            </a:r>
          </a:p>
          <a:p>
            <a:pPr marL="342900" indent="-342900" fontAlgn="auto">
              <a:spcBef>
                <a:spcPct val="20000"/>
              </a:spcBef>
              <a:spcAft>
                <a:spcPts val="0"/>
              </a:spcAft>
              <a:defRPr/>
            </a:pPr>
            <a:r>
              <a:rPr lang="en-GB" sz="2800" dirty="0">
                <a:latin typeface="+mj-lt"/>
              </a:rPr>
              <a:t>Where we buy…</a:t>
            </a:r>
          </a:p>
          <a:p>
            <a:pPr marL="342900" indent="-342900" fontAlgn="auto">
              <a:spcBef>
                <a:spcPct val="20000"/>
              </a:spcBef>
              <a:spcAft>
                <a:spcPts val="0"/>
              </a:spcAft>
              <a:defRPr/>
            </a:pPr>
            <a:r>
              <a:rPr lang="en-GB" sz="2800" dirty="0">
                <a:latin typeface="+mj-lt"/>
              </a:rPr>
              <a:t>When we buy…</a:t>
            </a:r>
            <a:endParaRPr lang="en-US" sz="2800" dirty="0">
              <a:latin typeface="+mj-lt"/>
            </a:endParaRPr>
          </a:p>
        </p:txBody>
      </p:sp>
      <p:sp>
        <p:nvSpPr>
          <p:cNvPr id="50182" name="Title 1"/>
          <p:cNvSpPr>
            <a:spLocks noGrp="1"/>
          </p:cNvSpPr>
          <p:nvPr>
            <p:ph type="title"/>
          </p:nvPr>
        </p:nvSpPr>
        <p:spPr>
          <a:xfrm>
            <a:off x="2783632" y="620714"/>
            <a:ext cx="7427168" cy="432023"/>
          </a:xfrm>
        </p:spPr>
        <p:txBody>
          <a:bodyPr>
            <a:normAutofit fontScale="90000"/>
          </a:bodyPr>
          <a:lstStyle/>
          <a:p>
            <a:pPr eaLnBrk="1" hangingPunct="1"/>
            <a:r>
              <a:rPr lang="en-GB" dirty="0"/>
              <a:t>Personal factors</a:t>
            </a:r>
          </a:p>
        </p:txBody>
      </p:sp>
    </p:spTree>
    <p:extLst>
      <p:ext uri="{BB962C8B-B14F-4D97-AF65-F5344CB8AC3E}">
        <p14:creationId xmlns:p14="http://schemas.microsoft.com/office/powerpoint/2010/main" val="27975798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linds(horizontal)">
                                      <p:cBhvr>
                                        <p:cTn id="22" dur="500"/>
                                        <p:tgtEl>
                                          <p:spTgt spid="1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animEffect transition="in" filter="blinds(horizontal)">
                                      <p:cBhvr>
                                        <p:cTn id="27"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606550" y="6180139"/>
            <a:ext cx="2000250" cy="35718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1204" name="Title 1"/>
          <p:cNvSpPr>
            <a:spLocks noGrp="1"/>
          </p:cNvSpPr>
          <p:nvPr>
            <p:ph type="title"/>
          </p:nvPr>
        </p:nvSpPr>
        <p:spPr>
          <a:xfrm>
            <a:off x="3000375" y="620714"/>
            <a:ext cx="7210425" cy="288007"/>
          </a:xfrm>
        </p:spPr>
        <p:txBody>
          <a:bodyPr>
            <a:normAutofit fontScale="90000"/>
          </a:bodyPr>
          <a:lstStyle/>
          <a:p>
            <a:pPr eaLnBrk="1" hangingPunct="1"/>
            <a:r>
              <a:rPr lang="en-GB" dirty="0"/>
              <a:t>Psychological factors</a:t>
            </a:r>
          </a:p>
        </p:txBody>
      </p:sp>
      <p:sp>
        <p:nvSpPr>
          <p:cNvPr id="51205" name="Content Placeholder 2"/>
          <p:cNvSpPr>
            <a:spLocks noGrp="1"/>
          </p:cNvSpPr>
          <p:nvPr>
            <p:ph idx="1"/>
          </p:nvPr>
        </p:nvSpPr>
        <p:spPr>
          <a:xfrm>
            <a:off x="3000375" y="1668464"/>
            <a:ext cx="7210425" cy="3521075"/>
          </a:xfrm>
        </p:spPr>
        <p:txBody>
          <a:bodyPr/>
          <a:lstStyle/>
          <a:p>
            <a:pPr eaLnBrk="1" hangingPunct="1"/>
            <a:r>
              <a:rPr lang="en-GB" dirty="0"/>
              <a:t>Motivation</a:t>
            </a:r>
          </a:p>
          <a:p>
            <a:pPr eaLnBrk="1" hangingPunct="1"/>
            <a:r>
              <a:rPr lang="en-GB" dirty="0"/>
              <a:t>Perception</a:t>
            </a:r>
          </a:p>
          <a:p>
            <a:pPr eaLnBrk="1" hangingPunct="1"/>
            <a:r>
              <a:rPr lang="en-GB" dirty="0"/>
              <a:t>Learning</a:t>
            </a:r>
          </a:p>
          <a:p>
            <a:pPr eaLnBrk="1" hangingPunct="1"/>
            <a:r>
              <a:rPr lang="en-GB" dirty="0"/>
              <a:t>Beliefs and attitudes</a:t>
            </a:r>
          </a:p>
          <a:p>
            <a:pPr eaLnBrk="1" hangingPunct="1"/>
            <a:endParaRPr lang="en-GB" dirty="0"/>
          </a:p>
        </p:txBody>
      </p:sp>
    </p:spTree>
    <p:extLst>
      <p:ext uri="{BB962C8B-B14F-4D97-AF65-F5344CB8AC3E}">
        <p14:creationId xmlns:p14="http://schemas.microsoft.com/office/powerpoint/2010/main" val="9096463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984498" y="269876"/>
            <a:ext cx="7498080" cy="854869"/>
          </a:xfrm>
        </p:spPr>
        <p:txBody>
          <a:bodyPr>
            <a:normAutofit/>
          </a:bodyPr>
          <a:lstStyle/>
          <a:p>
            <a:r>
              <a:rPr lang="en-GB" sz="3600" dirty="0"/>
              <a:t>Shopping Motivation</a:t>
            </a:r>
          </a:p>
        </p:txBody>
      </p:sp>
      <p:sp>
        <p:nvSpPr>
          <p:cNvPr id="2" name="Content Placeholder 1"/>
          <p:cNvSpPr>
            <a:spLocks noGrp="1"/>
          </p:cNvSpPr>
          <p:nvPr>
            <p:ph idx="1"/>
          </p:nvPr>
        </p:nvSpPr>
        <p:spPr>
          <a:xfrm>
            <a:off x="2959608" y="1628800"/>
            <a:ext cx="7498080" cy="4824537"/>
          </a:xfrm>
        </p:spPr>
        <p:txBody>
          <a:bodyPr>
            <a:noAutofit/>
          </a:bodyPr>
          <a:lstStyle/>
          <a:p>
            <a:r>
              <a:rPr lang="en-GB" sz="1800" dirty="0">
                <a:solidFill>
                  <a:srgbClr val="FF0000"/>
                </a:solidFill>
              </a:rPr>
              <a:t>Adventure shopping </a:t>
            </a:r>
            <a:r>
              <a:rPr lang="en-GB" sz="1800" dirty="0"/>
              <a:t>– to seek stimulation, adventure, and feelings of being in a different world.</a:t>
            </a:r>
          </a:p>
          <a:p>
            <a:r>
              <a:rPr lang="en-GB" sz="1800" dirty="0">
                <a:solidFill>
                  <a:srgbClr val="FF0000"/>
                </a:solidFill>
              </a:rPr>
              <a:t>Social shopping </a:t>
            </a:r>
            <a:r>
              <a:rPr lang="en-GB" sz="1800" dirty="0"/>
              <a:t>– for enjoyment of shopping with friends and family, socializing while shopping and bonding with others.</a:t>
            </a:r>
          </a:p>
          <a:p>
            <a:r>
              <a:rPr lang="en-GB" sz="1800" dirty="0">
                <a:solidFill>
                  <a:srgbClr val="FF0000"/>
                </a:solidFill>
              </a:rPr>
              <a:t>Gratification shopping </a:t>
            </a:r>
            <a:r>
              <a:rPr lang="en-GB" sz="1800" dirty="0"/>
              <a:t>– for stress relief, to alleviate a negative mood and as a special treat to one’s self.</a:t>
            </a:r>
          </a:p>
          <a:p>
            <a:r>
              <a:rPr lang="en-GB" sz="1800" dirty="0">
                <a:solidFill>
                  <a:srgbClr val="FF0000"/>
                </a:solidFill>
              </a:rPr>
              <a:t>Idea shopping </a:t>
            </a:r>
            <a:r>
              <a:rPr lang="en-GB" sz="1800" dirty="0"/>
              <a:t>– for keeping up with trends and new fashions and to seek new products and innovations.</a:t>
            </a:r>
          </a:p>
          <a:p>
            <a:r>
              <a:rPr lang="en-GB" sz="1800" dirty="0">
                <a:solidFill>
                  <a:srgbClr val="FF0000"/>
                </a:solidFill>
              </a:rPr>
              <a:t>Role shopping </a:t>
            </a:r>
            <a:r>
              <a:rPr lang="en-GB" sz="1800" dirty="0"/>
              <a:t>– for getting enjoyment as a consequence of shopping for others.</a:t>
            </a:r>
          </a:p>
          <a:p>
            <a:r>
              <a:rPr lang="en-GB" sz="1800" dirty="0">
                <a:solidFill>
                  <a:srgbClr val="FF0000"/>
                </a:solidFill>
              </a:rPr>
              <a:t>Value shopping </a:t>
            </a:r>
            <a:r>
              <a:rPr lang="en-GB" sz="1800" dirty="0"/>
              <a:t>– reflecting shopping for sales, looking for discounts, and hunting for bargains</a:t>
            </a:r>
          </a:p>
        </p:txBody>
      </p:sp>
      <p:sp>
        <p:nvSpPr>
          <p:cNvPr id="3" name="TextBox 2"/>
          <p:cNvSpPr txBox="1"/>
          <p:nvPr/>
        </p:nvSpPr>
        <p:spPr>
          <a:xfrm>
            <a:off x="8221043" y="6351401"/>
            <a:ext cx="2412840" cy="523220"/>
          </a:xfrm>
          <a:prstGeom prst="rect">
            <a:avLst/>
          </a:prstGeom>
          <a:noFill/>
        </p:spPr>
        <p:txBody>
          <a:bodyPr wrap="none" rtlCol="0">
            <a:spAutoFit/>
          </a:bodyPr>
          <a:lstStyle/>
          <a:p>
            <a:r>
              <a:rPr lang="en-GB" sz="1400" dirty="0"/>
              <a:t>Arnold and Reynolds (2003)</a:t>
            </a:r>
            <a:br>
              <a:rPr lang="en-GB" sz="1400" dirty="0"/>
            </a:br>
            <a:endParaRPr lang="en-GB" sz="1400" dirty="0"/>
          </a:p>
        </p:txBody>
      </p:sp>
    </p:spTree>
    <p:extLst>
      <p:ext uri="{BB962C8B-B14F-4D97-AF65-F5344CB8AC3E}">
        <p14:creationId xmlns:p14="http://schemas.microsoft.com/office/powerpoint/2010/main" val="25370633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BA6E-F9D4-B312-A410-8B9A3FB7D7BC}"/>
              </a:ext>
            </a:extLst>
          </p:cNvPr>
          <p:cNvSpPr>
            <a:spLocks noGrp="1"/>
          </p:cNvSpPr>
          <p:nvPr>
            <p:ph type="title"/>
          </p:nvPr>
        </p:nvSpPr>
        <p:spPr>
          <a:xfrm>
            <a:off x="479376" y="1412776"/>
            <a:ext cx="10972800" cy="2232248"/>
          </a:xfrm>
        </p:spPr>
        <p:txBody>
          <a:bodyPr/>
          <a:lstStyle/>
          <a:p>
            <a:r>
              <a:rPr lang="en-GB" altLang="en-US" sz="4400" b="1" dirty="0">
                <a:solidFill>
                  <a:srgbClr val="FF0000"/>
                </a:solidFill>
              </a:rPr>
              <a:t>Global Operations and Supply Chain Management</a:t>
            </a:r>
            <a:endParaRPr lang="en-GB" b="1" dirty="0">
              <a:solidFill>
                <a:srgbClr val="FF0000"/>
              </a:solidFill>
            </a:endParaRPr>
          </a:p>
        </p:txBody>
      </p:sp>
    </p:spTree>
    <p:extLst>
      <p:ext uri="{BB962C8B-B14F-4D97-AF65-F5344CB8AC3E}">
        <p14:creationId xmlns:p14="http://schemas.microsoft.com/office/powerpoint/2010/main" val="22632983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Production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412776"/>
            <a:ext cx="10891210" cy="4320479"/>
          </a:xfrm>
        </p:spPr>
        <p:txBody>
          <a:bodyPr/>
          <a:lstStyle/>
          <a:p>
            <a:pPr marL="0" indent="0" algn="just">
              <a:spcBef>
                <a:spcPts val="1200"/>
              </a:spcBef>
              <a:spcAft>
                <a:spcPts val="1200"/>
              </a:spcAft>
              <a:buClr>
                <a:schemeClr val="tx1"/>
              </a:buClr>
              <a:buNone/>
            </a:pPr>
            <a:r>
              <a:rPr lang="en-GB" altLang="en-US" dirty="0"/>
              <a:t>Production operations are important to achieving a company’s strategy</a:t>
            </a:r>
          </a:p>
          <a:p>
            <a:pPr marL="981075" lvl="1" indent="-523875"/>
            <a:r>
              <a:rPr lang="en-US" dirty="0"/>
              <a:t>Four strategic issues that managers should plan for: </a:t>
            </a:r>
          </a:p>
          <a:p>
            <a:pPr marL="1527175" lvl="2" indent="-366713"/>
            <a:r>
              <a:rPr lang="en-US" sz="2800" dirty="0"/>
              <a:t>Production capacity</a:t>
            </a:r>
          </a:p>
          <a:p>
            <a:pPr marL="1527175" lvl="2" indent="-366713"/>
            <a:r>
              <a:rPr lang="en-US" sz="2800" dirty="0"/>
              <a:t>Facility location</a:t>
            </a:r>
          </a:p>
          <a:p>
            <a:pPr marL="1527175" lvl="2" indent="-366713"/>
            <a:r>
              <a:rPr lang="en-US" sz="2800" dirty="0"/>
              <a:t>Production processes</a:t>
            </a:r>
          </a:p>
          <a:p>
            <a:pPr marL="1527175" lvl="2" indent="-366713"/>
            <a:r>
              <a:rPr lang="en-US" sz="2800" dirty="0"/>
              <a:t>Facility layout</a:t>
            </a:r>
          </a:p>
        </p:txBody>
      </p:sp>
      <p:pic>
        <p:nvPicPr>
          <p:cNvPr id="4" name="Picture 3" descr="A group of people working on a globe&#10;&#10;Description automatically generated">
            <a:extLst>
              <a:ext uri="{FF2B5EF4-FFF2-40B4-BE49-F238E27FC236}">
                <a16:creationId xmlns:a16="http://schemas.microsoft.com/office/drawing/2014/main" id="{6E634088-C5C4-8762-9F33-08D4EB13A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3068960"/>
            <a:ext cx="2736304" cy="2511279"/>
          </a:xfrm>
          <a:prstGeom prst="rect">
            <a:avLst/>
          </a:prstGeom>
        </p:spPr>
      </p:pic>
      <p:sp>
        <p:nvSpPr>
          <p:cNvPr id="2" name="Footer Placeholder 1">
            <a:extLst>
              <a:ext uri="{FF2B5EF4-FFF2-40B4-BE49-F238E27FC236}">
                <a16:creationId xmlns:a16="http://schemas.microsoft.com/office/drawing/2014/main" id="{7135E509-5E1B-8E6C-1E5D-9F1E01F390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2000" fill="hold"/>
                                        <p:tgtEl>
                                          <p:spTgt spid="4"/>
                                        </p:tgtEl>
                                        <p:attrNameLst>
                                          <p:attrName>ppt_w</p:attrName>
                                        </p:attrNameLst>
                                      </p:cBhvr>
                                      <p:tavLst>
                                        <p:tav tm="0">
                                          <p:val>
                                            <p:fltVal val="0"/>
                                          </p:val>
                                        </p:tav>
                                        <p:tav tm="100000">
                                          <p:val>
                                            <p:strVal val="#ppt_w"/>
                                          </p:val>
                                        </p:tav>
                                      </p:tavLst>
                                    </p:anim>
                                    <p:anim calcmode="lin" valueType="num">
                                      <p:cBhvr>
                                        <p:cTn id="39" dur="2000" fill="hold"/>
                                        <p:tgtEl>
                                          <p:spTgt spid="4"/>
                                        </p:tgtEl>
                                        <p:attrNameLst>
                                          <p:attrName>ppt_h</p:attrName>
                                        </p:attrNameLst>
                                      </p:cBhvr>
                                      <p:tavLst>
                                        <p:tav tm="0">
                                          <p:val>
                                            <p:fltVal val="0"/>
                                          </p:val>
                                        </p:tav>
                                        <p:tav tm="100000">
                                          <p:val>
                                            <p:strVal val="#ppt_h"/>
                                          </p:val>
                                        </p:tav>
                                      </p:tavLst>
                                    </p:anim>
                                    <p:animEffect transition="in" filter="fade">
                                      <p:cBhvr>
                                        <p:cTn id="4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Manufacturing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spcBef>
                <a:spcPts val="1200"/>
              </a:spcBef>
              <a:spcAft>
                <a:spcPts val="1200"/>
              </a:spcAft>
              <a:buClr>
                <a:schemeClr val="tx1"/>
              </a:buClr>
              <a:buNone/>
            </a:pPr>
            <a:r>
              <a:rPr lang="en-GB" altLang="en-US" b="1" dirty="0"/>
              <a:t>Four Key Factors:</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Compatibility</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Configuration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Coordination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Control</a:t>
            </a:r>
          </a:p>
        </p:txBody>
      </p:sp>
      <p:pic>
        <p:nvPicPr>
          <p:cNvPr id="3" name="Picture 2" descr="Diagram, map&#10;&#10;Description automatically generated">
            <a:extLst>
              <a:ext uri="{FF2B5EF4-FFF2-40B4-BE49-F238E27FC236}">
                <a16:creationId xmlns:a16="http://schemas.microsoft.com/office/drawing/2014/main" id="{D87ABB51-8A4A-4613-AC31-EF43AEDAB6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3646" y="1772816"/>
            <a:ext cx="6191230" cy="3120380"/>
          </a:xfrm>
          <a:prstGeom prst="rect">
            <a:avLst/>
          </a:prstGeom>
        </p:spPr>
      </p:pic>
      <p:sp>
        <p:nvSpPr>
          <p:cNvPr id="2" name="Footer Placeholder 1">
            <a:extLst>
              <a:ext uri="{FF2B5EF4-FFF2-40B4-BE49-F238E27FC236}">
                <a16:creationId xmlns:a16="http://schemas.microsoft.com/office/drawing/2014/main" id="{700766F3-2867-9433-8656-BA10075E0F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8150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500" fill="hold"/>
                                        <p:tgtEl>
                                          <p:spTgt spid="3"/>
                                        </p:tgtEl>
                                        <p:attrNameLst>
                                          <p:attrName>ppt_w</p:attrName>
                                        </p:attrNameLst>
                                      </p:cBhvr>
                                      <p:tavLst>
                                        <p:tav tm="0">
                                          <p:val>
                                            <p:fltVal val="0"/>
                                          </p:val>
                                        </p:tav>
                                        <p:tav tm="100000">
                                          <p:val>
                                            <p:strVal val="#ppt_w"/>
                                          </p:val>
                                        </p:tav>
                                      </p:tavLst>
                                    </p:anim>
                                    <p:anim calcmode="lin" valueType="num">
                                      <p:cBhvr>
                                        <p:cTn id="34" dur="500" fill="hold"/>
                                        <p:tgtEl>
                                          <p:spTgt spid="3"/>
                                        </p:tgtEl>
                                        <p:attrNameLst>
                                          <p:attrName>ppt_h</p:attrName>
                                        </p:attrNameLst>
                                      </p:cBhvr>
                                      <p:tavLst>
                                        <p:tav tm="0">
                                          <p:val>
                                            <p:fltVal val="0"/>
                                          </p:val>
                                        </p:tav>
                                        <p:tav tm="100000">
                                          <p:val>
                                            <p:strVal val="#ppt_h"/>
                                          </p:val>
                                        </p:tav>
                                      </p:tavLst>
                                    </p:anim>
                                    <p:animEffect transition="in" filter="fade">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Compatibility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268760"/>
            <a:ext cx="10693188" cy="4464495"/>
          </a:xfrm>
        </p:spPr>
        <p:txBody>
          <a:bodyPr/>
          <a:lstStyle/>
          <a:p>
            <a:pPr marL="0" indent="0" algn="just">
              <a:spcBef>
                <a:spcPts val="1200"/>
              </a:spcBef>
              <a:spcAft>
                <a:spcPts val="1200"/>
              </a:spcAft>
              <a:buClr>
                <a:schemeClr val="tx1"/>
              </a:buClr>
              <a:buNone/>
            </a:pPr>
            <a:r>
              <a:rPr lang="en-GB" altLang="en-US" sz="2800" b="1" dirty="0"/>
              <a:t>Company managers must consider the following strategies:</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Efficiency/Cost</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Dependability</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Quality &amp; Innovation</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Flexibility</a:t>
            </a:r>
          </a:p>
        </p:txBody>
      </p:sp>
      <p:sp>
        <p:nvSpPr>
          <p:cNvPr id="2" name="Footer Placeholder 1">
            <a:extLst>
              <a:ext uri="{FF2B5EF4-FFF2-40B4-BE49-F238E27FC236}">
                <a16:creationId xmlns:a16="http://schemas.microsoft.com/office/drawing/2014/main" id="{84524EC2-B8B9-D917-3D3C-784965F7DA4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Configuration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700808"/>
            <a:ext cx="7002778" cy="4032447"/>
          </a:xfrm>
        </p:spPr>
        <p:txBody>
          <a:bodyPr/>
          <a:lstStyle/>
          <a:p>
            <a:pPr algn="just">
              <a:spcBef>
                <a:spcPts val="1200"/>
              </a:spcBef>
              <a:spcAft>
                <a:spcPts val="1200"/>
              </a:spcAft>
              <a:buClr>
                <a:schemeClr val="tx1"/>
              </a:buClr>
            </a:pPr>
            <a:r>
              <a:rPr lang="en-GB" altLang="en-US" dirty="0"/>
              <a:t>Centralized manufacturing in one country</a:t>
            </a:r>
          </a:p>
          <a:p>
            <a:pPr algn="just">
              <a:spcBef>
                <a:spcPts val="1200"/>
              </a:spcBef>
              <a:spcAft>
                <a:spcPts val="1200"/>
              </a:spcAft>
              <a:buClr>
                <a:schemeClr val="tx1"/>
              </a:buClr>
            </a:pPr>
            <a:r>
              <a:rPr lang="en-GB" altLang="en-US" dirty="0"/>
              <a:t>Manufacturing facilities in specific regions to service those regions</a:t>
            </a:r>
          </a:p>
          <a:p>
            <a:pPr algn="just">
              <a:spcBef>
                <a:spcPts val="1200"/>
              </a:spcBef>
              <a:spcAft>
                <a:spcPts val="1200"/>
              </a:spcAft>
              <a:buClr>
                <a:schemeClr val="tx1"/>
              </a:buClr>
            </a:pPr>
            <a:r>
              <a:rPr lang="en-GB" altLang="en-US" dirty="0"/>
              <a:t>Multidomestic facilities in each country</a:t>
            </a:r>
          </a:p>
        </p:txBody>
      </p:sp>
      <p:pic>
        <p:nvPicPr>
          <p:cNvPr id="3" name="Picture 2" descr="Diagram, engineering drawing&#10;&#10;Description automatically generated">
            <a:extLst>
              <a:ext uri="{FF2B5EF4-FFF2-40B4-BE49-F238E27FC236}">
                <a16:creationId xmlns:a16="http://schemas.microsoft.com/office/drawing/2014/main" id="{525AAF81-D2C1-5E03-A06D-2201759F5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7865" y="2276872"/>
            <a:ext cx="4314135" cy="2304256"/>
          </a:xfrm>
          <a:prstGeom prst="rect">
            <a:avLst/>
          </a:prstGeom>
        </p:spPr>
      </p:pic>
      <p:sp>
        <p:nvSpPr>
          <p:cNvPr id="2" name="Footer Placeholder 1">
            <a:extLst>
              <a:ext uri="{FF2B5EF4-FFF2-40B4-BE49-F238E27FC236}">
                <a16:creationId xmlns:a16="http://schemas.microsoft.com/office/drawing/2014/main" id="{FE557F0B-A0EC-9517-9D4C-6E38FC2603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3211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53" presetClass="entr" presetSubtype="16" fill="hold" nodeType="after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p:cTn id="23" dur="500" fill="hold"/>
                                        <p:tgtEl>
                                          <p:spTgt spid="3"/>
                                        </p:tgtEl>
                                        <p:attrNameLst>
                                          <p:attrName>ppt_w</p:attrName>
                                        </p:attrNameLst>
                                      </p:cBhvr>
                                      <p:tavLst>
                                        <p:tav tm="0">
                                          <p:val>
                                            <p:fltVal val="0"/>
                                          </p:val>
                                        </p:tav>
                                        <p:tav tm="100000">
                                          <p:val>
                                            <p:strVal val="#ppt_w"/>
                                          </p:val>
                                        </p:tav>
                                      </p:tavLst>
                                    </p:anim>
                                    <p:anim calcmode="lin" valueType="num">
                                      <p:cBhvr>
                                        <p:cTn id="24" dur="500" fill="hold"/>
                                        <p:tgtEl>
                                          <p:spTgt spid="3"/>
                                        </p:tgtEl>
                                        <p:attrNameLst>
                                          <p:attrName>ppt_h</p:attrName>
                                        </p:attrNameLst>
                                      </p:cBhvr>
                                      <p:tavLst>
                                        <p:tav tm="0">
                                          <p:val>
                                            <p:fltVal val="0"/>
                                          </p:val>
                                        </p:tav>
                                        <p:tav tm="100000">
                                          <p:val>
                                            <p:strVal val="#ppt_h"/>
                                          </p:val>
                                        </p:tav>
                                      </p:tavLst>
                                    </p:anim>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C02F58D-96B4-84DF-538F-2E7ABBB79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80" y="0"/>
            <a:ext cx="12144672" cy="56612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Control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34371" y="4149080"/>
            <a:ext cx="11323258" cy="1512168"/>
          </a:xfrm>
        </p:spPr>
        <p:txBody>
          <a:bodyPr/>
          <a:lstStyle/>
          <a:p>
            <a:pPr marL="0" indent="0" algn="just">
              <a:spcBef>
                <a:spcPts val="1200"/>
              </a:spcBef>
              <a:spcAft>
                <a:spcPts val="1200"/>
              </a:spcAft>
              <a:buClr>
                <a:schemeClr val="tx1"/>
              </a:buClr>
              <a:buNone/>
            </a:pPr>
            <a:r>
              <a:rPr lang="en-GB" altLang="en-US" dirty="0"/>
              <a:t>Control systems, such as organizational structure and performance measurement systems, ensure that managers implement company strategies.</a:t>
            </a:r>
          </a:p>
        </p:txBody>
      </p:sp>
      <p:sp>
        <p:nvSpPr>
          <p:cNvPr id="2" name="Footer Placeholder 1">
            <a:extLst>
              <a:ext uri="{FF2B5EF4-FFF2-40B4-BE49-F238E27FC236}">
                <a16:creationId xmlns:a16="http://schemas.microsoft.com/office/drawing/2014/main" id="{5F9CA8CA-3FFD-F8F8-0BBF-3B0B46E859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2508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Sourcing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altLang="en-US" sz="2600" b="1" dirty="0">
                <a:cs typeface="Arabic Typesetting" panose="03020402040406030203" pitchFamily="66" charset="-78"/>
              </a:rPr>
              <a:t>Global sourcing </a:t>
            </a:r>
            <a:r>
              <a:rPr lang="en-GB" altLang="en-US" sz="2600" dirty="0">
                <a:cs typeface="Arabic Typesetting" panose="03020402040406030203" pitchFamily="66" charset="-78"/>
              </a:rPr>
              <a:t>- The use of suppliers anywhere in the world, chosen on the basis of their efficiency. </a:t>
            </a:r>
          </a:p>
        </p:txBody>
      </p:sp>
      <p:pic>
        <p:nvPicPr>
          <p:cNvPr id="2" name="Picture 4">
            <a:extLst>
              <a:ext uri="{FF2B5EF4-FFF2-40B4-BE49-F238E27FC236}">
                <a16:creationId xmlns:a16="http://schemas.microsoft.com/office/drawing/2014/main" id="{E24BBCEE-3803-5D46-5BF6-C47FDA3B0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5334" y="1993269"/>
            <a:ext cx="8041332" cy="3654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47A69EF8-CA57-A278-4C9B-6F04B400843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1741206"/>
            <a:ext cx="10945216" cy="3920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1200"/>
              </a:spcBef>
              <a:spcAft>
                <a:spcPts val="1200"/>
              </a:spcAft>
            </a:pPr>
            <a:r>
              <a:rPr lang="en-GB" altLang="en-US" sz="3200" dirty="0"/>
              <a:t>India and China are both very large emerging markets that are becoming increasingly important in many MNEs’ global supply chains. </a:t>
            </a:r>
          </a:p>
          <a:p>
            <a:pPr marL="457200" indent="-457200" algn="just" eaLnBrk="1" hangingPunct="1">
              <a:spcBef>
                <a:spcPts val="1200"/>
              </a:spcBef>
              <a:spcAft>
                <a:spcPts val="1200"/>
              </a:spcAft>
              <a:buFont typeface="Arial" panose="020B0604020202020204" pitchFamily="34" charset="0"/>
              <a:buChar char="•"/>
            </a:pPr>
            <a:r>
              <a:rPr lang="en-GB" altLang="en-US" sz="2800" dirty="0"/>
              <a:t>What are the advantages and disadvantages of sourcing from China as opposed to India? </a:t>
            </a:r>
          </a:p>
          <a:p>
            <a:pPr marL="457200" indent="-457200" algn="just" eaLnBrk="1" hangingPunct="1">
              <a:spcBef>
                <a:spcPts val="1200"/>
              </a:spcBef>
              <a:spcAft>
                <a:spcPts val="1200"/>
              </a:spcAft>
              <a:buFont typeface="Arial" panose="020B0604020202020204" pitchFamily="34" charset="0"/>
              <a:buChar char="•"/>
            </a:pPr>
            <a:r>
              <a:rPr lang="en-GB" altLang="en-US" sz="2800" dirty="0"/>
              <a:t>What types of products or services are best suited for sourcing from India versus China? Why? </a:t>
            </a:r>
          </a:p>
        </p:txBody>
      </p:sp>
      <p:sp>
        <p:nvSpPr>
          <p:cNvPr id="2" name="Footer Placeholder 1">
            <a:extLst>
              <a:ext uri="{FF2B5EF4-FFF2-40B4-BE49-F238E27FC236}">
                <a16:creationId xmlns:a16="http://schemas.microsoft.com/office/drawing/2014/main" id="{36CF0499-4483-D1EF-A784-17661182F0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Supply Chain Management</a:t>
            </a:r>
          </a:p>
        </p:txBody>
      </p:sp>
      <p:sp>
        <p:nvSpPr>
          <p:cNvPr id="4" name="TextBox 3">
            <a:extLst>
              <a:ext uri="{FF2B5EF4-FFF2-40B4-BE49-F238E27FC236}">
                <a16:creationId xmlns:a16="http://schemas.microsoft.com/office/drawing/2014/main" id="{0A87FCB7-93A3-DB79-13EA-7AB49BB41440}"/>
              </a:ext>
            </a:extLst>
          </p:cNvPr>
          <p:cNvSpPr txBox="1"/>
          <p:nvPr/>
        </p:nvSpPr>
        <p:spPr>
          <a:xfrm>
            <a:off x="3048000" y="5301208"/>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https://www.youtube.com/watch?v=mEIqLcGxZRM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lobal Supply Chain Management | International Business | From A Business Professor">
            <a:hlinkClick r:id="" action="ppaction://media"/>
            <a:extLst>
              <a:ext uri="{FF2B5EF4-FFF2-40B4-BE49-F238E27FC236}">
                <a16:creationId xmlns:a16="http://schemas.microsoft.com/office/drawing/2014/main" id="{02D04945-5BED-D97E-E1D3-FAA8C7C87FD5}"/>
              </a:ext>
            </a:extLst>
          </p:cNvPr>
          <p:cNvPicPr>
            <a:picLocks noRot="1" noChangeAspect="1"/>
          </p:cNvPicPr>
          <p:nvPr>
            <a:videoFile r:link="rId1"/>
          </p:nvPr>
        </p:nvPicPr>
        <p:blipFill>
          <a:blip r:embed="rId5"/>
          <a:stretch>
            <a:fillRect/>
          </a:stretch>
        </p:blipFill>
        <p:spPr>
          <a:xfrm>
            <a:off x="1896604" y="994002"/>
            <a:ext cx="8398792" cy="4297788"/>
          </a:xfrm>
          <a:prstGeom prst="rect">
            <a:avLst/>
          </a:prstGeom>
        </p:spPr>
      </p:pic>
      <p:sp>
        <p:nvSpPr>
          <p:cNvPr id="2" name="Footer Placeholder 1">
            <a:extLst>
              <a:ext uri="{FF2B5EF4-FFF2-40B4-BE49-F238E27FC236}">
                <a16:creationId xmlns:a16="http://schemas.microsoft.com/office/drawing/2014/main" id="{3C65EB16-231D-A975-47E6-AB8204AD68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440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of Goods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08512"/>
          </a:xfrm>
        </p:spPr>
        <p:txBody>
          <a:bodyPr/>
          <a:lstStyle/>
          <a:p>
            <a:pPr algn="just"/>
            <a:r>
              <a:rPr lang="en-GB" sz="2700" dirty="0"/>
              <a:t>MNEs face a variety of concerns in manufacturing goods and services. Primary among these are </a:t>
            </a:r>
            <a:r>
              <a:rPr lang="en-GB" sz="2700" b="1" dirty="0">
                <a:solidFill>
                  <a:srgbClr val="ED1A24"/>
                </a:solidFill>
              </a:rPr>
              <a:t>cost</a:t>
            </a:r>
            <a:r>
              <a:rPr lang="en-GB" sz="2700" dirty="0"/>
              <a:t>, </a:t>
            </a:r>
            <a:r>
              <a:rPr lang="en-GB" sz="2700" b="1" dirty="0">
                <a:solidFill>
                  <a:schemeClr val="accent6">
                    <a:lumMod val="50000"/>
                  </a:schemeClr>
                </a:solidFill>
              </a:rPr>
              <a:t>quality</a:t>
            </a:r>
            <a:r>
              <a:rPr lang="en-GB" sz="2700" dirty="0"/>
              <a:t> and </a:t>
            </a:r>
            <a:r>
              <a:rPr lang="en-GB" sz="2700" b="1" dirty="0">
                <a:solidFill>
                  <a:srgbClr val="00B050"/>
                </a:solidFill>
              </a:rPr>
              <a:t>efficiency</a:t>
            </a:r>
            <a:r>
              <a:rPr lang="en-GB" sz="2700" dirty="0"/>
              <a:t> in production systems.</a:t>
            </a:r>
          </a:p>
          <a:p>
            <a:pPr algn="just"/>
            <a:r>
              <a:rPr lang="en-GB" sz="2700" dirty="0"/>
              <a:t>Decisions about the selection and acquisition of </a:t>
            </a:r>
            <a:r>
              <a:rPr lang="en-GB" sz="2700" b="1" dirty="0">
                <a:solidFill>
                  <a:schemeClr val="accent1">
                    <a:lumMod val="50000"/>
                  </a:schemeClr>
                </a:solidFill>
              </a:rPr>
              <a:t>raw materials </a:t>
            </a:r>
            <a:r>
              <a:rPr lang="en-GB" sz="2700" dirty="0"/>
              <a:t>are important to many different types of manufacturers. The quality of raw material has a huge influence on the quality of a company’s end product. </a:t>
            </a:r>
          </a:p>
          <a:p>
            <a:pPr algn="just"/>
            <a:r>
              <a:rPr lang="en-GB" sz="2700" dirty="0"/>
              <a:t>Levels of quality standards:</a:t>
            </a:r>
          </a:p>
          <a:p>
            <a:pPr lvl="1" algn="just">
              <a:spcBef>
                <a:spcPts val="0"/>
              </a:spcBef>
            </a:pPr>
            <a:r>
              <a:rPr lang="en-GB" sz="2200" dirty="0"/>
              <a:t>General level - ISO 9000, Malcolm Baldrige National Quality Award</a:t>
            </a:r>
          </a:p>
          <a:p>
            <a:pPr lvl="1" algn="just">
              <a:spcBef>
                <a:spcPts val="0"/>
              </a:spcBef>
            </a:pPr>
            <a:r>
              <a:rPr lang="en-GB" sz="2200" dirty="0"/>
              <a:t>Industry-specific level</a:t>
            </a:r>
          </a:p>
          <a:p>
            <a:pPr lvl="1" algn="just">
              <a:spcBef>
                <a:spcPts val="0"/>
              </a:spcBef>
            </a:pPr>
            <a:r>
              <a:rPr lang="en-GB" sz="2200" dirty="0"/>
              <a:t>Company level</a:t>
            </a:r>
          </a:p>
          <a:p>
            <a:pPr algn="just"/>
            <a:endParaRPr lang="en-GB" sz="2700" dirty="0"/>
          </a:p>
          <a:p>
            <a:pPr algn="just"/>
            <a:endParaRPr lang="en-GB" sz="2700" dirty="0"/>
          </a:p>
        </p:txBody>
      </p:sp>
      <p:sp>
        <p:nvSpPr>
          <p:cNvPr id="2" name="Footer Placeholder 1">
            <a:extLst>
              <a:ext uri="{FF2B5EF4-FFF2-40B4-BE49-F238E27FC236}">
                <a16:creationId xmlns:a16="http://schemas.microsoft.com/office/drawing/2014/main" id="{EE051348-B666-3D2D-9070-A7B91DE0469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2000"/>
                                        <p:tgtEl>
                                          <p:spTgt spid="7172">
                                            <p:txEl>
                                              <p:pRg st="3" end="3"/>
                                            </p:txEl>
                                          </p:spTgt>
                                        </p:tgtEl>
                                      </p:cBhvr>
                                    </p:animEffect>
                                    <p:anim calcmode="lin" valueType="num">
                                      <p:cBhvr>
                                        <p:cTn id="23"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2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2000"/>
                                        <p:tgtEl>
                                          <p:spTgt spid="7172">
                                            <p:txEl>
                                              <p:pRg st="4" end="4"/>
                                            </p:txEl>
                                          </p:spTgt>
                                        </p:tgtEl>
                                      </p:cBhvr>
                                    </p:animEffect>
                                    <p:anim calcmode="lin" valueType="num">
                                      <p:cBhvr>
                                        <p:cTn id="28"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2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2000"/>
                                        <p:tgtEl>
                                          <p:spTgt spid="7172">
                                            <p:txEl>
                                              <p:pRg st="5" end="5"/>
                                            </p:txEl>
                                          </p:spTgt>
                                        </p:tgtEl>
                                      </p:cBhvr>
                                    </p:animEffect>
                                    <p:anim calcmode="lin" valueType="num">
                                      <p:cBhvr>
                                        <p:cTn id="33"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Make or Buy Decision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spcBef>
                <a:spcPts val="1200"/>
              </a:spcBef>
              <a:spcAft>
                <a:spcPts val="1200"/>
              </a:spcAft>
              <a:buClr>
                <a:schemeClr val="tx1"/>
              </a:buClr>
            </a:pPr>
            <a:r>
              <a:rPr lang="en-GB" dirty="0"/>
              <a:t>Make or buy - outsource or supply parts from internal production</a:t>
            </a:r>
          </a:p>
          <a:p>
            <a:pPr algn="just">
              <a:spcBef>
                <a:spcPts val="1200"/>
              </a:spcBef>
              <a:spcAft>
                <a:spcPts val="1200"/>
              </a:spcAft>
              <a:buClr>
                <a:schemeClr val="tx1"/>
              </a:buClr>
            </a:pPr>
            <a:r>
              <a:rPr lang="en-GB" dirty="0"/>
              <a:t>If MNEs outsource parts instead of sourcing them from internal production, they need to determine the degree of involvement with suppliers.</a:t>
            </a:r>
          </a:p>
          <a:p>
            <a:pPr algn="just">
              <a:spcBef>
                <a:spcPts val="1200"/>
              </a:spcBef>
              <a:spcAft>
                <a:spcPts val="1200"/>
              </a:spcAft>
              <a:buClr>
                <a:schemeClr val="tx1"/>
              </a:buClr>
            </a:pPr>
            <a:r>
              <a:rPr lang="en-GB" dirty="0"/>
              <a:t>Supplier relationships are very important but sometimes complicated, especially for MNEs trying to manage supplier relationships around the world</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30F8161F-C078-1CA7-96E7-CC53F011DC1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Major Sourcing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dirty="0"/>
              <a:t>Assign domestic buyers for foreign purchasing.</a:t>
            </a:r>
          </a:p>
          <a:p>
            <a:pPr algn="just">
              <a:spcBef>
                <a:spcPts val="1200"/>
              </a:spcBef>
              <a:spcAft>
                <a:spcPts val="1200"/>
              </a:spcAft>
              <a:buClr>
                <a:schemeClr val="tx1"/>
              </a:buClr>
            </a:pPr>
            <a:r>
              <a:rPr lang="en-GB" dirty="0"/>
              <a:t>Use foreign subsidiaries or business agents.</a:t>
            </a:r>
          </a:p>
          <a:p>
            <a:pPr algn="just">
              <a:spcBef>
                <a:spcPts val="1200"/>
              </a:spcBef>
              <a:spcAft>
                <a:spcPts val="1200"/>
              </a:spcAft>
              <a:buClr>
                <a:schemeClr val="tx1"/>
              </a:buClr>
            </a:pPr>
            <a:r>
              <a:rPr lang="en-GB" dirty="0"/>
              <a:t>Establish international purchasing offices.</a:t>
            </a:r>
          </a:p>
          <a:p>
            <a:pPr algn="just">
              <a:spcBef>
                <a:spcPts val="1200"/>
              </a:spcBef>
              <a:spcAft>
                <a:spcPts val="1200"/>
              </a:spcAft>
              <a:buClr>
                <a:schemeClr val="tx1"/>
              </a:buClr>
            </a:pPr>
            <a:r>
              <a:rPr lang="en-GB" dirty="0"/>
              <a:t>Assign the responsibility for global sourcing to a specific business unit or units.</a:t>
            </a:r>
          </a:p>
          <a:p>
            <a:pPr algn="just">
              <a:spcBef>
                <a:spcPts val="1200"/>
              </a:spcBef>
              <a:spcAft>
                <a:spcPts val="1200"/>
              </a:spcAft>
              <a:buClr>
                <a:schemeClr val="tx1"/>
              </a:buClr>
            </a:pPr>
            <a:r>
              <a:rPr lang="en-GB" dirty="0"/>
              <a:t>Integrate and coordinate worldwide sourcing.</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D56F6FD9-6B73-C1A3-E13D-194D891394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767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Logistics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b="1" dirty="0">
                <a:solidFill>
                  <a:srgbClr val="CC0000"/>
                </a:solidFill>
              </a:rPr>
              <a:t>International logistics </a:t>
            </a:r>
            <a:r>
              <a:rPr lang="en-GB" dirty="0"/>
              <a:t>is the designing and managing of a system to control the flow of materials and products throughout the firm. </a:t>
            </a:r>
          </a:p>
          <a:p>
            <a:pPr algn="just">
              <a:spcBef>
                <a:spcPts val="1200"/>
              </a:spcBef>
              <a:spcAft>
                <a:spcPts val="1200"/>
              </a:spcAft>
              <a:buClr>
                <a:schemeClr val="tx1"/>
              </a:buClr>
            </a:pPr>
            <a:r>
              <a:rPr lang="en-GB" sz="2800" dirty="0"/>
              <a:t>This includes the inflow of materials, movement through the production process and outflow to the wholesale/retail firm or final consumer.</a:t>
            </a:r>
          </a:p>
          <a:p>
            <a:pPr algn="just">
              <a:spcBef>
                <a:spcPts val="1200"/>
              </a:spcBef>
              <a:spcAft>
                <a:spcPts val="1200"/>
              </a:spcAft>
              <a:buClr>
                <a:schemeClr val="tx1"/>
              </a:buClr>
            </a:pPr>
            <a:r>
              <a:rPr lang="en-GB" sz="2800" dirty="0"/>
              <a:t>Transportation, packaging and storage are three key aspects of international logistics. </a:t>
            </a:r>
          </a:p>
          <a:p>
            <a:pPr marL="0" indent="0" algn="just">
              <a:buNone/>
            </a:pPr>
            <a:endParaRPr lang="en-GB" sz="2700" dirty="0"/>
          </a:p>
        </p:txBody>
      </p:sp>
      <p:sp>
        <p:nvSpPr>
          <p:cNvPr id="2" name="Footer Placeholder 1">
            <a:extLst>
              <a:ext uri="{FF2B5EF4-FFF2-40B4-BE49-F238E27FC236}">
                <a16:creationId xmlns:a16="http://schemas.microsoft.com/office/drawing/2014/main" id="{9F3970E4-548D-BE00-4944-7F6DFEC0B0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21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Amazon International Logistics</a:t>
            </a:r>
          </a:p>
        </p:txBody>
      </p:sp>
      <p:sp>
        <p:nvSpPr>
          <p:cNvPr id="3" name="TextBox 2">
            <a:extLst>
              <a:ext uri="{FF2B5EF4-FFF2-40B4-BE49-F238E27FC236}">
                <a16:creationId xmlns:a16="http://schemas.microsoft.com/office/drawing/2014/main" id="{F17363AD-DDAE-7DDC-6F14-D5EFCEE4AED7}"/>
              </a:ext>
            </a:extLst>
          </p:cNvPr>
          <p:cNvSpPr txBox="1"/>
          <p:nvPr/>
        </p:nvSpPr>
        <p:spPr>
          <a:xfrm>
            <a:off x="2927648" y="5373216"/>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https://www.youtube.com/watch?v=HxXJ8Q2GCs4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4" name="Online Media 3" title="How Amazon Beat Supply Chain Chaos With Ships, Containers And Planes">
            <a:hlinkClick r:id="" action="ppaction://media"/>
            <a:extLst>
              <a:ext uri="{FF2B5EF4-FFF2-40B4-BE49-F238E27FC236}">
                <a16:creationId xmlns:a16="http://schemas.microsoft.com/office/drawing/2014/main" id="{13BCF502-2EA4-F0F9-3C7C-36864D23ED1C}"/>
              </a:ext>
            </a:extLst>
          </p:cNvPr>
          <p:cNvPicPr>
            <a:picLocks noRot="1" noChangeAspect="1"/>
          </p:cNvPicPr>
          <p:nvPr>
            <a:videoFile r:link="rId1"/>
          </p:nvPr>
        </p:nvPicPr>
        <p:blipFill>
          <a:blip r:embed="rId5"/>
          <a:stretch>
            <a:fillRect/>
          </a:stretch>
        </p:blipFill>
        <p:spPr>
          <a:xfrm>
            <a:off x="2171930" y="945241"/>
            <a:ext cx="7848140" cy="4434199"/>
          </a:xfrm>
          <a:prstGeom prst="rect">
            <a:avLst/>
          </a:prstGeom>
        </p:spPr>
      </p:pic>
      <p:sp>
        <p:nvSpPr>
          <p:cNvPr id="2" name="Footer Placeholder 1">
            <a:extLst>
              <a:ext uri="{FF2B5EF4-FFF2-40B4-BE49-F238E27FC236}">
                <a16:creationId xmlns:a16="http://schemas.microsoft.com/office/drawing/2014/main" id="{9F9FE6B3-C114-97B6-719E-23126356684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5141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7" name="Footer Placeholder 1">
            <a:extLst>
              <a:ext uri="{FF2B5EF4-FFF2-40B4-BE49-F238E27FC236}">
                <a16:creationId xmlns:a16="http://schemas.microsoft.com/office/drawing/2014/main" id="{199B6117-46B7-302D-116F-41EA6D4BF9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B56F9921-ECFA-EDD9-7C2E-375116DDFF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8854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3777</Words>
  <Application>Microsoft Office PowerPoint</Application>
  <PresentationFormat>Widescreen</PresentationFormat>
  <Paragraphs>502</Paragraphs>
  <Slides>62</Slides>
  <Notes>51</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62</vt:i4>
      </vt:variant>
    </vt:vector>
  </HeadingPairs>
  <TitlesOfParts>
    <vt:vector size="75" baseType="lpstr">
      <vt:lpstr>Aharoni</vt:lpstr>
      <vt:lpstr>Arial</vt:lpstr>
      <vt:lpstr>Arial Black</vt:lpstr>
      <vt:lpstr>Arial Narrow</vt:lpstr>
      <vt:lpstr>Calibri</vt:lpstr>
      <vt:lpstr>Candara</vt:lpstr>
      <vt:lpstr>Monotype Sorts</vt:lpstr>
      <vt:lpstr>Myriad Pro</vt:lpstr>
      <vt:lpstr>Symbol</vt:lpstr>
      <vt:lpstr>Times New Roman</vt:lpstr>
      <vt:lpstr>Verdana</vt:lpstr>
      <vt:lpstr>Wingdings</vt:lpstr>
      <vt:lpstr>20140311PresentationUWTSDTemplate</vt:lpstr>
      <vt:lpstr>LCMB7034</vt:lpstr>
      <vt:lpstr>Learning Objectives</vt:lpstr>
      <vt:lpstr>PowerPoint Presentation</vt:lpstr>
      <vt:lpstr>Segmentation </vt:lpstr>
      <vt:lpstr>PowerPoint Presentation</vt:lpstr>
      <vt:lpstr>Targeting</vt:lpstr>
      <vt:lpstr>Who is the target and why?</vt:lpstr>
      <vt:lpstr>Segment characteristics – Kotler et al (2013)</vt:lpstr>
      <vt:lpstr>Why employ target marketing?</vt:lpstr>
      <vt:lpstr>Who is the target?</vt:lpstr>
      <vt:lpstr>Who is the target?</vt:lpstr>
      <vt:lpstr>Consumer decisions are not always rational…..</vt:lpstr>
      <vt:lpstr>Does age make a difference?</vt:lpstr>
      <vt:lpstr>Segmentation by age?</vt:lpstr>
      <vt:lpstr>Demographic</vt:lpstr>
      <vt:lpstr>Problems</vt:lpstr>
      <vt:lpstr>Data easier to obtain?</vt:lpstr>
      <vt:lpstr>Basis for segmentation</vt:lpstr>
      <vt:lpstr>Profile based</vt:lpstr>
      <vt:lpstr>Geographic influences…..</vt:lpstr>
      <vt:lpstr>Profile based</vt:lpstr>
      <vt:lpstr>Geodemographic ACORN</vt:lpstr>
      <vt:lpstr>MOSAIC</vt:lpstr>
      <vt:lpstr>Gated communities</vt:lpstr>
      <vt:lpstr>Compact living</vt:lpstr>
      <vt:lpstr>Back-to-back living</vt:lpstr>
      <vt:lpstr>Psychological</vt:lpstr>
      <vt:lpstr>Lifestyle dimensions</vt:lpstr>
      <vt:lpstr>Value lifestyles (VALS)</vt:lpstr>
      <vt:lpstr>PowerPoint Presentation</vt:lpstr>
      <vt:lpstr>An easier approach to profiling?</vt:lpstr>
      <vt:lpstr>Behavioural segmentation</vt:lpstr>
      <vt:lpstr> Basis for Retail Segmentation</vt:lpstr>
      <vt:lpstr>Loyalty</vt:lpstr>
      <vt:lpstr>Segmentation criteria - summary</vt:lpstr>
      <vt:lpstr>Targeting</vt:lpstr>
      <vt:lpstr>Targeting strategies</vt:lpstr>
      <vt:lpstr>Toothpaste marketing</vt:lpstr>
      <vt:lpstr>Positioning</vt:lpstr>
      <vt:lpstr>Positioning dimensions</vt:lpstr>
      <vt:lpstr>Matching the benefits with what consumers are looking for</vt:lpstr>
      <vt:lpstr>Positioning map example</vt:lpstr>
      <vt:lpstr>Social factors</vt:lpstr>
      <vt:lpstr>Personal factors</vt:lpstr>
      <vt:lpstr>Psychological factors</vt:lpstr>
      <vt:lpstr>Shopping Motivation</vt:lpstr>
      <vt:lpstr>Global Operations and Supply Chain Management</vt:lpstr>
      <vt:lpstr>Production Strategies</vt:lpstr>
      <vt:lpstr>Global Manufacturing Strategies</vt:lpstr>
      <vt:lpstr>Compatibility</vt:lpstr>
      <vt:lpstr>Manufacturing Configuration</vt:lpstr>
      <vt:lpstr>Coordination Control</vt:lpstr>
      <vt:lpstr>Global Sourcing</vt:lpstr>
      <vt:lpstr>PowerPoint Presentation</vt:lpstr>
      <vt:lpstr>Global Supply Chain Management</vt:lpstr>
      <vt:lpstr>Manufacturing of Goods</vt:lpstr>
      <vt:lpstr>Make or Buy Decision</vt:lpstr>
      <vt:lpstr>Major Sourcing Strategies</vt:lpstr>
      <vt:lpstr>International Logistics</vt:lpstr>
      <vt:lpstr>Amazon International Logistics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Pepple, Dennis G. (Dr.)</cp:lastModifiedBy>
  <cp:revision>206</cp:revision>
  <dcterms:created xsi:type="dcterms:W3CDTF">2020-09-30T03:06:41Z</dcterms:created>
  <dcterms:modified xsi:type="dcterms:W3CDTF">2024-01-08T13:20:29Z</dcterms:modified>
</cp:coreProperties>
</file>