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nuela Radasanu (2021029)" initials="MR(" lastIdx="1" clrIdx="0">
    <p:extLst>
      <p:ext uri="{19B8F6BF-5375-455C-9EA6-DF929625EA0E}">
        <p15:presenceInfo xmlns:p15="http://schemas.microsoft.com/office/powerpoint/2012/main" userId="S::2021029@student.uwtsd.ac.uk::50f5ccba-7a28-4435-8082-c57f1b07076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49"/>
  </p:normalViewPr>
  <p:slideViewPr>
    <p:cSldViewPr snapToGrid="0" snapToObjects="1">
      <p:cViewPr varScale="1">
        <p:scale>
          <a:sx n="97" d="100"/>
          <a:sy n="97" d="100"/>
        </p:scale>
        <p:origin x="6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59392C-E5BC-FF45-AD0E-DC4F03C40F71}" type="datetimeFigureOut">
              <a:rPr lang="en-US" smtClean="0"/>
              <a:t>11/5/21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1F10C5-5F6C-B140-82E1-3306705A5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3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1F10C5-5F6C-B140-82E1-3306705A57F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800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685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26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2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795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11/4/21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60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11/4/21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22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11/4/21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877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319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826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013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14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11/4/21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723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TrinityByTheSea@gmail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BE66D35-6371-4809-9433-1EBF87915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3047998" cy="4573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A0C900-B306-2640-8122-7798305D2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967409"/>
            <a:ext cx="3399178" cy="3191124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  MENU ENGINEERING</a:t>
            </a:r>
            <a:br>
              <a:rPr lang="en-GB" sz="2400" dirty="0"/>
            </a:br>
            <a:r>
              <a:rPr lang="en-GB" sz="2400" dirty="0"/>
              <a:t> </a:t>
            </a:r>
            <a:br>
              <a:rPr lang="en-GB" sz="24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2200" dirty="0"/>
            </a:br>
            <a:r>
              <a:rPr lang="en-GB" sz="2200" dirty="0"/>
              <a:t>     FOOD &amp; BEVERAGE      </a:t>
            </a:r>
            <a:br>
              <a:rPr lang="en-GB" sz="2200" dirty="0"/>
            </a:br>
            <a:r>
              <a:rPr lang="en-GB" sz="2200" dirty="0"/>
              <a:t>          OPERATIONS</a:t>
            </a:r>
            <a:br>
              <a:rPr lang="en-GB" sz="1000" dirty="0"/>
            </a:br>
            <a:r>
              <a:rPr lang="en-GB" sz="1000" dirty="0"/>
              <a:t>                             </a:t>
            </a:r>
            <a:r>
              <a:rPr lang="en-GB" sz="2000" dirty="0"/>
              <a:t>BMIH4002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Lecturer: Kathryn Roberts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Student :</a:t>
            </a:r>
            <a:r>
              <a:rPr lang="en-GB" sz="2000" dirty="0" err="1"/>
              <a:t>Radasanu</a:t>
            </a:r>
            <a:r>
              <a:rPr lang="en-GB" sz="2000" dirty="0"/>
              <a:t> Manuela</a:t>
            </a:r>
            <a:br>
              <a:rPr lang="en-GB" sz="2000" dirty="0"/>
            </a:br>
            <a:r>
              <a:rPr lang="en-GB" sz="2000" dirty="0"/>
              <a:t>               2021029</a:t>
            </a:r>
            <a:br>
              <a:rPr lang="en-GB" sz="2000" dirty="0"/>
            </a:br>
            <a:r>
              <a:rPr lang="en-GB" sz="2000" dirty="0"/>
              <a:t>Date: 05 November 2021</a:t>
            </a:r>
            <a:br>
              <a:rPr lang="en-GB" sz="2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r>
              <a:rPr lang="en-GB" sz="1000" dirty="0"/>
              <a:t> </a:t>
            </a:r>
            <a:br>
              <a:rPr lang="en-GB" sz="1000" dirty="0"/>
            </a:br>
            <a:endParaRPr lang="en-US" sz="1000" dirty="0"/>
          </a:p>
        </p:txBody>
      </p:sp>
      <p:pic>
        <p:nvPicPr>
          <p:cNvPr id="4" name="Picture 3" descr="Herbs on bundles on a wood table">
            <a:extLst>
              <a:ext uri="{FF2B5EF4-FFF2-40B4-BE49-F238E27FC236}">
                <a16:creationId xmlns:a16="http://schemas.microsoft.com/office/drawing/2014/main" id="{9B576CBD-28F2-4BF9-B09C-71F02A515D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99" b="-1"/>
          <a:stretch/>
        </p:blipFill>
        <p:spPr>
          <a:xfrm>
            <a:off x="3047998" y="10"/>
            <a:ext cx="914400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77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B658D-249B-3B4E-9388-C6469A9D0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1353800" cy="681038"/>
          </a:xfrm>
        </p:spPr>
        <p:txBody>
          <a:bodyPr>
            <a:normAutofit fontScale="90000"/>
          </a:bodyPr>
          <a:lstStyle/>
          <a:p>
            <a:br>
              <a:rPr lang="en-US" sz="4800" dirty="0"/>
            </a:br>
            <a:br>
              <a:rPr lang="en-US" sz="4800" dirty="0"/>
            </a:br>
            <a:br>
              <a:rPr lang="en-US" sz="4800" dirty="0"/>
            </a:br>
            <a:br>
              <a:rPr lang="en-US" sz="2000" dirty="0"/>
            </a:br>
            <a:r>
              <a:rPr lang="en-US" sz="4800" dirty="0">
                <a:solidFill>
                  <a:prstClr val="white"/>
                </a:solidFill>
              </a:rPr>
              <a:t>HOTEL TRINITY **** </a:t>
            </a:r>
            <a:r>
              <a:rPr lang="en-US" sz="2000" dirty="0">
                <a:solidFill>
                  <a:prstClr val="white"/>
                </a:solidFill>
              </a:rPr>
              <a:t>SG22 1 SW  Penguin Road South Swansea /  0321 456 768 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1E73B-02ED-494E-9815-D8A37BA44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1036"/>
            <a:ext cx="12192000" cy="6176963"/>
          </a:xfrm>
        </p:spPr>
        <p:txBody>
          <a:bodyPr>
            <a:normAutofit fontScale="25000" lnSpcReduction="20000"/>
          </a:bodyPr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8000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Special Sunday Menu &amp; Take Away Offers (</a:t>
            </a:r>
            <a:r>
              <a:rPr lang="en-GB" sz="8000" b="1" u="sng" dirty="0">
                <a:solidFill>
                  <a:srgbClr val="C0000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COLLECTION AND DELIVERY AVAILABLE</a:t>
            </a:r>
            <a:r>
              <a:rPr lang="en-GB" sz="8000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)</a:t>
            </a:r>
            <a:endParaRPr lang="en-GB" sz="8000" dirty="0">
              <a:solidFill>
                <a:schemeClr val="bg1"/>
              </a:solidFill>
            </a:endParaRPr>
          </a:p>
          <a:p>
            <a:r>
              <a:rPr lang="en-GB" sz="8000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Available Every Sunday from </a:t>
            </a:r>
            <a:r>
              <a:rPr lang="en-GB" sz="8000" b="1" u="sng" dirty="0">
                <a:solidFill>
                  <a:srgbClr val="C0000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11:30 AM to 23:30 PM (Last order at 23:15)</a:t>
            </a:r>
          </a:p>
          <a:p>
            <a:r>
              <a:rPr lang="en-GB" sz="8000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Contactless payment &amp; cash available, American Express. Order with </a:t>
            </a:r>
            <a:r>
              <a:rPr lang="en-GB" sz="8000" b="1" u="sng" dirty="0" err="1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JustEat</a:t>
            </a:r>
            <a:r>
              <a:rPr lang="en-GB" sz="8000" b="1" u="sng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and Food Panda app</a:t>
            </a:r>
            <a:endParaRPr lang="en-GB" sz="8000" dirty="0">
              <a:solidFill>
                <a:schemeClr val="bg1"/>
              </a:solidFill>
            </a:endParaRPr>
          </a:p>
          <a:p>
            <a:r>
              <a:rPr lang="en-GB" sz="8000" b="1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endParaRPr lang="en-GB" sz="4800" b="1" i="1" u="sng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sz="4800" b="1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                               </a:t>
            </a:r>
          </a:p>
          <a:p>
            <a:r>
              <a:rPr lang="en-GB" sz="4800" b="1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STARTERS</a:t>
            </a:r>
            <a:endParaRPr lang="en-GB" sz="4800" dirty="0"/>
          </a:p>
          <a:p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Mixed olives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200 g ~ 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£3.00  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(43 kcal/1000g)   </a:t>
            </a:r>
            <a:r>
              <a:rPr lang="en-GB" sz="48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V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/ </a:t>
            </a:r>
            <a:r>
              <a:rPr lang="en-GB" sz="4800" dirty="0">
                <a:solidFill>
                  <a:srgbClr val="7030A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VG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/ </a:t>
            </a:r>
            <a:r>
              <a:rPr lang="en-GB" sz="4800" dirty="0">
                <a:solidFill>
                  <a:srgbClr val="0070C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GLF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Mediterranean mixed olives with lemon, olive oil and oregano seasonings</a:t>
            </a:r>
            <a:endParaRPr lang="en-GB" sz="4800" dirty="0"/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Grilled octopus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350 g ~ 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£7.50 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(67 kcal/100g)   </a:t>
            </a:r>
            <a:r>
              <a:rPr lang="en-GB" sz="4800" dirty="0">
                <a:solidFill>
                  <a:srgbClr val="0070C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GLF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Fresh and delicious grilled octopus served with lemon dressing</a:t>
            </a:r>
            <a:endParaRPr lang="en-GB" sz="4800" dirty="0"/>
          </a:p>
          <a:p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Honey Aubergine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350 g ~ 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£4.50 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( 85 KCAL/100g) </a:t>
            </a:r>
            <a:r>
              <a:rPr lang="en-GB" sz="48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V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/ </a:t>
            </a:r>
            <a:r>
              <a:rPr lang="en-GB" sz="4800" dirty="0">
                <a:solidFill>
                  <a:srgbClr val="7030A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VG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/ </a:t>
            </a:r>
            <a:r>
              <a:rPr lang="en-GB" sz="4800" dirty="0">
                <a:solidFill>
                  <a:srgbClr val="0070C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GLF </a:t>
            </a:r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Sweet aubergine, carrot, tomato sauce, honey; all slow cooked in a special pot, served with pitta bread</a:t>
            </a:r>
            <a:endParaRPr lang="en-GB" sz="4800" dirty="0"/>
          </a:p>
          <a:p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Chicken Dippers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3pc/portion ~ 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£5.50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( 213 kcal/portion)  </a:t>
            </a:r>
            <a:endParaRPr lang="en-GB" sz="4800" dirty="0"/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Served with mix salad (lettuce, tomato, cucumber, pepper) and BBQ sauce                               </a:t>
            </a:r>
            <a:endParaRPr lang="en-GB" sz="4800" dirty="0"/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Grilled Halloumi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4pc/portion ~ </a:t>
            </a:r>
            <a:r>
              <a:rPr lang="en-GB" sz="48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£6.00  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( 101 kcal/portion)  </a:t>
            </a:r>
            <a:r>
              <a:rPr lang="en-GB" sz="48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V </a:t>
            </a:r>
            <a:r>
              <a:rPr lang="en-GB" sz="48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/ </a:t>
            </a:r>
            <a:r>
              <a:rPr lang="en-GB" sz="4800" dirty="0">
                <a:solidFill>
                  <a:srgbClr val="0070C0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GLF 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Served with mix salad (lettuce, tomato, cucumber, pepper)</a:t>
            </a:r>
            <a:endParaRPr lang="en-GB" sz="4800" dirty="0"/>
          </a:p>
          <a:p>
            <a:endParaRPr lang="en-GB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9A4305-4F7D-834B-84AE-AC1FE854E843}"/>
              </a:ext>
            </a:extLst>
          </p:cNvPr>
          <p:cNvSpPr txBox="1"/>
          <p:nvPr/>
        </p:nvSpPr>
        <p:spPr>
          <a:xfrm>
            <a:off x="7421218" y="2592026"/>
            <a:ext cx="42274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CHILDREN MENU ~</a:t>
            </a:r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£6</a:t>
            </a:r>
            <a:endParaRPr lang="en-GB" sz="1200" dirty="0"/>
          </a:p>
          <a:p>
            <a:r>
              <a:rPr lang="en-GB" sz="1200" b="1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One option each</a:t>
            </a:r>
            <a:endParaRPr lang="en-GB" sz="1200" i="1" dirty="0"/>
          </a:p>
          <a:p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Cucumber and carrot sticks with pitta bread for starter  </a:t>
            </a:r>
          </a:p>
          <a:p>
            <a:endParaRPr lang="en-GB" sz="1200" dirty="0"/>
          </a:p>
          <a:p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Sausage and mash </a:t>
            </a:r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-2 sausage’s and 125 g of mash potatoes   215 kcal/portion</a:t>
            </a:r>
            <a:endParaRPr lang="en-GB" sz="1200" dirty="0"/>
          </a:p>
          <a:p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Fish and chips </a:t>
            </a:r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- 3 pcs of deep-fried fish 360 kcal/portion</a:t>
            </a:r>
            <a:endParaRPr lang="en-GB" sz="1200" dirty="0"/>
          </a:p>
          <a:p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Chicken nuggets and chips</a:t>
            </a:r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5 nuggets  370 kcal/portion</a:t>
            </a:r>
            <a:endParaRPr lang="en-GB" sz="1200" dirty="0"/>
          </a:p>
          <a:p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 </a:t>
            </a:r>
            <a:endParaRPr lang="en-GB" sz="1200" dirty="0"/>
          </a:p>
          <a:p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Dessert</a:t>
            </a:r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: Lemon cheesecake or ice lollies</a:t>
            </a:r>
          </a:p>
          <a:p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  </a:t>
            </a:r>
          </a:p>
          <a:p>
            <a:r>
              <a:rPr lang="en-GB" sz="1200" b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Kids Drinks Available</a:t>
            </a:r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: </a:t>
            </a:r>
          </a:p>
          <a:p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Fresh orange juice ~£2.50  </a:t>
            </a:r>
          </a:p>
          <a:p>
            <a:r>
              <a:rPr lang="en-GB" sz="1200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Apple juice              ~£2.50</a:t>
            </a: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sz="1200" b="1" i="1" dirty="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All our dishes are subject to availability. Ask our staff for more details.</a:t>
            </a: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04875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34A1C09B-110D-42B2-9BA1-58941FC49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9">
            <a:extLst>
              <a:ext uri="{FF2B5EF4-FFF2-40B4-BE49-F238E27FC236}">
                <a16:creationId xmlns:a16="http://schemas.microsoft.com/office/drawing/2014/main" id="{A5D7AAEB-E1EB-4F64-AA1D-2DA58884C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563940"/>
            <a:ext cx="12192006" cy="2294060"/>
            <a:chOff x="0" y="4563940"/>
            <a:chExt cx="12192006" cy="2294060"/>
          </a:xfrm>
        </p:grpSpPr>
        <p:sp>
          <p:nvSpPr>
            <p:cNvPr id="18" name="Rectangle 10">
              <a:extLst>
                <a:ext uri="{FF2B5EF4-FFF2-40B4-BE49-F238E27FC236}">
                  <a16:creationId xmlns:a16="http://schemas.microsoft.com/office/drawing/2014/main" id="{D72EADBA-520E-479E-A501-BA4441D90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" y="4563940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1">
              <a:extLst>
                <a:ext uri="{FF2B5EF4-FFF2-40B4-BE49-F238E27FC236}">
                  <a16:creationId xmlns:a16="http://schemas.microsoft.com/office/drawing/2014/main" id="{A2028140-0D91-4AFB-93EE-4E3155481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563940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3">
            <a:extLst>
              <a:ext uri="{FF2B5EF4-FFF2-40B4-BE49-F238E27FC236}">
                <a16:creationId xmlns:a16="http://schemas.microsoft.com/office/drawing/2014/main" id="{837364F4-14BC-4819-BE68-F40EFFA4C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5" cy="45639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5BBAF-26CA-3F49-8689-25CA1004E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4" y="0"/>
            <a:ext cx="6096005" cy="6857999"/>
          </a:xfrm>
        </p:spPr>
        <p:txBody>
          <a:bodyPr>
            <a:normAutofit/>
          </a:bodyPr>
          <a:lstStyle/>
          <a:p>
            <a:r>
              <a:rPr lang="en-US" sz="1200" b="1" i="1" dirty="0"/>
              <a:t>DESSERTS</a:t>
            </a:r>
            <a:r>
              <a:rPr lang="en-US" b="1" i="1" dirty="0"/>
              <a:t> </a:t>
            </a:r>
          </a:p>
          <a:p>
            <a:r>
              <a:rPr lang="en-US" sz="1200" b="1" dirty="0"/>
              <a:t>Fruit salad </a:t>
            </a:r>
            <a:r>
              <a:rPr lang="en-US" sz="1200" b="1" i="1" dirty="0"/>
              <a:t>~ 350g ~ £ 6.00  </a:t>
            </a:r>
            <a:r>
              <a:rPr lang="en-US" sz="1200" dirty="0"/>
              <a:t>Fresh cut sessional fruits , with fresh cream and vanilla and cinnamon essences </a:t>
            </a:r>
            <a:r>
              <a:rPr lang="en-US" sz="1200" dirty="0">
                <a:solidFill>
                  <a:schemeClr val="accent1">
                    <a:lumMod val="75000"/>
                  </a:schemeClr>
                </a:solidFill>
              </a:rPr>
              <a:t>V / </a:t>
            </a:r>
            <a:r>
              <a:rPr lang="en-US" sz="1200" dirty="0">
                <a:solidFill>
                  <a:srgbClr val="7030A0"/>
                </a:solidFill>
              </a:rPr>
              <a:t>VG / </a:t>
            </a:r>
            <a:r>
              <a:rPr lang="en-US" sz="1200" dirty="0">
                <a:solidFill>
                  <a:srgbClr val="0070C0"/>
                </a:solidFill>
              </a:rPr>
              <a:t>GLF  </a:t>
            </a:r>
            <a:r>
              <a:rPr lang="en-US" sz="1200" dirty="0"/>
              <a:t>(230 </a:t>
            </a:r>
            <a:r>
              <a:rPr lang="en-US" sz="1200" dirty="0" err="1"/>
              <a:t>kcla</a:t>
            </a:r>
            <a:r>
              <a:rPr lang="en-US" sz="1200" dirty="0"/>
              <a:t>/portion)</a:t>
            </a:r>
          </a:p>
          <a:p>
            <a:r>
              <a:rPr lang="en-US" sz="1200" b="1" dirty="0"/>
              <a:t>Chocolate Brownie ~ 250 g ~ £5.50 </a:t>
            </a:r>
            <a:r>
              <a:rPr lang="en-US" sz="1200" dirty="0"/>
              <a:t>Our pastry chef specialties freshly baked with a river of chocolate and </a:t>
            </a:r>
            <a:r>
              <a:rPr lang="en-US" sz="1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almond</a:t>
            </a:r>
            <a:r>
              <a:rPr lang="en-US" sz="1200" dirty="0"/>
              <a:t> sprinkles </a:t>
            </a:r>
            <a:r>
              <a:rPr lang="en-US" sz="1200" b="1" dirty="0"/>
              <a:t>. </a:t>
            </a:r>
            <a:r>
              <a:rPr lang="en-US" sz="1200" dirty="0">
                <a:solidFill>
                  <a:schemeClr val="accent1">
                    <a:lumMod val="75000"/>
                  </a:schemeClr>
                </a:solidFill>
              </a:rPr>
              <a:t>V / </a:t>
            </a:r>
            <a:r>
              <a:rPr lang="en-US" sz="1200" dirty="0">
                <a:solidFill>
                  <a:srgbClr val="7030A0"/>
                </a:solidFill>
              </a:rPr>
              <a:t>VG / </a:t>
            </a:r>
            <a:r>
              <a:rPr lang="en-US" sz="1200" dirty="0">
                <a:solidFill>
                  <a:srgbClr val="0070C0"/>
                </a:solidFill>
              </a:rPr>
              <a:t>GLF – </a:t>
            </a:r>
            <a:r>
              <a:rPr lang="en-US" sz="1200" b="1" dirty="0"/>
              <a:t>subject to availability </a:t>
            </a:r>
          </a:p>
          <a:p>
            <a:r>
              <a:rPr lang="en-US" sz="1200" dirty="0"/>
              <a:t>(460kcal/portion)</a:t>
            </a:r>
          </a:p>
          <a:p>
            <a:r>
              <a:rPr lang="en-US" sz="1200" b="1" dirty="0"/>
              <a:t>Lemon Tarte ~ 270g ~ £5.70  </a:t>
            </a:r>
            <a:r>
              <a:rPr lang="en-US" sz="1200" dirty="0"/>
              <a:t>Freshly baked  with vanilla cream and lemon fruit and essence .Served with custard or marmalade sauce. (323 kcal/portion).  </a:t>
            </a:r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V / </a:t>
            </a:r>
            <a:r>
              <a:rPr lang="en-US" sz="1200" dirty="0">
                <a:solidFill>
                  <a:srgbClr val="7030A0"/>
                </a:solidFill>
              </a:rPr>
              <a:t>VG</a:t>
            </a:r>
          </a:p>
          <a:p>
            <a:endParaRPr lang="en-US" sz="1200" dirty="0"/>
          </a:p>
          <a:p>
            <a:r>
              <a:rPr lang="en-US" sz="1200" b="1" i="1" dirty="0"/>
              <a:t>Wine List  - </a:t>
            </a:r>
            <a:r>
              <a:rPr lang="en-US" sz="1200" b="1" dirty="0"/>
              <a:t>Available only bottle 75 cl</a:t>
            </a:r>
          </a:p>
          <a:p>
            <a:r>
              <a:rPr lang="en-US" sz="1200" b="1" dirty="0"/>
              <a:t>Sauvignon Blanc New Zeeland  </a:t>
            </a:r>
            <a:r>
              <a:rPr lang="en-US" sz="1200" b="1" dirty="0" err="1"/>
              <a:t>Malborough</a:t>
            </a:r>
            <a:r>
              <a:rPr lang="en-US" sz="1200" b="1" dirty="0"/>
              <a:t> ~ £22.00  </a:t>
            </a:r>
            <a:r>
              <a:rPr lang="en-US" sz="1200" dirty="0"/>
              <a:t>Is a crisp aromatic white wine with grapefruit notes  and tropical fruits </a:t>
            </a:r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 V</a:t>
            </a:r>
          </a:p>
          <a:p>
            <a:r>
              <a:rPr lang="en-US" sz="1200" b="1" dirty="0"/>
              <a:t>Pinot Grigio Blush  </a:t>
            </a:r>
            <a:r>
              <a:rPr lang="en-US" sz="1200" b="1" dirty="0" err="1"/>
              <a:t>Casalinga</a:t>
            </a:r>
            <a:r>
              <a:rPr lang="en-US" sz="1200" b="1" dirty="0"/>
              <a:t> ~ £21.00  </a:t>
            </a:r>
            <a:r>
              <a:rPr lang="en-US" sz="1200" dirty="0"/>
              <a:t>Wild strawberries, apple  and honeysuckle</a:t>
            </a:r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 V</a:t>
            </a:r>
            <a:endParaRPr lang="en-US" sz="1200" b="1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US" sz="1200" b="1" dirty="0"/>
              <a:t>Merlot  Del Veneto </a:t>
            </a:r>
            <a:r>
              <a:rPr lang="en-US" sz="1200" b="1" dirty="0" err="1"/>
              <a:t>Cantada</a:t>
            </a:r>
            <a:r>
              <a:rPr lang="en-US" sz="1200" b="1" dirty="0"/>
              <a:t> ~ £ 24.00  </a:t>
            </a:r>
            <a:r>
              <a:rPr lang="en-US" sz="1200" dirty="0"/>
              <a:t>Graphite, herbs, blackberries, black cherries, plums , soft and sensual</a:t>
            </a:r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  V </a:t>
            </a:r>
          </a:p>
          <a:p>
            <a:r>
              <a:rPr lang="en-US" sz="1200" b="1" dirty="0"/>
              <a:t>Cabernet Sauvignon McGuigan Reserve ~ £ 23.00 </a:t>
            </a:r>
            <a:r>
              <a:rPr lang="en-US" sz="1200" dirty="0"/>
              <a:t>Vibrant , blackcurrant aromas, gentle oak, vanilla hints with a smooth rich finish  </a:t>
            </a:r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V / </a:t>
            </a:r>
            <a:r>
              <a:rPr lang="en-US" sz="1200" dirty="0">
                <a:solidFill>
                  <a:srgbClr val="7030A0"/>
                </a:solidFill>
              </a:rPr>
              <a:t>VG</a:t>
            </a:r>
          </a:p>
          <a:p>
            <a:endParaRPr lang="en-US" sz="1200" b="1" dirty="0">
              <a:solidFill>
                <a:srgbClr val="7030A0"/>
              </a:solidFill>
            </a:endParaRPr>
          </a:p>
          <a:p>
            <a:endParaRPr lang="en-US" sz="1200" b="1" dirty="0">
              <a:solidFill>
                <a:srgbClr val="7030A0"/>
              </a:solidFill>
            </a:endParaRPr>
          </a:p>
          <a:p>
            <a:r>
              <a:rPr lang="en-US" sz="1200" b="1" dirty="0">
                <a:solidFill>
                  <a:schemeClr val="accent4">
                    <a:lumMod val="50000"/>
                  </a:schemeClr>
                </a:solidFill>
              </a:rPr>
              <a:t>Available on Instagram / Twitter/ Facebook  -- @</a:t>
            </a:r>
            <a:r>
              <a:rPr lang="en-US" sz="1200" b="1" dirty="0" err="1">
                <a:solidFill>
                  <a:schemeClr val="accent4">
                    <a:lumMod val="50000"/>
                  </a:schemeClr>
                </a:solidFill>
              </a:rPr>
              <a:t>TrinityByTheSea</a:t>
            </a:r>
            <a:endParaRPr lang="en-US" sz="1200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200" b="1" dirty="0">
                <a:solidFill>
                  <a:schemeClr val="accent4">
                    <a:lumMod val="50000"/>
                  </a:schemeClr>
                </a:solidFill>
              </a:rPr>
              <a:t>Email address: </a:t>
            </a:r>
            <a:r>
              <a:rPr lang="en-US" sz="1200" b="1" dirty="0">
                <a:solidFill>
                  <a:schemeClr val="accent4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TrinityByTheSea@gmail.com</a:t>
            </a:r>
            <a:r>
              <a:rPr lang="en-US" sz="1200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endParaRPr lang="en-US" sz="1200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US" sz="1200" b="1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45D3DE-804D-1A43-B430-E01AEE37940B}"/>
              </a:ext>
            </a:extLst>
          </p:cNvPr>
          <p:cNvSpPr txBox="1"/>
          <p:nvPr/>
        </p:nvSpPr>
        <p:spPr>
          <a:xfrm>
            <a:off x="-28" y="0"/>
            <a:ext cx="6095988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 </a:t>
            </a:r>
            <a:r>
              <a:rPr lang="en-US" sz="1200" b="1" i="1" dirty="0"/>
              <a:t>MAIN COURSES </a:t>
            </a:r>
          </a:p>
          <a:p>
            <a:r>
              <a:rPr lang="en-US" sz="1200" b="1" dirty="0"/>
              <a:t>Chicken Burger   600g~  £16.50 </a:t>
            </a:r>
          </a:p>
          <a:p>
            <a:r>
              <a:rPr lang="en-US" sz="1200" i="1" dirty="0"/>
              <a:t>Tasty bread buns with </a:t>
            </a:r>
            <a:r>
              <a:rPr lang="en-US" sz="1200" b="1" i="1" dirty="0">
                <a:solidFill>
                  <a:schemeClr val="accent2"/>
                </a:solidFill>
              </a:rPr>
              <a:t>sesame seeds,  </a:t>
            </a:r>
            <a:r>
              <a:rPr lang="en-US" sz="1200" i="1" dirty="0"/>
              <a:t>grilled chicken, cheese, lettuce, tomato, burger sauce, onion, bacon .Served with chips.  (543 kcal /portion ) </a:t>
            </a:r>
          </a:p>
          <a:p>
            <a:endParaRPr lang="en-US" sz="1200" i="1" dirty="0"/>
          </a:p>
          <a:p>
            <a:r>
              <a:rPr lang="en-US" sz="1200" b="1" dirty="0"/>
              <a:t>Grilled Vegetables  550g~ £14.30 </a:t>
            </a:r>
          </a:p>
          <a:p>
            <a:r>
              <a:rPr lang="en-US" sz="1200" i="1" dirty="0"/>
              <a:t>Courgettes ,aubergine, red peppers, mushrooms, tomatoes, all grilled and served on a rice bed .  </a:t>
            </a:r>
            <a:r>
              <a:rPr lang="en-US" sz="1200" i="1" dirty="0">
                <a:solidFill>
                  <a:schemeClr val="accent1">
                    <a:lumMod val="75000"/>
                  </a:schemeClr>
                </a:solidFill>
              </a:rPr>
              <a:t>V / </a:t>
            </a:r>
            <a:r>
              <a:rPr lang="en-US" sz="1200" i="1" dirty="0">
                <a:solidFill>
                  <a:srgbClr val="7030A0"/>
                </a:solidFill>
              </a:rPr>
              <a:t>VG / </a:t>
            </a:r>
            <a:r>
              <a:rPr lang="en-US" sz="1200" i="1" dirty="0">
                <a:solidFill>
                  <a:srgbClr val="0070C0"/>
                </a:solidFill>
              </a:rPr>
              <a:t>GLF.   </a:t>
            </a:r>
            <a:r>
              <a:rPr lang="en-US" sz="1200" i="1" dirty="0"/>
              <a:t> (234 kcal/portion)</a:t>
            </a:r>
          </a:p>
          <a:p>
            <a:endParaRPr lang="en-US" sz="1200" dirty="0"/>
          </a:p>
          <a:p>
            <a:r>
              <a:rPr lang="en-US" sz="1200" b="1" dirty="0"/>
              <a:t>Grilled Seabass 530g~  £18.50 </a:t>
            </a:r>
          </a:p>
          <a:p>
            <a:r>
              <a:rPr lang="en-US" sz="1200" i="1" dirty="0"/>
              <a:t>Fresh and tasty </a:t>
            </a:r>
            <a:r>
              <a:rPr lang="en-US" sz="1200" b="1" i="1" dirty="0"/>
              <a:t>seabass</a:t>
            </a:r>
            <a:r>
              <a:rPr lang="en-US" sz="1200" i="1" dirty="0"/>
              <a:t> fillet, grilled, served with rice or chips (one option)  </a:t>
            </a:r>
            <a:r>
              <a:rPr lang="en-US" sz="1200" i="1" dirty="0">
                <a:solidFill>
                  <a:srgbClr val="0070C0"/>
                </a:solidFill>
              </a:rPr>
              <a:t>GLF</a:t>
            </a:r>
            <a:r>
              <a:rPr lang="en-US" sz="1200" i="1" dirty="0"/>
              <a:t> – can contain bones  (168 kcal/portion) </a:t>
            </a:r>
          </a:p>
          <a:p>
            <a:r>
              <a:rPr lang="en-US" sz="1200" b="1" i="1" dirty="0"/>
              <a:t>Recommended-  served with Sauvignon Blanc New Zeeland </a:t>
            </a:r>
          </a:p>
          <a:p>
            <a:endParaRPr lang="en-US" sz="1200" b="1" i="1" dirty="0"/>
          </a:p>
          <a:p>
            <a:r>
              <a:rPr lang="en-US" sz="1200" b="1" dirty="0"/>
              <a:t>Fisher Pasta with Sea Food 545g ~ £22.00</a:t>
            </a:r>
          </a:p>
          <a:p>
            <a:r>
              <a:rPr lang="en-US" sz="1200" i="1" dirty="0"/>
              <a:t>Fresh sea food (</a:t>
            </a:r>
            <a:r>
              <a:rPr lang="en-US" sz="1200" b="1" i="1" dirty="0"/>
              <a:t>calamari, prawns, octopus, shells</a:t>
            </a:r>
            <a:r>
              <a:rPr lang="en-US" sz="1200" i="1" dirty="0"/>
              <a:t>) slow cooked in a white wine with Mediterranean herbs  and served with freshly  made Italian pasta </a:t>
            </a:r>
            <a:r>
              <a:rPr lang="en-US" sz="1200" i="1" dirty="0">
                <a:solidFill>
                  <a:schemeClr val="accent1">
                    <a:lumMod val="75000"/>
                  </a:schemeClr>
                </a:solidFill>
              </a:rPr>
              <a:t>V </a:t>
            </a:r>
          </a:p>
          <a:p>
            <a:r>
              <a:rPr lang="en-US" sz="1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1200" i="1" dirty="0"/>
              <a:t>(180 kcal/portion</a:t>
            </a:r>
            <a:r>
              <a:rPr lang="en-US" sz="1200" dirty="0"/>
              <a:t>)</a:t>
            </a:r>
          </a:p>
          <a:p>
            <a:r>
              <a:rPr lang="en-US" sz="1200" b="1" i="1" dirty="0"/>
              <a:t>Recommended – served with Pinot Blush </a:t>
            </a:r>
          </a:p>
          <a:p>
            <a:endParaRPr lang="en-US" sz="1200" b="1" i="1" dirty="0"/>
          </a:p>
          <a:p>
            <a:r>
              <a:rPr lang="en-US" sz="1200" b="1" dirty="0"/>
              <a:t>Beef Steak 450g ~  £24.30</a:t>
            </a:r>
          </a:p>
          <a:p>
            <a:r>
              <a:rPr lang="en-US" sz="1200" i="1" dirty="0"/>
              <a:t>Served with rice or chips and mushrooms sauté. </a:t>
            </a:r>
            <a:r>
              <a:rPr lang="en-US" sz="1200" i="1" dirty="0">
                <a:solidFill>
                  <a:srgbClr val="0070C0"/>
                </a:solidFill>
              </a:rPr>
              <a:t>GLF</a:t>
            </a:r>
            <a:r>
              <a:rPr lang="en-US" sz="1200" i="1" dirty="0"/>
              <a:t>  available (356 kcal./portion</a:t>
            </a:r>
            <a:r>
              <a:rPr lang="en-US" sz="1200" dirty="0"/>
              <a:t>)</a:t>
            </a:r>
          </a:p>
          <a:p>
            <a:r>
              <a:rPr lang="en-US" sz="1200" b="1" i="1" dirty="0"/>
              <a:t>Recommended – served with Merlot or Cabernet Sauvignon .</a:t>
            </a:r>
          </a:p>
          <a:p>
            <a:endParaRPr lang="en-US" sz="1200" b="1" i="1" dirty="0"/>
          </a:p>
          <a:p>
            <a:endParaRPr lang="en-US" sz="1200" b="1" i="1" dirty="0"/>
          </a:p>
          <a:p>
            <a:r>
              <a:rPr lang="en-US" sz="1200" b="1" i="1" dirty="0"/>
              <a:t>SIDES</a:t>
            </a:r>
            <a:r>
              <a:rPr lang="en-US" sz="1200" dirty="0"/>
              <a:t> </a:t>
            </a:r>
          </a:p>
          <a:p>
            <a:r>
              <a:rPr lang="en-US" sz="1200" dirty="0"/>
              <a:t>Chips 200g  ~ £3.00            Assorted salad 400g      ~ £4.50 </a:t>
            </a:r>
          </a:p>
          <a:p>
            <a:r>
              <a:rPr lang="en-US" sz="1200" dirty="0"/>
              <a:t>Rice   250g  ~  £4.00.           Mushrooms sauté 350 g ~ £ 5.00</a:t>
            </a:r>
          </a:p>
          <a:p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solidFill>
                  <a:schemeClr val="accent4">
                    <a:lumMod val="75000"/>
                  </a:schemeClr>
                </a:solidFill>
              </a:rPr>
              <a:t>V – Suitable for vegetarians</a:t>
            </a:r>
          </a:p>
          <a:p>
            <a:r>
              <a:rPr lang="en-US" sz="1200" dirty="0">
                <a:solidFill>
                  <a:srgbClr val="7030A0"/>
                </a:solidFill>
              </a:rPr>
              <a:t>VG – Suitable for vegans</a:t>
            </a:r>
          </a:p>
          <a:p>
            <a:r>
              <a:rPr lang="en-US" sz="1200" dirty="0">
                <a:solidFill>
                  <a:srgbClr val="0070C0"/>
                </a:solidFill>
              </a:rPr>
              <a:t>GLF – Suitable for gluten free </a:t>
            </a:r>
          </a:p>
          <a:p>
            <a:r>
              <a:rPr lang="en-US" sz="1200" b="1" i="1" dirty="0"/>
              <a:t>All allergens  are written in bold .</a:t>
            </a:r>
          </a:p>
          <a:p>
            <a:endParaRPr lang="en-US" sz="1200" b="1" i="1" dirty="0"/>
          </a:p>
          <a:p>
            <a:r>
              <a:rPr lang="en-US" sz="1200" b="1" i="1" dirty="0"/>
              <a:t>       </a:t>
            </a:r>
            <a:r>
              <a:rPr lang="en-US" sz="1200" b="1" i="1" dirty="0">
                <a:solidFill>
                  <a:schemeClr val="accent4">
                    <a:lumMod val="50000"/>
                  </a:schemeClr>
                </a:solidFill>
                <a:latin typeface="Cavolini" panose="020B0604020202020204" pitchFamily="34" charset="0"/>
                <a:cs typeface="Cavolini" panose="020B0604020202020204" pitchFamily="34" charset="0"/>
              </a:rPr>
              <a:t>~~~~~~ ENJOY OUR FOOD AND HAVE A GREAT  WEEKEND ~~~~~~~~ </a:t>
            </a:r>
          </a:p>
        </p:txBody>
      </p:sp>
    </p:spTree>
    <p:extLst>
      <p:ext uri="{BB962C8B-B14F-4D97-AF65-F5344CB8AC3E}">
        <p14:creationId xmlns:p14="http://schemas.microsoft.com/office/powerpoint/2010/main" val="2233764122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Custom 29">
      <a:dk1>
        <a:srgbClr val="000000"/>
      </a:dk1>
      <a:lt1>
        <a:sysClr val="window" lastClr="FFFFFF"/>
      </a:lt1>
      <a:dk2>
        <a:srgbClr val="465959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7967B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857</Words>
  <Application>Microsoft Macintosh PowerPoint</Application>
  <PresentationFormat>Widescreen</PresentationFormat>
  <Paragraphs>86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Avenir Next LT Pro</vt:lpstr>
      <vt:lpstr>Bahnschrift</vt:lpstr>
      <vt:lpstr>Calibri</vt:lpstr>
      <vt:lpstr>Cavolini</vt:lpstr>
      <vt:lpstr>MatrixVTI</vt:lpstr>
      <vt:lpstr>  MENU ENGINEERING            FOOD &amp; BEVERAGE                 OPERATIONS                              BMIH4002  Lecturer: Kathryn Roberts  Student :Radasanu Manuela                2021029 Date: 05 November 2021             </vt:lpstr>
      <vt:lpstr>    HOTEL TRINITY **** SG22 1 SW  Penguin Road South Swansea /  0321 456 768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MENU ENGINEERING            FOOD &amp; BEVERAGE                 OPERATIONS BMIH4002  Lecturer: Kathryn Roberts  Student :Radasanu Manuela                2021029 Date: 05 November 2021             </dc:title>
  <dc:creator>Manuela Radasanu (2021029)</dc:creator>
  <cp:lastModifiedBy>Manuela Radasanu (2021029)</cp:lastModifiedBy>
  <cp:revision>30</cp:revision>
  <dcterms:created xsi:type="dcterms:W3CDTF">2021-11-04T21:54:26Z</dcterms:created>
  <dcterms:modified xsi:type="dcterms:W3CDTF">2021-11-05T02:20:29Z</dcterms:modified>
</cp:coreProperties>
</file>