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99"/>
    <a:srgbClr val="FF66CC"/>
    <a:srgbClr val="FF0000"/>
    <a:srgbClr val="F48E0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C7510-F480-43F3-9A15-885A32BB4CEF}" type="datetimeFigureOut">
              <a:rPr lang="en-GB" smtClean="0"/>
              <a:t>29/09/2019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09D2F4-F32E-4480-B94D-6E32A1ABC568}" type="slidenum">
              <a:rPr lang="en-GB" smtClean="0"/>
              <a:t>‹#›</a:t>
            </a:fld>
            <a:endParaRPr lang="en-GB"/>
          </a:p>
        </p:txBody>
      </p:sp>
    </p:spTree>
    <p:extLst>
      <p:ext uri="{BB962C8B-B14F-4D97-AF65-F5344CB8AC3E}">
        <p14:creationId xmlns:p14="http://schemas.microsoft.com/office/powerpoint/2010/main" val="20855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09D2F4-F32E-4480-B94D-6E32A1ABC568}" type="slidenum">
              <a:rPr lang="en-GB" smtClean="0"/>
              <a:t>1</a:t>
            </a:fld>
            <a:endParaRPr lang="en-GB"/>
          </a:p>
        </p:txBody>
      </p:sp>
    </p:spTree>
    <p:extLst>
      <p:ext uri="{BB962C8B-B14F-4D97-AF65-F5344CB8AC3E}">
        <p14:creationId xmlns:p14="http://schemas.microsoft.com/office/powerpoint/2010/main" val="2150627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9/29/2019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9/29/2019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9/29/2019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jpg"/><Relationship Id="rId10" Type="http://schemas.openxmlformats.org/officeDocument/2006/relationships/image" Target="../media/image8.png"/><Relationship Id="rId4" Type="http://schemas.openxmlformats.org/officeDocument/2006/relationships/image" Target="../media/image2.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0">
              <a:srgbClr val="F48E06"/>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873619" y="94364"/>
            <a:ext cx="4322442" cy="3507184"/>
          </a:xfrm>
          <a:prstGeom prst="rect">
            <a:avLst/>
          </a:prstGeom>
          <a:solidFill>
            <a:srgbClr val="7030A0"/>
          </a:solidFill>
          <a:ln>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3873619" y="122934"/>
            <a:ext cx="3681802" cy="3600986"/>
          </a:xfrm>
          <a:prstGeom prst="rect">
            <a:avLst/>
          </a:prstGeom>
          <a:noFill/>
        </p:spPr>
        <p:txBody>
          <a:bodyPr wrap="square" rtlCol="0">
            <a:spAutoFit/>
          </a:bodyPr>
          <a:lstStyle/>
          <a:p>
            <a:r>
              <a:rPr lang="en-GB" sz="900" b="1" u="sng" dirty="0" err="1"/>
              <a:t>Amdana</a:t>
            </a:r>
            <a:r>
              <a:rPr lang="en-GB" sz="900" b="1" u="sng" dirty="0"/>
              <a:t> </a:t>
            </a:r>
            <a:r>
              <a:rPr lang="en-GB" sz="900" b="1" u="sng" dirty="0" err="1"/>
              <a:t>i</a:t>
            </a:r>
            <a:endParaRPr lang="en-GB" sz="900" b="1" u="sng" dirty="0"/>
          </a:p>
          <a:p>
            <a:r>
              <a:rPr lang="en-GB" sz="900" b="1" u="sng" dirty="0"/>
              <a:t>About Me</a:t>
            </a:r>
          </a:p>
          <a:p>
            <a:r>
              <a:rPr lang="en-GB" sz="900" dirty="0"/>
              <a:t>My name is Emily Nicholson, I am 21 years old and I live in </a:t>
            </a:r>
            <a:r>
              <a:rPr lang="en-GB" sz="900" dirty="0" err="1"/>
              <a:t>Penllergaer</a:t>
            </a:r>
            <a:r>
              <a:rPr lang="en-GB" sz="900" dirty="0"/>
              <a:t>. Aside from my education, I have many hobbies and interests that I enjoy and many that I could bring to the teaching profession. Dancing has always been my favourite hobby. I had lessons from the age of 3 in all forms of dance, however my favourite style and the one I pursued was Irish dancing. I have competed overseas throughout my life and have travelled to Ireland regularly for competitions. These opportunities boosted my confidence and resilience greatly.  In recent years, teaching and assisting young dancers in lessons gave me an opportunity to nurture and encourage younger children in class. Keeping active and healthy is very important to me and I go to weekly ‘Fitsteps’ dance classes as both a way of keeping fit and continuing my love of dancing.</a:t>
            </a:r>
            <a:r>
              <a:rPr lang="en-GB" sz="900" b="1" dirty="0"/>
              <a:t> Piano</a:t>
            </a:r>
            <a:r>
              <a:rPr lang="en-GB" sz="900" dirty="0"/>
              <a:t>: Additionally, music has always been a huge personal passion of mine. I have played the piano since I was 9. I am Grade 5 level and still continue to play in my spare time. Throughout school I was invited to accompany school productions from time-to-time in Comprehensive. I believe that these hobbies would be immeasurable in a teaching environment, both in the classroom and through extracurricular activities</a:t>
            </a:r>
            <a:r>
              <a:rPr lang="en-GB" sz="1000" dirty="0"/>
              <a:t>. </a:t>
            </a:r>
          </a:p>
          <a:p>
            <a:endParaRPr lang="en-GB" sz="1100"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72399" y="36566"/>
            <a:ext cx="3773524" cy="3622780"/>
          </a:xfrm>
          <a:prstGeom prst="rect">
            <a:avLst/>
          </a:prstGeom>
          <a:ln>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pic>
      <p:sp>
        <p:nvSpPr>
          <p:cNvPr id="26" name="TextBox 25">
            <a:extLst>
              <a:ext uri="{FF2B5EF4-FFF2-40B4-BE49-F238E27FC236}">
                <a16:creationId xmlns:a16="http://schemas.microsoft.com/office/drawing/2014/main" id="{DC883CD3-C83C-4023-86A9-8EB1A4090D56}"/>
              </a:ext>
            </a:extLst>
          </p:cNvPr>
          <p:cNvSpPr txBox="1"/>
          <p:nvPr/>
        </p:nvSpPr>
        <p:spPr>
          <a:xfrm>
            <a:off x="1" y="16851"/>
            <a:ext cx="3793570" cy="5047536"/>
          </a:xfrm>
          <a:prstGeom prst="rect">
            <a:avLst/>
          </a:prstGeom>
          <a:noFill/>
        </p:spPr>
        <p:txBody>
          <a:bodyPr wrap="square" rtlCol="0">
            <a:spAutoFit/>
          </a:bodyPr>
          <a:lstStyle/>
          <a:p>
            <a:r>
              <a:rPr lang="en-GB" sz="900" b="1" u="sng" dirty="0" err="1"/>
              <a:t>Profiad</a:t>
            </a:r>
            <a:r>
              <a:rPr lang="en-GB" sz="900" b="1" u="sng" dirty="0"/>
              <a:t> </a:t>
            </a:r>
            <a:r>
              <a:rPr lang="en-GB" sz="900" b="1" u="sng" dirty="0" err="1"/>
              <a:t>addysgu</a:t>
            </a:r>
            <a:r>
              <a:rPr lang="en-GB" sz="900" b="1" u="sng" dirty="0"/>
              <a:t> </a:t>
            </a:r>
            <a:r>
              <a:rPr lang="en-GB" sz="900" b="1" u="sng" dirty="0" err="1"/>
              <a:t>blaenorol</a:t>
            </a:r>
            <a:endParaRPr lang="en-GB" sz="900" b="1" u="sng" dirty="0"/>
          </a:p>
          <a:p>
            <a:r>
              <a:rPr lang="en-GB" sz="900" b="1" u="sng" dirty="0"/>
              <a:t>Previous teaching experiences </a:t>
            </a:r>
          </a:p>
          <a:p>
            <a:endParaRPr lang="en-GB" sz="900" b="1" u="sng" dirty="0"/>
          </a:p>
          <a:p>
            <a:r>
              <a:rPr lang="en-GB" sz="900" dirty="0"/>
              <a:t> - </a:t>
            </a:r>
            <a:r>
              <a:rPr lang="en-GB" sz="900" b="1" dirty="0"/>
              <a:t>Baglan Buddies</a:t>
            </a:r>
            <a:r>
              <a:rPr lang="en-GB" sz="900" dirty="0"/>
              <a:t>—My first teaching experience was                   several weeks of voluntary work in a summer playscheme: ‘Baglan Buddies’, working with children with special needs, vulnerable and Looked After children. I was able to                                         assist in providing opportunities for all children to learn                                 and play together by placing focus on all aspects of                         children’s developmental, social and emotional needs. </a:t>
            </a:r>
          </a:p>
          <a:p>
            <a:r>
              <a:rPr lang="en-GB" sz="900" dirty="0"/>
              <a:t>- </a:t>
            </a:r>
            <a:r>
              <a:rPr lang="en-GB" sz="900" b="1" dirty="0"/>
              <a:t>St Joseph’s </a:t>
            </a:r>
            <a:r>
              <a:rPr lang="en-GB" sz="900" dirty="0"/>
              <a:t>- Alongside my degree I undertook three terms of work experience at St Joseph’s R.C. Primary School (Cardiff) for one to two days a week. When working with </a:t>
            </a:r>
            <a:r>
              <a:rPr lang="en-GB" sz="900" b="1" dirty="0"/>
              <a:t>Foundation Phase </a:t>
            </a:r>
            <a:r>
              <a:rPr lang="en-GB" sz="900" dirty="0"/>
              <a:t>classes, I assisted in lesson planning and resource production, where I was constantly thinking of different ways to present lessons to ensure learning was stimulating for all children. By observing a Year 1 class, I was able to witness the importance of differentiating tasks specific to each learner’s ability. When working with </a:t>
            </a:r>
            <a:r>
              <a:rPr lang="en-GB" sz="900" b="1" dirty="0"/>
              <a:t>KS2 </a:t>
            </a:r>
            <a:r>
              <a:rPr lang="en-GB" sz="900" dirty="0"/>
              <a:t>classes, my Welsh language ability was recognised by the class teacher and I was invited to teach a welsh lessons each week to a Year Four class. This role showed me my ability to think on my feet and improvise when interacting with children and answering their questions. I also tutored children on a one-to-one basis whose first language was not English and used the knowledge gained in my degree modules to assist their learning.                    </a:t>
            </a:r>
          </a:p>
          <a:p>
            <a:r>
              <a:rPr lang="en-GB" sz="900" dirty="0"/>
              <a:t> </a:t>
            </a:r>
          </a:p>
          <a:p>
            <a:endParaRPr lang="en-GB" sz="1100" dirty="0"/>
          </a:p>
          <a:p>
            <a:endParaRPr lang="en-GB" sz="1100" b="1" dirty="0"/>
          </a:p>
          <a:p>
            <a:r>
              <a:rPr lang="en-GB" dirty="0"/>
              <a:t> </a:t>
            </a:r>
          </a:p>
          <a:p>
            <a:endParaRPr lang="en-GB" sz="1200" dirty="0"/>
          </a:p>
          <a:p>
            <a:endParaRPr lang="en-GB" dirty="0"/>
          </a:p>
        </p:txBody>
      </p:sp>
      <p:sp>
        <p:nvSpPr>
          <p:cNvPr id="28" name="TextBox 27">
            <a:extLst>
              <a:ext uri="{FF2B5EF4-FFF2-40B4-BE49-F238E27FC236}">
                <a16:creationId xmlns:a16="http://schemas.microsoft.com/office/drawing/2014/main" id="{790B48A9-DCB0-4E73-BD5B-5F3E3E50BE70}"/>
              </a:ext>
            </a:extLst>
          </p:cNvPr>
          <p:cNvSpPr txBox="1"/>
          <p:nvPr/>
        </p:nvSpPr>
        <p:spPr>
          <a:xfrm>
            <a:off x="2270559" y="3884861"/>
            <a:ext cx="5846776" cy="2723823"/>
          </a:xfrm>
          <a:prstGeom prst="rect">
            <a:avLst/>
          </a:prstGeom>
          <a:solidFill>
            <a:schemeClr val="accent1">
              <a:lumMod val="40000"/>
              <a:lumOff val="60000"/>
            </a:schemeClr>
          </a:solidFill>
          <a:ln>
            <a:solidFill>
              <a:schemeClr val="tx1"/>
            </a:solidFill>
            <a:prstDash val="sysDash"/>
          </a:ln>
        </p:spPr>
        <p:txBody>
          <a:bodyPr wrap="square" rtlCol="0">
            <a:spAutoFit/>
          </a:bodyPr>
          <a:lstStyle/>
          <a:p>
            <a:r>
              <a:rPr lang="en-GB" sz="900" b="1" u="sng" dirty="0" err="1"/>
              <a:t>Rhesymau</a:t>
            </a:r>
            <a:r>
              <a:rPr lang="en-GB" sz="900" b="1" u="sng" dirty="0"/>
              <a:t> </a:t>
            </a:r>
            <a:r>
              <a:rPr lang="en-GB" sz="900" b="1" u="sng" dirty="0" err="1"/>
              <a:t>dros</a:t>
            </a:r>
            <a:r>
              <a:rPr lang="en-GB" sz="900" b="1" u="sng" dirty="0"/>
              <a:t> </a:t>
            </a:r>
            <a:r>
              <a:rPr lang="en-GB" sz="900" b="1" u="sng" dirty="0" err="1"/>
              <a:t>ddewis</a:t>
            </a:r>
            <a:r>
              <a:rPr lang="en-GB" sz="900" b="1" u="sng" dirty="0"/>
              <a:t> </a:t>
            </a:r>
            <a:r>
              <a:rPr lang="en-GB" sz="900" b="1" u="sng" dirty="0" err="1"/>
              <a:t>addysgu</a:t>
            </a:r>
            <a:r>
              <a:rPr lang="en-GB" sz="900" b="1" u="sng" dirty="0"/>
              <a:t> </a:t>
            </a:r>
            <a:r>
              <a:rPr lang="en-GB" sz="900" b="1" u="sng" dirty="0" err="1"/>
              <a:t>fel</a:t>
            </a:r>
            <a:r>
              <a:rPr lang="en-GB" sz="900" b="1" u="sng" dirty="0"/>
              <a:t> </a:t>
            </a:r>
            <a:r>
              <a:rPr lang="en-GB" sz="900" b="1" u="sng" dirty="0" err="1"/>
              <a:t>proffesiwn</a:t>
            </a:r>
            <a:endParaRPr lang="en-GB" sz="900" b="1" u="sng" dirty="0"/>
          </a:p>
          <a:p>
            <a:r>
              <a:rPr lang="en-GB" sz="900" b="1" u="sng" dirty="0"/>
              <a:t>Reasons for entering the teaching profession </a:t>
            </a:r>
            <a:endParaRPr lang="en-GB" sz="900" dirty="0"/>
          </a:p>
          <a:p>
            <a:pPr marL="228600" indent="-228600">
              <a:buFontTx/>
              <a:buAutoNum type="arabicParenR"/>
            </a:pPr>
            <a:r>
              <a:rPr lang="en-GB" sz="900" dirty="0"/>
              <a:t>To continue my own love of learning and education – teaching is as much about learning as it is about teaching. I have always had a great passion for learning and this is something I want to pass on to pupils through engaging and accessible teaching.</a:t>
            </a:r>
          </a:p>
          <a:p>
            <a:pPr marL="228600" indent="-228600">
              <a:buAutoNum type="arabicParenR"/>
            </a:pPr>
            <a:r>
              <a:rPr lang="en-GB" sz="900" dirty="0"/>
              <a:t>To inspire – I want to inspire future generations to be the best they can be. All children can succeed, no matter what barriers are put in their way and all children have an equal right to realise their potential and be equipped with the skills to achieve this.</a:t>
            </a:r>
          </a:p>
          <a:p>
            <a:pPr marL="228600" indent="-228600">
              <a:buAutoNum type="arabicParenR"/>
            </a:pPr>
            <a:r>
              <a:rPr lang="en-GB" sz="900" dirty="0"/>
              <a:t>To pass on skills and enable the next generation to fulfil their own goals and achieve their potential. I want to instil a confidence in children so they can excel in whatever it is that they enjoy, as learning is all about enjoyment. </a:t>
            </a:r>
          </a:p>
          <a:p>
            <a:pPr marL="228600" indent="-228600">
              <a:buAutoNum type="arabicParenR"/>
            </a:pPr>
            <a:r>
              <a:rPr lang="en-GB" sz="900" dirty="0"/>
              <a:t>No two days will ever be the same – I like the idea of things constantly changing and evolving; constantly thinking of new ways to make lessons fun and engaging for the children and gaining feedback to assist changes. Teaching offers an energising environment to do this.</a:t>
            </a:r>
          </a:p>
          <a:p>
            <a:pPr marL="228600" indent="-228600">
              <a:buAutoNum type="arabicParenR"/>
            </a:pPr>
            <a:r>
              <a:rPr lang="en-GB" sz="900" dirty="0"/>
              <a:t>Intangible rewards – the smallest of things can bring so much joy in teaching. Children’s enjoyment in their learning is a constant reminder that a teacher is doing their job well. Knowing I will make a difference in some way to </a:t>
            </a:r>
            <a:r>
              <a:rPr lang="en-GB" sz="900" dirty="0" err="1"/>
              <a:t>childrens</a:t>
            </a:r>
            <a:r>
              <a:rPr lang="en-GB" sz="900" dirty="0"/>
              <a:t> lives is the biggest reward there is.  My own teachers had a great impact on my life, and the reason I have entered the profession is profoundly because of them.</a:t>
            </a:r>
          </a:p>
        </p:txBody>
      </p:sp>
      <p:sp>
        <p:nvSpPr>
          <p:cNvPr id="30" name="TextBox 29">
            <a:extLst>
              <a:ext uri="{FF2B5EF4-FFF2-40B4-BE49-F238E27FC236}">
                <a16:creationId xmlns:a16="http://schemas.microsoft.com/office/drawing/2014/main" id="{9B5B33C0-C8D5-40A4-8E7B-A15741A16A2F}"/>
              </a:ext>
            </a:extLst>
          </p:cNvPr>
          <p:cNvSpPr txBox="1"/>
          <p:nvPr/>
        </p:nvSpPr>
        <p:spPr>
          <a:xfrm>
            <a:off x="8233431" y="57977"/>
            <a:ext cx="3904299" cy="2723823"/>
          </a:xfrm>
          <a:prstGeom prst="rect">
            <a:avLst/>
          </a:prstGeom>
          <a:solidFill>
            <a:srgbClr val="00B050"/>
          </a:solidFill>
          <a:ln>
            <a:solidFill>
              <a:schemeClr val="tx1"/>
            </a:solidFill>
            <a:prstDash val="dash"/>
          </a:ln>
        </p:spPr>
        <p:txBody>
          <a:bodyPr wrap="square" rtlCol="0">
            <a:spAutoFit/>
          </a:bodyPr>
          <a:lstStyle/>
          <a:p>
            <a:r>
              <a:rPr lang="en-GB" sz="900" b="1" u="sng" dirty="0"/>
              <a:t>Y math o </a:t>
            </a:r>
            <a:r>
              <a:rPr lang="en-GB" sz="900" b="1" u="sng" dirty="0" err="1"/>
              <a:t>athro</a:t>
            </a:r>
            <a:r>
              <a:rPr lang="en-GB" sz="900" b="1" u="sng" dirty="0"/>
              <a:t> </a:t>
            </a:r>
            <a:r>
              <a:rPr lang="en-GB" sz="900" b="1" u="sng" dirty="0" err="1"/>
              <a:t>hoffaf</a:t>
            </a:r>
            <a:r>
              <a:rPr lang="en-GB" sz="900" b="1" u="sng" dirty="0"/>
              <a:t> bod</a:t>
            </a:r>
          </a:p>
          <a:p>
            <a:r>
              <a:rPr lang="en-GB" sz="900" b="1" u="sng" dirty="0"/>
              <a:t>The kind of teacher I aspire to be</a:t>
            </a:r>
            <a:endParaRPr lang="en-GB" sz="900" dirty="0"/>
          </a:p>
          <a:p>
            <a:pPr marL="228600" indent="-228600">
              <a:buAutoNum type="arabicParenR"/>
            </a:pPr>
            <a:r>
              <a:rPr lang="en-GB" sz="900" dirty="0"/>
              <a:t>‘The motivator’ – a teacher that motivates pupils to help them realise their full capabilities and achieve their goals, aspirations and dreams. I want to motivate learners by making learning as fun as possible and help them access a confidence they may not have realised for themselves.</a:t>
            </a:r>
          </a:p>
          <a:p>
            <a:pPr marL="228600" indent="-228600">
              <a:buAutoNum type="arabicParenR"/>
            </a:pPr>
            <a:r>
              <a:rPr lang="en-GB" sz="900" dirty="0"/>
              <a:t>A positive role model – ensure children learn to establish respectful, constructive and supportive relationships and demonstrate positive values and behaviour.</a:t>
            </a:r>
          </a:p>
          <a:p>
            <a:pPr marL="228600" indent="-228600">
              <a:buAutoNum type="arabicParenR"/>
            </a:pPr>
            <a:r>
              <a:rPr lang="en-GB" sz="900" dirty="0"/>
              <a:t>‘Open to change’– a teacher that is prepared to adapt to every new situation that arises. A teacher that welcomes change and understands that it is the only way to move forward and ensure the best learning experience for learners.</a:t>
            </a:r>
          </a:p>
          <a:p>
            <a:pPr marL="228600" indent="-228600">
              <a:buAutoNum type="arabicParenR"/>
            </a:pPr>
            <a:r>
              <a:rPr lang="en-GB" sz="900" dirty="0"/>
              <a:t>A teacher that puts the student first – keeping them in mind in every decision I make.</a:t>
            </a:r>
          </a:p>
          <a:p>
            <a:pPr marL="228600" indent="-228600">
              <a:buAutoNum type="arabicParenR"/>
            </a:pPr>
            <a:r>
              <a:rPr lang="en-GB" sz="900" dirty="0"/>
              <a:t>A pastoral figure – a teacher that pupils can come to and know they will be listened to. I want to create a safe environment for children to ensure positive learning.</a:t>
            </a:r>
          </a:p>
        </p:txBody>
      </p:sp>
      <p:sp>
        <p:nvSpPr>
          <p:cNvPr id="32" name="TextBox 31">
            <a:extLst>
              <a:ext uri="{FF2B5EF4-FFF2-40B4-BE49-F238E27FC236}">
                <a16:creationId xmlns:a16="http://schemas.microsoft.com/office/drawing/2014/main" id="{64B893A5-04B7-4831-9F75-23466AF3DA69}"/>
              </a:ext>
            </a:extLst>
          </p:cNvPr>
          <p:cNvSpPr txBox="1"/>
          <p:nvPr/>
        </p:nvSpPr>
        <p:spPr>
          <a:xfrm>
            <a:off x="8224629" y="2829705"/>
            <a:ext cx="3913101" cy="3970318"/>
          </a:xfrm>
          <a:prstGeom prst="rect">
            <a:avLst/>
          </a:prstGeom>
          <a:solidFill>
            <a:srgbClr val="CC3399"/>
          </a:solidFill>
          <a:ln>
            <a:solidFill>
              <a:schemeClr val="tx1"/>
            </a:solidFill>
            <a:prstDash val="dash"/>
          </a:ln>
        </p:spPr>
        <p:txBody>
          <a:bodyPr wrap="square" rtlCol="0">
            <a:spAutoFit/>
          </a:bodyPr>
          <a:lstStyle/>
          <a:p>
            <a:r>
              <a:rPr lang="en-GB" sz="900" b="1" u="sng" dirty="0" err="1"/>
              <a:t>Meysydd</a:t>
            </a:r>
            <a:r>
              <a:rPr lang="en-GB" sz="900" b="1" u="sng" dirty="0"/>
              <a:t> / </a:t>
            </a:r>
            <a:r>
              <a:rPr lang="en-GB" sz="900" b="1" u="sng" dirty="0" err="1"/>
              <a:t>pynciau</a:t>
            </a:r>
            <a:r>
              <a:rPr lang="en-GB" sz="900" b="1" u="sng" dirty="0"/>
              <a:t> </a:t>
            </a:r>
            <a:r>
              <a:rPr lang="en-GB" sz="900" b="1" u="sng" dirty="0" err="1"/>
              <a:t>medraf</a:t>
            </a:r>
            <a:r>
              <a:rPr lang="en-GB" sz="900" b="1" u="sng" dirty="0"/>
              <a:t> </a:t>
            </a:r>
            <a:r>
              <a:rPr lang="en-GB" sz="900" b="1" u="sng" dirty="0" err="1"/>
              <a:t>eu</a:t>
            </a:r>
            <a:r>
              <a:rPr lang="en-GB" sz="900" b="1" u="sng" dirty="0"/>
              <a:t> </a:t>
            </a:r>
            <a:r>
              <a:rPr lang="en-GB" sz="900" b="1" u="sng" dirty="0" err="1"/>
              <a:t>haddysgu</a:t>
            </a:r>
            <a:endParaRPr lang="en-GB" sz="900" b="1" u="sng" dirty="0"/>
          </a:p>
          <a:p>
            <a:r>
              <a:rPr lang="en-GB" sz="900" b="1" u="sng" dirty="0"/>
              <a:t>Areas / subjects I could teach</a:t>
            </a:r>
          </a:p>
          <a:p>
            <a:r>
              <a:rPr lang="en-GB" sz="900" b="1" dirty="0"/>
              <a:t>English: </a:t>
            </a:r>
            <a:r>
              <a:rPr lang="en-GB" sz="900" dirty="0"/>
              <a:t>Studying English at degree level has provided                                   me with in-depth understanding of both teaching and                               learning about language. Language provides the foundations for all aspects of the curriculum. The analysis of writing throughout my degree has a given me a wide range of transferrable skills to the classroom. Reading as well as oral and written communication as the focus of my degree are also the essential components for children’s learning. </a:t>
            </a:r>
          </a:p>
          <a:p>
            <a:r>
              <a:rPr lang="en-GB" sz="900" b="1" dirty="0"/>
              <a:t>History</a:t>
            </a:r>
            <a:r>
              <a:rPr lang="en-GB" sz="900" dirty="0"/>
              <a:t>: I believe that the skills an in-depth topic                                    knowledge gained in GCSE and AS-level History                                       equip me with confidence in this key subject area. I believe that my broad understanding of Humanities subjects would prove extremely useful in a Primary school setting. </a:t>
            </a:r>
          </a:p>
          <a:p>
            <a:r>
              <a:rPr lang="en-GB" sz="900" b="1" dirty="0"/>
              <a:t>Welsh</a:t>
            </a:r>
            <a:r>
              <a:rPr lang="en-GB" sz="900" dirty="0"/>
              <a:t>: Welsh has always been an area that I greatly enjoy,                                      as well as a strength of mine. Having taught welsh lessons                        during my voluntary placement, this enabled me gain                              feedback on my teaching strategies. My experience in                                  schools has shown the importance of incidental welsh learning; something I would feel comfortable implementing in lessons.</a:t>
            </a:r>
          </a:p>
          <a:p>
            <a:r>
              <a:rPr lang="en-GB" sz="900" b="1" dirty="0"/>
              <a:t>ICT</a:t>
            </a:r>
            <a:r>
              <a:rPr lang="en-GB" sz="900" dirty="0"/>
              <a:t>: I believe I am a competent user of ICT. While completing my GCSE ICT qualification, I was selected to complete a GCE Level 3 ICT after school hours. This created a more advanced knowledge and understanding of information systems, while                                             understanding the main principles of problem solving.                                           The integration of ICT is vital in all aspects of                                                       teaching and learning.</a:t>
            </a:r>
          </a:p>
        </p:txBody>
      </p:sp>
      <p:sp>
        <p:nvSpPr>
          <p:cNvPr id="24" name="TextBox 23">
            <a:extLst>
              <a:ext uri="{FF2B5EF4-FFF2-40B4-BE49-F238E27FC236}">
                <a16:creationId xmlns:a16="http://schemas.microsoft.com/office/drawing/2014/main" id="{DC883CD3-C83C-4023-86A9-8EB1A4090D56}"/>
              </a:ext>
            </a:extLst>
          </p:cNvPr>
          <p:cNvSpPr txBox="1"/>
          <p:nvPr/>
        </p:nvSpPr>
        <p:spPr>
          <a:xfrm>
            <a:off x="54270" y="3766887"/>
            <a:ext cx="2130616" cy="3000821"/>
          </a:xfrm>
          <a:prstGeom prst="rect">
            <a:avLst/>
          </a:prstGeom>
          <a:solidFill>
            <a:schemeClr val="accent5">
              <a:lumMod val="75000"/>
            </a:schemeClr>
          </a:solidFill>
          <a:ln>
            <a:solidFill>
              <a:schemeClr val="tx1"/>
            </a:solidFill>
            <a:prstDash val="lgDash"/>
          </a:ln>
        </p:spPr>
        <p:txBody>
          <a:bodyPr wrap="square" rtlCol="0">
            <a:spAutoFit/>
          </a:bodyPr>
          <a:lstStyle/>
          <a:p>
            <a:r>
              <a:rPr lang="en-GB" sz="900" b="1" u="sng" dirty="0" err="1"/>
              <a:t>Cefndir</a:t>
            </a:r>
            <a:r>
              <a:rPr lang="en-GB" sz="900" b="1" u="sng" dirty="0"/>
              <a:t> </a:t>
            </a:r>
            <a:r>
              <a:rPr lang="en-GB" sz="900" b="1" u="sng" dirty="0" err="1"/>
              <a:t>academaidd</a:t>
            </a:r>
            <a:endParaRPr lang="en-GB" sz="900" b="1" u="sng" dirty="0"/>
          </a:p>
          <a:p>
            <a:r>
              <a:rPr lang="en-GB" sz="900" b="1" u="sng" dirty="0"/>
              <a:t>Academic history</a:t>
            </a:r>
          </a:p>
          <a:p>
            <a:r>
              <a:rPr lang="en-GB" sz="900" dirty="0"/>
              <a:t>- </a:t>
            </a:r>
            <a:r>
              <a:rPr lang="en-GB" sz="900" dirty="0" err="1"/>
              <a:t>Penllergaer</a:t>
            </a:r>
            <a:r>
              <a:rPr lang="en-GB" sz="900" dirty="0"/>
              <a:t> Primary School (2001-2009) </a:t>
            </a:r>
          </a:p>
          <a:p>
            <a:r>
              <a:rPr lang="en-GB" sz="900" b="1" dirty="0"/>
              <a:t>- </a:t>
            </a:r>
            <a:r>
              <a:rPr lang="en-GB" sz="900" dirty="0" err="1"/>
              <a:t>Pontarddulais</a:t>
            </a:r>
            <a:r>
              <a:rPr lang="en-GB" sz="900" dirty="0"/>
              <a:t> Comprehensive School (2009-2014) </a:t>
            </a:r>
            <a:r>
              <a:rPr lang="en-GB" sz="900" b="1" dirty="0"/>
              <a:t>GCSE’s: </a:t>
            </a:r>
          </a:p>
          <a:p>
            <a:r>
              <a:rPr lang="en-GB" sz="900" dirty="0"/>
              <a:t>Maths – A, English Literature – A*, English Language – A, Science (Single award) – A, Science (Double award) – B, Welsh (2</a:t>
            </a:r>
            <a:r>
              <a:rPr lang="en-GB" sz="900" baseline="30000" dirty="0"/>
              <a:t>nd</a:t>
            </a:r>
            <a:r>
              <a:rPr lang="en-GB" sz="900" dirty="0"/>
              <a:t> language) – A*, ICT – A*, History – A*, R.E – A, Music – A, Welsh                    Baccalaureate - Pass</a:t>
            </a:r>
          </a:p>
          <a:p>
            <a:r>
              <a:rPr lang="en-GB" sz="900" b="1" dirty="0"/>
              <a:t>- </a:t>
            </a:r>
            <a:r>
              <a:rPr lang="en-GB" sz="900" dirty="0"/>
              <a:t>Gower College (2014-2016) </a:t>
            </a:r>
            <a:r>
              <a:rPr lang="en-GB" sz="900" b="1" dirty="0"/>
              <a:t>AS/A-LEVELS</a:t>
            </a:r>
            <a:r>
              <a:rPr lang="en-GB" sz="900" dirty="0"/>
              <a:t>:  A-level English Language and Literature – A, A-level Psychology – A*, A-level Welsh – A, AS level History – B</a:t>
            </a:r>
          </a:p>
          <a:p>
            <a:r>
              <a:rPr lang="en-GB" sz="900" b="1" dirty="0"/>
              <a:t>- Degree</a:t>
            </a:r>
            <a:r>
              <a:rPr lang="en-GB" sz="900" dirty="0"/>
              <a:t>: Cardiff University – BA Hons English Language and Literature (2:1)                                                        </a:t>
            </a:r>
          </a:p>
        </p:txBody>
      </p:sp>
      <p:pic>
        <p:nvPicPr>
          <p:cNvPr id="1026" name="Picture 2">
            <a:extLst>
              <a:ext uri="{FF2B5EF4-FFF2-40B4-BE49-F238E27FC236}">
                <a16:creationId xmlns:a16="http://schemas.microsoft.com/office/drawing/2014/main" id="{12DA83C5-BC91-4CE2-845E-5FBB8AAC59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9412" t="52531" r="58560" b="32169"/>
          <a:stretch>
            <a:fillRect/>
          </a:stretch>
        </p:blipFill>
        <p:spPr bwMode="auto">
          <a:xfrm rot="5400000">
            <a:off x="7031522" y="506249"/>
            <a:ext cx="1425894" cy="7430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3" name="Picture 2" descr="A picture containing photo, food, white&#10;&#10;Description automatically generated">
            <a:extLst>
              <a:ext uri="{FF2B5EF4-FFF2-40B4-BE49-F238E27FC236}">
                <a16:creationId xmlns:a16="http://schemas.microsoft.com/office/drawing/2014/main" id="{65A92FCF-732B-490F-85B3-6F4375297274}"/>
              </a:ext>
            </a:extLst>
          </p:cNvPr>
          <p:cNvPicPr>
            <a:picLocks noChangeAspect="1"/>
          </p:cNvPicPr>
          <p:nvPr/>
        </p:nvPicPr>
        <p:blipFill rotWithShape="1">
          <a:blip r:embed="rId5">
            <a:extLst>
              <a:ext uri="{28A0092B-C50C-407E-A947-70E740481C1C}">
                <a14:useLocalDpi xmlns:a14="http://schemas.microsoft.com/office/drawing/2010/main" val="0"/>
              </a:ext>
            </a:extLst>
          </a:blip>
          <a:srcRect t="4943" b="13360"/>
          <a:stretch/>
        </p:blipFill>
        <p:spPr>
          <a:xfrm>
            <a:off x="3220356" y="901942"/>
            <a:ext cx="488562" cy="473522"/>
          </a:xfrm>
          <a:prstGeom prst="rect">
            <a:avLst/>
          </a:prstGeom>
        </p:spPr>
      </p:pic>
      <p:pic>
        <p:nvPicPr>
          <p:cNvPr id="5" name="Picture 4" descr="A close up of a piano&#10;&#10;Description automatically generated">
            <a:extLst>
              <a:ext uri="{FF2B5EF4-FFF2-40B4-BE49-F238E27FC236}">
                <a16:creationId xmlns:a16="http://schemas.microsoft.com/office/drawing/2014/main" id="{A5265407-FC6B-453D-9E27-285D606EB70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03749" y="2293590"/>
            <a:ext cx="585784" cy="605107"/>
          </a:xfrm>
          <a:prstGeom prst="rect">
            <a:avLst/>
          </a:prstGeom>
        </p:spPr>
      </p:pic>
      <p:pic>
        <p:nvPicPr>
          <p:cNvPr id="7" name="Picture 6" descr="A picture containing light&#10;&#10;Description automatically generated">
            <a:extLst>
              <a:ext uri="{FF2B5EF4-FFF2-40B4-BE49-F238E27FC236}">
                <a16:creationId xmlns:a16="http://schemas.microsoft.com/office/drawing/2014/main" id="{143881FA-0594-49F2-A1F5-29E3D62C30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624380">
            <a:off x="7298264" y="1625638"/>
            <a:ext cx="434830" cy="555660"/>
          </a:xfrm>
          <a:prstGeom prst="rect">
            <a:avLst/>
          </a:prstGeom>
        </p:spPr>
      </p:pic>
      <p:pic>
        <p:nvPicPr>
          <p:cNvPr id="9" name="Picture 8" descr="A picture containing drawing&#10;&#10;Description automatically generated">
            <a:extLst>
              <a:ext uri="{FF2B5EF4-FFF2-40B4-BE49-F238E27FC236}">
                <a16:creationId xmlns:a16="http://schemas.microsoft.com/office/drawing/2014/main" id="{7E349012-4E54-49FC-B7CA-ECCB086E64DA}"/>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1477950" y="2898673"/>
            <a:ext cx="615625" cy="475774"/>
          </a:xfrm>
          <a:prstGeom prst="rect">
            <a:avLst/>
          </a:prstGeom>
        </p:spPr>
      </p:pic>
      <p:pic>
        <p:nvPicPr>
          <p:cNvPr id="13" name="Picture 12" descr="A picture containing sitting, yellow, table&#10;&#10;Description automatically generated">
            <a:extLst>
              <a:ext uri="{FF2B5EF4-FFF2-40B4-BE49-F238E27FC236}">
                <a16:creationId xmlns:a16="http://schemas.microsoft.com/office/drawing/2014/main" id="{5C04DF68-72CD-4250-81CD-A201E587BD0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986582">
            <a:off x="11103510" y="4048522"/>
            <a:ext cx="657747" cy="516527"/>
          </a:xfrm>
          <a:prstGeom prst="rect">
            <a:avLst/>
          </a:prstGeom>
        </p:spPr>
      </p:pic>
      <p:pic>
        <p:nvPicPr>
          <p:cNvPr id="15" name="Picture 14" descr="A close up of a logo&#10;&#10;Description automatically generated">
            <a:extLst>
              <a:ext uri="{FF2B5EF4-FFF2-40B4-BE49-F238E27FC236}">
                <a16:creationId xmlns:a16="http://schemas.microsoft.com/office/drawing/2014/main" id="{E42184A8-48E1-475D-8260-14181A3CFE45}"/>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1527936" y="4878626"/>
            <a:ext cx="585951" cy="585951"/>
          </a:xfrm>
          <a:prstGeom prst="rect">
            <a:avLst/>
          </a:prstGeom>
        </p:spPr>
      </p:pic>
      <p:pic>
        <p:nvPicPr>
          <p:cNvPr id="17" name="Picture 16" descr="A close up of electronics&#10;&#10;Description automatically generated">
            <a:extLst>
              <a:ext uri="{FF2B5EF4-FFF2-40B4-BE49-F238E27FC236}">
                <a16:creationId xmlns:a16="http://schemas.microsoft.com/office/drawing/2014/main" id="{3730DA3B-3DF7-49B6-A529-0EE29082385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336830" y="6231469"/>
            <a:ext cx="681508" cy="491622"/>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1163</TotalTime>
  <Words>1351</Words>
  <Application>Microsoft Office PowerPoint</Application>
  <PresentationFormat>Widescreen</PresentationFormat>
  <Paragraphs>40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Emily Nicholas</cp:lastModifiedBy>
  <cp:revision>122</cp:revision>
  <dcterms:created xsi:type="dcterms:W3CDTF">2019-09-05T20:58:34Z</dcterms:created>
  <dcterms:modified xsi:type="dcterms:W3CDTF">2019-09-29T17:31:27Z</dcterms:modified>
</cp:coreProperties>
</file>