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ima Akhtar" initials="KA" lastIdx="0" clrIdx="0">
    <p:extLst>
      <p:ext uri="{19B8F6BF-5375-455C-9EA6-DF929625EA0E}">
        <p15:presenceInfo xmlns="" xmlns:p15="http://schemas.microsoft.com/office/powerpoint/2012/main" userId="df1d5524ee7fc6a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956" autoAdjust="0"/>
    <p:restoredTop sz="94624" autoAdjust="0"/>
  </p:normalViewPr>
  <p:slideViewPr>
    <p:cSldViewPr snapToGrid="0">
      <p:cViewPr varScale="1">
        <p:scale>
          <a:sx n="69" d="100"/>
          <a:sy n="69" d="100"/>
        </p:scale>
        <p:origin x="-738" y="-10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33E465-A964-4057-82B2-13CEBF553F2B}" type="datetimeFigureOut">
              <a:rPr lang="en-US" smtClean="0"/>
              <a:pPr/>
              <a:t>9/27/2023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5E720C5-3311-44C8-BCA4-B4D4426296F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5E720C5-3311-44C8-BCA4-B4D4426296F7}"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D7793F7B-F748-4A5C-AED1-419E50B68B87}" type="slidenum">
              <a:rPr lang="en-GB" smtClean="0"/>
              <a:pPr/>
              <a:t>‹#›</a:t>
            </a:fld>
            <a:endParaRPr lang="en-GB"/>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66400" y="6416676"/>
            <a:ext cx="1016000" cy="365125"/>
          </a:xfrm>
        </p:spPr>
        <p:txBody>
          <a:bodyPr/>
          <a:lstStyle/>
          <a:p>
            <a:fld id="{D7793F7B-F748-4A5C-AED1-419E50B68B8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7702CFA-57A6-49F2-BEA7-E672AD9A4AAA}"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793F7B-F748-4A5C-AED1-419E50B68B8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87702CFA-57A6-49F2-BEA7-E672AD9A4AAA}" type="datetimeFigureOut">
              <a:rPr lang="en-GB" smtClean="0"/>
              <a:pPr/>
              <a:t>27/09/2023</a:t>
            </a:fld>
            <a:endParaRPr lang="en-GB"/>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7793F7B-F748-4A5C-AED1-419E50B68B8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orp.kaltura.com/blog/independent-learning/" TargetMode="External"/><Relationship Id="rId3" Type="http://schemas.openxmlformats.org/officeDocument/2006/relationships/hyperlink" Target="https://nickblackbourn.com/blog/why-is-note-taking-important/" TargetMode="External"/><Relationship Id="rId7" Type="http://schemas.openxmlformats.org/officeDocument/2006/relationships/hyperlink" Target="https://doi.org/10.1080/09658211.2019.1569694" TargetMode="External"/><Relationship Id="rId2" Type="http://schemas.openxmlformats.org/officeDocument/2006/relationships/hyperlink" Target="https://sites.austincc.edu/" TargetMode="External"/><Relationship Id="rId1" Type="http://schemas.openxmlformats.org/officeDocument/2006/relationships/slideLayout" Target="../slideLayouts/slideLayout2.xml"/><Relationship Id="rId6" Type="http://schemas.openxmlformats.org/officeDocument/2006/relationships/hyperlink" Target="https://www.oxford-royale.com/" TargetMode="External"/><Relationship Id="rId5" Type="http://schemas.openxmlformats.org/officeDocument/2006/relationships/hyperlink" Target="https://helpfulprofessor.com/academic-skills-examples/" TargetMode="External"/><Relationship Id="rId4" Type="http://schemas.openxmlformats.org/officeDocument/2006/relationships/hyperlink" Target="https://doi.org/10.1080/095882206010431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799173" y="8571152"/>
            <a:ext cx="9144000" cy="2294560"/>
          </a:xfrm>
        </p:spPr>
        <p:txBody>
          <a:bodyPr/>
          <a:lstStyle/>
          <a:p>
            <a:endParaRPr lang="en-GB" dirty="0" smtClean="0"/>
          </a:p>
          <a:p>
            <a:endParaRPr lang="en-GB" dirty="0"/>
          </a:p>
        </p:txBody>
      </p:sp>
      <p:sp>
        <p:nvSpPr>
          <p:cNvPr id="10" name="Rectangle 5"/>
          <p:cNvSpPr>
            <a:spLocks noChangeArrowheads="1"/>
          </p:cNvSpPr>
          <p:nvPr/>
        </p:nvSpPr>
        <p:spPr bwMode="auto">
          <a:xfrm>
            <a:off x="4433456" y="1814947"/>
            <a:ext cx="4447308" cy="2927694"/>
          </a:xfrm>
          <a:prstGeom prst="rect">
            <a:avLst/>
          </a:pr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style>
          <a:lnRef idx="1">
            <a:schemeClr val="accent2"/>
          </a:lnRef>
          <a:fillRef idx="3">
            <a:schemeClr val="accent2"/>
          </a:fillRef>
          <a:effectRef idx="2">
            <a:schemeClr val="accent2"/>
          </a:effectRef>
          <a:fontRef idx="minor">
            <a:schemeClr val="lt1"/>
          </a:fontRef>
        </p:style>
        <p:txBody>
          <a:bodyPr vert="horz" wrap="square" lIns="91440" tIns="0" rIns="91440" bIns="952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GB" sz="1400" b="1" dirty="0">
                <a:solidFill>
                  <a:srgbClr val="FF0000"/>
                </a:solidFill>
              </a:rPr>
              <a:t>Independent </a:t>
            </a:r>
            <a:r>
              <a:rPr lang="en-GB" sz="1400" b="1" dirty="0" smtClean="0">
                <a:solidFill>
                  <a:srgbClr val="FF0000"/>
                </a:solidFill>
              </a:rPr>
              <a:t>learning</a:t>
            </a:r>
          </a:p>
          <a:p>
            <a:r>
              <a:rPr lang="en-US" sz="1400" dirty="0" smtClean="0"/>
              <a:t> </a:t>
            </a:r>
            <a:endParaRPr lang="en-GB" sz="1400" dirty="0" smtClean="0"/>
          </a:p>
          <a:p>
            <a:r>
              <a:rPr lang="en-GB" sz="1200" dirty="0" smtClean="0">
                <a:solidFill>
                  <a:srgbClr val="002060"/>
                </a:solidFill>
              </a:rPr>
              <a:t>One skill that support academic study is independent learning. As a side note, it also helps in a few ways. This method requires students to learn completely independently without support from teachers. Having independent study skills means that students can control their own research and understand what learning material works best for them. To control their learning motivation</a:t>
            </a:r>
            <a:r>
              <a:rPr lang="en-GB" sz="1200" b="1" dirty="0" smtClean="0">
                <a:solidFill>
                  <a:srgbClr val="002060"/>
                </a:solidFill>
              </a:rPr>
              <a:t>,</a:t>
            </a:r>
            <a:r>
              <a:rPr lang="en-GB" sz="1200" dirty="0" smtClean="0">
                <a:solidFill>
                  <a:srgbClr val="002060"/>
                </a:solidFill>
              </a:rPr>
              <a:t> students who practice independent learning set goals for themselves</a:t>
            </a:r>
            <a:r>
              <a:rPr lang="en-GB" sz="1200" b="1" dirty="0" smtClean="0">
                <a:solidFill>
                  <a:srgbClr val="002060"/>
                </a:solidFill>
              </a:rPr>
              <a:t>, </a:t>
            </a:r>
            <a:r>
              <a:rPr lang="en-GB" sz="1200" dirty="0" smtClean="0">
                <a:solidFill>
                  <a:srgbClr val="002060"/>
                </a:solidFill>
              </a:rPr>
              <a:t>monitor their progress and evaluate it themselves. </a:t>
            </a:r>
            <a:r>
              <a:rPr lang="en-GB" sz="1200" dirty="0" smtClean="0">
                <a:solidFill>
                  <a:srgbClr val="FF0000"/>
                </a:solidFill>
              </a:rPr>
              <a:t>(Mullings C, 2023)</a:t>
            </a:r>
            <a:r>
              <a:rPr lang="en-GB" sz="1200" dirty="0" smtClean="0">
                <a:solidFill>
                  <a:srgbClr val="002060"/>
                </a:solidFill>
              </a:rPr>
              <a:t>.</a:t>
            </a:r>
          </a:p>
          <a:p>
            <a:r>
              <a:rPr lang="en-GB" sz="1200" dirty="0" smtClean="0">
                <a:solidFill>
                  <a:srgbClr val="FF0000"/>
                </a:solidFill>
              </a:rPr>
              <a:t>(Immanuel Vinikas, 2023</a:t>
            </a:r>
            <a:r>
              <a:rPr lang="en-GB" sz="1200" b="1" dirty="0" smtClean="0">
                <a:solidFill>
                  <a:srgbClr val="FF0000"/>
                </a:solidFill>
              </a:rPr>
              <a:t>) </a:t>
            </a:r>
            <a:r>
              <a:rPr lang="en-GB" sz="1200" dirty="0" smtClean="0">
                <a:solidFill>
                  <a:srgbClr val="002060"/>
                </a:solidFill>
              </a:rPr>
              <a:t>emphasizes the importance of independent learning in his blog. Students should be encouraged to become independent learners in order to succeed and have a direct impact on their academic success.</a:t>
            </a:r>
            <a:endParaRPr lang="en-GB" sz="1200" dirty="0">
              <a:solidFill>
                <a:srgbClr val="002060"/>
              </a:solidFill>
            </a:endParaRPr>
          </a:p>
        </p:txBody>
      </p:sp>
      <p:sp>
        <p:nvSpPr>
          <p:cNvPr id="12" name="Rectangle 7"/>
          <p:cNvSpPr>
            <a:spLocks noChangeArrowheads="1"/>
          </p:cNvSpPr>
          <p:nvPr/>
        </p:nvSpPr>
        <p:spPr bwMode="auto">
          <a:xfrm>
            <a:off x="9242960" y="954087"/>
            <a:ext cx="2782785" cy="5666906"/>
          </a:xfrm>
          <a:prstGeom prst="rect">
            <a:avLst/>
          </a:pr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style>
          <a:lnRef idx="1">
            <a:schemeClr val="accent2"/>
          </a:lnRef>
          <a:fillRef idx="3">
            <a:schemeClr val="accent2"/>
          </a:fillRef>
          <a:effectRef idx="2">
            <a:schemeClr val="accent2"/>
          </a:effectRef>
          <a:fontRef idx="minor">
            <a:schemeClr val="lt1"/>
          </a:fontRef>
        </p:style>
        <p:txBody>
          <a:bodyPr vert="horz" wrap="square" lIns="91440" tIns="0" rIns="91440" bIns="952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accent2">
                    <a:lumMod val="75000"/>
                  </a:schemeClr>
                </a:solidFill>
                <a:effectLst/>
                <a:cs typeface="Arial" panose="020B0604020202020204" pitchFamily="34" charset="0"/>
              </a:rPr>
              <a:t> </a:t>
            </a:r>
            <a:r>
              <a:rPr kumimoji="0" lang="en-US" altLang="en-US" sz="1400" b="1" i="0" u="none" strike="noStrike" cap="none" normalizeH="0" baseline="0" dirty="0" smtClean="0">
                <a:ln>
                  <a:noFill/>
                </a:ln>
                <a:solidFill>
                  <a:srgbClr val="FF0000"/>
                </a:solidFill>
                <a:effectLst/>
                <a:cs typeface="Arial" panose="020B0604020202020204" pitchFamily="34" charset="0"/>
              </a:rPr>
              <a:t>Time management:</a:t>
            </a:r>
          </a:p>
          <a:p>
            <a:pPr lvl="0"/>
            <a:r>
              <a:rPr lang="en-GB" sz="1200" dirty="0" smtClean="0">
                <a:solidFill>
                  <a:srgbClr val="002060"/>
                </a:solidFill>
              </a:rPr>
              <a:t>Time management is an important skill that supports learning. It helps us use our time wisely and stop wasting time. Effective time management offers many benefits. Like: Less stress or anxiety Better work-life balance  greater productivity More free time</a:t>
            </a:r>
          </a:p>
          <a:p>
            <a:pPr lvl="0"/>
            <a:r>
              <a:rPr lang="en-GB" sz="1200" dirty="0" smtClean="0">
                <a:solidFill>
                  <a:srgbClr val="FF0000"/>
                </a:solidFill>
              </a:rPr>
              <a:t>(Cottrell, 2019) </a:t>
            </a:r>
            <a:r>
              <a:rPr lang="en-GB" sz="1200" dirty="0" smtClean="0">
                <a:solidFill>
                  <a:srgbClr val="002060"/>
                </a:solidFill>
              </a:rPr>
              <a:t>mentioned that by using time effectively, one can accept challenges and strive to achieve the set goal. Time management is important because it allows people to maximize their time by giving it purpose (</a:t>
            </a:r>
            <a:r>
              <a:rPr lang="en-GB" sz="1200" dirty="0" smtClean="0">
                <a:solidFill>
                  <a:srgbClr val="FF0000"/>
                </a:solidFill>
              </a:rPr>
              <a:t>Lutkevich, 2018)</a:t>
            </a:r>
            <a:r>
              <a:rPr lang="en-GB" sz="1200" dirty="0" smtClean="0">
                <a:solidFill>
                  <a:srgbClr val="002060"/>
                </a:solidFill>
              </a:rPr>
              <a:t>. Students who know how to manage their time produce quality work and achieve their goals faster.</a:t>
            </a:r>
          </a:p>
          <a:p>
            <a:r>
              <a:rPr lang="en-GB" sz="1200" dirty="0" smtClean="0">
                <a:solidFill>
                  <a:srgbClr val="002060"/>
                </a:solidFill>
              </a:rPr>
              <a:t>By managing time effectively, students can avoid last-minute cramming and spread out their study sessions over a longer period. This approach promotes better retention of information and deeper understanding of the subject matter. It also helps in breaking down complex topics into smaller, manageable chunks, making the learning process more efficient.</a:t>
            </a:r>
          </a:p>
          <a:p>
            <a:pPr lvl="0"/>
            <a:endParaRPr lang="en-GB" sz="1200" b="1" dirty="0" smtClean="0">
              <a:solidFill>
                <a:srgbClr val="002060"/>
              </a:solidFill>
            </a:endParaRPr>
          </a:p>
          <a:p>
            <a:pPr lvl="0"/>
            <a:endParaRPr kumimoji="0" lang="en-US" altLang="en-US" sz="1200" b="1" i="0" u="none" strike="noStrike" cap="none" normalizeH="0" baseline="0" dirty="0" smtClean="0">
              <a:ln>
                <a:noFill/>
              </a:ln>
              <a:solidFill>
                <a:srgbClr val="002060"/>
              </a:solidFill>
              <a:effectLst/>
              <a:cs typeface="Arial" panose="020B0604020202020204" pitchFamily="34" charset="0"/>
            </a:endParaRPr>
          </a:p>
        </p:txBody>
      </p:sp>
      <p:sp>
        <p:nvSpPr>
          <p:cNvPr id="9" name="Rectangle 8"/>
          <p:cNvSpPr/>
          <p:nvPr/>
        </p:nvSpPr>
        <p:spPr>
          <a:xfrm>
            <a:off x="10737667" y="0"/>
            <a:ext cx="1227909" cy="646331"/>
          </a:xfrm>
          <a:prstGeom prst="rect">
            <a:avLst/>
          </a:prstGeom>
        </p:spPr>
        <p:txBody>
          <a:bodyPr wrap="square">
            <a:spAutoFit/>
          </a:bodyPr>
          <a:lstStyle/>
          <a:p>
            <a:r>
              <a:rPr lang="en-GB" sz="1200" dirty="0" smtClean="0"/>
              <a:t>ECEY4008</a:t>
            </a:r>
          </a:p>
          <a:p>
            <a:r>
              <a:rPr lang="en-GB" sz="1200" dirty="0" smtClean="0"/>
              <a:t>1814426</a:t>
            </a:r>
          </a:p>
          <a:p>
            <a:r>
              <a:rPr lang="en-GB" sz="1200" dirty="0" smtClean="0"/>
              <a:t>491 words</a:t>
            </a:r>
            <a:endParaRPr lang="en-GB" sz="1200" dirty="0"/>
          </a:p>
        </p:txBody>
      </p:sp>
      <p:sp>
        <p:nvSpPr>
          <p:cNvPr id="13" name="Rectangle 12"/>
          <p:cNvSpPr/>
          <p:nvPr/>
        </p:nvSpPr>
        <p:spPr>
          <a:xfrm>
            <a:off x="0" y="0"/>
            <a:ext cx="3474720" cy="23121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fontAlgn="base">
              <a:spcBef>
                <a:spcPct val="0"/>
              </a:spcBef>
              <a:spcAft>
                <a:spcPct val="0"/>
              </a:spcAft>
            </a:pPr>
            <a:r>
              <a:rPr lang="en-GB" sz="1400" b="1" u="sng" dirty="0" smtClean="0">
                <a:solidFill>
                  <a:schemeClr val="bg1"/>
                </a:solidFill>
                <a:latin typeface="Arial" pitchFamily="34" charset="0"/>
                <a:ea typeface="Calibri" pitchFamily="34" charset="0"/>
                <a:cs typeface="Arial" pitchFamily="34" charset="0"/>
              </a:rPr>
              <a:t>Introduction:</a:t>
            </a:r>
          </a:p>
          <a:p>
            <a:pPr lvl="0" fontAlgn="base">
              <a:spcBef>
                <a:spcPct val="0"/>
              </a:spcBef>
              <a:spcAft>
                <a:spcPct val="0"/>
              </a:spcAft>
            </a:pPr>
            <a:endParaRPr lang="en-GB" sz="1200" u="sng" dirty="0" smtClean="0">
              <a:solidFill>
                <a:schemeClr val="bg1"/>
              </a:solidFill>
              <a:latin typeface="Arial" pitchFamily="34" charset="0"/>
              <a:cs typeface="Arial" pitchFamily="34" charset="0"/>
            </a:endParaRPr>
          </a:p>
          <a:p>
            <a:pPr lvl="0" eaLnBrk="0" fontAlgn="base" hangingPunct="0">
              <a:spcBef>
                <a:spcPct val="0"/>
              </a:spcBef>
              <a:spcAft>
                <a:spcPct val="0"/>
              </a:spcAft>
            </a:pPr>
            <a:r>
              <a:rPr lang="en-GB" sz="1200" dirty="0" smtClean="0">
                <a:solidFill>
                  <a:srgbClr val="C00000"/>
                </a:solidFill>
                <a:latin typeface="Arial" pitchFamily="34" charset="0"/>
                <a:ea typeface="Calibri" pitchFamily="34" charset="0"/>
                <a:cs typeface="Arial" pitchFamily="34" charset="0"/>
              </a:rPr>
              <a:t>This presentation is about skills and personal qualities that support academic study. Although there are many different skills,  I will be talking about only three different skills that support academic study. </a:t>
            </a:r>
            <a:endParaRPr lang="en-GB" sz="1200" dirty="0" smtClean="0">
              <a:solidFill>
                <a:srgbClr val="C00000"/>
              </a:solidFill>
              <a:latin typeface="Arial" pitchFamily="34" charset="0"/>
              <a:cs typeface="Arial" pitchFamily="34" charset="0"/>
            </a:endParaRPr>
          </a:p>
          <a:p>
            <a:pPr lvl="0" eaLnBrk="0" fontAlgn="base" hangingPunct="0">
              <a:spcBef>
                <a:spcPct val="0"/>
              </a:spcBef>
              <a:spcAft>
                <a:spcPct val="0"/>
              </a:spcAft>
            </a:pPr>
            <a:r>
              <a:rPr lang="en-GB" sz="1200" dirty="0" smtClean="0">
                <a:solidFill>
                  <a:srgbClr val="C00000"/>
                </a:solidFill>
                <a:latin typeface="Arial" pitchFamily="34" charset="0"/>
                <a:ea typeface="Calibri" pitchFamily="34" charset="0"/>
                <a:cs typeface="Arial" pitchFamily="34" charset="0"/>
              </a:rPr>
              <a:t>These are:</a:t>
            </a:r>
            <a:endParaRPr lang="en-GB" sz="1200" dirty="0" smtClean="0">
              <a:solidFill>
                <a:srgbClr val="C00000"/>
              </a:solidFill>
              <a:latin typeface="Arial" pitchFamily="34" charset="0"/>
              <a:cs typeface="Arial" pitchFamily="34" charset="0"/>
            </a:endParaRPr>
          </a:p>
          <a:p>
            <a:pPr lvl="0" eaLnBrk="0" fontAlgn="base" hangingPunct="0">
              <a:spcBef>
                <a:spcPct val="0"/>
              </a:spcBef>
              <a:spcAft>
                <a:spcPct val="0"/>
              </a:spcAft>
              <a:buFontTx/>
              <a:buChar char="•"/>
            </a:pPr>
            <a:r>
              <a:rPr lang="en-GB" sz="1200" dirty="0" smtClean="0">
                <a:solidFill>
                  <a:srgbClr val="C00000"/>
                </a:solidFill>
                <a:latin typeface="Arial" pitchFamily="34" charset="0"/>
                <a:ea typeface="Calibri" pitchFamily="34" charset="0"/>
                <a:cs typeface="Arial" pitchFamily="34" charset="0"/>
              </a:rPr>
              <a:t>Note taking</a:t>
            </a:r>
            <a:endParaRPr lang="en-GB" sz="1200" dirty="0" smtClean="0">
              <a:solidFill>
                <a:srgbClr val="C00000"/>
              </a:solidFill>
              <a:latin typeface="Arial" pitchFamily="34" charset="0"/>
              <a:cs typeface="Arial" pitchFamily="34" charset="0"/>
            </a:endParaRPr>
          </a:p>
          <a:p>
            <a:pPr lvl="0" eaLnBrk="0" fontAlgn="base" hangingPunct="0">
              <a:spcBef>
                <a:spcPct val="0"/>
              </a:spcBef>
              <a:spcAft>
                <a:spcPct val="0"/>
              </a:spcAft>
              <a:buFontTx/>
              <a:buChar char="•"/>
            </a:pPr>
            <a:r>
              <a:rPr lang="en-GB" sz="1200" dirty="0" smtClean="0">
                <a:solidFill>
                  <a:srgbClr val="C00000"/>
                </a:solidFill>
                <a:latin typeface="Arial" pitchFamily="34" charset="0"/>
                <a:ea typeface="Calibri" pitchFamily="34" charset="0"/>
                <a:cs typeface="Arial" pitchFamily="34" charset="0"/>
              </a:rPr>
              <a:t>Independent learning</a:t>
            </a:r>
            <a:endParaRPr lang="en-GB" sz="1200" dirty="0" smtClean="0">
              <a:solidFill>
                <a:srgbClr val="C00000"/>
              </a:solidFill>
              <a:latin typeface="Arial" pitchFamily="34" charset="0"/>
              <a:cs typeface="Arial" pitchFamily="34" charset="0"/>
            </a:endParaRPr>
          </a:p>
          <a:p>
            <a:pPr lvl="0" eaLnBrk="0" fontAlgn="base" hangingPunct="0">
              <a:spcBef>
                <a:spcPct val="0"/>
              </a:spcBef>
              <a:spcAft>
                <a:spcPct val="0"/>
              </a:spcAft>
              <a:buFontTx/>
              <a:buChar char="•"/>
            </a:pPr>
            <a:r>
              <a:rPr lang="en-GB" sz="1200" dirty="0" smtClean="0">
                <a:solidFill>
                  <a:srgbClr val="C00000"/>
                </a:solidFill>
                <a:latin typeface="Arial" pitchFamily="34" charset="0"/>
                <a:ea typeface="Calibri" pitchFamily="34" charset="0"/>
                <a:cs typeface="Arial" pitchFamily="34" charset="0"/>
              </a:rPr>
              <a:t>Time management</a:t>
            </a:r>
            <a:endParaRPr lang="en-GB" sz="1200" dirty="0" smtClean="0">
              <a:solidFill>
                <a:srgbClr val="C00000"/>
              </a:solidFill>
              <a:latin typeface="Arial" pitchFamily="34" charset="0"/>
              <a:cs typeface="Arial" pitchFamily="34" charset="0"/>
            </a:endParaRPr>
          </a:p>
        </p:txBody>
      </p:sp>
      <p:sp>
        <p:nvSpPr>
          <p:cNvPr id="14" name="Oval 13"/>
          <p:cNvSpPr/>
          <p:nvPr/>
        </p:nvSpPr>
        <p:spPr>
          <a:xfrm>
            <a:off x="3879669" y="0"/>
            <a:ext cx="4611188" cy="15414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sz="2000" b="1" dirty="0" smtClean="0">
                <a:solidFill>
                  <a:schemeClr val="bg1">
                    <a:lumMod val="85000"/>
                    <a:lumOff val="15000"/>
                  </a:schemeClr>
                </a:solidFill>
              </a:rPr>
              <a:t>Skills and personal qualities that support academic study</a:t>
            </a:r>
            <a:endParaRPr lang="en-GB" sz="2000" b="1" dirty="0">
              <a:solidFill>
                <a:schemeClr val="bg1">
                  <a:lumMod val="85000"/>
                  <a:lumOff val="15000"/>
                </a:schemeClr>
              </a:solidFill>
            </a:endParaRPr>
          </a:p>
        </p:txBody>
      </p:sp>
      <p:sp>
        <p:nvSpPr>
          <p:cNvPr id="16" name="Rounded Rectangle 15"/>
          <p:cNvSpPr/>
          <p:nvPr/>
        </p:nvSpPr>
        <p:spPr>
          <a:xfrm>
            <a:off x="167441" y="2548839"/>
            <a:ext cx="3827417" cy="41148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lvl="0"/>
            <a:r>
              <a:rPr lang="en-US" altLang="en-US" sz="1400" b="1" dirty="0" smtClean="0">
                <a:solidFill>
                  <a:srgbClr val="C00000"/>
                </a:solidFill>
                <a:latin typeface="Arial" pitchFamily="34" charset="0"/>
                <a:cs typeface="Arial" pitchFamily="34" charset="0"/>
              </a:rPr>
              <a:t>Note taking:</a:t>
            </a:r>
          </a:p>
          <a:p>
            <a:pPr lvl="0"/>
            <a:endParaRPr lang="en-US" altLang="en-US" sz="1400" b="1" dirty="0" smtClean="0">
              <a:solidFill>
                <a:srgbClr val="C00000"/>
              </a:solidFill>
              <a:latin typeface="Arial" pitchFamily="34" charset="0"/>
              <a:cs typeface="Arial" pitchFamily="34" charset="0"/>
            </a:endParaRPr>
          </a:p>
          <a:p>
            <a:pPr lvl="0"/>
            <a:r>
              <a:rPr lang="en-US" altLang="en-US" sz="1200" dirty="0" smtClean="0">
                <a:solidFill>
                  <a:schemeClr val="bg1"/>
                </a:solidFill>
                <a:latin typeface="Arial" pitchFamily="34" charset="0"/>
                <a:cs typeface="Arial" pitchFamily="34" charset="0"/>
              </a:rPr>
              <a:t>There are many benefits on note taking. It  helps students to process information  more deeply. It helps to record important points which can be used in the future. To memorize and learn the important course material, students rely on their notes. You can go back to the notes when needed to find some information. </a:t>
            </a:r>
          </a:p>
          <a:p>
            <a:pPr lvl="0"/>
            <a:r>
              <a:rPr lang="en-US" altLang="en-US" sz="1200" dirty="0" smtClean="0">
                <a:solidFill>
                  <a:schemeClr val="bg1"/>
                </a:solidFill>
                <a:latin typeface="Arial" pitchFamily="34" charset="0"/>
                <a:cs typeface="Arial" pitchFamily="34" charset="0"/>
              </a:rPr>
              <a:t>Classrooms and note taking technologies have advanced over the past 40 years, now, students can take notes using electronic devices, and some programs are offered entirely online.</a:t>
            </a:r>
          </a:p>
          <a:p>
            <a:pPr lvl="0"/>
            <a:r>
              <a:rPr lang="en-GB" altLang="en-US" sz="1200" dirty="0" smtClean="0">
                <a:solidFill>
                  <a:srgbClr val="FF0000"/>
                </a:solidFill>
                <a:latin typeface="Arial" pitchFamily="34" charset="0"/>
                <a:cs typeface="Arial" pitchFamily="34" charset="0"/>
              </a:rPr>
              <a:t>(Nick Blackburn,2018) </a:t>
            </a:r>
            <a:r>
              <a:rPr lang="en-GB" altLang="en-US" sz="1200" dirty="0" smtClean="0">
                <a:solidFill>
                  <a:schemeClr val="bg1"/>
                </a:solidFill>
                <a:latin typeface="Arial" pitchFamily="34" charset="0"/>
                <a:cs typeface="Arial" pitchFamily="34" charset="0"/>
              </a:rPr>
              <a:t>mentioned that, no matter if you are a student, writer, or business owner, being able to take efficient notes can help you achieve your goals.</a:t>
            </a:r>
          </a:p>
          <a:p>
            <a:r>
              <a:rPr lang="en-GB" altLang="en-US" sz="1200" dirty="0" smtClean="0">
                <a:solidFill>
                  <a:schemeClr val="bg1"/>
                </a:solidFill>
                <a:latin typeface="Arial" pitchFamily="34" charset="0"/>
                <a:cs typeface="Arial" pitchFamily="34" charset="0"/>
              </a:rPr>
              <a:t>The ability to take efficient notes during lectures and tutorials is crucial for university learning.</a:t>
            </a:r>
            <a:r>
              <a:rPr lang="en-GB" sz="1200" dirty="0" smtClean="0"/>
              <a:t> </a:t>
            </a:r>
            <a:r>
              <a:rPr lang="en-GB" sz="1200" dirty="0" smtClean="0">
                <a:solidFill>
                  <a:srgbClr val="FF0000"/>
                </a:solidFill>
                <a:latin typeface="Arial" pitchFamily="34" charset="0"/>
                <a:cs typeface="Arial" pitchFamily="34" charset="0"/>
              </a:rPr>
              <a:t>(Morehead et al.,2019). </a:t>
            </a:r>
          </a:p>
          <a:p>
            <a:pPr lvl="0"/>
            <a:endParaRPr lang="en-GB" altLang="en-US" sz="1200" dirty="0" smtClean="0">
              <a:solidFill>
                <a:schemeClr val="bg1"/>
              </a:solidFill>
              <a:latin typeface="Arial" pitchFamily="34" charset="0"/>
              <a:cs typeface="Arial" pitchFamily="34" charset="0"/>
            </a:endParaRPr>
          </a:p>
          <a:p>
            <a:pPr lvl="0"/>
            <a:endParaRPr lang="en-GB" altLang="en-US" sz="1200" dirty="0" smtClean="0">
              <a:solidFill>
                <a:schemeClr val="bg1"/>
              </a:solidFill>
              <a:latin typeface="Arial" pitchFamily="34" charset="0"/>
              <a:cs typeface="Arial" pitchFamily="34" charset="0"/>
            </a:endParaRPr>
          </a:p>
          <a:p>
            <a:pPr lvl="0"/>
            <a:endParaRPr lang="en-US" altLang="en-US" sz="1200" dirty="0" smtClean="0">
              <a:solidFill>
                <a:schemeClr val="bg2">
                  <a:lumMod val="50000"/>
                </a:schemeClr>
              </a:solidFill>
              <a:latin typeface="Arial" pitchFamily="34" charset="0"/>
              <a:cs typeface="Arial" pitchFamily="34" charset="0"/>
            </a:endParaRPr>
          </a:p>
          <a:p>
            <a:pPr lvl="0"/>
            <a:endParaRPr lang="en-US" altLang="en-US" sz="1200" dirty="0" smtClean="0">
              <a:solidFill>
                <a:schemeClr val="bg2">
                  <a:lumMod val="50000"/>
                </a:schemeClr>
              </a:solidFill>
              <a:latin typeface="Arial" pitchFamily="34" charset="0"/>
              <a:cs typeface="Arial" pitchFamily="34" charset="0"/>
            </a:endParaRPr>
          </a:p>
        </p:txBody>
      </p:sp>
      <p:sp>
        <p:nvSpPr>
          <p:cNvPr id="19" name="Rectangle 18"/>
          <p:cNvSpPr/>
          <p:nvPr/>
        </p:nvSpPr>
        <p:spPr>
          <a:xfrm>
            <a:off x="4156365" y="4946073"/>
            <a:ext cx="4876800" cy="19119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smtClean="0">
                <a:solidFill>
                  <a:schemeClr val="accent6">
                    <a:lumMod val="50000"/>
                  </a:schemeClr>
                </a:solidFill>
              </a:rPr>
              <a:t>Conclusion:</a:t>
            </a:r>
          </a:p>
          <a:p>
            <a:endParaRPr lang="en-GB" b="1" u="sng" dirty="0" smtClean="0">
              <a:solidFill>
                <a:schemeClr val="accent6">
                  <a:lumMod val="50000"/>
                </a:schemeClr>
              </a:solidFill>
            </a:endParaRPr>
          </a:p>
          <a:p>
            <a:r>
              <a:rPr lang="en-GB" sz="1200" dirty="0" smtClean="0">
                <a:solidFill>
                  <a:srgbClr val="002060"/>
                </a:solidFill>
                <a:latin typeface="Arial" pitchFamily="34" charset="0"/>
                <a:cs typeface="Arial" pitchFamily="34" charset="0"/>
              </a:rPr>
              <a:t>These are three examples of my chosen academic skills that students need to be successful. Study skills are an important set of transferable life skills. Working closely with teachers/lecturers is one of the best ways to develop and improve academic skills. Depending on what you study and the individual, your skills and personality will vary.</a:t>
            </a:r>
            <a:endParaRPr lang="en-GB" sz="1200" u="sng" dirty="0" smtClean="0">
              <a:solidFill>
                <a:srgbClr val="002060"/>
              </a:solidFill>
              <a:latin typeface="Arial" pitchFamily="34" charset="0"/>
              <a:cs typeface="Arial" pitchFamily="34" charset="0"/>
            </a:endParaRPr>
          </a:p>
          <a:p>
            <a:endParaRPr lang="en-GB" dirty="0"/>
          </a:p>
        </p:txBody>
      </p:sp>
      <p:cxnSp>
        <p:nvCxnSpPr>
          <p:cNvPr id="15" name="Straight Arrow Connector 14"/>
          <p:cNvCxnSpPr/>
          <p:nvPr/>
        </p:nvCxnSpPr>
        <p:spPr>
          <a:xfrm rot="5400000">
            <a:off x="2999510" y="1614054"/>
            <a:ext cx="1662545" cy="40178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8285017" y="969818"/>
            <a:ext cx="609604" cy="45720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stCxn id="14" idx="4"/>
          </p:cNvCxnSpPr>
          <p:nvPr/>
        </p:nvCxnSpPr>
        <p:spPr>
          <a:xfrm rot="16200000" flipH="1">
            <a:off x="6100850" y="1625832"/>
            <a:ext cx="190398" cy="2157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1770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609600" y="391886"/>
            <a:ext cx="10972800" cy="5917474"/>
          </a:xfrm>
          <a:ln/>
        </p:spPr>
        <p:style>
          <a:lnRef idx="2">
            <a:schemeClr val="dk1"/>
          </a:lnRef>
          <a:fillRef idx="1">
            <a:schemeClr val="lt1"/>
          </a:fillRef>
          <a:effectRef idx="0">
            <a:schemeClr val="dk1"/>
          </a:effectRef>
          <a:fontRef idx="minor">
            <a:schemeClr val="dk1"/>
          </a:fontRef>
        </p:style>
        <p:txBody>
          <a:bodyPr>
            <a:normAutofit fontScale="55000" lnSpcReduction="20000"/>
          </a:bodyPr>
          <a:lstStyle/>
          <a:p>
            <a:endParaRPr lang="en-GB" dirty="0" smtClean="0"/>
          </a:p>
          <a:p>
            <a:pPr algn="ctr"/>
            <a:r>
              <a:rPr lang="en-GB" sz="4000" b="1" dirty="0" smtClean="0"/>
              <a:t>References:</a:t>
            </a:r>
          </a:p>
          <a:p>
            <a:pPr algn="ctr"/>
            <a:endParaRPr lang="en-GB" sz="4000" b="1" dirty="0" smtClean="0"/>
          </a:p>
          <a:p>
            <a:pPr>
              <a:buFont typeface="Wingdings" pitchFamily="2" charset="2"/>
              <a:buChar char="§"/>
            </a:pPr>
            <a:endParaRPr lang="en-GB" dirty="0" smtClean="0">
              <a:solidFill>
                <a:schemeClr val="bg1"/>
              </a:solidFill>
              <a:latin typeface="Arial" pitchFamily="34" charset="0"/>
              <a:cs typeface="Arial" pitchFamily="34" charset="0"/>
            </a:endParaRPr>
          </a:p>
          <a:p>
            <a:pPr lvl="0"/>
            <a:r>
              <a:rPr lang="en-GB" dirty="0" smtClean="0"/>
              <a:t>Benefits of Note taking. Available at </a:t>
            </a:r>
            <a:r>
              <a:rPr lang="en-GB" u="sng" dirty="0" smtClean="0">
                <a:hlinkClick r:id="rId2"/>
              </a:rPr>
              <a:t>https://sites.austincc.edu/</a:t>
            </a:r>
            <a:r>
              <a:rPr lang="en-GB" dirty="0" smtClean="0"/>
              <a:t> Accessed 11</a:t>
            </a:r>
            <a:r>
              <a:rPr lang="en-GB" baseline="30000" dirty="0" smtClean="0"/>
              <a:t>th</a:t>
            </a:r>
            <a:r>
              <a:rPr lang="en-GB" dirty="0" smtClean="0"/>
              <a:t> September 2023) </a:t>
            </a:r>
          </a:p>
          <a:p>
            <a:pPr lvl="0"/>
            <a:r>
              <a:rPr lang="en-GB" dirty="0" err="1" smtClean="0"/>
              <a:t>Blackbourn</a:t>
            </a:r>
            <a:r>
              <a:rPr lang="en-GB" dirty="0" smtClean="0"/>
              <a:t>, N (March 8</a:t>
            </a:r>
            <a:r>
              <a:rPr lang="en-GB" baseline="30000" dirty="0" smtClean="0"/>
              <a:t>th,</a:t>
            </a:r>
            <a:r>
              <a:rPr lang="en-GB" dirty="0" smtClean="0"/>
              <a:t> 2018). Why is note taking important? Available at </a:t>
            </a:r>
            <a:r>
              <a:rPr lang="en-GB" u="sng" dirty="0" smtClean="0">
                <a:hlinkClick r:id="rId3"/>
              </a:rPr>
              <a:t>https://nickblackbourn.com/blog/why-is-note-taking-important/</a:t>
            </a:r>
            <a:r>
              <a:rPr lang="en-GB" dirty="0" smtClean="0"/>
              <a:t> </a:t>
            </a:r>
          </a:p>
          <a:p>
            <a:pPr lvl="0"/>
            <a:r>
              <a:rPr lang="en-GB" dirty="0" smtClean="0"/>
              <a:t>Cottrell, S (2019) </a:t>
            </a:r>
            <a:r>
              <a:rPr lang="en-GB" i="1" dirty="0" smtClean="0"/>
              <a:t>The Study Skills Handbook. </a:t>
            </a:r>
            <a:r>
              <a:rPr lang="en-GB" dirty="0" smtClean="0"/>
              <a:t>5th </a:t>
            </a:r>
            <a:r>
              <a:rPr lang="en-GB" dirty="0" err="1" smtClean="0"/>
              <a:t>edn</a:t>
            </a:r>
            <a:r>
              <a:rPr lang="en-GB" dirty="0" smtClean="0"/>
              <a:t>. London: Macmillan International Higher Education.</a:t>
            </a:r>
          </a:p>
          <a:p>
            <a:pPr lvl="0"/>
            <a:r>
              <a:rPr lang="en-GB" b="1" dirty="0" smtClean="0"/>
              <a:t> </a:t>
            </a:r>
            <a:r>
              <a:rPr lang="en-GB" dirty="0" smtClean="0"/>
              <a:t>Debbie Wagener d.wagener@chester.ac.uk (2006) Promoting independent learning skills using video on digital language laboratories, Computer Assisted Language Learning, 19:4-5, 279-286, DOI: </a:t>
            </a:r>
            <a:r>
              <a:rPr lang="en-GB" u="sng" dirty="0" smtClean="0">
                <a:hlinkClick r:id="rId4"/>
              </a:rPr>
              <a:t>10.1080/09588220601043180</a:t>
            </a:r>
            <a:r>
              <a:rPr lang="en-GB" u="sng" dirty="0" smtClean="0"/>
              <a:t> </a:t>
            </a:r>
            <a:endParaRPr lang="en-GB" dirty="0" smtClean="0"/>
          </a:p>
          <a:p>
            <a:pPr lvl="0"/>
            <a:r>
              <a:rPr lang="en-GB" dirty="0" smtClean="0"/>
              <a:t>Drew, C (July 31, 2023). </a:t>
            </a:r>
            <a:r>
              <a:rPr lang="en-GB" i="1" dirty="0" smtClean="0"/>
              <a:t>106 Academic Skills Examples</a:t>
            </a:r>
            <a:r>
              <a:rPr lang="en-GB" dirty="0" smtClean="0"/>
              <a:t>. Helpful Professor. </a:t>
            </a:r>
            <a:r>
              <a:rPr lang="en-GB" u="sng" dirty="0" smtClean="0">
                <a:hlinkClick r:id="rId5"/>
              </a:rPr>
              <a:t>https://helpfulprofessor.com/academic-skills-examples/</a:t>
            </a:r>
            <a:r>
              <a:rPr lang="en-GB" dirty="0" smtClean="0"/>
              <a:t> </a:t>
            </a:r>
          </a:p>
          <a:p>
            <a:pPr lvl="0"/>
            <a:r>
              <a:rPr lang="en-GB" dirty="0" smtClean="0"/>
              <a:t>Essential Skills for Undergraduate Life. Available at </a:t>
            </a:r>
            <a:r>
              <a:rPr lang="en-GB" u="sng" dirty="0" smtClean="0">
                <a:hlinkClick r:id="rId6"/>
              </a:rPr>
              <a:t>https://www.oxford-royale.com/</a:t>
            </a:r>
            <a:r>
              <a:rPr lang="en-GB" dirty="0" smtClean="0"/>
              <a:t>(Accessed 11</a:t>
            </a:r>
            <a:r>
              <a:rPr lang="en-GB" baseline="30000" dirty="0" smtClean="0"/>
              <a:t>th</a:t>
            </a:r>
            <a:r>
              <a:rPr lang="en-GB" dirty="0" smtClean="0"/>
              <a:t> September 2023) </a:t>
            </a:r>
          </a:p>
          <a:p>
            <a:pPr lvl="0"/>
            <a:r>
              <a:rPr lang="en-GB" dirty="0" smtClean="0"/>
              <a:t> Kayla Morehead, John </a:t>
            </a:r>
            <a:r>
              <a:rPr lang="en-GB" dirty="0" err="1" smtClean="0"/>
              <a:t>Dunlosky</a:t>
            </a:r>
            <a:r>
              <a:rPr lang="en-GB" dirty="0" smtClean="0"/>
              <a:t>, Katherine A. Rawson, Rachael </a:t>
            </a:r>
            <a:r>
              <a:rPr lang="en-GB" dirty="0" err="1" smtClean="0"/>
              <a:t>Blasiman</a:t>
            </a:r>
            <a:r>
              <a:rPr lang="en-GB" dirty="0" smtClean="0"/>
              <a:t> &amp; R. Benjamin Hollis (2019) Note-taking habits of 21st Century college students: implications for student learning, memory, and achievement, Memory, 27:6, 807-819, DOI: </a:t>
            </a:r>
            <a:r>
              <a:rPr lang="en-GB" u="sng" dirty="0" smtClean="0">
                <a:hlinkClick r:id="rId7"/>
              </a:rPr>
              <a:t>10.1080/09658211.2019.1569694</a:t>
            </a:r>
            <a:r>
              <a:rPr lang="en-GB" u="sng" dirty="0" smtClean="0"/>
              <a:t> </a:t>
            </a:r>
            <a:endParaRPr lang="en-GB" dirty="0" smtClean="0"/>
          </a:p>
          <a:p>
            <a:pPr lvl="0"/>
            <a:r>
              <a:rPr lang="en-GB" u="sng" dirty="0" smtClean="0"/>
              <a:t> Mullings, C (March 14 2023). </a:t>
            </a:r>
            <a:r>
              <a:rPr lang="en-GB" dirty="0" smtClean="0"/>
              <a:t>Developing independent Learning Skills that improve outcomes. Available at https://blog.irisconnect.com/uk/blog/9-tips-for-encouraging-students-to-become-independent-learners/</a:t>
            </a:r>
          </a:p>
          <a:p>
            <a:pPr lvl="0"/>
            <a:r>
              <a:rPr lang="en-GB" dirty="0" smtClean="0"/>
              <a:t> Vinikas, I (July 20, 2023). Independent Learning: What It Is and How It Works. Available at </a:t>
            </a:r>
            <a:r>
              <a:rPr lang="en-GB" u="sng" dirty="0" smtClean="0">
                <a:hlinkClick r:id="rId8"/>
              </a:rPr>
              <a:t>https://corp.kaltura.com/blog/independent-learning/</a:t>
            </a:r>
            <a:r>
              <a:rPr lang="en-GB" dirty="0" smtClean="0"/>
              <a:t> </a:t>
            </a:r>
          </a:p>
          <a:p>
            <a:r>
              <a:rPr lang="en-GB" dirty="0" smtClean="0"/>
              <a:t/>
            </a:r>
            <a:br>
              <a:rPr lang="en-GB" dirty="0" smtClean="0"/>
            </a:br>
            <a:endParaRPr lang="en-GB" b="1" dirty="0" smtClean="0">
              <a:latin typeface="Arial" pitchFamily="34" charset="0"/>
              <a:cs typeface="Arial" pitchFamily="34" charset="0"/>
            </a:endParaRPr>
          </a:p>
          <a:p>
            <a:r>
              <a:rPr lang="en-GB" dirty="0" smtClean="0">
                <a:latin typeface="Arial" pitchFamily="34" charset="0"/>
                <a:cs typeface="Arial" pitchFamily="34" charset="0"/>
              </a:rPr>
              <a:t> </a:t>
            </a:r>
          </a:p>
          <a:p>
            <a:r>
              <a:rPr lang="en-GB" dirty="0" smtClean="0"/>
              <a:t/>
            </a:r>
            <a:br>
              <a:rPr lang="en-GB" dirty="0" smtClean="0"/>
            </a:br>
            <a:endParaRPr lang="en-GB" dirty="0" smtClean="0"/>
          </a:p>
          <a:p>
            <a:endParaRPr lang="en-GB" dirty="0" smtClean="0"/>
          </a:p>
          <a:p>
            <a:endParaRPr lang="en-GB" dirty="0"/>
          </a:p>
        </p:txBody>
      </p:sp>
    </p:spTree>
    <p:extLst>
      <p:ext uri="{BB962C8B-B14F-4D97-AF65-F5344CB8AC3E}">
        <p14:creationId xmlns="" xmlns:p14="http://schemas.microsoft.com/office/powerpoint/2010/main" val="22853712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5752</TotalTime>
  <Words>318</Words>
  <Application>Microsoft Office PowerPoint</Application>
  <PresentationFormat>Custom</PresentationFormat>
  <Paragraphs>47</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Apex</vt:lpstr>
      <vt:lpstr>Slide 1</vt:lpstr>
      <vt:lpstr>Slide 2</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support academic Study</dc:title>
  <dc:creator>Karima Akhtar</dc:creator>
  <cp:lastModifiedBy>Karima Akhtar</cp:lastModifiedBy>
  <cp:revision>176</cp:revision>
  <dcterms:created xsi:type="dcterms:W3CDTF">2023-09-05T22:53:41Z</dcterms:created>
  <dcterms:modified xsi:type="dcterms:W3CDTF">2023-09-27T18:28:20Z</dcterms:modified>
</cp:coreProperties>
</file>