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599"/>
  </p:normalViewPr>
  <p:slideViewPr>
    <p:cSldViewPr>
      <p:cViewPr varScale="1">
        <p:scale>
          <a:sx n="48" d="100"/>
          <a:sy n="48" d="100"/>
        </p:scale>
        <p:origin x="1339" y="4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0A0B3E-7E51-4F31-B757-C6D1E6624A0D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D56C16-6DAD-4639-AB48-CA4A4E6B2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8467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D56C16-6DAD-4639-AB48-CA4A4E6B26E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254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e.g.</a:t>
            </a:r>
            <a:r>
              <a:rPr lang="en-GB" baseline="0" dirty="0"/>
              <a:t> TSD is in the consumer market – suggest a strategy for SfWP – but what about organisational markets</a:t>
            </a:r>
          </a:p>
          <a:p>
            <a:endParaRPr lang="en-GB" baseline="0" dirty="0"/>
          </a:p>
          <a:p>
            <a:endParaRPr lang="en-GB" dirty="0"/>
          </a:p>
          <a:p>
            <a:r>
              <a:rPr lang="en-GB" dirty="0"/>
              <a:t>How market segments can be identified and ‘serviced’24 is influenced by</a:t>
            </a:r>
          </a:p>
          <a:p>
            <a:r>
              <a:rPr lang="en-GB" dirty="0"/>
              <a:t>a number of trends in the business environment already discussed in this</a:t>
            </a:r>
          </a:p>
          <a:p>
            <a:r>
              <a:rPr lang="en-GB" dirty="0"/>
              <a:t>chapter. For example, the wide availability of consumer data and the ability</a:t>
            </a:r>
          </a:p>
          <a:p>
            <a:r>
              <a:rPr lang="en-GB" dirty="0"/>
              <a:t>to process it electronically combined with increased flexibility of companies’</a:t>
            </a:r>
          </a:p>
          <a:p>
            <a:r>
              <a:rPr lang="en-GB" dirty="0"/>
              <a:t>operations allow segmentation to be undertaken at a micro-level – even down</a:t>
            </a:r>
          </a:p>
          <a:p>
            <a:r>
              <a:rPr lang="en-GB" dirty="0"/>
              <a:t>to individual consumers. So internet shopping selectively targets consumers</a:t>
            </a:r>
          </a:p>
          <a:p>
            <a:r>
              <a:rPr lang="en-GB" dirty="0"/>
              <a:t>with special offers based on their past purchasing patterns. The emergence</a:t>
            </a:r>
          </a:p>
          <a:p>
            <a:r>
              <a:rPr lang="en-GB" dirty="0"/>
              <a:t>of more affluent, mobile consumers means that geographical segmentation</a:t>
            </a:r>
          </a:p>
          <a:p>
            <a:r>
              <a:rPr lang="en-GB" dirty="0"/>
              <a:t>may be much less effective than lifestyle segmentation (across national</a:t>
            </a:r>
          </a:p>
          <a:p>
            <a:r>
              <a:rPr lang="en-GB" dirty="0"/>
              <a:t>boundaries).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D56C16-6DAD-4639-AB48-CA4A4E6B26E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278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5BF28F-AD1E-49F1-8A00-2D961B4C0B56}" type="datetimeFigureOut">
              <a:rPr lang="en-GB"/>
              <a:pPr>
                <a:defRPr/>
              </a:pPr>
              <a:t>08/06/2020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5CEAE-229B-49D6-BE43-1A21C1D2413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988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76875-EEA1-4144-8DCE-7CAE93481DDC}" type="datetimeFigureOut">
              <a:rPr lang="en-GB"/>
              <a:pPr>
                <a:defRPr/>
              </a:pPr>
              <a:t>08/06/2020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BB61E1-D031-4C89-8B34-C4698E893B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954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20AC2-6F7D-47FA-BDA7-A2CEEA4B86D9}" type="datetimeFigureOut">
              <a:rPr lang="en-GB"/>
              <a:pPr>
                <a:defRPr/>
              </a:pPr>
              <a:t>08/06/2020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9B1E74-D8B1-439B-97AF-B7D6477E5C1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9854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F615E0-4FA8-420F-9139-4531ED4BE9D9}" type="datetimeFigureOut">
              <a:rPr lang="en-GB"/>
              <a:pPr>
                <a:defRPr/>
              </a:pPr>
              <a:t>08/06/2020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B0839-29C7-402C-8B1C-ED6AEDF92D6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0790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A850C-2A35-4725-9A5C-BDF38420544A}" type="datetimeFigureOut">
              <a:rPr lang="en-GB"/>
              <a:pPr>
                <a:defRPr/>
              </a:pPr>
              <a:t>08/06/2020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E72D6-7E5F-4A8C-8116-8DA0C4167B3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0506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E57B6D-774B-42B5-AE26-659F67BB2F06}" type="datetimeFigureOut">
              <a:rPr lang="en-GB"/>
              <a:pPr>
                <a:defRPr/>
              </a:pPr>
              <a:t>08/06/2020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385043-4704-40C3-95C2-54245A146C1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009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47E6A-A717-45F7-8457-D47937270B5D}" type="datetimeFigureOut">
              <a:rPr lang="en-GB"/>
              <a:pPr>
                <a:defRPr/>
              </a:pPr>
              <a:t>08/06/2020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619AA-52EF-4CD5-9DFD-727F107A0C0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3634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857291-CED6-460F-AEC4-F90D913590C5}" type="datetimeFigureOut">
              <a:rPr lang="en-GB"/>
              <a:pPr>
                <a:defRPr/>
              </a:pPr>
              <a:t>08/06/2020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63C7B-6022-42B6-A72A-13F836300EA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8435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E561A-C3C0-4AEC-9E2A-B2CB3607A080}" type="datetimeFigureOut">
              <a:rPr lang="en-GB"/>
              <a:pPr>
                <a:defRPr/>
              </a:pPr>
              <a:t>08/06/2020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463805-D024-410A-9B62-668285555C6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012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5B7A0-F987-4835-A6BD-3CC3B49ED08F}" type="datetimeFigureOut">
              <a:rPr lang="en-GB"/>
              <a:pPr>
                <a:defRPr/>
              </a:pPr>
              <a:t>08/06/2020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9890B-E9E2-499F-A8DC-3F5DCED9CB2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535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DBCC0-743B-4D99-ADAF-49C61111FDBB}" type="datetimeFigureOut">
              <a:rPr lang="en-GB"/>
              <a:pPr>
                <a:defRPr/>
              </a:pPr>
              <a:t>08/06/2020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655CD-C487-4B7E-A42A-11CF157AF06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8241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E033CD6-4A19-44F1-9070-CCAC16D670D5}" type="datetimeFigureOut">
              <a:rPr lang="en-GB"/>
              <a:pPr>
                <a:defRPr/>
              </a:pPr>
              <a:t>08/06/2020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4C2319A-AC50-4E18-8628-CF6BE16E8F5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6719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Understanding the suitability of strategic options by using concepts about the strategic position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4077072"/>
            <a:ext cx="6400800" cy="1752600"/>
          </a:xfrm>
        </p:spPr>
        <p:txBody>
          <a:bodyPr/>
          <a:lstStyle/>
          <a:p>
            <a:r>
              <a:rPr lang="en-GB" dirty="0"/>
              <a:t>Week 3 </a:t>
            </a:r>
          </a:p>
        </p:txBody>
      </p:sp>
    </p:spTree>
    <p:extLst>
      <p:ext uri="{BB962C8B-B14F-4D97-AF65-F5344CB8AC3E}">
        <p14:creationId xmlns:p14="http://schemas.microsoft.com/office/powerpoint/2010/main" val="41950474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en-GB" b="1" i="0" u="none" strike="noStrike" baseline="0" dirty="0">
                <a:latin typeface="HelveticaNeue-Medium"/>
              </a:rPr>
              <a:t>Layers of the business environment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268760"/>
            <a:ext cx="6803795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4437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Macro-environmental influences – the PESTEL framework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556792"/>
            <a:ext cx="5019675" cy="526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2793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Segmenting a 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market segmentation?</a:t>
            </a:r>
          </a:p>
          <a:p>
            <a:r>
              <a:rPr lang="en-GB" dirty="0"/>
              <a:t>In what why can a market be segmented?</a:t>
            </a:r>
          </a:p>
        </p:txBody>
      </p:sp>
    </p:spTree>
    <p:extLst>
      <p:ext uri="{BB962C8B-B14F-4D97-AF65-F5344CB8AC3E}">
        <p14:creationId xmlns:p14="http://schemas.microsoft.com/office/powerpoint/2010/main" val="3128871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4960"/>
            <a:ext cx="8229600" cy="810344"/>
          </a:xfrm>
        </p:spPr>
        <p:txBody>
          <a:bodyPr>
            <a:normAutofit fontScale="90000"/>
          </a:bodyPr>
          <a:lstStyle/>
          <a:p>
            <a:r>
              <a:rPr lang="en-GB" dirty="0"/>
              <a:t>Some bases of market segmentation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92696"/>
            <a:ext cx="6624735" cy="52438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2558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826922"/>
          </a:xfrm>
        </p:spPr>
        <p:txBody>
          <a:bodyPr/>
          <a:lstStyle/>
          <a:p>
            <a:r>
              <a:rPr lang="en-GB" dirty="0"/>
              <a:t>Strategy development directions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871546"/>
            <a:ext cx="6835638" cy="4861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6180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Understanding the suitability of strategic options by using concepts about the strategic position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935" y="1412776"/>
            <a:ext cx="6884764" cy="5273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35178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E629A-FBE9-4768-AA38-0C1E0BAE2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5510CBA-FFCA-4050-90CF-98FA2333A213}"/>
              </a:ext>
            </a:extLst>
          </p:cNvPr>
          <p:cNvSpPr/>
          <p:nvPr/>
        </p:nvSpPr>
        <p:spPr>
          <a:xfrm>
            <a:off x="323528" y="1212271"/>
            <a:ext cx="7992888" cy="26552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David, F. R., &amp; David, F. R., 2017. </a:t>
            </a:r>
            <a:r>
              <a:rPr lang="en-US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Strategic management: A competitive advantage approach, concepts and cases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16th ed. Boston, MA: Pearson.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Thompson, A., </a:t>
            </a:r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Peteraf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M., Gamble, J. and Strickland, A., 2016. </a:t>
            </a:r>
            <a:r>
              <a:rPr lang="en-US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Crafting And Executing Strategy: The Quest For Competitive Advantage, Concepts And Cases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20th ed. New York: McGraw-Hill Education.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Slack, N., Brandon-Jones, A., Johnston, R. and Betts, A., 2015. </a:t>
            </a:r>
            <a:r>
              <a:rPr lang="en-US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Operations And Process Management - Principles And Practice For Strategic Impact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4th ed. Harlow, United Kingdom: Pearson Education Limited.</a:t>
            </a:r>
          </a:p>
        </p:txBody>
      </p:sp>
    </p:spTree>
    <p:extLst>
      <p:ext uri="{BB962C8B-B14F-4D97-AF65-F5344CB8AC3E}">
        <p14:creationId xmlns:p14="http://schemas.microsoft.com/office/powerpoint/2010/main" val="4099541512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</TotalTime>
  <Words>317</Words>
  <Application>Microsoft Office PowerPoint</Application>
  <PresentationFormat>On-screen Show (4:3)</PresentationFormat>
  <Paragraphs>30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HelveticaNeue-Medium</vt:lpstr>
      <vt:lpstr>Myriad Pro</vt:lpstr>
      <vt:lpstr>SftWP July 15</vt:lpstr>
      <vt:lpstr>Understanding the suitability of strategic options by using concepts about the strategic position</vt:lpstr>
      <vt:lpstr>Layers of the business environment</vt:lpstr>
      <vt:lpstr>Macro-environmental influences – the PESTEL framework</vt:lpstr>
      <vt:lpstr>Segmenting a market</vt:lpstr>
      <vt:lpstr>Some bases of market segmentation</vt:lpstr>
      <vt:lpstr>Strategy development directions</vt:lpstr>
      <vt:lpstr>Understanding the suitability of strategic options by using concepts about the strategic position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Maund</dc:creator>
  <cp:lastModifiedBy>Husam Helmi</cp:lastModifiedBy>
  <cp:revision>11</cp:revision>
  <dcterms:created xsi:type="dcterms:W3CDTF">2015-10-27T10:51:31Z</dcterms:created>
  <dcterms:modified xsi:type="dcterms:W3CDTF">2020-06-08T16:48:31Z</dcterms:modified>
</cp:coreProperties>
</file>