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9" r:id="rId5"/>
    <p:sldId id="261" r:id="rId6"/>
    <p:sldId id="262" r:id="rId7"/>
    <p:sldId id="269" r:id="rId8"/>
    <p:sldId id="266" r:id="rId9"/>
    <p:sldId id="267" r:id="rId10"/>
    <p:sldId id="268" r:id="rId11"/>
    <p:sldId id="270" r:id="rId12"/>
    <p:sldId id="271" r:id="rId13"/>
    <p:sldId id="272" r:id="rId14"/>
    <p:sldId id="273" r:id="rId15"/>
    <p:sldId id="274" r:id="rId16"/>
    <p:sldId id="275" r:id="rId17"/>
    <p:sldId id="279" r:id="rId18"/>
    <p:sldId id="276" r:id="rId19"/>
    <p:sldId id="281" r:id="rId20"/>
    <p:sldId id="277" r:id="rId21"/>
    <p:sldId id="282" r:id="rId22"/>
    <p:sldId id="283"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88124" autoAdjust="0"/>
  </p:normalViewPr>
  <p:slideViewPr>
    <p:cSldViewPr snapToGrid="0">
      <p:cViewPr varScale="1">
        <p:scale>
          <a:sx n="84" d="100"/>
          <a:sy n="84" d="100"/>
        </p:scale>
        <p:origin x="9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DDED24-2E2E-4119-B167-37F922E1C1E3}" type="datetimeFigureOut">
              <a:rPr lang="zh-CN" altLang="en-US" smtClean="0"/>
              <a:t>2024/4/28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815B-9662-4F01-94EC-02B97873D5BE}" type="slidenum">
              <a:rPr lang="zh-CN" altLang="en-US" smtClean="0"/>
              <a:t>‹#›</a:t>
            </a:fld>
            <a:endParaRPr lang="zh-CN" altLang="en-US"/>
          </a:p>
        </p:txBody>
      </p:sp>
    </p:spTree>
    <p:extLst>
      <p:ext uri="{BB962C8B-B14F-4D97-AF65-F5344CB8AC3E}">
        <p14:creationId xmlns:p14="http://schemas.microsoft.com/office/powerpoint/2010/main" val="158930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1</a:t>
            </a:fld>
            <a:endParaRPr lang="zh-CN" altLang="en-US"/>
          </a:p>
        </p:txBody>
      </p:sp>
    </p:spTree>
    <p:extLst>
      <p:ext uri="{BB962C8B-B14F-4D97-AF65-F5344CB8AC3E}">
        <p14:creationId xmlns:p14="http://schemas.microsoft.com/office/powerpoint/2010/main" val="2985088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To create the best overall driving experience and gain a competitive edge, automotive companies have many sound-based goals that NVH helps them address, including: Increase driver and passenger comfort. Reduce vibration-based failures. Create a desired sound or vibration. Adhere to noise regulations. Minimize tonal noises. Ensure structural reliability and improve lifespan. Minimize operator fatigue by providing a quiet environment.</a:t>
            </a:r>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2</a:t>
            </a:fld>
            <a:endParaRPr lang="zh-CN" altLang="en-US"/>
          </a:p>
        </p:txBody>
      </p:sp>
    </p:spTree>
    <p:extLst>
      <p:ext uri="{BB962C8B-B14F-4D97-AF65-F5344CB8AC3E}">
        <p14:creationId xmlns:p14="http://schemas.microsoft.com/office/powerpoint/2010/main" val="1402152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3</a:t>
            </a:fld>
            <a:endParaRPr lang="zh-CN" altLang="en-US"/>
          </a:p>
        </p:txBody>
      </p:sp>
    </p:spTree>
    <p:extLst>
      <p:ext uri="{BB962C8B-B14F-4D97-AF65-F5344CB8AC3E}">
        <p14:creationId xmlns:p14="http://schemas.microsoft.com/office/powerpoint/2010/main" val="703181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4</a:t>
            </a:fld>
            <a:endParaRPr lang="zh-CN" altLang="en-US"/>
          </a:p>
        </p:txBody>
      </p:sp>
    </p:spTree>
    <p:extLst>
      <p:ext uri="{BB962C8B-B14F-4D97-AF65-F5344CB8AC3E}">
        <p14:creationId xmlns:p14="http://schemas.microsoft.com/office/powerpoint/2010/main" val="34895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1. The basics of harmonic resonance: Harmonic resonance occurs when a vibrating system or object is exposed to a periodic force or vibration at the same or nearly the same frequency as its natural frequency. This results in an increase in amplitude of the vibration, which can lead to the system's sustained oscillation. For instance, consider a guitar string. When plucked, the string vibrates at its natural frequency, producing a sound. When another guitar string is plucked at the same frequency, the first string will also vibrate, leading to a sustained oscillation, which produces a louder sound.</a:t>
            </a:r>
          </a:p>
          <a:p>
            <a:endParaRPr lang="en-GB" altLang="zh-CN" dirty="0"/>
          </a:p>
          <a:p>
            <a:r>
              <a:rPr lang="en-GB" altLang="zh-CN" dirty="0"/>
              <a:t>2. Significance of harmonic resonance: Harmonic resonance is crucial in the world of music as it enables the creation of harmonies and chords. The concept of harmonic resonance is also significant in fields such as electrical engineering and acoustics, where it is used in the design of filters, amplifiers, and other devices.</a:t>
            </a:r>
          </a:p>
          <a:p>
            <a:endParaRPr lang="en-GB" altLang="zh-CN" dirty="0"/>
          </a:p>
          <a:p>
            <a:r>
              <a:rPr lang="en-GB" altLang="zh-CN" dirty="0"/>
              <a:t>3. Applications of harmonic resonance: The concept of harmonic resonance has practical applications in various fields. One such application is in the field of structural engineering, where it is used to measure the natural frequency of a building or bridge. By determining the natural frequency, engineers can identify the frequency to which the structure is most vulnerable. This information can then be used to strengthen the structure against potential damage from environmental factors such as earthquakes or strong winds.</a:t>
            </a:r>
          </a:p>
          <a:p>
            <a:endParaRPr lang="en-GB" altLang="zh-CN" dirty="0"/>
          </a:p>
          <a:p>
            <a:r>
              <a:rPr lang="en-GB" altLang="zh-CN" dirty="0"/>
              <a:t>4. Harmonic resonance in chemistry: Harmonic resonance is also significant in the field of chemistry, where it is used to describe the phenomenon of resonance in chemical compounds. Resonance occurs when a molecule can be represented by two or more Lewis structures with the same arrangement of atoms, but different arrangement of electrons. The resonance hybrid of these structures is a more accurate representation of the molecule's structure than any of the individual structures could provide.</a:t>
            </a:r>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5</a:t>
            </a:fld>
            <a:endParaRPr lang="zh-CN" altLang="en-US"/>
          </a:p>
        </p:txBody>
      </p:sp>
    </p:spTree>
    <p:extLst>
      <p:ext uri="{BB962C8B-B14F-4D97-AF65-F5344CB8AC3E}">
        <p14:creationId xmlns:p14="http://schemas.microsoft.com/office/powerpoint/2010/main" val="1723746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sz="1200" dirty="0">
                <a:latin typeface="Times New Roman" panose="02020603050405020304" pitchFamily="18" charset="0"/>
                <a:cs typeface="Times New Roman" panose="02020603050405020304" pitchFamily="18" charset="0"/>
              </a:rPr>
              <a:t>When performing automotive NVH analyses, special attention should need to be paid to avoiding harmonic resonances, as they can exacerbate vibration and noise, leading to discomfort or even damage to components. By changing the dimensions, mass distribution, stiffness and damping characteristics of the structure, the intrinsic frequency of the system can be adjusted so that resonances can be avoided in the operating frequency range of the vehicle.</a:t>
            </a:r>
            <a:endParaRPr lang="zh-CN" altLang="en-US" sz="1200" dirty="0">
              <a:latin typeface="Times New Roman" panose="02020603050405020304" pitchFamily="18" charset="0"/>
              <a:cs typeface="Times New Roman" panose="02020603050405020304" pitchFamily="18" charset="0"/>
            </a:endParaRPr>
          </a:p>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6</a:t>
            </a:fld>
            <a:endParaRPr lang="zh-CN" altLang="en-US"/>
          </a:p>
        </p:txBody>
      </p:sp>
    </p:spTree>
    <p:extLst>
      <p:ext uri="{BB962C8B-B14F-4D97-AF65-F5344CB8AC3E}">
        <p14:creationId xmlns:p14="http://schemas.microsoft.com/office/powerpoint/2010/main" val="3163167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7</a:t>
            </a:fld>
            <a:endParaRPr lang="zh-CN" altLang="en-US"/>
          </a:p>
        </p:txBody>
      </p:sp>
    </p:spTree>
    <p:extLst>
      <p:ext uri="{BB962C8B-B14F-4D97-AF65-F5344CB8AC3E}">
        <p14:creationId xmlns:p14="http://schemas.microsoft.com/office/powerpoint/2010/main" val="664526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8</a:t>
            </a:fld>
            <a:endParaRPr lang="zh-CN" altLang="en-US"/>
          </a:p>
        </p:txBody>
      </p:sp>
    </p:spTree>
    <p:extLst>
      <p:ext uri="{BB962C8B-B14F-4D97-AF65-F5344CB8AC3E}">
        <p14:creationId xmlns:p14="http://schemas.microsoft.com/office/powerpoint/2010/main" val="1293857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Piezoelectric accelerometer outputs are of the charge type, so they need to be used in conjunction with a charge amplifier before the signal is transmitted to the collector or connected directly to a collector with built-in charge conditioning. Charge amplifiers use capacitance as negative feedback and are largely unaffected by cable capacitance in use, but can be affected by electrostatic fields.</a:t>
            </a:r>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9</a:t>
            </a:fld>
            <a:endParaRPr lang="zh-CN" altLang="en-US"/>
          </a:p>
        </p:txBody>
      </p:sp>
    </p:spTree>
    <p:extLst>
      <p:ext uri="{BB962C8B-B14F-4D97-AF65-F5344CB8AC3E}">
        <p14:creationId xmlns:p14="http://schemas.microsoft.com/office/powerpoint/2010/main" val="329487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10</a:t>
            </a:fld>
            <a:endParaRPr lang="zh-CN" altLang="en-US"/>
          </a:p>
        </p:txBody>
      </p:sp>
    </p:spTree>
    <p:extLst>
      <p:ext uri="{BB962C8B-B14F-4D97-AF65-F5344CB8AC3E}">
        <p14:creationId xmlns:p14="http://schemas.microsoft.com/office/powerpoint/2010/main" val="3890482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The sampling frequency as shown is not more than double the original signal frequency and therefore the original signal cannot be accurately identified.</a:t>
            </a:r>
          </a:p>
          <a:p>
            <a:endParaRPr lang="en-GB" altLang="zh-CN" dirty="0"/>
          </a:p>
          <a:p>
            <a:r>
              <a:rPr lang="en-GB" altLang="zh-CN" dirty="0"/>
              <a:t>For example, when the sampling frequency is 5 times that of the reference signal, the characteristics of the reference signal will be preserved. In fact, sampling is obtained when the sampling frequency is 2.5 times the reference signal. Oversampling improves resolution but causes aliasing.</a:t>
            </a:r>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11</a:t>
            </a:fld>
            <a:endParaRPr lang="zh-CN" altLang="en-US"/>
          </a:p>
        </p:txBody>
      </p:sp>
    </p:spTree>
    <p:extLst>
      <p:ext uri="{BB962C8B-B14F-4D97-AF65-F5344CB8AC3E}">
        <p14:creationId xmlns:p14="http://schemas.microsoft.com/office/powerpoint/2010/main" val="1421989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Sensors 1 measure the sound pressure of the engine exhaust and are used to detect engine exhaust noise. Sensors 2 measure the vertical acceleration of the engine and are used to detect the vertical vibration of the engine. Sensor 3 measures the lateral acceleration of the engine and is used to detect the lateral vibration of the engine. Sensor 4 measures the vibration of the yellow safety grid in front of the engine. Sensors 5 is used to detect the rotational speed of the engine crankshaft.</a:t>
            </a:r>
            <a:endParaRPr lang="zh-CN" altLang="en-US"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12</a:t>
            </a:fld>
            <a:endParaRPr lang="zh-CN" altLang="en-US"/>
          </a:p>
        </p:txBody>
      </p:sp>
    </p:spTree>
    <p:extLst>
      <p:ext uri="{BB962C8B-B14F-4D97-AF65-F5344CB8AC3E}">
        <p14:creationId xmlns:p14="http://schemas.microsoft.com/office/powerpoint/2010/main" val="40324403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en-GB" altLang="zh-CN" dirty="0"/>
              <a:t>The time-domain signals of the sound pressure measured by sensors 1 were converted to frequency-domain signals by FFT to obtain Fig. 6. (a) and (b) in the figure show the vibration frequency distributions of the two-cylinder and four-cylinder engines at 3000 rpm, respectively. The two-cylinder engine has two peaks of 4.41 Pa and 5.389 Pa at 48.83 Hz and 97.56 Hz, respectively. The ignition order of the two-cylinder engine is the first order, which corresponds to the peak at 48.83 Hz, while the vibration order of the piston is the second order, which corresponds to the peak at 97.56 Hz. However, the four-cylinder engine only has a peak of 5.396 Pa at 97.56 Hz. The ignition order and piston vibration order of the four-cylinder engine are both second order, so there is only one peak in the graph.</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13</a:t>
            </a:fld>
            <a:endParaRPr lang="zh-CN" altLang="en-US"/>
          </a:p>
        </p:txBody>
      </p:sp>
    </p:spTree>
    <p:extLst>
      <p:ext uri="{BB962C8B-B14F-4D97-AF65-F5344CB8AC3E}">
        <p14:creationId xmlns:p14="http://schemas.microsoft.com/office/powerpoint/2010/main" val="9777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en-GB" altLang="zh-CN" dirty="0"/>
              <a:t>The time-domain signals of sound pressure measured by sensors 1 are converted to frequency-domain signals by FFT to obtain Fig. 7. (a) and (b) in the figure are the vibration frequency distributions of two-cylinder and four-cylinder engines at 6000 rpm, respectively. The comparison shows that only the two-cylinder engine has a peak at 97.66Hz, indicating that this frequency corresponds to the 1st order. Both two-cylinder and four-cylinder engines show peaks at 195.31Hz, 488.28Hz and 585.94Hz. However, the amplitudes of the four-cylinder engines are all smaller than the two-cylinder engines. This indicates that four-cylinder engines usually have a more uniform ignition interval, which means that their exhaust pulses are more balanced and continuous. The relatively even distribution of power shocks to each piston reduces irregular vibrations and noise.</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14</a:t>
            </a:fld>
            <a:endParaRPr lang="zh-CN" altLang="en-US"/>
          </a:p>
        </p:txBody>
      </p:sp>
    </p:spTree>
    <p:extLst>
      <p:ext uri="{BB962C8B-B14F-4D97-AF65-F5344CB8AC3E}">
        <p14:creationId xmlns:p14="http://schemas.microsoft.com/office/powerpoint/2010/main" val="916225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The vertical acceleration of the engine is measured by sensor 2. By FFT and dividing the order, Fig. 8 is obtained.(a) and (b) in the figure show the vertical vibration order waterfall of the two-cylinder and four-cylinder engines, respectively.</a:t>
            </a:r>
          </a:p>
          <a:p>
            <a:r>
              <a:rPr lang="en-GB" altLang="zh-CN" dirty="0"/>
              <a:t>Consistent with the previous analysis, since the ignition order of the two-cylinder engine is the first order, its vibration amplitude in the first order shown in the figure is larger, while the vibration amplitude in the second order of the four-cylinder engine is larger. At higher orders, the amplitude of vibration is similar for both engines, which is caused by the motion of multiple components inside the engine.</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15</a:t>
            </a:fld>
            <a:endParaRPr lang="zh-CN" altLang="en-US"/>
          </a:p>
        </p:txBody>
      </p:sp>
    </p:spTree>
    <p:extLst>
      <p:ext uri="{BB962C8B-B14F-4D97-AF65-F5344CB8AC3E}">
        <p14:creationId xmlns:p14="http://schemas.microsoft.com/office/powerpoint/2010/main" val="4002124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The vertical direction acceleration of the engine was measured by sensor 2. The FFT is obtained in Fig. 9. (a) and (b) show the FFT waterfall of vertical vibration for the two-cylinder and four-cylinder engines, respectively. the white curves in the figure mark the possible areas of vertical resonance generation for the two engines. At 2000 Hz , the engine may have a significant increase in vertical vibration amplitude due to the external frequency excitation matching its own natural frequency.</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16</a:t>
            </a:fld>
            <a:endParaRPr lang="zh-CN" altLang="en-US"/>
          </a:p>
        </p:txBody>
      </p:sp>
    </p:spTree>
    <p:extLst>
      <p:ext uri="{BB962C8B-B14F-4D97-AF65-F5344CB8AC3E}">
        <p14:creationId xmlns:p14="http://schemas.microsoft.com/office/powerpoint/2010/main" val="1978919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The lateral acceleration of the engine is measured by sensor 3. By FFT and dividing the order, Fig. 10 is obtained.(a) and (b) in the figure show the vertical vibration order waterfall of the two-cylinder and four-cylinder engines, respectively. Consistent with the previous analysis, the two-cylinder engine shows a larger vibration amplitude in the first order in the figure because its ignition order is the first order, whereas the four-cylinder engine shows a larger vibration amplitude in the second order. At higher orders, the vibration amplitude of the four-cylinder engine is less than that of the two-cylinder engine. This may be due to the longer combustion interval, which results in a larger gap in the power pulse, producing larger vibration amplitudes.</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17</a:t>
            </a:fld>
            <a:endParaRPr lang="zh-CN" altLang="en-US"/>
          </a:p>
        </p:txBody>
      </p:sp>
    </p:spTree>
    <p:extLst>
      <p:ext uri="{BB962C8B-B14F-4D97-AF65-F5344CB8AC3E}">
        <p14:creationId xmlns:p14="http://schemas.microsoft.com/office/powerpoint/2010/main" val="37804121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The lateral acceleration of the engine was measured by sensor 3. The FFT was used to obtain Fig. 11. The vertical vibration FFT waterfalls for the two-cylinder and four-cylinder engines are shown in Figs. (a) and (b), respectively. The possible lateral resonance regions of the two engines are marked with white curves in the Figs. At 1000 Hz , the engine may have a significant increase in lateral vibration amplitude due to the external frequency excitation matching its own natural frequency.</a:t>
            </a:r>
            <a:endParaRPr lang="en-GB" dirty="0"/>
          </a:p>
        </p:txBody>
      </p:sp>
      <p:sp>
        <p:nvSpPr>
          <p:cNvPr id="4" name="灯片编号占位符 3"/>
          <p:cNvSpPr>
            <a:spLocks noGrp="1"/>
          </p:cNvSpPr>
          <p:nvPr>
            <p:ph type="sldNum" sz="quarter" idx="5"/>
          </p:nvPr>
        </p:nvSpPr>
        <p:spPr/>
        <p:txBody>
          <a:bodyPr/>
          <a:lstStyle/>
          <a:p>
            <a:fld id="{34D7815B-9662-4F01-94EC-02B97873D5BE}" type="slidenum">
              <a:rPr lang="zh-CN" altLang="en-US" smtClean="0"/>
              <a:t>18</a:t>
            </a:fld>
            <a:endParaRPr lang="zh-CN" altLang="en-US"/>
          </a:p>
        </p:txBody>
      </p:sp>
    </p:spTree>
    <p:extLst>
      <p:ext uri="{BB962C8B-B14F-4D97-AF65-F5344CB8AC3E}">
        <p14:creationId xmlns:p14="http://schemas.microsoft.com/office/powerpoint/2010/main" val="4555094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The vibration of the safety </a:t>
            </a:r>
            <a:r>
              <a:rPr lang="en-US" altLang="zh-CN" dirty="0"/>
              <a:t>grid</a:t>
            </a:r>
            <a:r>
              <a:rPr lang="en-GB" altLang="zh-CN" dirty="0"/>
              <a:t> in front of the engine was measured by sensors 4. The FFT was used to obtain Fig. 12.It can be seen from the figure that the safety grid produces large vibrations at engine speeds of 2000,4000 and 6300 rpm. It may be due to the fact that at these speeds, the vibration frequency of the engine and the intrinsic frequency of the safety net are equal and the safety net resonates. This is also a concern in the design of automotive engines.</a:t>
            </a:r>
          </a:p>
        </p:txBody>
      </p:sp>
      <p:sp>
        <p:nvSpPr>
          <p:cNvPr id="4" name="灯片编号占位符 3"/>
          <p:cNvSpPr>
            <a:spLocks noGrp="1"/>
          </p:cNvSpPr>
          <p:nvPr>
            <p:ph type="sldNum" sz="quarter" idx="5"/>
          </p:nvPr>
        </p:nvSpPr>
        <p:spPr/>
        <p:txBody>
          <a:bodyPr/>
          <a:lstStyle/>
          <a:p>
            <a:fld id="{34D7815B-9662-4F01-94EC-02B97873D5BE}" type="slidenum">
              <a:rPr lang="zh-CN" altLang="en-US" smtClean="0"/>
              <a:t>19</a:t>
            </a:fld>
            <a:endParaRPr lang="zh-CN" altLang="en-US"/>
          </a:p>
        </p:txBody>
      </p:sp>
    </p:spTree>
    <p:extLst>
      <p:ext uri="{BB962C8B-B14F-4D97-AF65-F5344CB8AC3E}">
        <p14:creationId xmlns:p14="http://schemas.microsoft.com/office/powerpoint/2010/main" val="140785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28/04/2024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28/04/2024</a:t>
            </a:fld>
            <a:endParaRPr lang="en-GB" dirty="0"/>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28/04/2024</a:t>
            </a:fld>
            <a:endParaRPr lang="en-GB" dirty="0"/>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28/04/2024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dirty="0"/>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432" y="832422"/>
            <a:ext cx="8735568" cy="1782762"/>
          </a:xfrm>
        </p:spPr>
        <p:txBody>
          <a:bodyPr>
            <a:noAutofit/>
          </a:bodyPr>
          <a:lstStyle/>
          <a:p>
            <a:r>
              <a:rPr lang="en-US" sz="4000" dirty="0"/>
              <a:t>NVH Analysis</a:t>
            </a:r>
            <a:endParaRPr lang="en-GB" sz="4000" dirty="0"/>
          </a:p>
        </p:txBody>
      </p:sp>
      <p:sp>
        <p:nvSpPr>
          <p:cNvPr id="3" name="Content Placeholder 2"/>
          <p:cNvSpPr>
            <a:spLocks noGrp="1"/>
          </p:cNvSpPr>
          <p:nvPr>
            <p:ph idx="1"/>
          </p:nvPr>
        </p:nvSpPr>
        <p:spPr>
          <a:xfrm>
            <a:off x="236306" y="3433120"/>
            <a:ext cx="11517330" cy="1847540"/>
          </a:xfrm>
        </p:spPr>
        <p:txBody>
          <a:bodyPr>
            <a:normAutofit/>
          </a:bodyPr>
          <a:lstStyle/>
          <a:p>
            <a:pPr marL="0" indent="0" algn="ctr">
              <a:buNone/>
            </a:pPr>
            <a:r>
              <a:rPr lang="en-US" altLang="zh-CN" sz="2400" dirty="0"/>
              <a:t>Jinhao Xia</a:t>
            </a:r>
          </a:p>
          <a:p>
            <a:pPr marL="0" indent="0" algn="ctr">
              <a:buNone/>
            </a:pPr>
            <a:r>
              <a:rPr lang="en-US" sz="2400" dirty="0"/>
              <a:t>2300256</a:t>
            </a:r>
            <a:endParaRPr lang="en-GB" sz="2400" dirty="0"/>
          </a:p>
          <a:p>
            <a:pPr marL="0" indent="0" algn="ctr">
              <a:buNone/>
            </a:pPr>
            <a:r>
              <a:rPr lang="en-GB" sz="2400" dirty="0"/>
              <a:t>ACEA7003 Advanced Vehicle Dynamic Behaviour</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323414" y="274638"/>
            <a:ext cx="10972800" cy="1143000"/>
          </a:xfrm>
        </p:spPr>
        <p:txBody>
          <a:bodyPr/>
          <a:lstStyle/>
          <a:p>
            <a:r>
              <a:rPr lang="en-GB" b="0" i="0" dirty="0">
                <a:solidFill>
                  <a:srgbClr val="000000"/>
                </a:solidFill>
                <a:effectLst/>
                <a:latin typeface="Calibri Light" panose="020F0302020204030204" pitchFamily="34" charset="0"/>
              </a:rPr>
              <a:t>​</a:t>
            </a:r>
            <a:endParaRPr lang="en-GB" dirty="0"/>
          </a:p>
        </p:txBody>
      </p:sp>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30345" y="211475"/>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1. What is NVH in Cars?</a:t>
            </a:r>
            <a:endParaRPr lang="zh-CN" altLang="en-US"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0B3E723F-B9B5-D191-7E03-65AD4476C137}"/>
              </a:ext>
            </a:extLst>
          </p:cNvPr>
          <p:cNvSpPr txBox="1"/>
          <p:nvPr/>
        </p:nvSpPr>
        <p:spPr>
          <a:xfrm>
            <a:off x="437714" y="849313"/>
            <a:ext cx="10744200" cy="3724096"/>
          </a:xfrm>
          <a:prstGeom prst="rect">
            <a:avLst/>
          </a:prstGeom>
          <a:noFill/>
        </p:spPr>
        <p:txBody>
          <a:bodyPr wrap="square" rtlCol="0">
            <a:spAutoFit/>
          </a:bodyPr>
          <a:lstStyle/>
          <a:p>
            <a:pPr marL="285750" indent="-285750" algn="just">
              <a:spcAft>
                <a:spcPts val="1200"/>
              </a:spcAft>
              <a:buFont typeface="Wingdings" panose="05000000000000000000" pitchFamily="2" charset="2"/>
              <a:buChar char="Ø"/>
            </a:pPr>
            <a:r>
              <a:rPr lang="en-GB" altLang="zh-CN" sz="2400" dirty="0">
                <a:latin typeface="Times New Roman" panose="02020603050405020304" pitchFamily="18" charset="0"/>
                <a:cs typeface="Times New Roman" panose="02020603050405020304" pitchFamily="18" charset="0"/>
              </a:rPr>
              <a:t>NVH techniques are applied across a variety of industries, but they began in the automotive industry to address the rumbling, knocking, and grinding generated by combustion engines.</a:t>
            </a:r>
          </a:p>
          <a:p>
            <a:pPr marL="285750" indent="-285750" algn="just">
              <a:spcAft>
                <a:spcPts val="1200"/>
              </a:spcAft>
              <a:buFont typeface="Wingdings" panose="05000000000000000000" pitchFamily="2" charset="2"/>
              <a:buChar char="Ø"/>
            </a:pPr>
            <a:r>
              <a:rPr lang="en-GB" altLang="zh-CN" sz="2400" dirty="0">
                <a:latin typeface="Times New Roman" panose="02020603050405020304" pitchFamily="18" charset="0"/>
                <a:cs typeface="Times New Roman" panose="02020603050405020304" pitchFamily="18" charset="0"/>
              </a:rPr>
              <a:t>Automotive NVH performance is one of the most important parts of the overall vehicle performance, which directly affects the comfort and sound quality of the car.</a:t>
            </a:r>
          </a:p>
          <a:p>
            <a:pPr marL="285750" indent="-285750" algn="just">
              <a:spcAft>
                <a:spcPts val="1200"/>
              </a:spcAft>
              <a:buFont typeface="Wingdings" panose="05000000000000000000" pitchFamily="2" charset="2"/>
              <a:buChar char="Ø"/>
            </a:pPr>
            <a:r>
              <a:rPr lang="en-GB" altLang="zh-CN" sz="2400" dirty="0">
                <a:latin typeface="Times New Roman" panose="02020603050405020304" pitchFamily="18" charset="0"/>
                <a:cs typeface="Times New Roman" panose="02020603050405020304" pitchFamily="18" charset="0"/>
              </a:rPr>
              <a:t>NVH stands for Noise, Vibration, and Harshness, which are critical indicators for assessing the comfort and sound quality of automobiles and other mechanical systems. The effects of NVH on humans typically relate to comfort, fatigue, and perceived quality.</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6868246"/>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2. </a:t>
            </a:r>
            <a:r>
              <a:rPr lang="en-GB" altLang="zh-CN" sz="2800" b="1" dirty="0">
                <a:latin typeface="Arial" panose="020B0604020202020204" pitchFamily="34" charset="0"/>
                <a:cs typeface="Arial" panose="020B0604020202020204" pitchFamily="34" charset="0"/>
              </a:rPr>
              <a:t>Sources of NVH in Cars</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0B3E723F-B9B5-D191-7E03-65AD4476C137}"/>
              </a:ext>
            </a:extLst>
          </p:cNvPr>
          <p:cNvSpPr txBox="1"/>
          <p:nvPr/>
        </p:nvSpPr>
        <p:spPr>
          <a:xfrm>
            <a:off x="469208" y="916299"/>
            <a:ext cx="6929754" cy="2154436"/>
          </a:xfrm>
          <a:prstGeom prst="rect">
            <a:avLst/>
          </a:prstGeom>
          <a:noFill/>
        </p:spPr>
        <p:txBody>
          <a:bodyPr wrap="square" rtlCol="0">
            <a:spAutoFit/>
          </a:bodyPr>
          <a:lstStyle/>
          <a:p>
            <a:pPr marL="342900" indent="-342900">
              <a:spcBef>
                <a:spcPts val="1200"/>
              </a:spcBef>
              <a:buFont typeface="Wingdings" panose="05000000000000000000" pitchFamily="2" charset="2"/>
              <a:buChar char="q"/>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There are three sources of NVH in vehicles:</a:t>
            </a:r>
          </a:p>
          <a:p>
            <a:pPr marL="342900" indent="-342900">
              <a:spcBef>
                <a:spcPts val="1200"/>
              </a:spcBef>
              <a:buFont typeface="Wingdings" panose="05000000000000000000" pitchFamily="2" charset="2"/>
              <a:buChar char="Ø"/>
            </a:pPr>
            <a:r>
              <a:rPr lang="en-GB" altLang="zh-CN" sz="2000" b="1" dirty="0">
                <a:latin typeface="Times New Roman" panose="02020603050405020304" pitchFamily="18" charset="0"/>
                <a:cs typeface="Times New Roman" panose="02020603050405020304" pitchFamily="18" charset="0"/>
              </a:rPr>
              <a:t>Aerodynamics:</a:t>
            </a:r>
            <a:r>
              <a:rPr lang="en-GB" altLang="zh-CN" sz="2000" dirty="0">
                <a:latin typeface="Times New Roman" panose="02020603050405020304" pitchFamily="18" charset="0"/>
                <a:cs typeface="Times New Roman" panose="02020603050405020304" pitchFamily="18" charset="0"/>
              </a:rPr>
              <a:t> HVAC fans, wind against the car body</a:t>
            </a:r>
          </a:p>
          <a:p>
            <a:pPr marL="342900" indent="-342900">
              <a:spcBef>
                <a:spcPts val="1200"/>
              </a:spcBef>
              <a:buFont typeface="Wingdings" panose="05000000000000000000" pitchFamily="2" charset="2"/>
              <a:buChar char="Ø"/>
            </a:pPr>
            <a:r>
              <a:rPr lang="en-GB" altLang="zh-CN" sz="2000" b="1" dirty="0">
                <a:latin typeface="Times New Roman" panose="02020603050405020304" pitchFamily="18" charset="0"/>
                <a:cs typeface="Times New Roman" panose="02020603050405020304" pitchFamily="18" charset="0"/>
              </a:rPr>
              <a:t>Mechanical:</a:t>
            </a:r>
            <a:r>
              <a:rPr lang="en-GB" altLang="zh-CN" sz="2000" dirty="0">
                <a:latin typeface="Times New Roman" panose="02020603050405020304" pitchFamily="18" charset="0"/>
                <a:cs typeface="Times New Roman" panose="02020603050405020304" pitchFamily="18" charset="0"/>
              </a:rPr>
              <a:t> brake friction, engine operations, tire contact with the road</a:t>
            </a:r>
          </a:p>
          <a:p>
            <a:pPr marL="342900" indent="-342900">
              <a:spcBef>
                <a:spcPts val="1200"/>
              </a:spcBef>
              <a:buFont typeface="Wingdings" panose="05000000000000000000" pitchFamily="2" charset="2"/>
              <a:buChar char="Ø"/>
            </a:pPr>
            <a:r>
              <a:rPr lang="en-GB" altLang="zh-CN" sz="2000" b="1" dirty="0">
                <a:latin typeface="Times New Roman" panose="02020603050405020304" pitchFamily="18" charset="0"/>
                <a:cs typeface="Times New Roman" panose="02020603050405020304" pitchFamily="18" charset="0"/>
              </a:rPr>
              <a:t>Electrical: </a:t>
            </a:r>
            <a:r>
              <a:rPr lang="en-GB" altLang="zh-CN" sz="2000" dirty="0">
                <a:latin typeface="Times New Roman" panose="02020603050405020304" pitchFamily="18" charset="0"/>
                <a:cs typeface="Times New Roman" panose="02020603050405020304" pitchFamily="18" charset="0"/>
              </a:rPr>
              <a:t>driver alerts, inverters in electric cars</a:t>
            </a:r>
            <a:endParaRPr lang="zh-CN" altLang="en-US" sz="2000" dirty="0">
              <a:latin typeface="Times New Roman" panose="02020603050405020304" pitchFamily="18" charset="0"/>
              <a:cs typeface="Times New Roman" panose="02020603050405020304" pitchFamily="18" charset="0"/>
            </a:endParaRPr>
          </a:p>
        </p:txBody>
      </p:sp>
      <p:sp>
        <p:nvSpPr>
          <p:cNvPr id="21" name="文本框 20">
            <a:extLst>
              <a:ext uri="{FF2B5EF4-FFF2-40B4-BE49-F238E27FC236}">
                <a16:creationId xmlns:a16="http://schemas.microsoft.com/office/drawing/2014/main" id="{50549F83-C597-BEBC-59DD-02433517479D}"/>
              </a:ext>
            </a:extLst>
          </p:cNvPr>
          <p:cNvSpPr txBox="1"/>
          <p:nvPr/>
        </p:nvSpPr>
        <p:spPr>
          <a:xfrm>
            <a:off x="8111893" y="4998012"/>
            <a:ext cx="2421158"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Fig1.</a:t>
            </a:r>
            <a:r>
              <a:rPr lang="en-GB" altLang="zh-CN" sz="1800" b="1" dirty="0">
                <a:latin typeface="Times New Roman" panose="02020603050405020304" pitchFamily="18" charset="0"/>
                <a:cs typeface="Times New Roman" panose="02020603050405020304" pitchFamily="18" charset="0"/>
              </a:rPr>
              <a:t> </a:t>
            </a:r>
            <a:r>
              <a:rPr lang="en-GB" altLang="zh-CN" sz="1800" dirty="0">
                <a:latin typeface="Times New Roman" panose="02020603050405020304" pitchFamily="18" charset="0"/>
                <a:cs typeface="Times New Roman" panose="02020603050405020304" pitchFamily="18" charset="0"/>
              </a:rPr>
              <a:t>Sources of NVH </a:t>
            </a:r>
            <a:endParaRPr lang="zh-CN" altLang="en-US" dirty="0">
              <a:latin typeface="Times New Roman" panose="02020603050405020304" pitchFamily="18" charset="0"/>
              <a:cs typeface="Times New Roman" panose="02020603050405020304" pitchFamily="18" charset="0"/>
            </a:endParaRPr>
          </a:p>
        </p:txBody>
      </p:sp>
      <p:pic>
        <p:nvPicPr>
          <p:cNvPr id="1026" name="Picture 2" descr="Structure borne">
            <a:extLst>
              <a:ext uri="{FF2B5EF4-FFF2-40B4-BE49-F238E27FC236}">
                <a16:creationId xmlns:a16="http://schemas.microsoft.com/office/drawing/2014/main" id="{7D6F5B44-2296-1133-52C4-B7847065DE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7254" y="2506949"/>
            <a:ext cx="4718201" cy="2441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537226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3. </a:t>
            </a:r>
            <a:r>
              <a:rPr lang="en-GB" altLang="zh-CN" sz="2800" b="1" dirty="0">
                <a:latin typeface="Arial" panose="020B0604020202020204" pitchFamily="34" charset="0"/>
                <a:cs typeface="Arial" panose="020B0604020202020204" pitchFamily="34" charset="0"/>
              </a:rPr>
              <a:t>NVH impact on people </a:t>
            </a:r>
            <a:endParaRPr lang="zh-CN" altLang="en-US" sz="2800" b="1" dirty="0">
              <a:latin typeface="Arial" panose="020B0604020202020204" pitchFamily="34" charset="0"/>
              <a:cs typeface="Arial" panose="020B0604020202020204" pitchFamily="34" charset="0"/>
            </a:endParaRPr>
          </a:p>
        </p:txBody>
      </p:sp>
      <p:sp>
        <p:nvSpPr>
          <p:cNvPr id="6" name="文本框 5">
            <a:extLst>
              <a:ext uri="{FF2B5EF4-FFF2-40B4-BE49-F238E27FC236}">
                <a16:creationId xmlns:a16="http://schemas.microsoft.com/office/drawing/2014/main" id="{86B729BC-C7F0-FEDB-D469-2257D97FDF03}"/>
              </a:ext>
            </a:extLst>
          </p:cNvPr>
          <p:cNvSpPr txBox="1"/>
          <p:nvPr/>
        </p:nvSpPr>
        <p:spPr>
          <a:xfrm>
            <a:off x="116006" y="1408995"/>
            <a:ext cx="6482914" cy="4247317"/>
          </a:xfrm>
          <a:prstGeom prst="rect">
            <a:avLst/>
          </a:prstGeom>
          <a:noFill/>
        </p:spPr>
        <p:txBody>
          <a:bodyPr wrap="square">
            <a:spAutoFit/>
          </a:bodyPr>
          <a:lstStyle/>
          <a:p>
            <a:pPr marL="342900" indent="-342900" algn="just">
              <a:spcBef>
                <a:spcPts val="1200"/>
              </a:spcBef>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Comfort: </a:t>
            </a:r>
            <a:r>
              <a:rPr lang="en-GB" sz="2000" dirty="0">
                <a:latin typeface="Times New Roman" panose="02020603050405020304" pitchFamily="18" charset="0"/>
                <a:cs typeface="Times New Roman" panose="02020603050405020304" pitchFamily="18" charset="0"/>
              </a:rPr>
              <a:t>Persistent noise and vibration can lead to an uncomfortable experience for occupants. Elevated levels of NVH inside a vehicle can cause unpleasantness, especially during long journeys.</a:t>
            </a:r>
          </a:p>
          <a:p>
            <a:pPr marL="342900" indent="-342900" algn="just">
              <a:spcBef>
                <a:spcPts val="1200"/>
              </a:spcBef>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Human Organ Damage: </a:t>
            </a:r>
            <a:r>
              <a:rPr lang="en-GB" sz="2000" dirty="0">
                <a:latin typeface="Times New Roman" panose="02020603050405020304" pitchFamily="18" charset="0"/>
                <a:cs typeface="Times New Roman" panose="02020603050405020304" pitchFamily="18" charset="0"/>
              </a:rPr>
              <a:t>Intense noise and vibrant, particularly at certain frequencies, may cause temporary or permanent organ damage.</a:t>
            </a:r>
          </a:p>
          <a:p>
            <a:pPr marL="342900" indent="-342900" algn="just">
              <a:spcBef>
                <a:spcPts val="1200"/>
              </a:spcBef>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Fatigue: </a:t>
            </a:r>
            <a:r>
              <a:rPr lang="en-GB" sz="2000" dirty="0">
                <a:latin typeface="Times New Roman" panose="02020603050405020304" pitchFamily="18" charset="0"/>
                <a:cs typeface="Times New Roman" panose="02020603050405020304" pitchFamily="18" charset="0"/>
              </a:rPr>
              <a:t>Vibrations, especially at low frequencies, can cause physical fatigue and discomfort in passengers, and prolonged exposure may even lead to motion sickness.</a:t>
            </a:r>
          </a:p>
          <a:p>
            <a:pPr marL="342900" indent="-342900" algn="just">
              <a:spcBef>
                <a:spcPts val="1200"/>
              </a:spcBef>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Distraction: </a:t>
            </a:r>
            <a:r>
              <a:rPr lang="en-GB" sz="2000" dirty="0">
                <a:latin typeface="Times New Roman" panose="02020603050405020304" pitchFamily="18" charset="0"/>
                <a:cs typeface="Times New Roman" panose="02020603050405020304" pitchFamily="18" charset="0"/>
              </a:rPr>
              <a:t>Noise can distract drivers, impacting driving performance and increasing the risk of accidents.</a:t>
            </a:r>
          </a:p>
        </p:txBody>
      </p:sp>
      <p:graphicFrame>
        <p:nvGraphicFramePr>
          <p:cNvPr id="7" name="表格 6">
            <a:extLst>
              <a:ext uri="{FF2B5EF4-FFF2-40B4-BE49-F238E27FC236}">
                <a16:creationId xmlns:a16="http://schemas.microsoft.com/office/drawing/2014/main" id="{3D48DAE5-3FC4-856E-B1B3-E9D869F86EEE}"/>
              </a:ext>
            </a:extLst>
          </p:cNvPr>
          <p:cNvGraphicFramePr>
            <a:graphicFrameLocks noGrp="1"/>
          </p:cNvGraphicFramePr>
          <p:nvPr>
            <p:extLst>
              <p:ext uri="{D42A27DB-BD31-4B8C-83A1-F6EECF244321}">
                <p14:modId xmlns:p14="http://schemas.microsoft.com/office/powerpoint/2010/main" val="2207509822"/>
              </p:ext>
            </p:extLst>
          </p:nvPr>
        </p:nvGraphicFramePr>
        <p:xfrm>
          <a:off x="6827520" y="2055326"/>
          <a:ext cx="5248474" cy="3337560"/>
        </p:xfrm>
        <a:graphic>
          <a:graphicData uri="http://schemas.openxmlformats.org/drawingml/2006/table">
            <a:tbl>
              <a:tblPr firstRow="1" bandRow="1">
                <a:tableStyleId>{5C22544A-7EE6-4342-B048-85BDC9FD1C3A}</a:tableStyleId>
              </a:tblPr>
              <a:tblGrid>
                <a:gridCol w="2125980">
                  <a:extLst>
                    <a:ext uri="{9D8B030D-6E8A-4147-A177-3AD203B41FA5}">
                      <a16:colId xmlns:a16="http://schemas.microsoft.com/office/drawing/2014/main" val="4130638809"/>
                    </a:ext>
                  </a:extLst>
                </a:gridCol>
                <a:gridCol w="3122494">
                  <a:extLst>
                    <a:ext uri="{9D8B030D-6E8A-4147-A177-3AD203B41FA5}">
                      <a16:colId xmlns:a16="http://schemas.microsoft.com/office/drawing/2014/main" val="1529891513"/>
                    </a:ext>
                  </a:extLst>
                </a:gridCol>
              </a:tblGrid>
              <a:tr h="370840">
                <a:tc>
                  <a:txBody>
                    <a:bodyPr/>
                    <a:lstStyle/>
                    <a:p>
                      <a:pPr algn="ctr"/>
                      <a:r>
                        <a:rPr lang="en-GB" dirty="0"/>
                        <a:t>Human Organ</a:t>
                      </a:r>
                    </a:p>
                  </a:txBody>
                  <a:tcPr/>
                </a:tc>
                <a:tc>
                  <a:txBody>
                    <a:bodyPr/>
                    <a:lstStyle/>
                    <a:p>
                      <a:pPr algn="ctr"/>
                      <a:r>
                        <a:rPr lang="en-GB" dirty="0"/>
                        <a:t>Frequency of resonance (Hz)</a:t>
                      </a:r>
                    </a:p>
                  </a:txBody>
                  <a:tcPr/>
                </a:tc>
                <a:extLst>
                  <a:ext uri="{0D108BD9-81ED-4DB2-BD59-A6C34878D82A}">
                    <a16:rowId xmlns:a16="http://schemas.microsoft.com/office/drawing/2014/main" val="1837112988"/>
                  </a:ext>
                </a:extLst>
              </a:tr>
              <a:tr h="370840">
                <a:tc>
                  <a:txBody>
                    <a:bodyPr/>
                    <a:lstStyle/>
                    <a:p>
                      <a:pPr algn="ctr"/>
                      <a:r>
                        <a:rPr lang="en-GB" dirty="0"/>
                        <a:t>Head</a:t>
                      </a:r>
                    </a:p>
                  </a:txBody>
                  <a:tcPr/>
                </a:tc>
                <a:tc>
                  <a:txBody>
                    <a:bodyPr/>
                    <a:lstStyle/>
                    <a:p>
                      <a:pPr algn="ctr"/>
                      <a:r>
                        <a:rPr lang="en-GB" dirty="0"/>
                        <a:t>4-5</a:t>
                      </a:r>
                    </a:p>
                  </a:txBody>
                  <a:tcPr/>
                </a:tc>
                <a:extLst>
                  <a:ext uri="{0D108BD9-81ED-4DB2-BD59-A6C34878D82A}">
                    <a16:rowId xmlns:a16="http://schemas.microsoft.com/office/drawing/2014/main" val="569100740"/>
                  </a:ext>
                </a:extLst>
              </a:tr>
              <a:tr h="370840">
                <a:tc>
                  <a:txBody>
                    <a:bodyPr/>
                    <a:lstStyle/>
                    <a:p>
                      <a:pPr algn="ctr"/>
                      <a:r>
                        <a:rPr lang="en-GB" dirty="0"/>
                        <a:t>Jaw</a:t>
                      </a:r>
                    </a:p>
                  </a:txBody>
                  <a:tcPr/>
                </a:tc>
                <a:tc>
                  <a:txBody>
                    <a:bodyPr/>
                    <a:lstStyle/>
                    <a:p>
                      <a:pPr algn="ctr"/>
                      <a:r>
                        <a:rPr lang="en-GB" dirty="0"/>
                        <a:t>4-6</a:t>
                      </a:r>
                    </a:p>
                  </a:txBody>
                  <a:tcPr/>
                </a:tc>
                <a:extLst>
                  <a:ext uri="{0D108BD9-81ED-4DB2-BD59-A6C34878D82A}">
                    <a16:rowId xmlns:a16="http://schemas.microsoft.com/office/drawing/2014/main" val="3136477978"/>
                  </a:ext>
                </a:extLst>
              </a:tr>
              <a:tr h="370840">
                <a:tc>
                  <a:txBody>
                    <a:bodyPr/>
                    <a:lstStyle/>
                    <a:p>
                      <a:pPr algn="ctr"/>
                      <a:r>
                        <a:rPr lang="en-GB" dirty="0"/>
                        <a:t>Eyes</a:t>
                      </a:r>
                    </a:p>
                  </a:txBody>
                  <a:tcPr/>
                </a:tc>
                <a:tc>
                  <a:txBody>
                    <a:bodyPr/>
                    <a:lstStyle/>
                    <a:p>
                      <a:pPr algn="ctr"/>
                      <a:r>
                        <a:rPr lang="en-GB" dirty="0"/>
                        <a:t>60-90</a:t>
                      </a:r>
                    </a:p>
                  </a:txBody>
                  <a:tcPr/>
                </a:tc>
                <a:extLst>
                  <a:ext uri="{0D108BD9-81ED-4DB2-BD59-A6C34878D82A}">
                    <a16:rowId xmlns:a16="http://schemas.microsoft.com/office/drawing/2014/main" val="1702668041"/>
                  </a:ext>
                </a:extLst>
              </a:tr>
              <a:tr h="370840">
                <a:tc>
                  <a:txBody>
                    <a:bodyPr/>
                    <a:lstStyle/>
                    <a:p>
                      <a:pPr algn="ctr"/>
                      <a:r>
                        <a:rPr lang="en-GB" dirty="0"/>
                        <a:t>Chest organs</a:t>
                      </a:r>
                    </a:p>
                  </a:txBody>
                  <a:tcPr/>
                </a:tc>
                <a:tc>
                  <a:txBody>
                    <a:bodyPr/>
                    <a:lstStyle/>
                    <a:p>
                      <a:pPr algn="ctr"/>
                      <a:r>
                        <a:rPr lang="en-GB" dirty="0"/>
                        <a:t>5-9</a:t>
                      </a:r>
                    </a:p>
                  </a:txBody>
                  <a:tcPr/>
                </a:tc>
                <a:extLst>
                  <a:ext uri="{0D108BD9-81ED-4DB2-BD59-A6C34878D82A}">
                    <a16:rowId xmlns:a16="http://schemas.microsoft.com/office/drawing/2014/main" val="1834547499"/>
                  </a:ext>
                </a:extLst>
              </a:tr>
              <a:tr h="370840">
                <a:tc>
                  <a:txBody>
                    <a:bodyPr/>
                    <a:lstStyle/>
                    <a:p>
                      <a:pPr algn="ctr"/>
                      <a:r>
                        <a:rPr lang="en-GB" dirty="0"/>
                        <a:t>Upper limb</a:t>
                      </a:r>
                    </a:p>
                  </a:txBody>
                  <a:tcPr/>
                </a:tc>
                <a:tc>
                  <a:txBody>
                    <a:bodyPr/>
                    <a:lstStyle/>
                    <a:p>
                      <a:pPr algn="ctr"/>
                      <a:r>
                        <a:rPr lang="en-GB" dirty="0"/>
                        <a:t>3</a:t>
                      </a:r>
                    </a:p>
                  </a:txBody>
                  <a:tcPr/>
                </a:tc>
                <a:extLst>
                  <a:ext uri="{0D108BD9-81ED-4DB2-BD59-A6C34878D82A}">
                    <a16:rowId xmlns:a16="http://schemas.microsoft.com/office/drawing/2014/main" val="1732627139"/>
                  </a:ext>
                </a:extLst>
              </a:tr>
              <a:tr h="370840">
                <a:tc>
                  <a:txBody>
                    <a:bodyPr/>
                    <a:lstStyle/>
                    <a:p>
                      <a:pPr algn="ctr"/>
                      <a:r>
                        <a:rPr lang="en-GB" dirty="0"/>
                        <a:t>Stomach organs</a:t>
                      </a:r>
                    </a:p>
                  </a:txBody>
                  <a:tcPr/>
                </a:tc>
                <a:tc>
                  <a:txBody>
                    <a:bodyPr/>
                    <a:lstStyle/>
                    <a:p>
                      <a:pPr algn="ctr"/>
                      <a:r>
                        <a:rPr lang="en-GB" dirty="0"/>
                        <a:t>4.5-10</a:t>
                      </a:r>
                    </a:p>
                  </a:txBody>
                  <a:tcPr/>
                </a:tc>
                <a:extLst>
                  <a:ext uri="{0D108BD9-81ED-4DB2-BD59-A6C34878D82A}">
                    <a16:rowId xmlns:a16="http://schemas.microsoft.com/office/drawing/2014/main" val="4138920373"/>
                  </a:ext>
                </a:extLst>
              </a:tr>
              <a:tr h="370840">
                <a:tc>
                  <a:txBody>
                    <a:bodyPr/>
                    <a:lstStyle/>
                    <a:p>
                      <a:pPr algn="ctr"/>
                      <a:r>
                        <a:rPr lang="en-GB" dirty="0"/>
                        <a:t>Muscles</a:t>
                      </a:r>
                    </a:p>
                  </a:txBody>
                  <a:tcPr/>
                </a:tc>
                <a:tc>
                  <a:txBody>
                    <a:bodyPr/>
                    <a:lstStyle/>
                    <a:p>
                      <a:pPr algn="ctr"/>
                      <a:r>
                        <a:rPr lang="en-GB" dirty="0"/>
                        <a:t>13-20</a:t>
                      </a:r>
                    </a:p>
                  </a:txBody>
                  <a:tcPr/>
                </a:tc>
                <a:extLst>
                  <a:ext uri="{0D108BD9-81ED-4DB2-BD59-A6C34878D82A}">
                    <a16:rowId xmlns:a16="http://schemas.microsoft.com/office/drawing/2014/main" val="3336464613"/>
                  </a:ext>
                </a:extLst>
              </a:tr>
              <a:tr h="370840">
                <a:tc>
                  <a:txBody>
                    <a:bodyPr/>
                    <a:lstStyle/>
                    <a:p>
                      <a:pPr algn="ctr"/>
                      <a:r>
                        <a:rPr lang="en-GB" dirty="0"/>
                        <a:t>Liver</a:t>
                      </a:r>
                    </a:p>
                  </a:txBody>
                  <a:tcPr/>
                </a:tc>
                <a:tc>
                  <a:txBody>
                    <a:bodyPr/>
                    <a:lstStyle/>
                    <a:p>
                      <a:pPr algn="ctr"/>
                      <a:r>
                        <a:rPr lang="en-GB" dirty="0"/>
                        <a:t>3-4</a:t>
                      </a:r>
                    </a:p>
                  </a:txBody>
                  <a:tcPr/>
                </a:tc>
                <a:extLst>
                  <a:ext uri="{0D108BD9-81ED-4DB2-BD59-A6C34878D82A}">
                    <a16:rowId xmlns:a16="http://schemas.microsoft.com/office/drawing/2014/main" val="3770715240"/>
                  </a:ext>
                </a:extLst>
              </a:tr>
            </a:tbl>
          </a:graphicData>
        </a:graphic>
      </p:graphicFrame>
      <p:sp>
        <p:nvSpPr>
          <p:cNvPr id="8" name="文本框 7">
            <a:extLst>
              <a:ext uri="{FF2B5EF4-FFF2-40B4-BE49-F238E27FC236}">
                <a16:creationId xmlns:a16="http://schemas.microsoft.com/office/drawing/2014/main" id="{0B84B762-96C5-E98D-E467-88AE73B78B9D}"/>
              </a:ext>
            </a:extLst>
          </p:cNvPr>
          <p:cNvSpPr txBox="1"/>
          <p:nvPr/>
        </p:nvSpPr>
        <p:spPr>
          <a:xfrm>
            <a:off x="6964680" y="1465114"/>
            <a:ext cx="4678680" cy="646331"/>
          </a:xfrm>
          <a:prstGeom prst="rect">
            <a:avLst/>
          </a:prstGeom>
          <a:no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Table 1.</a:t>
            </a:r>
            <a:r>
              <a:rPr lang="en-GB" altLang="zh-CN" sz="1800" b="1" dirty="0">
                <a:latin typeface="Times New Roman" panose="02020603050405020304" pitchFamily="18" charset="0"/>
                <a:cs typeface="Times New Roman" panose="02020603050405020304" pitchFamily="18" charset="0"/>
              </a:rPr>
              <a:t> </a:t>
            </a:r>
            <a:r>
              <a:rPr lang="en-GB" altLang="zh-CN" sz="1800" dirty="0">
                <a:latin typeface="Times New Roman" panose="02020603050405020304" pitchFamily="18" charset="0"/>
                <a:cs typeface="Times New Roman" panose="02020603050405020304" pitchFamily="18" charset="0"/>
              </a:rPr>
              <a:t>Examples of the frequency of vibration of human organs</a:t>
            </a:r>
            <a:endParaRPr lang="zh-CN" altLang="en-US"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452EE1EA-FFA5-C0EA-7A7D-93605EC75494}"/>
              </a:ext>
            </a:extLst>
          </p:cNvPr>
          <p:cNvSpPr txBox="1"/>
          <p:nvPr/>
        </p:nvSpPr>
        <p:spPr>
          <a:xfrm>
            <a:off x="116006" y="678232"/>
            <a:ext cx="11801674" cy="707886"/>
          </a:xfrm>
          <a:prstGeom prst="rect">
            <a:avLst/>
          </a:prstGeom>
          <a:noFill/>
        </p:spPr>
        <p:txBody>
          <a:bodyPr wrap="square">
            <a:spAutoFit/>
          </a:bodyPr>
          <a:lstStyle/>
          <a:p>
            <a:pPr marL="342900" indent="-342900">
              <a:buFont typeface="Wingdings" panose="05000000000000000000" pitchFamily="2" charset="2"/>
              <a:buChar char="q"/>
            </a:pPr>
            <a:r>
              <a:rPr lang="en-GB" sz="2000" b="1" dirty="0">
                <a:latin typeface="Times New Roman" panose="02020603050405020304" pitchFamily="18" charset="0"/>
                <a:cs typeface="Times New Roman" panose="02020603050405020304" pitchFamily="18" charset="0"/>
              </a:rPr>
              <a:t>The vibration and noise produced by the vehicle in the driving process will have a lot of impact on the human body.</a:t>
            </a:r>
          </a:p>
        </p:txBody>
      </p:sp>
    </p:spTree>
    <p:extLst>
      <p:ext uri="{BB962C8B-B14F-4D97-AF65-F5344CB8AC3E}">
        <p14:creationId xmlns:p14="http://schemas.microsoft.com/office/powerpoint/2010/main" val="666270496"/>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defPPr>
              <a:defRPr lang="en-US"/>
            </a:defPPr>
            <a:lvl1pPr>
              <a:defRPr sz="2800" b="1">
                <a:latin typeface="Arial" panose="020B0604020202020204" pitchFamily="34" charset="0"/>
                <a:cs typeface="Arial" panose="020B0604020202020204" pitchFamily="34" charset="0"/>
              </a:defRPr>
            </a:lvl1pPr>
          </a:lstStyle>
          <a:p>
            <a:r>
              <a:rPr lang="en-US" altLang="zh-CN" dirty="0"/>
              <a:t>4. H</a:t>
            </a:r>
            <a:r>
              <a:rPr lang="en-GB" altLang="zh-CN" dirty="0" err="1"/>
              <a:t>armonic</a:t>
            </a:r>
            <a:r>
              <a:rPr lang="en-GB" altLang="zh-CN" dirty="0"/>
              <a:t> Resonance</a:t>
            </a:r>
            <a:endParaRPr lang="zh-CN" altLang="en-US" dirty="0"/>
          </a:p>
        </p:txBody>
      </p:sp>
      <p:sp>
        <p:nvSpPr>
          <p:cNvPr id="5" name="文本框 4">
            <a:extLst>
              <a:ext uri="{FF2B5EF4-FFF2-40B4-BE49-F238E27FC236}">
                <a16:creationId xmlns:a16="http://schemas.microsoft.com/office/drawing/2014/main" id="{0B3E723F-B9B5-D191-7E03-65AD4476C137}"/>
              </a:ext>
            </a:extLst>
          </p:cNvPr>
          <p:cNvSpPr txBox="1"/>
          <p:nvPr/>
        </p:nvSpPr>
        <p:spPr>
          <a:xfrm>
            <a:off x="469207" y="916299"/>
            <a:ext cx="5558213" cy="2831544"/>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Harmonic resonance is a fundamental concept in music and physics.</a:t>
            </a:r>
          </a:p>
          <a:p>
            <a:pPr algn="just">
              <a:spcBef>
                <a:spcPts val="1200"/>
              </a:spcBef>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It</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 describes the phenomenon that occurs when a vibrating system or object is exposed to a periodic force or vibration at the same or similar frequency as its natural frequency.</a:t>
            </a:r>
            <a:endParaRPr lang="zh-CN" altLang="en-US" sz="2000" dirty="0">
              <a:latin typeface="Times New Roman" panose="02020603050405020304" pitchFamily="18" charset="0"/>
              <a:cs typeface="Times New Roman" panose="02020603050405020304" pitchFamily="18" charset="0"/>
            </a:endParaRPr>
          </a:p>
        </p:txBody>
      </p:sp>
      <p:pic>
        <p:nvPicPr>
          <p:cNvPr id="7" name="图片 6">
            <a:extLst>
              <a:ext uri="{FF2B5EF4-FFF2-40B4-BE49-F238E27FC236}">
                <a16:creationId xmlns:a16="http://schemas.microsoft.com/office/drawing/2014/main" id="{9E1CF38E-97B4-7AF2-E2F3-ECE6B8D419C8}"/>
              </a:ext>
            </a:extLst>
          </p:cNvPr>
          <p:cNvPicPr>
            <a:picLocks noChangeAspect="1"/>
          </p:cNvPicPr>
          <p:nvPr/>
        </p:nvPicPr>
        <p:blipFill>
          <a:blip r:embed="rId3"/>
          <a:stretch>
            <a:fillRect/>
          </a:stretch>
        </p:blipFill>
        <p:spPr>
          <a:xfrm>
            <a:off x="6027420" y="792087"/>
            <a:ext cx="5805433" cy="4189487"/>
          </a:xfrm>
          <a:prstGeom prst="rect">
            <a:avLst/>
          </a:prstGeom>
        </p:spPr>
      </p:pic>
      <p:sp>
        <p:nvSpPr>
          <p:cNvPr id="8" name="文本框 7">
            <a:extLst>
              <a:ext uri="{FF2B5EF4-FFF2-40B4-BE49-F238E27FC236}">
                <a16:creationId xmlns:a16="http://schemas.microsoft.com/office/drawing/2014/main" id="{B5B57F59-9BA1-C34A-260E-2A3B75E6B14E}"/>
              </a:ext>
            </a:extLst>
          </p:cNvPr>
          <p:cNvSpPr txBox="1"/>
          <p:nvPr/>
        </p:nvSpPr>
        <p:spPr>
          <a:xfrm>
            <a:off x="6423660" y="5073486"/>
            <a:ext cx="4861560" cy="646331"/>
          </a:xfrm>
          <a:prstGeom prst="rect">
            <a:avLst/>
          </a:prstGeom>
          <a:no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Fig2.</a:t>
            </a:r>
            <a:r>
              <a:rPr lang="en-GB" altLang="zh-CN" sz="1800" b="1" dirty="0">
                <a:latin typeface="Times New Roman" panose="02020603050405020304" pitchFamily="18" charset="0"/>
                <a:cs typeface="Times New Roman" panose="02020603050405020304" pitchFamily="18" charset="0"/>
              </a:rPr>
              <a:t> </a:t>
            </a:r>
            <a:r>
              <a:rPr lang="en-GB" altLang="zh-CN" sz="1800" dirty="0">
                <a:latin typeface="Times New Roman" panose="02020603050405020304" pitchFamily="18" charset="0"/>
                <a:cs typeface="Times New Roman" panose="02020603050405020304" pitchFamily="18" charset="0"/>
              </a:rPr>
              <a:t>Fundamental frequency and first four harmonic modes of a vibrating system</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1389654"/>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4. H</a:t>
            </a:r>
            <a:r>
              <a:rPr lang="en-GB" altLang="zh-CN" sz="2800" b="1" dirty="0" err="1">
                <a:latin typeface="Arial" panose="020B0604020202020204" pitchFamily="34" charset="0"/>
                <a:cs typeface="Arial" panose="020B0604020202020204" pitchFamily="34" charset="0"/>
              </a:rPr>
              <a:t>armonic</a:t>
            </a:r>
            <a:r>
              <a:rPr lang="en-GB" altLang="zh-CN" sz="2800" b="1" dirty="0">
                <a:latin typeface="Arial" panose="020B0604020202020204" pitchFamily="34" charset="0"/>
                <a:cs typeface="Arial" panose="020B0604020202020204" pitchFamily="34" charset="0"/>
              </a:rPr>
              <a:t> Resonance</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0B3E723F-B9B5-D191-7E03-65AD4476C137}"/>
              </a:ext>
            </a:extLst>
          </p:cNvPr>
          <p:cNvSpPr txBox="1"/>
          <p:nvPr/>
        </p:nvSpPr>
        <p:spPr>
          <a:xfrm>
            <a:off x="469207" y="916299"/>
            <a:ext cx="11170779" cy="4339650"/>
          </a:xfrm>
          <a:prstGeom prst="rect">
            <a:avLst/>
          </a:prstGeom>
          <a:noFill/>
        </p:spPr>
        <p:txBody>
          <a:bodyPr wrap="square" rtlCol="0">
            <a:spAutoFit/>
          </a:bodyPr>
          <a:lstStyle/>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Harmonic resonance is a fundamental concept in music and physics, which has practical applications in various fields. </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When performing an automotive NVH analysis, special attention should be required to avoid harmonic resonance. </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We can apply the following methods:</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C</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hanging the dimensions,</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C</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hanging mass distribution, </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C</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hanging stiffness and damping characteristics of the structure.</a:t>
            </a:r>
          </a:p>
          <a:p>
            <a:pPr algn="just">
              <a:spcBef>
                <a:spcPts val="1200"/>
              </a:spcBef>
            </a:pP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8792301"/>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4. H</a:t>
            </a:r>
            <a:r>
              <a:rPr lang="en-GB" altLang="zh-CN" sz="2800" b="1" dirty="0" err="1">
                <a:latin typeface="Arial" panose="020B0604020202020204" pitchFamily="34" charset="0"/>
                <a:cs typeface="Arial" panose="020B0604020202020204" pitchFamily="34" charset="0"/>
              </a:rPr>
              <a:t>armonic</a:t>
            </a:r>
            <a:r>
              <a:rPr lang="en-GB" altLang="zh-CN" sz="2800" b="1" dirty="0">
                <a:latin typeface="Arial" panose="020B0604020202020204" pitchFamily="34" charset="0"/>
                <a:cs typeface="Arial" panose="020B0604020202020204" pitchFamily="34" charset="0"/>
              </a:rPr>
              <a:t> Resonance</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7" y="794379"/>
            <a:ext cx="11170779" cy="3724096"/>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Each component of the engine may be affected by vibration and resonance caused by engine operation.</a:t>
            </a:r>
          </a:p>
          <a:p>
            <a:pPr marL="342900" indent="-342900" algn="just">
              <a:spcBef>
                <a:spcPts val="1200"/>
              </a:spcBef>
              <a:buFont typeface="Wingdings" panose="05000000000000000000" pitchFamily="2" charset="2"/>
              <a:buChar char="Ø"/>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Piston: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When the vibration frequency of the piston assembly matches its natural frequency, the vibration amplitude will increase sharply, which may lead to fatigue or failure of the assembly.</a:t>
            </a:r>
          </a:p>
          <a:p>
            <a:pPr marL="342900" indent="-342900" algn="just">
              <a:spcBef>
                <a:spcPts val="1200"/>
              </a:spcBef>
              <a:buFont typeface="Wingdings" panose="05000000000000000000" pitchFamily="2" charset="2"/>
              <a:buChar char="Ø"/>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Crankshaft and Flywheel: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Flywheel helps balance the rotation of crankshaft and reduce engine vibration. However, when the engine frequency is equal to the resonance frequency of the crankshaft and flywheel, this may cause bearing wear or structural damage.</a:t>
            </a:r>
          </a:p>
        </p:txBody>
      </p:sp>
    </p:spTree>
    <p:extLst>
      <p:ext uri="{BB962C8B-B14F-4D97-AF65-F5344CB8AC3E}">
        <p14:creationId xmlns:p14="http://schemas.microsoft.com/office/powerpoint/2010/main" val="996423803"/>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4. H</a:t>
            </a:r>
            <a:r>
              <a:rPr lang="en-GB" altLang="zh-CN" sz="2800" b="1" dirty="0" err="1">
                <a:latin typeface="Arial" panose="020B0604020202020204" pitchFamily="34" charset="0"/>
                <a:cs typeface="Arial" panose="020B0604020202020204" pitchFamily="34" charset="0"/>
              </a:rPr>
              <a:t>armonic</a:t>
            </a:r>
            <a:r>
              <a:rPr lang="en-GB" altLang="zh-CN" sz="2800" b="1" dirty="0">
                <a:latin typeface="Arial" panose="020B0604020202020204" pitchFamily="34" charset="0"/>
                <a:cs typeface="Arial" panose="020B0604020202020204" pitchFamily="34" charset="0"/>
              </a:rPr>
              <a:t> Resonance</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7" y="794379"/>
            <a:ext cx="11170779" cy="4462760"/>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Ø"/>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Bearings: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Bearings are loaded by rotating and reciprocating parts and are therefore directly affected by vibration. Vibration can cause excessive wear of the rolling elements inside the bearing, while resonance can accelerate this wear and shorten the service life of the bearing.</a:t>
            </a:r>
          </a:p>
          <a:p>
            <a:pPr marL="342900" indent="-342900" algn="just">
              <a:spcBef>
                <a:spcPts val="1200"/>
              </a:spcBef>
              <a:buFont typeface="Wingdings" panose="05000000000000000000" pitchFamily="2" charset="2"/>
              <a:buChar char="Ø"/>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Exhaust </a:t>
            </a:r>
            <a:r>
              <a:rPr lang="en-GB" sz="2400" b="1" i="0" dirty="0" err="1">
                <a:solidFill>
                  <a:srgbClr val="000000"/>
                </a:solidFill>
                <a:effectLst/>
                <a:highlight>
                  <a:srgbClr val="FFFFFF"/>
                </a:highlight>
                <a:latin typeface="Times New Roman" panose="02020603050405020304" pitchFamily="18" charset="0"/>
                <a:cs typeface="Times New Roman" panose="02020603050405020304" pitchFamily="18" charset="0"/>
              </a:rPr>
              <a:t>system:</a:t>
            </a:r>
            <a:r>
              <a:rPr lang="en-GB" sz="2400" i="0" dirty="0" err="1">
                <a:solidFill>
                  <a:srgbClr val="000000"/>
                </a:solidFill>
                <a:effectLst/>
                <a:highlight>
                  <a:srgbClr val="FFFFFF"/>
                </a:highlight>
                <a:latin typeface="Times New Roman" panose="02020603050405020304" pitchFamily="18" charset="0"/>
                <a:cs typeface="Times New Roman" panose="02020603050405020304" pitchFamily="18" charset="0"/>
              </a:rPr>
              <a:t>The</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 exhaust system is affected by exhaust pulses, which are closely related to engine speed. Resonance may cause excessive vibration in the exhaust pipe, muffler or catalytic converter, which may lead to breakage or damage of connecting parts.</a:t>
            </a:r>
          </a:p>
          <a:p>
            <a:pPr marL="342900" indent="-342900" algn="just">
              <a:spcBef>
                <a:spcPts val="1200"/>
              </a:spcBef>
              <a:buFont typeface="Wingdings" panose="05000000000000000000" pitchFamily="2" charset="2"/>
              <a:buChar char="Ø"/>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Turbocharger: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The rotor of the turbocharger rotates at a very high speed, and the imbalance may cause vibration. Its resonance frequency is very high, if matched with the engine vibration frequency, it may cause damage or efficiency.</a:t>
            </a:r>
          </a:p>
        </p:txBody>
      </p:sp>
    </p:spTree>
    <p:extLst>
      <p:ext uri="{BB962C8B-B14F-4D97-AF65-F5344CB8AC3E}">
        <p14:creationId xmlns:p14="http://schemas.microsoft.com/office/powerpoint/2010/main" val="1379751023"/>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5. T</a:t>
            </a:r>
            <a:r>
              <a:rPr lang="en-GB" altLang="zh-CN" sz="2800" b="1" dirty="0">
                <a:latin typeface="Arial" panose="020B0604020202020204" pitchFamily="34" charset="0"/>
                <a:cs typeface="Arial" panose="020B0604020202020204" pitchFamily="34" charset="0"/>
              </a:rPr>
              <a:t>he operation of a sensor</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7" y="794379"/>
            <a:ext cx="6365933" cy="492442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Mechanical vibration</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Piezoelectric Acceleration Sensors</a:t>
            </a:r>
          </a:p>
          <a:p>
            <a:pPr algn="just">
              <a:spcBef>
                <a:spcPts val="1200"/>
              </a:spcBef>
            </a:pPr>
            <a:r>
              <a:rPr lang="en-US" altLang="zh-CN" sz="2400" dirty="0">
                <a:solidFill>
                  <a:srgbClr val="000000"/>
                </a:solidFill>
                <a:highlight>
                  <a:srgbClr val="FFFFFF"/>
                </a:highlight>
                <a:latin typeface="Times New Roman" panose="02020603050405020304" pitchFamily="18" charset="0"/>
                <a:cs typeface="Times New Roman" panose="02020603050405020304" pitchFamily="18" charset="0"/>
              </a:rPr>
              <a:t>W</a:t>
            </a:r>
            <a:r>
              <a:rPr lang="en-US" altLang="zh-CN" sz="2400" i="0" dirty="0">
                <a:solidFill>
                  <a:srgbClr val="000000"/>
                </a:solidFill>
                <a:effectLst/>
                <a:highlight>
                  <a:srgbClr val="FFFFFF"/>
                </a:highlight>
                <a:latin typeface="Times New Roman" panose="02020603050405020304" pitchFamily="18" charset="0"/>
                <a:cs typeface="Times New Roman" panose="02020603050405020304" pitchFamily="18" charset="0"/>
              </a:rPr>
              <a:t>hen</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 the accelerometer senses the vibration, the force applied to the piezoelectric element by the mass block changes. </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The piezoelectric crystal is deformed by the force and polarisation occurs within it. The change in force is proportional to the measured acceleration. </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When the external force is removed, it reverts to an uncharged state.</a:t>
            </a:r>
          </a:p>
          <a:p>
            <a:pPr algn="just">
              <a:spcBef>
                <a:spcPts val="1200"/>
              </a:spcBef>
            </a:pP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p:txBody>
      </p:sp>
      <p:pic>
        <p:nvPicPr>
          <p:cNvPr id="2" name="图片 1">
            <a:extLst>
              <a:ext uri="{FF2B5EF4-FFF2-40B4-BE49-F238E27FC236}">
                <a16:creationId xmlns:a16="http://schemas.microsoft.com/office/drawing/2014/main" id="{7F765B46-E8A1-6FC6-C4FA-682EE54F5245}"/>
              </a:ext>
            </a:extLst>
          </p:cNvPr>
          <p:cNvPicPr>
            <a:picLocks noChangeAspect="1"/>
          </p:cNvPicPr>
          <p:nvPr/>
        </p:nvPicPr>
        <p:blipFill rotWithShape="1">
          <a:blip r:embed="rId3"/>
          <a:srcRect b="4704"/>
          <a:stretch/>
        </p:blipFill>
        <p:spPr>
          <a:xfrm>
            <a:off x="6943774" y="1687830"/>
            <a:ext cx="4915803" cy="3318510"/>
          </a:xfrm>
          <a:prstGeom prst="rect">
            <a:avLst/>
          </a:prstGeom>
        </p:spPr>
      </p:pic>
      <p:sp>
        <p:nvSpPr>
          <p:cNvPr id="5" name="文本框 4">
            <a:extLst>
              <a:ext uri="{FF2B5EF4-FFF2-40B4-BE49-F238E27FC236}">
                <a16:creationId xmlns:a16="http://schemas.microsoft.com/office/drawing/2014/main" id="{7138F559-C3E1-2BB1-94F6-35B6A9A27084}"/>
              </a:ext>
            </a:extLst>
          </p:cNvPr>
          <p:cNvSpPr txBox="1"/>
          <p:nvPr/>
        </p:nvSpPr>
        <p:spPr>
          <a:xfrm>
            <a:off x="8111892" y="4998012"/>
            <a:ext cx="3234287" cy="646331"/>
          </a:xfrm>
          <a:prstGeom prst="rect">
            <a:avLst/>
          </a:prstGeom>
          <a:no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Fig3.</a:t>
            </a:r>
            <a:r>
              <a:rPr lang="en-GB" altLang="zh-CN" sz="1800" b="1" dirty="0">
                <a:latin typeface="Times New Roman" panose="02020603050405020304" pitchFamily="18" charset="0"/>
                <a:cs typeface="Times New Roman" panose="02020603050405020304" pitchFamily="18" charset="0"/>
              </a:rPr>
              <a:t> </a:t>
            </a:r>
            <a:r>
              <a:rPr lang="en-GB" altLang="zh-CN" sz="1800" dirty="0">
                <a:latin typeface="Times New Roman" panose="02020603050405020304" pitchFamily="18" charset="0"/>
                <a:cs typeface="Times New Roman" panose="02020603050405020304" pitchFamily="18" charset="0"/>
              </a:rPr>
              <a:t>Structure of Piezoelectric Acceleration Sensor </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5744671"/>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5. T</a:t>
            </a:r>
            <a:r>
              <a:rPr lang="en-GB" altLang="zh-CN" sz="2800" b="1" dirty="0">
                <a:latin typeface="Arial" panose="020B0604020202020204" pitchFamily="34" charset="0"/>
                <a:cs typeface="Arial" panose="020B0604020202020204" pitchFamily="34" charset="0"/>
              </a:rPr>
              <a:t>he operation of a sensor</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7" y="794379"/>
            <a:ext cx="5969693" cy="5509200"/>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Acoustic air pressure </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Piezoelectric Pressure </a:t>
            </a: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S</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ensors</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Piezoelectric acoustic pressure sensors are similar in principle to acceleration sensors. Both use the piezoelectric effect to convert sound waves into electrical signals. </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When acoustic pressure is applied to a piezoelectric wafer, the piezoelectric material on the surface of the wafer generates an electric charge, which in turn generates an electric field that is ultimately converted into an electrical signal.</a:t>
            </a:r>
          </a:p>
          <a:p>
            <a:pPr algn="just">
              <a:spcBef>
                <a:spcPts val="1200"/>
              </a:spcBef>
            </a:pP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p:txBody>
      </p:sp>
      <p:pic>
        <p:nvPicPr>
          <p:cNvPr id="5" name="图片 4">
            <a:extLst>
              <a:ext uri="{FF2B5EF4-FFF2-40B4-BE49-F238E27FC236}">
                <a16:creationId xmlns:a16="http://schemas.microsoft.com/office/drawing/2014/main" id="{B787DE1C-3AC5-182F-CBA0-1668D0075C57}"/>
              </a:ext>
            </a:extLst>
          </p:cNvPr>
          <p:cNvPicPr>
            <a:picLocks noChangeAspect="1"/>
          </p:cNvPicPr>
          <p:nvPr/>
        </p:nvPicPr>
        <p:blipFill>
          <a:blip r:embed="rId3"/>
          <a:stretch>
            <a:fillRect/>
          </a:stretch>
        </p:blipFill>
        <p:spPr>
          <a:xfrm>
            <a:off x="6521707" y="1020207"/>
            <a:ext cx="5593268" cy="4118214"/>
          </a:xfrm>
          <a:prstGeom prst="rect">
            <a:avLst/>
          </a:prstGeom>
        </p:spPr>
      </p:pic>
      <p:sp>
        <p:nvSpPr>
          <p:cNvPr id="6" name="文本框 5">
            <a:extLst>
              <a:ext uri="{FF2B5EF4-FFF2-40B4-BE49-F238E27FC236}">
                <a16:creationId xmlns:a16="http://schemas.microsoft.com/office/drawing/2014/main" id="{F143C474-258B-5E40-1371-DC801BB00137}"/>
              </a:ext>
            </a:extLst>
          </p:cNvPr>
          <p:cNvSpPr txBox="1"/>
          <p:nvPr/>
        </p:nvSpPr>
        <p:spPr>
          <a:xfrm>
            <a:off x="6770806" y="5138421"/>
            <a:ext cx="4869180" cy="369332"/>
          </a:xfrm>
          <a:prstGeom prst="rect">
            <a:avLst/>
          </a:prstGeom>
          <a:no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Fig4.</a:t>
            </a:r>
            <a:r>
              <a:rPr lang="en-GB" altLang="zh-CN" sz="1800" b="1" dirty="0">
                <a:latin typeface="Times New Roman" panose="02020603050405020304" pitchFamily="18" charset="0"/>
                <a:cs typeface="Times New Roman" panose="02020603050405020304" pitchFamily="18" charset="0"/>
              </a:rPr>
              <a:t> </a:t>
            </a:r>
            <a:r>
              <a:rPr lang="en-GB" altLang="zh-CN" sz="1800" dirty="0">
                <a:latin typeface="Times New Roman" panose="02020603050405020304" pitchFamily="18" charset="0"/>
                <a:cs typeface="Times New Roman" panose="02020603050405020304" pitchFamily="18" charset="0"/>
              </a:rPr>
              <a:t>Structure of Piezoelectric Pressure Sensors</a:t>
            </a:r>
          </a:p>
        </p:txBody>
      </p:sp>
    </p:spTree>
    <p:extLst>
      <p:ext uri="{BB962C8B-B14F-4D97-AF65-F5344CB8AC3E}">
        <p14:creationId xmlns:p14="http://schemas.microsoft.com/office/powerpoint/2010/main" val="3989993262"/>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552014"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Selection criteria for measuring</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8" y="794379"/>
            <a:ext cx="10891050" cy="3662541"/>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Nyquist–Shannon sampling theorem</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Nyquist theorem establishes the rule that sampling rate must be at least 2 times the highest frequency component of the signal for guaranteed possibility of reconstruction of original signal.</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When selecting measurement sensors, we need to pay attention to whether the sampling frequency of the sensors meets the requirements of the measured vibration frequency.</a:t>
            </a:r>
          </a:p>
          <a:p>
            <a:pPr algn="just">
              <a:spcBef>
                <a:spcPts val="1200"/>
              </a:spcBef>
            </a:pP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a:p>
            <a:pPr algn="just">
              <a:spcBef>
                <a:spcPts val="1200"/>
              </a:spcBef>
            </a:pP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p:txBody>
      </p:sp>
      <p:pic>
        <p:nvPicPr>
          <p:cNvPr id="5" name="图片 4">
            <a:extLst>
              <a:ext uri="{FF2B5EF4-FFF2-40B4-BE49-F238E27FC236}">
                <a16:creationId xmlns:a16="http://schemas.microsoft.com/office/drawing/2014/main" id="{994D0F88-CF03-B4AC-F2BF-8FD23D2E65C9}"/>
              </a:ext>
            </a:extLst>
          </p:cNvPr>
          <p:cNvPicPr>
            <a:picLocks noChangeAspect="1"/>
          </p:cNvPicPr>
          <p:nvPr/>
        </p:nvPicPr>
        <p:blipFill>
          <a:blip r:embed="rId3"/>
          <a:stretch>
            <a:fillRect/>
          </a:stretch>
        </p:blipFill>
        <p:spPr>
          <a:xfrm>
            <a:off x="2015268" y="3590041"/>
            <a:ext cx="7544752" cy="2651662"/>
          </a:xfrm>
          <a:prstGeom prst="rect">
            <a:avLst/>
          </a:prstGeom>
        </p:spPr>
      </p:pic>
      <p:sp>
        <p:nvSpPr>
          <p:cNvPr id="6" name="文本框 5">
            <a:extLst>
              <a:ext uri="{FF2B5EF4-FFF2-40B4-BE49-F238E27FC236}">
                <a16:creationId xmlns:a16="http://schemas.microsoft.com/office/drawing/2014/main" id="{FE96932F-18A6-5F4A-1A54-CF20A4032B08}"/>
              </a:ext>
            </a:extLst>
          </p:cNvPr>
          <p:cNvSpPr txBox="1"/>
          <p:nvPr/>
        </p:nvSpPr>
        <p:spPr>
          <a:xfrm>
            <a:off x="4248272" y="6063621"/>
            <a:ext cx="3078743" cy="369332"/>
          </a:xfrm>
          <a:prstGeom prst="rect">
            <a:avLst/>
          </a:prstGeom>
          <a:solidFill>
            <a:schemeClr val="bg1"/>
          </a:solid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Fig5.</a:t>
            </a:r>
            <a:r>
              <a:rPr lang="en-GB" altLang="zh-CN" sz="1800" b="1" dirty="0">
                <a:latin typeface="Times New Roman" panose="02020603050405020304" pitchFamily="18" charset="0"/>
                <a:cs typeface="Times New Roman" panose="02020603050405020304" pitchFamily="18" charset="0"/>
              </a:rPr>
              <a:t>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Nyquist theorem </a:t>
            </a:r>
            <a:endParaRPr lang="en-GB"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6421322"/>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DBBE07AE-4BEB-7754-B570-41DC14395325}"/>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8" name="文本框 7">
            <a:extLst>
              <a:ext uri="{FF2B5EF4-FFF2-40B4-BE49-F238E27FC236}">
                <a16:creationId xmlns:a16="http://schemas.microsoft.com/office/drawing/2014/main" id="{E1429903-3475-8E9A-14D3-9C4C79E87F57}"/>
              </a:ext>
            </a:extLst>
          </p:cNvPr>
          <p:cNvSpPr txBox="1"/>
          <p:nvPr/>
        </p:nvSpPr>
        <p:spPr>
          <a:xfrm>
            <a:off x="469208" y="794379"/>
            <a:ext cx="10891050" cy="1877437"/>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Experimental Instruments</a:t>
            </a:r>
            <a:endPar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endParaRP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The following figure shows the engine and sensors for the experimental measurements.</a:t>
            </a:r>
          </a:p>
          <a:p>
            <a:pPr algn="just">
              <a:spcBef>
                <a:spcPts val="1200"/>
              </a:spcBef>
            </a:pPr>
            <a:r>
              <a:rPr lang="zh-CN" altLang="en-US" sz="2400" dirty="0">
                <a:solidFill>
                  <a:srgbClr val="000000"/>
                </a:solidFill>
                <a:highlight>
                  <a:srgbClr val="FFFFFF"/>
                </a:highlight>
                <a:latin typeface="Times New Roman" panose="02020603050405020304" pitchFamily="18" charset="0"/>
                <a:cs typeface="Times New Roman" panose="02020603050405020304" pitchFamily="18" charset="0"/>
              </a:rPr>
              <a:t>①</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is an acoustic pressure sensor, </a:t>
            </a:r>
            <a:r>
              <a:rPr lang="zh-CN" altLang="en-US" sz="2400" dirty="0">
                <a:solidFill>
                  <a:srgbClr val="000000"/>
                </a:solidFill>
                <a:highlight>
                  <a:srgbClr val="FFFFFF"/>
                </a:highlight>
                <a:latin typeface="Times New Roman" panose="02020603050405020304" pitchFamily="18" charset="0"/>
                <a:cs typeface="Times New Roman" panose="02020603050405020304" pitchFamily="18" charset="0"/>
              </a:rPr>
              <a:t>②</a:t>
            </a: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 </a:t>
            </a:r>
            <a:r>
              <a:rPr lang="zh-CN" altLang="en-US" sz="2400" dirty="0">
                <a:solidFill>
                  <a:srgbClr val="000000"/>
                </a:solidFill>
                <a:highlight>
                  <a:srgbClr val="FFFFFF"/>
                </a:highlight>
                <a:latin typeface="Times New Roman" panose="02020603050405020304" pitchFamily="18" charset="0"/>
                <a:cs typeface="Times New Roman" panose="02020603050405020304" pitchFamily="18" charset="0"/>
              </a:rPr>
              <a:t>③</a:t>
            </a: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 and </a:t>
            </a:r>
            <a:r>
              <a:rPr lang="zh-CN" altLang="en-US" sz="2400" dirty="0">
                <a:solidFill>
                  <a:srgbClr val="000000"/>
                </a:solidFill>
                <a:highlight>
                  <a:srgbClr val="FFFFFF"/>
                </a:highlight>
                <a:latin typeface="Times New Roman" panose="02020603050405020304" pitchFamily="18" charset="0"/>
                <a:cs typeface="Times New Roman" panose="02020603050405020304" pitchFamily="18" charset="0"/>
              </a:rPr>
              <a:t>④</a:t>
            </a: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 are all acceleration sensors and </a:t>
            </a:r>
            <a:r>
              <a:rPr lang="zh-CN" altLang="en-US" sz="2400" dirty="0">
                <a:solidFill>
                  <a:srgbClr val="000000"/>
                </a:solidFill>
                <a:highlight>
                  <a:srgbClr val="FFFFFF"/>
                </a:highlight>
                <a:latin typeface="Times New Roman" panose="02020603050405020304" pitchFamily="18" charset="0"/>
                <a:cs typeface="Times New Roman" panose="02020603050405020304" pitchFamily="18" charset="0"/>
              </a:rPr>
              <a:t>⑤</a:t>
            </a: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is a rotational speed sensor.</a:t>
            </a:r>
          </a:p>
        </p:txBody>
      </p:sp>
      <p:pic>
        <p:nvPicPr>
          <p:cNvPr id="7" name="图片 6">
            <a:extLst>
              <a:ext uri="{FF2B5EF4-FFF2-40B4-BE49-F238E27FC236}">
                <a16:creationId xmlns:a16="http://schemas.microsoft.com/office/drawing/2014/main" id="{30EEFF73-AEA9-F79E-50EC-6F16FEA87D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17923" y="2709725"/>
            <a:ext cx="5053851" cy="3788904"/>
          </a:xfrm>
          <a:prstGeom prst="rect">
            <a:avLst/>
          </a:prstGeom>
        </p:spPr>
      </p:pic>
      <p:pic>
        <p:nvPicPr>
          <p:cNvPr id="10" name="图片 9">
            <a:extLst>
              <a:ext uri="{FF2B5EF4-FFF2-40B4-BE49-F238E27FC236}">
                <a16:creationId xmlns:a16="http://schemas.microsoft.com/office/drawing/2014/main" id="{F8F71673-D93D-3195-662B-F0F8242B3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963" y="2709725"/>
            <a:ext cx="5053851" cy="3788904"/>
          </a:xfrm>
          <a:prstGeom prst="rect">
            <a:avLst/>
          </a:prstGeom>
        </p:spPr>
      </p:pic>
      <p:sp>
        <p:nvSpPr>
          <p:cNvPr id="11" name="矩形 10">
            <a:extLst>
              <a:ext uri="{FF2B5EF4-FFF2-40B4-BE49-F238E27FC236}">
                <a16:creationId xmlns:a16="http://schemas.microsoft.com/office/drawing/2014/main" id="{7910126A-4EBC-BD26-CED8-488B48215547}"/>
              </a:ext>
            </a:extLst>
          </p:cNvPr>
          <p:cNvSpPr/>
          <p:nvPr/>
        </p:nvSpPr>
        <p:spPr>
          <a:xfrm>
            <a:off x="4919220" y="4099560"/>
            <a:ext cx="838200" cy="586740"/>
          </a:xfrm>
          <a:prstGeom prst="rect">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矩形 11">
            <a:extLst>
              <a:ext uri="{FF2B5EF4-FFF2-40B4-BE49-F238E27FC236}">
                <a16:creationId xmlns:a16="http://schemas.microsoft.com/office/drawing/2014/main" id="{CB981CDC-92EC-FFAE-AC02-5A8AEC59E7AF}"/>
              </a:ext>
            </a:extLst>
          </p:cNvPr>
          <p:cNvSpPr/>
          <p:nvPr/>
        </p:nvSpPr>
        <p:spPr>
          <a:xfrm>
            <a:off x="3181860" y="5205829"/>
            <a:ext cx="838200" cy="586740"/>
          </a:xfrm>
          <a:prstGeom prst="rect">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矩形 12">
            <a:extLst>
              <a:ext uri="{FF2B5EF4-FFF2-40B4-BE49-F238E27FC236}">
                <a16:creationId xmlns:a16="http://schemas.microsoft.com/office/drawing/2014/main" id="{FFA6E0AD-C170-7D11-6E0D-60AE5D0018D5}"/>
              </a:ext>
            </a:extLst>
          </p:cNvPr>
          <p:cNvSpPr/>
          <p:nvPr/>
        </p:nvSpPr>
        <p:spPr>
          <a:xfrm>
            <a:off x="8507255" y="3992880"/>
            <a:ext cx="838200" cy="693420"/>
          </a:xfrm>
          <a:prstGeom prst="rect">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矩形 13">
            <a:extLst>
              <a:ext uri="{FF2B5EF4-FFF2-40B4-BE49-F238E27FC236}">
                <a16:creationId xmlns:a16="http://schemas.microsoft.com/office/drawing/2014/main" id="{AE6F17E6-5675-8622-3632-5CE2D0CEF2EA}"/>
              </a:ext>
            </a:extLst>
          </p:cNvPr>
          <p:cNvSpPr/>
          <p:nvPr/>
        </p:nvSpPr>
        <p:spPr>
          <a:xfrm>
            <a:off x="6388895" y="3150870"/>
            <a:ext cx="667225" cy="693420"/>
          </a:xfrm>
          <a:prstGeom prst="rect">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文本框 14">
            <a:extLst>
              <a:ext uri="{FF2B5EF4-FFF2-40B4-BE49-F238E27FC236}">
                <a16:creationId xmlns:a16="http://schemas.microsoft.com/office/drawing/2014/main" id="{CA77C43C-7712-2A69-0C31-2218B1196615}"/>
              </a:ext>
            </a:extLst>
          </p:cNvPr>
          <p:cNvSpPr txBox="1"/>
          <p:nvPr/>
        </p:nvSpPr>
        <p:spPr>
          <a:xfrm>
            <a:off x="4270442" y="6466550"/>
            <a:ext cx="3078743" cy="369332"/>
          </a:xfrm>
          <a:prstGeom prst="rect">
            <a:avLst/>
          </a:prstGeom>
          <a:solidFill>
            <a:schemeClr val="bg1"/>
          </a:solidFill>
        </p:spPr>
        <p:txBody>
          <a:bodyPr wrap="square" rtlCol="0">
            <a:spAutoFit/>
          </a:bodyPr>
          <a:lstStyle/>
          <a:p>
            <a:pPr algn="ctr"/>
            <a:r>
              <a:rPr lang="en-US" altLang="zh-CN" dirty="0">
                <a:latin typeface="Times New Roman" panose="02020603050405020304" pitchFamily="18" charset="0"/>
                <a:cs typeface="Times New Roman" panose="02020603050405020304" pitchFamily="18" charset="0"/>
              </a:rPr>
              <a:t>Fig6.</a:t>
            </a:r>
            <a:r>
              <a:rPr lang="en-GB" altLang="zh-CN" sz="1800" b="1" dirty="0">
                <a:latin typeface="Times New Roman" panose="02020603050405020304" pitchFamily="18" charset="0"/>
                <a:cs typeface="Times New Roman" panose="02020603050405020304" pitchFamily="18" charset="0"/>
              </a:rPr>
              <a:t>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Measurement equipment</a:t>
            </a:r>
            <a:endParaRPr lang="en-GB" altLang="zh-CN" sz="1800" dirty="0">
              <a:latin typeface="Times New Roman" panose="02020603050405020304" pitchFamily="18" charset="0"/>
              <a:cs typeface="Times New Roman" panose="02020603050405020304" pitchFamily="18" charset="0"/>
            </a:endParaRPr>
          </a:p>
        </p:txBody>
      </p:sp>
      <p:cxnSp>
        <p:nvCxnSpPr>
          <p:cNvPr id="21" name="直接箭头连接符 20">
            <a:extLst>
              <a:ext uri="{FF2B5EF4-FFF2-40B4-BE49-F238E27FC236}">
                <a16:creationId xmlns:a16="http://schemas.microsoft.com/office/drawing/2014/main" id="{3F14DE00-A5DE-1296-77AA-3E6D189440D1}"/>
              </a:ext>
            </a:extLst>
          </p:cNvPr>
          <p:cNvCxnSpPr>
            <a:stCxn id="13" idx="3"/>
          </p:cNvCxnSpPr>
          <p:nvPr/>
        </p:nvCxnSpPr>
        <p:spPr>
          <a:xfrm flipV="1">
            <a:off x="9345455" y="3992880"/>
            <a:ext cx="568165" cy="34671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接箭头连接符 21">
            <a:extLst>
              <a:ext uri="{FF2B5EF4-FFF2-40B4-BE49-F238E27FC236}">
                <a16:creationId xmlns:a16="http://schemas.microsoft.com/office/drawing/2014/main" id="{880C3132-2BCD-F732-0B59-A5F49946A4EF}"/>
              </a:ext>
            </a:extLst>
          </p:cNvPr>
          <p:cNvCxnSpPr>
            <a:cxnSpLocks/>
          </p:cNvCxnSpPr>
          <p:nvPr/>
        </p:nvCxnSpPr>
        <p:spPr>
          <a:xfrm flipV="1">
            <a:off x="7056120" y="3150870"/>
            <a:ext cx="510540" cy="372222"/>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id="{50C105C2-92F0-F5FE-2838-F85A5EDDF064}"/>
              </a:ext>
            </a:extLst>
          </p:cNvPr>
          <p:cNvCxnSpPr>
            <a:cxnSpLocks/>
          </p:cNvCxnSpPr>
          <p:nvPr/>
        </p:nvCxnSpPr>
        <p:spPr>
          <a:xfrm flipH="1" flipV="1">
            <a:off x="4544205" y="4236720"/>
            <a:ext cx="375015" cy="19621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接箭头连接符 25">
            <a:extLst>
              <a:ext uri="{FF2B5EF4-FFF2-40B4-BE49-F238E27FC236}">
                <a16:creationId xmlns:a16="http://schemas.microsoft.com/office/drawing/2014/main" id="{95B844D3-E654-BB8B-5B04-BFCF9317B6DE}"/>
              </a:ext>
            </a:extLst>
          </p:cNvPr>
          <p:cNvCxnSpPr>
            <a:cxnSpLocks/>
          </p:cNvCxnSpPr>
          <p:nvPr/>
        </p:nvCxnSpPr>
        <p:spPr>
          <a:xfrm flipH="1" flipV="1">
            <a:off x="2806845" y="5302984"/>
            <a:ext cx="375015" cy="19621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0" name="文本框 29">
            <a:extLst>
              <a:ext uri="{FF2B5EF4-FFF2-40B4-BE49-F238E27FC236}">
                <a16:creationId xmlns:a16="http://schemas.microsoft.com/office/drawing/2014/main" id="{2C14D29A-7812-DDB9-CF78-433C03B864EE}"/>
              </a:ext>
            </a:extLst>
          </p:cNvPr>
          <p:cNvSpPr txBox="1"/>
          <p:nvPr/>
        </p:nvSpPr>
        <p:spPr>
          <a:xfrm>
            <a:off x="4039362" y="4057611"/>
            <a:ext cx="504484" cy="400110"/>
          </a:xfrm>
          <a:prstGeom prst="rect">
            <a:avLst/>
          </a:prstGeom>
          <a:solidFill>
            <a:schemeClr val="bg1"/>
          </a:solidFill>
        </p:spPr>
        <p:txBody>
          <a:bodyPr wrap="square" rtlCol="0">
            <a:spAutoFit/>
          </a:bodyPr>
          <a:lstStyle/>
          <a:p>
            <a:r>
              <a:rPr lang="zh-CN" altLang="en-US" sz="2000" b="1" dirty="0">
                <a:solidFill>
                  <a:srgbClr val="000000"/>
                </a:solidFill>
                <a:highlight>
                  <a:srgbClr val="FFFFFF"/>
                </a:highlight>
                <a:latin typeface="Times New Roman" panose="02020603050405020304" pitchFamily="18" charset="0"/>
                <a:cs typeface="Times New Roman" panose="02020603050405020304" pitchFamily="18" charset="0"/>
              </a:rPr>
              <a:t>①</a:t>
            </a:r>
            <a:endParaRPr lang="en-GB" sz="2000" b="1" dirty="0">
              <a:latin typeface="Times New Roman" panose="02020603050405020304" pitchFamily="18" charset="0"/>
              <a:cs typeface="Times New Roman" panose="02020603050405020304" pitchFamily="18" charset="0"/>
            </a:endParaRPr>
          </a:p>
        </p:txBody>
      </p:sp>
      <p:sp>
        <p:nvSpPr>
          <p:cNvPr id="2" name="文本框 1">
            <a:extLst>
              <a:ext uri="{FF2B5EF4-FFF2-40B4-BE49-F238E27FC236}">
                <a16:creationId xmlns:a16="http://schemas.microsoft.com/office/drawing/2014/main" id="{CDE3974A-4034-9D26-C0CF-DCE0F0A9F54C}"/>
              </a:ext>
            </a:extLst>
          </p:cNvPr>
          <p:cNvSpPr txBox="1"/>
          <p:nvPr/>
        </p:nvSpPr>
        <p:spPr>
          <a:xfrm>
            <a:off x="7566660" y="2936871"/>
            <a:ext cx="504484" cy="400110"/>
          </a:xfrm>
          <a:prstGeom prst="rect">
            <a:avLst/>
          </a:prstGeom>
          <a:solidFill>
            <a:schemeClr val="bg1"/>
          </a:solidFill>
        </p:spPr>
        <p:txBody>
          <a:bodyPr wrap="square" rtlCol="0">
            <a:spAutoFit/>
          </a:bodyPr>
          <a:lstStyle/>
          <a:p>
            <a:r>
              <a:rPr lang="zh-CN" altLang="en-US" sz="2000" b="1" dirty="0">
                <a:solidFill>
                  <a:srgbClr val="000000"/>
                </a:solidFill>
                <a:highlight>
                  <a:srgbClr val="FFFFFF"/>
                </a:highlight>
                <a:latin typeface="Times New Roman" panose="02020603050405020304" pitchFamily="18" charset="0"/>
                <a:cs typeface="Times New Roman" panose="02020603050405020304" pitchFamily="18" charset="0"/>
              </a:rPr>
              <a:t>④</a:t>
            </a:r>
            <a:endParaRPr lang="en-GB" sz="2000" b="1"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04334787-9CE7-3EB9-2D26-614CA8A5931D}"/>
              </a:ext>
            </a:extLst>
          </p:cNvPr>
          <p:cNvSpPr txBox="1"/>
          <p:nvPr/>
        </p:nvSpPr>
        <p:spPr>
          <a:xfrm>
            <a:off x="2309982" y="5125759"/>
            <a:ext cx="504484" cy="400110"/>
          </a:xfrm>
          <a:prstGeom prst="rect">
            <a:avLst/>
          </a:prstGeom>
          <a:solidFill>
            <a:schemeClr val="bg1"/>
          </a:solidFill>
        </p:spPr>
        <p:txBody>
          <a:bodyPr wrap="square" rtlCol="0">
            <a:spAutoFit/>
          </a:bodyPr>
          <a:lstStyle/>
          <a:p>
            <a:r>
              <a:rPr lang="zh-CN" altLang="en-US" sz="2000" b="1" dirty="0">
                <a:solidFill>
                  <a:srgbClr val="000000"/>
                </a:solidFill>
                <a:highlight>
                  <a:srgbClr val="FFFFFF"/>
                </a:highlight>
                <a:latin typeface="Times New Roman" panose="02020603050405020304" pitchFamily="18" charset="0"/>
                <a:cs typeface="Times New Roman" panose="02020603050405020304" pitchFamily="18" charset="0"/>
              </a:rPr>
              <a:t>⑤</a:t>
            </a:r>
            <a:endParaRPr lang="en-GB" sz="2000" b="1"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65B07BE4-2D21-9F60-E82A-6DA6665C8469}"/>
              </a:ext>
            </a:extLst>
          </p:cNvPr>
          <p:cNvSpPr txBox="1"/>
          <p:nvPr/>
        </p:nvSpPr>
        <p:spPr>
          <a:xfrm>
            <a:off x="9913620" y="3844290"/>
            <a:ext cx="878204" cy="400110"/>
          </a:xfrm>
          <a:prstGeom prst="rect">
            <a:avLst/>
          </a:prstGeom>
          <a:solidFill>
            <a:schemeClr val="bg1"/>
          </a:solidFill>
        </p:spPr>
        <p:txBody>
          <a:bodyPr wrap="square" rtlCol="0">
            <a:spAutoFit/>
          </a:bodyPr>
          <a:lstStyle/>
          <a:p>
            <a:r>
              <a:rPr lang="zh-CN" altLang="en-US" sz="2000" b="1" dirty="0">
                <a:solidFill>
                  <a:srgbClr val="000000"/>
                </a:solidFill>
                <a:highlight>
                  <a:srgbClr val="FFFFFF"/>
                </a:highlight>
                <a:latin typeface="Times New Roman" panose="02020603050405020304" pitchFamily="18" charset="0"/>
                <a:cs typeface="Times New Roman" panose="02020603050405020304" pitchFamily="18" charset="0"/>
              </a:rPr>
              <a:t>②</a:t>
            </a:r>
            <a:r>
              <a:rPr lang="en-GB" altLang="zh-CN" sz="2000" b="1" dirty="0">
                <a:solidFill>
                  <a:srgbClr val="000000"/>
                </a:solidFill>
                <a:highlight>
                  <a:srgbClr val="FFFFFF"/>
                </a:highlight>
                <a:latin typeface="Times New Roman" panose="02020603050405020304" pitchFamily="18" charset="0"/>
                <a:cs typeface="Times New Roman" panose="02020603050405020304" pitchFamily="18" charset="0"/>
              </a:rPr>
              <a:t>,</a:t>
            </a:r>
            <a:r>
              <a:rPr lang="zh-CN" altLang="en-US" sz="2000" b="1" dirty="0">
                <a:solidFill>
                  <a:srgbClr val="000000"/>
                </a:solidFill>
                <a:highlight>
                  <a:srgbClr val="FFFFFF"/>
                </a:highlight>
                <a:latin typeface="Times New Roman" panose="02020603050405020304" pitchFamily="18" charset="0"/>
                <a:cs typeface="Times New Roman" panose="02020603050405020304" pitchFamily="18" charset="0"/>
              </a:rPr>
              <a:t>③</a:t>
            </a:r>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7853633"/>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150810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algn="just">
              <a:spcBef>
                <a:spcPts val="1200"/>
              </a:spcBef>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The vibration of two and four cylinder engines is analysed in this PowerPoint.</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Exhaust noise analysis</a:t>
            </a:r>
          </a:p>
        </p:txBody>
      </p:sp>
      <p:pic>
        <p:nvPicPr>
          <p:cNvPr id="13" name="图片 12">
            <a:extLst>
              <a:ext uri="{FF2B5EF4-FFF2-40B4-BE49-F238E27FC236}">
                <a16:creationId xmlns:a16="http://schemas.microsoft.com/office/drawing/2014/main" id="{D0F67976-FCCE-8643-0862-7887F6543445}"/>
              </a:ext>
            </a:extLst>
          </p:cNvPr>
          <p:cNvPicPr>
            <a:picLocks noChangeAspect="1"/>
          </p:cNvPicPr>
          <p:nvPr/>
        </p:nvPicPr>
        <p:blipFill>
          <a:blip r:embed="rId3"/>
          <a:stretch>
            <a:fillRect/>
          </a:stretch>
        </p:blipFill>
        <p:spPr>
          <a:xfrm>
            <a:off x="377821" y="2323018"/>
            <a:ext cx="5718180" cy="3291208"/>
          </a:xfrm>
          <a:prstGeom prst="rect">
            <a:avLst/>
          </a:prstGeom>
        </p:spPr>
      </p:pic>
      <p:sp>
        <p:nvSpPr>
          <p:cNvPr id="6" name="文本框 5">
            <a:extLst>
              <a:ext uri="{FF2B5EF4-FFF2-40B4-BE49-F238E27FC236}">
                <a16:creationId xmlns:a16="http://schemas.microsoft.com/office/drawing/2014/main" id="{1CA70F24-72B1-4285-5DA8-47E03A1F56F2}"/>
              </a:ext>
            </a:extLst>
          </p:cNvPr>
          <p:cNvSpPr txBox="1"/>
          <p:nvPr/>
        </p:nvSpPr>
        <p:spPr>
          <a:xfrm>
            <a:off x="1668779" y="5600603"/>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US" altLang="zh-CN"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Fig6.</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exhaust noise at 3000 rpm of engine</a:t>
            </a:r>
            <a:endParaRPr lang="en-GB" altLang="zh-CN" sz="1800" dirty="0">
              <a:latin typeface="Times New Roman" panose="02020603050405020304" pitchFamily="18" charset="0"/>
              <a:cs typeface="Times New Roman" panose="02020603050405020304" pitchFamily="18" charset="0"/>
            </a:endParaRPr>
          </a:p>
        </p:txBody>
      </p:sp>
      <p:pic>
        <p:nvPicPr>
          <p:cNvPr id="11" name="图片 10">
            <a:extLst>
              <a:ext uri="{FF2B5EF4-FFF2-40B4-BE49-F238E27FC236}">
                <a16:creationId xmlns:a16="http://schemas.microsoft.com/office/drawing/2014/main" id="{B1B8B933-8CF0-87FC-303C-96D16C7D711B}"/>
              </a:ext>
            </a:extLst>
          </p:cNvPr>
          <p:cNvPicPr>
            <a:picLocks noChangeAspect="1"/>
          </p:cNvPicPr>
          <p:nvPr/>
        </p:nvPicPr>
        <p:blipFill>
          <a:blip r:embed="rId4"/>
          <a:stretch>
            <a:fillRect/>
          </a:stretch>
        </p:blipFill>
        <p:spPr>
          <a:xfrm>
            <a:off x="6271259" y="2333174"/>
            <a:ext cx="5685197" cy="3281052"/>
          </a:xfrm>
          <a:prstGeom prst="rect">
            <a:avLst/>
          </a:prstGeom>
        </p:spPr>
      </p:pic>
    </p:spTree>
    <p:extLst>
      <p:ext uri="{BB962C8B-B14F-4D97-AF65-F5344CB8AC3E}">
        <p14:creationId xmlns:p14="http://schemas.microsoft.com/office/powerpoint/2010/main" val="853918373"/>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Exhaust noise analysis</a:t>
            </a:r>
          </a:p>
        </p:txBody>
      </p:sp>
      <p:pic>
        <p:nvPicPr>
          <p:cNvPr id="7" name="图片 6">
            <a:extLst>
              <a:ext uri="{FF2B5EF4-FFF2-40B4-BE49-F238E27FC236}">
                <a16:creationId xmlns:a16="http://schemas.microsoft.com/office/drawing/2014/main" id="{48955B00-2057-E56F-B1E2-D8A064A4D525}"/>
              </a:ext>
            </a:extLst>
          </p:cNvPr>
          <p:cNvPicPr>
            <a:picLocks noChangeAspect="1"/>
          </p:cNvPicPr>
          <p:nvPr/>
        </p:nvPicPr>
        <p:blipFill>
          <a:blip r:embed="rId3"/>
          <a:stretch>
            <a:fillRect/>
          </a:stretch>
        </p:blipFill>
        <p:spPr>
          <a:xfrm>
            <a:off x="423273" y="1841149"/>
            <a:ext cx="5574481" cy="3202300"/>
          </a:xfrm>
          <a:prstGeom prst="rect">
            <a:avLst/>
          </a:prstGeom>
        </p:spPr>
      </p:pic>
      <p:pic>
        <p:nvPicPr>
          <p:cNvPr id="9" name="图片 8">
            <a:extLst>
              <a:ext uri="{FF2B5EF4-FFF2-40B4-BE49-F238E27FC236}">
                <a16:creationId xmlns:a16="http://schemas.microsoft.com/office/drawing/2014/main" id="{0B0F0A87-871C-67FE-D904-40AA06279B5A}"/>
              </a:ext>
            </a:extLst>
          </p:cNvPr>
          <p:cNvPicPr>
            <a:picLocks noChangeAspect="1"/>
          </p:cNvPicPr>
          <p:nvPr/>
        </p:nvPicPr>
        <p:blipFill>
          <a:blip r:embed="rId4"/>
          <a:stretch>
            <a:fillRect/>
          </a:stretch>
        </p:blipFill>
        <p:spPr>
          <a:xfrm>
            <a:off x="6242964" y="1841149"/>
            <a:ext cx="5525763" cy="3202300"/>
          </a:xfrm>
          <a:prstGeom prst="rect">
            <a:avLst/>
          </a:prstGeom>
        </p:spPr>
      </p:pic>
      <p:sp>
        <p:nvSpPr>
          <p:cNvPr id="2" name="文本框 1">
            <a:extLst>
              <a:ext uri="{FF2B5EF4-FFF2-40B4-BE49-F238E27FC236}">
                <a16:creationId xmlns:a16="http://schemas.microsoft.com/office/drawing/2014/main" id="{88678521-38F5-0BFE-4692-55771C094CCF}"/>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Fig7.</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exhaust noise at 6000 rpm of engine</a:t>
            </a:r>
            <a:endParaRPr lang="en-GB"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8008308"/>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Vertical engine vibration analysis</a:t>
            </a:r>
          </a:p>
        </p:txBody>
      </p:sp>
      <p:pic>
        <p:nvPicPr>
          <p:cNvPr id="3" name="图片 2">
            <a:extLst>
              <a:ext uri="{FF2B5EF4-FFF2-40B4-BE49-F238E27FC236}">
                <a16:creationId xmlns:a16="http://schemas.microsoft.com/office/drawing/2014/main" id="{86AB193E-6EE6-D797-4537-F85380C24883}"/>
              </a:ext>
            </a:extLst>
          </p:cNvPr>
          <p:cNvPicPr>
            <a:picLocks noChangeAspect="1"/>
          </p:cNvPicPr>
          <p:nvPr/>
        </p:nvPicPr>
        <p:blipFill rotWithShape="1">
          <a:blip r:embed="rId3"/>
          <a:srcRect r="49313"/>
          <a:stretch/>
        </p:blipFill>
        <p:spPr>
          <a:xfrm>
            <a:off x="6137423" y="1813756"/>
            <a:ext cx="5682907" cy="3211641"/>
          </a:xfrm>
          <a:prstGeom prst="rect">
            <a:avLst/>
          </a:prstGeom>
        </p:spPr>
      </p:pic>
      <p:pic>
        <p:nvPicPr>
          <p:cNvPr id="6" name="图片 5">
            <a:extLst>
              <a:ext uri="{FF2B5EF4-FFF2-40B4-BE49-F238E27FC236}">
                <a16:creationId xmlns:a16="http://schemas.microsoft.com/office/drawing/2014/main" id="{E70AA8D5-4E5A-FD2A-7DE3-AA57656E2E4D}"/>
              </a:ext>
            </a:extLst>
          </p:cNvPr>
          <p:cNvPicPr>
            <a:picLocks noChangeAspect="1"/>
          </p:cNvPicPr>
          <p:nvPr/>
        </p:nvPicPr>
        <p:blipFill rotWithShape="1">
          <a:blip r:embed="rId4"/>
          <a:srcRect r="50000"/>
          <a:stretch/>
        </p:blipFill>
        <p:spPr>
          <a:xfrm>
            <a:off x="371670" y="1817930"/>
            <a:ext cx="5543063" cy="3203291"/>
          </a:xfrm>
          <a:prstGeom prst="rect">
            <a:avLst/>
          </a:prstGeom>
        </p:spPr>
      </p:pic>
      <p:sp>
        <p:nvSpPr>
          <p:cNvPr id="7" name="文本框 6">
            <a:extLst>
              <a:ext uri="{FF2B5EF4-FFF2-40B4-BE49-F238E27FC236}">
                <a16:creationId xmlns:a16="http://schemas.microsoft.com/office/drawing/2014/main" id="{A5329519-3D71-ADA1-4D32-9929E78295E2}"/>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Fig8.</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vertical engine vibration order waterfall diagram</a:t>
            </a:r>
            <a:endParaRPr lang="en-GB"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323139"/>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Vertical engine vibration analysis</a:t>
            </a:r>
          </a:p>
        </p:txBody>
      </p:sp>
      <p:pic>
        <p:nvPicPr>
          <p:cNvPr id="3" name="图片 2">
            <a:extLst>
              <a:ext uri="{FF2B5EF4-FFF2-40B4-BE49-F238E27FC236}">
                <a16:creationId xmlns:a16="http://schemas.microsoft.com/office/drawing/2014/main" id="{86AB193E-6EE6-D797-4537-F85380C24883}"/>
              </a:ext>
            </a:extLst>
          </p:cNvPr>
          <p:cNvPicPr>
            <a:picLocks noChangeAspect="1"/>
          </p:cNvPicPr>
          <p:nvPr/>
        </p:nvPicPr>
        <p:blipFill rotWithShape="1">
          <a:blip r:embed="rId3"/>
          <a:srcRect l="50438"/>
          <a:stretch/>
        </p:blipFill>
        <p:spPr>
          <a:xfrm>
            <a:off x="6211048" y="1756182"/>
            <a:ext cx="5654040" cy="3267857"/>
          </a:xfrm>
          <a:prstGeom prst="rect">
            <a:avLst/>
          </a:prstGeom>
        </p:spPr>
      </p:pic>
      <p:pic>
        <p:nvPicPr>
          <p:cNvPr id="6" name="图片 5">
            <a:extLst>
              <a:ext uri="{FF2B5EF4-FFF2-40B4-BE49-F238E27FC236}">
                <a16:creationId xmlns:a16="http://schemas.microsoft.com/office/drawing/2014/main" id="{1F2ED1B5-63FC-C9F5-86A4-59B6569829B8}"/>
              </a:ext>
            </a:extLst>
          </p:cNvPr>
          <p:cNvPicPr>
            <a:picLocks noChangeAspect="1"/>
          </p:cNvPicPr>
          <p:nvPr/>
        </p:nvPicPr>
        <p:blipFill rotWithShape="1">
          <a:blip r:embed="rId4"/>
          <a:srcRect l="50563"/>
          <a:stretch/>
        </p:blipFill>
        <p:spPr>
          <a:xfrm>
            <a:off x="388619" y="1756182"/>
            <a:ext cx="5592335" cy="3268536"/>
          </a:xfrm>
          <a:prstGeom prst="rect">
            <a:avLst/>
          </a:prstGeom>
        </p:spPr>
      </p:pic>
      <p:sp>
        <p:nvSpPr>
          <p:cNvPr id="9" name="文本框 8">
            <a:extLst>
              <a:ext uri="{FF2B5EF4-FFF2-40B4-BE49-F238E27FC236}">
                <a16:creationId xmlns:a16="http://schemas.microsoft.com/office/drawing/2014/main" id="{52937037-DF4A-E43B-2515-153D15CCE66B}"/>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Fig9.</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vertical engine vibration FFT waterfall diagram</a:t>
            </a:r>
            <a:endParaRPr lang="en-GB" altLang="zh-CN" sz="1800" dirty="0">
              <a:latin typeface="Times New Roman" panose="02020603050405020304" pitchFamily="18" charset="0"/>
              <a:cs typeface="Times New Roman" panose="02020603050405020304" pitchFamily="18" charset="0"/>
            </a:endParaRPr>
          </a:p>
        </p:txBody>
      </p:sp>
      <p:sp>
        <p:nvSpPr>
          <p:cNvPr id="10" name="椭圆 9">
            <a:extLst>
              <a:ext uri="{FF2B5EF4-FFF2-40B4-BE49-F238E27FC236}">
                <a16:creationId xmlns:a16="http://schemas.microsoft.com/office/drawing/2014/main" id="{FEA2C7A1-7094-4D32-0C9F-AD4445724E83}"/>
              </a:ext>
            </a:extLst>
          </p:cNvPr>
          <p:cNvSpPr/>
          <p:nvPr/>
        </p:nvSpPr>
        <p:spPr>
          <a:xfrm>
            <a:off x="2484120" y="2148840"/>
            <a:ext cx="594360" cy="2514600"/>
          </a:xfrm>
          <a:prstGeom prst="ellipse">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椭圆 10">
            <a:extLst>
              <a:ext uri="{FF2B5EF4-FFF2-40B4-BE49-F238E27FC236}">
                <a16:creationId xmlns:a16="http://schemas.microsoft.com/office/drawing/2014/main" id="{E98AA010-4368-F9C9-A64E-F2DAD1AA1A83}"/>
              </a:ext>
            </a:extLst>
          </p:cNvPr>
          <p:cNvSpPr/>
          <p:nvPr/>
        </p:nvSpPr>
        <p:spPr>
          <a:xfrm>
            <a:off x="8443708" y="2132810"/>
            <a:ext cx="594360" cy="2514600"/>
          </a:xfrm>
          <a:prstGeom prst="ellipse">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8882077"/>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L</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ateral engine vibration analysis</a:t>
            </a:r>
          </a:p>
        </p:txBody>
      </p:sp>
      <p:pic>
        <p:nvPicPr>
          <p:cNvPr id="3" name="图片 2">
            <a:extLst>
              <a:ext uri="{FF2B5EF4-FFF2-40B4-BE49-F238E27FC236}">
                <a16:creationId xmlns:a16="http://schemas.microsoft.com/office/drawing/2014/main" id="{C5419D6B-3C65-FCA4-955B-D5C7A381D30C}"/>
              </a:ext>
            </a:extLst>
          </p:cNvPr>
          <p:cNvPicPr>
            <a:picLocks noChangeAspect="1"/>
          </p:cNvPicPr>
          <p:nvPr/>
        </p:nvPicPr>
        <p:blipFill rotWithShape="1">
          <a:blip r:embed="rId3"/>
          <a:srcRect r="49250"/>
          <a:stretch/>
        </p:blipFill>
        <p:spPr>
          <a:xfrm>
            <a:off x="365759" y="1731974"/>
            <a:ext cx="5730240" cy="3245977"/>
          </a:xfrm>
          <a:prstGeom prst="rect">
            <a:avLst/>
          </a:prstGeom>
        </p:spPr>
      </p:pic>
      <p:pic>
        <p:nvPicPr>
          <p:cNvPr id="8" name="图片 7">
            <a:extLst>
              <a:ext uri="{FF2B5EF4-FFF2-40B4-BE49-F238E27FC236}">
                <a16:creationId xmlns:a16="http://schemas.microsoft.com/office/drawing/2014/main" id="{72E304C8-AF71-B7BE-DB7E-BA9C76F9DD00}"/>
              </a:ext>
            </a:extLst>
          </p:cNvPr>
          <p:cNvPicPr>
            <a:picLocks noChangeAspect="1"/>
          </p:cNvPicPr>
          <p:nvPr/>
        </p:nvPicPr>
        <p:blipFill rotWithShape="1">
          <a:blip r:embed="rId4"/>
          <a:srcRect r="50000"/>
          <a:stretch/>
        </p:blipFill>
        <p:spPr>
          <a:xfrm>
            <a:off x="6323438" y="1728467"/>
            <a:ext cx="5563762" cy="3259227"/>
          </a:xfrm>
          <a:prstGeom prst="rect">
            <a:avLst/>
          </a:prstGeom>
        </p:spPr>
      </p:pic>
      <p:sp>
        <p:nvSpPr>
          <p:cNvPr id="11" name="文本框 10">
            <a:extLst>
              <a:ext uri="{FF2B5EF4-FFF2-40B4-BE49-F238E27FC236}">
                <a16:creationId xmlns:a16="http://schemas.microsoft.com/office/drawing/2014/main" id="{4D4FF6D6-112C-4B70-1343-22A3A1557D43}"/>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Fig10.</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lateral engine vibration order waterfall diagram</a:t>
            </a:r>
            <a:endParaRPr lang="en-GB"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1960807"/>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L</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ateral engine vibration analysis</a:t>
            </a:r>
          </a:p>
        </p:txBody>
      </p:sp>
      <p:pic>
        <p:nvPicPr>
          <p:cNvPr id="3" name="图片 2">
            <a:extLst>
              <a:ext uri="{FF2B5EF4-FFF2-40B4-BE49-F238E27FC236}">
                <a16:creationId xmlns:a16="http://schemas.microsoft.com/office/drawing/2014/main" id="{C5419D6B-3C65-FCA4-955B-D5C7A381D30C}"/>
              </a:ext>
            </a:extLst>
          </p:cNvPr>
          <p:cNvPicPr>
            <a:picLocks noChangeAspect="1"/>
          </p:cNvPicPr>
          <p:nvPr/>
        </p:nvPicPr>
        <p:blipFill rotWithShape="1">
          <a:blip r:embed="rId3"/>
          <a:srcRect l="50000"/>
          <a:stretch/>
        </p:blipFill>
        <p:spPr>
          <a:xfrm>
            <a:off x="334921" y="1736285"/>
            <a:ext cx="5720580" cy="3289112"/>
          </a:xfrm>
          <a:prstGeom prst="rect">
            <a:avLst/>
          </a:prstGeom>
        </p:spPr>
      </p:pic>
      <p:pic>
        <p:nvPicPr>
          <p:cNvPr id="8" name="图片 7">
            <a:extLst>
              <a:ext uri="{FF2B5EF4-FFF2-40B4-BE49-F238E27FC236}">
                <a16:creationId xmlns:a16="http://schemas.microsoft.com/office/drawing/2014/main" id="{72E304C8-AF71-B7BE-DB7E-BA9C76F9DD00}"/>
              </a:ext>
            </a:extLst>
          </p:cNvPr>
          <p:cNvPicPr>
            <a:picLocks noChangeAspect="1"/>
          </p:cNvPicPr>
          <p:nvPr/>
        </p:nvPicPr>
        <p:blipFill rotWithShape="1">
          <a:blip r:embed="rId4"/>
          <a:srcRect l="50000"/>
          <a:stretch/>
        </p:blipFill>
        <p:spPr>
          <a:xfrm>
            <a:off x="6242300" y="1736285"/>
            <a:ext cx="5614778" cy="3289112"/>
          </a:xfrm>
          <a:prstGeom prst="rect">
            <a:avLst/>
          </a:prstGeom>
        </p:spPr>
      </p:pic>
      <p:sp>
        <p:nvSpPr>
          <p:cNvPr id="2" name="文本框 1">
            <a:extLst>
              <a:ext uri="{FF2B5EF4-FFF2-40B4-BE49-F238E27FC236}">
                <a16:creationId xmlns:a16="http://schemas.microsoft.com/office/drawing/2014/main" id="{EB587FD7-9DFE-772F-4404-E319F7505C8B}"/>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Fig11.</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lateral engine vibration </a:t>
            </a:r>
            <a:r>
              <a:rPr lang="en-US" altLang="zh-CN" dirty="0">
                <a:latin typeface="Times New Roman" panose="02020603050405020304" pitchFamily="18" charset="0"/>
                <a:cs typeface="Times New Roman" panose="02020603050405020304" pitchFamily="18" charset="0"/>
              </a:rPr>
              <a:t>FFT</a:t>
            </a:r>
            <a:r>
              <a:rPr lang="en-GB" altLang="zh-CN" dirty="0">
                <a:latin typeface="Times New Roman" panose="02020603050405020304" pitchFamily="18" charset="0"/>
                <a:cs typeface="Times New Roman" panose="02020603050405020304" pitchFamily="18" charset="0"/>
              </a:rPr>
              <a:t> waterfall diagram</a:t>
            </a:r>
            <a:endParaRPr lang="en-GB" altLang="zh-CN" sz="1800" dirty="0">
              <a:latin typeface="Times New Roman" panose="02020603050405020304" pitchFamily="18" charset="0"/>
              <a:cs typeface="Times New Roman" panose="02020603050405020304" pitchFamily="18" charset="0"/>
            </a:endParaRPr>
          </a:p>
        </p:txBody>
      </p:sp>
      <p:sp>
        <p:nvSpPr>
          <p:cNvPr id="7" name="椭圆 6">
            <a:extLst>
              <a:ext uri="{FF2B5EF4-FFF2-40B4-BE49-F238E27FC236}">
                <a16:creationId xmlns:a16="http://schemas.microsoft.com/office/drawing/2014/main" id="{1E0EC1E0-2C5B-CC13-B8D3-78C874FF910E}"/>
              </a:ext>
            </a:extLst>
          </p:cNvPr>
          <p:cNvSpPr/>
          <p:nvPr/>
        </p:nvSpPr>
        <p:spPr>
          <a:xfrm>
            <a:off x="1490133" y="2123541"/>
            <a:ext cx="880534" cy="2514600"/>
          </a:xfrm>
          <a:prstGeom prst="ellipse">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椭圆 9">
            <a:extLst>
              <a:ext uri="{FF2B5EF4-FFF2-40B4-BE49-F238E27FC236}">
                <a16:creationId xmlns:a16="http://schemas.microsoft.com/office/drawing/2014/main" id="{BA8C5D74-A22A-C262-6DD7-0178EEFF2B7C}"/>
              </a:ext>
            </a:extLst>
          </p:cNvPr>
          <p:cNvSpPr/>
          <p:nvPr/>
        </p:nvSpPr>
        <p:spPr>
          <a:xfrm>
            <a:off x="7349067" y="2123541"/>
            <a:ext cx="880534" cy="2514600"/>
          </a:xfrm>
          <a:prstGeom prst="ellipse">
            <a:avLst/>
          </a:prstGeom>
          <a:no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5006"/>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80ABED7-1652-26D8-0FED-D0219590BE44}"/>
              </a:ext>
            </a:extLst>
          </p:cNvPr>
          <p:cNvSpPr txBox="1"/>
          <p:nvPr/>
        </p:nvSpPr>
        <p:spPr>
          <a:xfrm>
            <a:off x="243045" y="155934"/>
            <a:ext cx="8683310" cy="523220"/>
          </a:xfrm>
          <a:prstGeom prst="rect">
            <a:avLst/>
          </a:prstGeom>
          <a:noFill/>
        </p:spPr>
        <p:txBody>
          <a:bodyPr wrap="square" rtlCol="0">
            <a:spAutoFit/>
          </a:bodyPr>
          <a:lstStyle/>
          <a:p>
            <a:r>
              <a:rPr lang="en-US" altLang="zh-CN" sz="2800" b="1" dirty="0">
                <a:latin typeface="Arial" panose="020B0604020202020204" pitchFamily="34" charset="0"/>
                <a:cs typeface="Arial" panose="020B0604020202020204" pitchFamily="34" charset="0"/>
              </a:rPr>
              <a:t>6. </a:t>
            </a:r>
            <a:r>
              <a:rPr lang="en-GB" altLang="zh-CN" sz="2800" b="1" dirty="0">
                <a:latin typeface="Arial" panose="020B0604020202020204" pitchFamily="34" charset="0"/>
                <a:cs typeface="Arial" panose="020B0604020202020204" pitchFamily="34" charset="0"/>
              </a:rPr>
              <a:t>Analysis of measured NVH data</a:t>
            </a:r>
            <a:endParaRPr lang="zh-CN" altLang="en-US" sz="2800" b="1" dirty="0">
              <a:latin typeface="Arial" panose="020B0604020202020204" pitchFamily="34" charset="0"/>
              <a:cs typeface="Arial" panose="020B0604020202020204" pitchFamily="34" charset="0"/>
            </a:endParaRPr>
          </a:p>
        </p:txBody>
      </p:sp>
      <p:sp>
        <p:nvSpPr>
          <p:cNvPr id="5" name="文本框 4">
            <a:extLst>
              <a:ext uri="{FF2B5EF4-FFF2-40B4-BE49-F238E27FC236}">
                <a16:creationId xmlns:a16="http://schemas.microsoft.com/office/drawing/2014/main" id="{B361A477-C318-7E40-3D82-4B0D33BE0C85}"/>
              </a:ext>
            </a:extLst>
          </p:cNvPr>
          <p:cNvSpPr txBox="1"/>
          <p:nvPr/>
        </p:nvSpPr>
        <p:spPr>
          <a:xfrm>
            <a:off x="469208" y="794379"/>
            <a:ext cx="10891050" cy="984885"/>
          </a:xfrm>
          <a:prstGeom prst="rect">
            <a:avLst/>
          </a:prstGeom>
          <a:noFill/>
        </p:spPr>
        <p:txBody>
          <a:bodyPr wrap="square" rtlCol="0">
            <a:spAutoFit/>
          </a:bodyPr>
          <a:lstStyle/>
          <a:p>
            <a:pPr marL="342900" indent="-342900" algn="just">
              <a:spcBef>
                <a:spcPts val="1200"/>
              </a:spcBef>
              <a:buFont typeface="Wingdings" panose="05000000000000000000" pitchFamily="2" charset="2"/>
              <a:buChar char="q"/>
            </a:pPr>
            <a:r>
              <a:rPr lang="en-GB" sz="2400" b="1" i="0" dirty="0">
                <a:solidFill>
                  <a:srgbClr val="000000"/>
                </a:solidFill>
                <a:effectLst/>
                <a:highlight>
                  <a:srgbClr val="FFFFFF"/>
                </a:highlight>
                <a:latin typeface="Times New Roman" panose="02020603050405020304" pitchFamily="18" charset="0"/>
                <a:cs typeface="Times New Roman" panose="02020603050405020304" pitchFamily="18" charset="0"/>
              </a:rPr>
              <a:t>Analysis of results</a:t>
            </a:r>
          </a:p>
          <a:p>
            <a:pPr marL="342900" indent="-342900" algn="just">
              <a:spcBef>
                <a:spcPts val="1200"/>
              </a:spcBef>
              <a:buFont typeface="Wingdings" panose="05000000000000000000" pitchFamily="2" charset="2"/>
              <a:buChar char="Ø"/>
            </a:pPr>
            <a:r>
              <a:rPr lang="en-GB" sz="2400" dirty="0">
                <a:solidFill>
                  <a:srgbClr val="000000"/>
                </a:solidFill>
                <a:highlight>
                  <a:srgbClr val="FFFFFF"/>
                </a:highlight>
                <a:latin typeface="Times New Roman" panose="02020603050405020304" pitchFamily="18" charset="0"/>
                <a:cs typeface="Times New Roman" panose="02020603050405020304" pitchFamily="18" charset="0"/>
              </a:rPr>
              <a:t>Safety grid </a:t>
            </a:r>
            <a:r>
              <a:rPr lang="en-GB" sz="2400" i="0" dirty="0">
                <a:solidFill>
                  <a:srgbClr val="000000"/>
                </a:solidFill>
                <a:effectLst/>
                <a:highlight>
                  <a:srgbClr val="FFFFFF"/>
                </a:highlight>
                <a:latin typeface="Times New Roman" panose="02020603050405020304" pitchFamily="18" charset="0"/>
                <a:cs typeface="Times New Roman" panose="02020603050405020304" pitchFamily="18" charset="0"/>
              </a:rPr>
              <a:t>vibration analysis</a:t>
            </a:r>
          </a:p>
        </p:txBody>
      </p:sp>
      <p:pic>
        <p:nvPicPr>
          <p:cNvPr id="3" name="图片 2">
            <a:extLst>
              <a:ext uri="{FF2B5EF4-FFF2-40B4-BE49-F238E27FC236}">
                <a16:creationId xmlns:a16="http://schemas.microsoft.com/office/drawing/2014/main" id="{D020F1F0-6901-7EA5-CE5A-B98540F3957C}"/>
              </a:ext>
            </a:extLst>
          </p:cNvPr>
          <p:cNvPicPr>
            <a:picLocks noChangeAspect="1"/>
          </p:cNvPicPr>
          <p:nvPr/>
        </p:nvPicPr>
        <p:blipFill rotWithShape="1">
          <a:blip r:embed="rId3"/>
          <a:srcRect l="50000"/>
          <a:stretch/>
        </p:blipFill>
        <p:spPr>
          <a:xfrm>
            <a:off x="6307662" y="1777342"/>
            <a:ext cx="5562601" cy="3252512"/>
          </a:xfrm>
          <a:prstGeom prst="rect">
            <a:avLst/>
          </a:prstGeom>
        </p:spPr>
      </p:pic>
      <p:pic>
        <p:nvPicPr>
          <p:cNvPr id="8" name="图片 7">
            <a:extLst>
              <a:ext uri="{FF2B5EF4-FFF2-40B4-BE49-F238E27FC236}">
                <a16:creationId xmlns:a16="http://schemas.microsoft.com/office/drawing/2014/main" id="{C2F1DD96-8A0E-9556-AD8A-86833408865C}"/>
              </a:ext>
            </a:extLst>
          </p:cNvPr>
          <p:cNvPicPr>
            <a:picLocks noChangeAspect="1"/>
          </p:cNvPicPr>
          <p:nvPr/>
        </p:nvPicPr>
        <p:blipFill rotWithShape="1">
          <a:blip r:embed="rId4"/>
          <a:srcRect l="50000"/>
          <a:stretch/>
        </p:blipFill>
        <p:spPr>
          <a:xfrm>
            <a:off x="321737" y="1802292"/>
            <a:ext cx="5562600" cy="3219547"/>
          </a:xfrm>
          <a:prstGeom prst="rect">
            <a:avLst/>
          </a:prstGeom>
        </p:spPr>
      </p:pic>
      <p:sp>
        <p:nvSpPr>
          <p:cNvPr id="2" name="文本框 1">
            <a:extLst>
              <a:ext uri="{FF2B5EF4-FFF2-40B4-BE49-F238E27FC236}">
                <a16:creationId xmlns:a16="http://schemas.microsoft.com/office/drawing/2014/main" id="{89D224E7-A92D-0D87-6060-0030D09634EB}"/>
              </a:ext>
            </a:extLst>
          </p:cNvPr>
          <p:cNvSpPr txBox="1"/>
          <p:nvPr/>
        </p:nvSpPr>
        <p:spPr>
          <a:xfrm>
            <a:off x="1657349" y="5025397"/>
            <a:ext cx="8877301" cy="646331"/>
          </a:xfrm>
          <a:prstGeom prst="rect">
            <a:avLst/>
          </a:prstGeom>
          <a:solidFill>
            <a:schemeClr val="bg1"/>
          </a:solidFill>
        </p:spPr>
        <p:txBody>
          <a:bodyPr wrap="square" rtlCol="0">
            <a:spAutoFit/>
          </a:bodyPr>
          <a:lstStyle/>
          <a:p>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a:t>
            </a:r>
            <a:r>
              <a:rPr lang="en-GB" dirty="0">
                <a:solidFill>
                  <a:srgbClr val="000000"/>
                </a:solidFill>
                <a:highlight>
                  <a:srgbClr val="FFFFFF"/>
                </a:highlight>
                <a:latin typeface="Times New Roman" panose="02020603050405020304" pitchFamily="18" charset="0"/>
                <a:cs typeface="Times New Roman" panose="02020603050405020304" pitchFamily="18" charset="0"/>
              </a:rPr>
              <a:t>a) Two cylinder engine                                                                         </a:t>
            </a:r>
            <a:r>
              <a:rPr lang="en-GB" sz="1800" i="0" dirty="0">
                <a:solidFill>
                  <a:srgbClr val="000000"/>
                </a:solidFill>
                <a:effectLst/>
                <a:highlight>
                  <a:srgbClr val="FFFFFF"/>
                </a:highlight>
                <a:latin typeface="Times New Roman" panose="02020603050405020304" pitchFamily="18" charset="0"/>
                <a:cs typeface="Times New Roman" panose="02020603050405020304" pitchFamily="18" charset="0"/>
              </a:rPr>
              <a:t>(b</a:t>
            </a:r>
            <a:r>
              <a:rPr lang="en-GB" dirty="0">
                <a:solidFill>
                  <a:srgbClr val="000000"/>
                </a:solidFill>
                <a:highlight>
                  <a:srgbClr val="FFFFFF"/>
                </a:highlight>
                <a:latin typeface="Times New Roman" panose="02020603050405020304" pitchFamily="18" charset="0"/>
                <a:cs typeface="Times New Roman" panose="02020603050405020304" pitchFamily="18" charset="0"/>
              </a:rPr>
              <a:t>) Four cylinder engine</a:t>
            </a:r>
            <a:endParaRPr lang="en-US" altLang="zh-CN" dirty="0">
              <a:latin typeface="Times New Roman" panose="02020603050405020304" pitchFamily="18" charset="0"/>
              <a:cs typeface="Times New Roman" panose="02020603050405020304" pitchFamily="18" charset="0"/>
            </a:endParaRPr>
          </a:p>
          <a:p>
            <a:pPr algn="ctr"/>
            <a:r>
              <a:rPr lang="en-US" altLang="zh-CN" dirty="0">
                <a:latin typeface="Times New Roman" panose="02020603050405020304" pitchFamily="18" charset="0"/>
                <a:cs typeface="Times New Roman" panose="02020603050405020304" pitchFamily="18" charset="0"/>
              </a:rPr>
              <a:t>Fig12.</a:t>
            </a:r>
            <a:r>
              <a:rPr lang="en-GB" altLang="zh-CN" sz="1800" b="1" dirty="0">
                <a:latin typeface="Times New Roman" panose="02020603050405020304" pitchFamily="18" charset="0"/>
                <a:cs typeface="Times New Roman" panose="02020603050405020304" pitchFamily="18" charset="0"/>
              </a:rPr>
              <a:t> </a:t>
            </a:r>
            <a:r>
              <a:rPr lang="en-GB" altLang="zh-CN" dirty="0">
                <a:latin typeface="Times New Roman" panose="02020603050405020304" pitchFamily="18" charset="0"/>
                <a:cs typeface="Times New Roman" panose="02020603050405020304" pitchFamily="18" charset="0"/>
              </a:rPr>
              <a:t>Comparison of </a:t>
            </a:r>
            <a:r>
              <a:rPr lang="en-US" altLang="zh-CN" dirty="0">
                <a:latin typeface="Times New Roman" panose="02020603050405020304" pitchFamily="18" charset="0"/>
                <a:cs typeface="Times New Roman" panose="02020603050405020304" pitchFamily="18" charset="0"/>
              </a:rPr>
              <a:t>safety grid </a:t>
            </a:r>
            <a:r>
              <a:rPr lang="en-GB" altLang="zh-CN" dirty="0">
                <a:latin typeface="Times New Roman" panose="02020603050405020304" pitchFamily="18" charset="0"/>
                <a:cs typeface="Times New Roman" panose="02020603050405020304" pitchFamily="18" charset="0"/>
              </a:rPr>
              <a:t>vibration </a:t>
            </a:r>
            <a:r>
              <a:rPr lang="en-US" altLang="zh-CN" dirty="0">
                <a:latin typeface="Times New Roman" panose="02020603050405020304" pitchFamily="18" charset="0"/>
                <a:cs typeface="Times New Roman" panose="02020603050405020304" pitchFamily="18" charset="0"/>
              </a:rPr>
              <a:t>FFT</a:t>
            </a:r>
            <a:r>
              <a:rPr lang="en-GB" altLang="zh-CN" dirty="0">
                <a:latin typeface="Times New Roman" panose="02020603050405020304" pitchFamily="18" charset="0"/>
                <a:cs typeface="Times New Roman" panose="02020603050405020304" pitchFamily="18" charset="0"/>
              </a:rPr>
              <a:t> waterfall diagram</a:t>
            </a:r>
            <a:endParaRPr lang="en-GB" altLang="zh-C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0319774"/>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596F3DA-E8D4-FFB0-4B25-939AE44B6A18}"/>
              </a:ext>
            </a:extLst>
          </p:cNvPr>
          <p:cNvSpPr>
            <a:spLocks noGrp="1"/>
          </p:cNvSpPr>
          <p:nvPr>
            <p:ph type="title"/>
          </p:nvPr>
        </p:nvSpPr>
        <p:spPr>
          <a:xfrm>
            <a:off x="609600" y="1524318"/>
            <a:ext cx="10972800" cy="1143000"/>
          </a:xfrm>
        </p:spPr>
        <p:txBody>
          <a:bodyPr/>
          <a:lstStyle/>
          <a:p>
            <a:r>
              <a:rPr lang="en-GB" dirty="0"/>
              <a:t>Thank you for watching!</a:t>
            </a:r>
          </a:p>
        </p:txBody>
      </p:sp>
    </p:spTree>
    <p:extLst>
      <p:ext uri="{BB962C8B-B14F-4D97-AF65-F5344CB8AC3E}">
        <p14:creationId xmlns:p14="http://schemas.microsoft.com/office/powerpoint/2010/main" val="2150529863"/>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4" ma:contentTypeDescription="Create a new document." ma:contentTypeScope="" ma:versionID="e0ecf4ee6ab340ea9e95ef5a3f87bf40">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079669a8c84dd0f96102b0a6a156ba4c"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c667bce1-7cde-41f9-b83c-cf27c06926fb}"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9658AC-0B04-42A0-A60F-DF86C6C2FC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purl.org/dc/terms/"/>
    <ds:schemaRef ds:uri="http://purl.org/dc/elements/1.1/"/>
    <ds:schemaRef ds:uri="http://purl.org/dc/dcmitype/"/>
    <ds:schemaRef ds:uri="http://www.w3.org/XML/1998/namespace"/>
    <ds:schemaRef ds:uri="c9669272-fe8d-41e9-a030-a18459a136e8"/>
    <ds:schemaRef ds:uri="http://schemas.microsoft.com/office/2006/metadata/properties"/>
    <ds:schemaRef ds:uri="http://schemas.microsoft.com/office/2006/documentManagement/types"/>
    <ds:schemaRef ds:uri="http://schemas.openxmlformats.org/package/2006/metadata/core-properties"/>
    <ds:schemaRef ds:uri="f4770729-68ee-4e1e-a757-d7b8c23c3985"/>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2417</TotalTime>
  <Words>2844</Words>
  <Application>Microsoft Office PowerPoint</Application>
  <PresentationFormat>宽屏</PresentationFormat>
  <Paragraphs>164</Paragraphs>
  <Slides>20</Slides>
  <Notes>19</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20</vt:i4>
      </vt:variant>
    </vt:vector>
  </HeadingPairs>
  <TitlesOfParts>
    <vt:vector size="27" baseType="lpstr">
      <vt:lpstr>等线</vt:lpstr>
      <vt:lpstr>Arial</vt:lpstr>
      <vt:lpstr>Calibri Light</vt:lpstr>
      <vt:lpstr>Myriad Pro</vt:lpstr>
      <vt:lpstr>Times New Roman</vt:lpstr>
      <vt:lpstr>Wingdings</vt:lpstr>
      <vt:lpstr>UWTSD PPT Theme</vt:lpstr>
      <vt:lpstr>NVH Analysis</vt:lpstr>
      <vt:lpstr>​</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 you for watching!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NVH Analysis</dc:title>
  <dc:creator>2300256@student.uwtsd.ac.uk</dc:creator>
  <cp:lastModifiedBy>夏锦浩</cp:lastModifiedBy>
  <cp:revision>61</cp:revision>
  <dcterms:created xsi:type="dcterms:W3CDTF">2020-09-30T08:21:31Z</dcterms:created>
  <dcterms:modified xsi:type="dcterms:W3CDTF">2024-04-28T16:56:04Z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