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87" r:id="rId2"/>
    <p:sldId id="288" r:id="rId3"/>
    <p:sldId id="289" r:id="rId4"/>
    <p:sldId id="290" r:id="rId5"/>
    <p:sldId id="291" r:id="rId6"/>
    <p:sldId id="292" r:id="rId7"/>
    <p:sldId id="293" r:id="rId8"/>
    <p:sldId id="294" r:id="rId9"/>
    <p:sldId id="295" r:id="rId10"/>
    <p:sldId id="296" r:id="rId11"/>
    <p:sldId id="297" r:id="rId12"/>
    <p:sldId id="298" r:id="rId13"/>
    <p:sldId id="299" r:id="rId14"/>
    <p:sldId id="300" r:id="rId15"/>
    <p:sldId id="301" r:id="rId16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0C22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EC9A08-E4AB-4193-BE5F-81D5F89AD5B1}" v="323" dt="2018-11-28T15:49:49.6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147" autoAdjust="0"/>
    <p:restoredTop sz="94660"/>
  </p:normalViewPr>
  <p:slideViewPr>
    <p:cSldViewPr snapToGrid="0">
      <p:cViewPr varScale="1">
        <p:scale>
          <a:sx n="82" d="100"/>
          <a:sy n="82" d="100"/>
        </p:scale>
        <p:origin x="480" y="67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08E1CA-C55D-49E0-A837-00438BDE3611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0D4351-2376-49FA-BF77-7475E2A1FE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721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Speak a little about last weeks</a:t>
            </a:r>
            <a:r>
              <a:rPr lang="en-GB" baseline="0" dirty="0"/>
              <a:t> exercise, Start from basics, All competent in CAD?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75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Feature tree shows</a:t>
            </a:r>
            <a:r>
              <a:rPr lang="en-GB" baseline="0" dirty="0"/>
              <a:t> make up of an object or assy.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3165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Emphasise</a:t>
            </a:r>
            <a:r>
              <a:rPr lang="en-GB" baseline="0" dirty="0"/>
              <a:t> importance of CAD models as the message may have been lost last week.  Explain a little around added value features within CAD as part of engineering design journey.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0448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Why within CAD?</a:t>
            </a:r>
            <a:r>
              <a:rPr lang="en-GB" baseline="0" dirty="0"/>
              <a:t> Design process may involve many iterations and design changes. If achieved within CAD a change to a model should automatically induce a change in linked assembly and drawings. </a:t>
            </a:r>
          </a:p>
          <a:p>
            <a:r>
              <a:rPr lang="en-GB" baseline="0" dirty="0"/>
              <a:t>I</a:t>
            </a:r>
            <a:r>
              <a:rPr lang="en-GB" dirty="0"/>
              <a:t>nformation within the CAD model needs to be analysed, specified further and presented to a manufacturing team</a:t>
            </a:r>
            <a:endParaRPr lang="en-GB" baseline="0" dirty="0"/>
          </a:p>
          <a:p>
            <a:r>
              <a:rPr lang="en-GB" baseline="0" dirty="0"/>
              <a:t>Model features are an absolute, no engineering function can work to an absolute. The requirements of the part need specifying so tolerances can be set.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168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822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668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4565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7190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9550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D4351-2376-49FA-BF77-7475E2A1FE6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3414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560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0082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64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474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570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818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93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964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643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227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062523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9036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75236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0835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3438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201E-71A5-4F8B-9165-73F729AAE4AD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757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68201E-71A5-4F8B-9165-73F729AAE4AD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D6F0165-1740-4382-BE56-619030453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212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Engineering Drawing</a:t>
            </a:r>
            <a:br>
              <a:rPr lang="en-GB" dirty="0"/>
            </a:br>
            <a:r>
              <a:rPr lang="en-GB" sz="4000" dirty="0"/>
              <a:t>Producing and dimensioning drawings in </a:t>
            </a:r>
            <a:r>
              <a:rPr lang="en-GB" sz="4000" dirty="0" err="1"/>
              <a:t>Solidworks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Andy Tibbott</a:t>
            </a:r>
          </a:p>
        </p:txBody>
      </p:sp>
    </p:spTree>
    <p:extLst>
      <p:ext uri="{BB962C8B-B14F-4D97-AF65-F5344CB8AC3E}">
        <p14:creationId xmlns:p14="http://schemas.microsoft.com/office/powerpoint/2010/main" val="658559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week we are going to look at using a CAD package to produce and dimension engineering drawings to relevant standards.</a:t>
            </a:r>
          </a:p>
          <a:p>
            <a:r>
              <a:rPr lang="en-GB" dirty="0"/>
              <a:t>To achieve this we will use a set of 3D models that are provided for you to download in Moodle. </a:t>
            </a:r>
          </a:p>
          <a:p>
            <a:r>
              <a:rPr lang="en-GB" dirty="0"/>
              <a:t>To complete the lesson you will need to log into a computer, load </a:t>
            </a:r>
            <a:r>
              <a:rPr lang="en-GB" dirty="0" err="1"/>
              <a:t>Solidworks</a:t>
            </a:r>
            <a:r>
              <a:rPr lang="en-GB" dirty="0"/>
              <a:t> and Moodle for this module M4X02063</a:t>
            </a:r>
          </a:p>
        </p:txBody>
      </p:sp>
    </p:spTree>
    <p:extLst>
      <p:ext uri="{BB962C8B-B14F-4D97-AF65-F5344CB8AC3E}">
        <p14:creationId xmlns:p14="http://schemas.microsoft.com/office/powerpoint/2010/main" val="6477498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  <a:br>
              <a:rPr lang="en-GB" dirty="0"/>
            </a:br>
            <a:r>
              <a:rPr lang="en-GB" dirty="0"/>
              <a:t>										</a:t>
            </a:r>
            <a:r>
              <a:rPr lang="en-GB" sz="2800" dirty="0"/>
              <a:t>What is a CAD model?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CAD model is a 3D representation of a part or assembly,</a:t>
            </a:r>
          </a:p>
          <a:p>
            <a:r>
              <a:rPr lang="en-GB" dirty="0"/>
              <a:t>Each individual part is a collection of features.</a:t>
            </a:r>
          </a:p>
          <a:p>
            <a:r>
              <a:rPr lang="en-GB" dirty="0"/>
              <a:t>Some examples of features you may be familiar with include planes, surfaces, faces, chamfers, fillets and holes.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8668" y="3679824"/>
            <a:ext cx="5334000" cy="3000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4849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  <a:br>
              <a:rPr lang="en-GB" dirty="0"/>
            </a:br>
            <a:r>
              <a:rPr lang="en-GB" dirty="0"/>
              <a:t>										</a:t>
            </a:r>
            <a:r>
              <a:rPr lang="en-GB" sz="2800" dirty="0"/>
              <a:t>What is a CAD model?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CAD model is now regarded as a crucial element within the Engineering design process, it enables accurate computer analysis of the part, running many thousands of iterations in any one analysis cycle.</a:t>
            </a:r>
          </a:p>
          <a:p>
            <a:r>
              <a:rPr lang="en-GB" dirty="0"/>
              <a:t>The CAD platform also allows us to see how a part interacts with its surroundings. </a:t>
            </a:r>
          </a:p>
          <a:p>
            <a:r>
              <a:rPr lang="en-GB" dirty="0"/>
              <a:t>It has </a:t>
            </a:r>
            <a:r>
              <a:rPr lang="en-GB" b="1" dirty="0">
                <a:solidFill>
                  <a:srgbClr val="FF0000"/>
                </a:solidFill>
              </a:rPr>
              <a:t>SIGNIFICANT VALUE </a:t>
            </a:r>
            <a:r>
              <a:rPr lang="en-GB" dirty="0"/>
              <a:t>as an engineering tool!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0300" y="4318925"/>
            <a:ext cx="3060700" cy="22955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44" y="4318925"/>
            <a:ext cx="4061313" cy="229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080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  <a:br>
              <a:rPr lang="en-GB" dirty="0"/>
            </a:br>
            <a:r>
              <a:rPr lang="en-GB" dirty="0"/>
              <a:t>										</a:t>
            </a:r>
            <a:r>
              <a:rPr lang="en-GB" sz="2800" dirty="0"/>
              <a:t>What is a CAD model?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 some stage during the engineering design process the manufacture of a part need to be addressed. Manufacturing presents many significant challenges to the designers. </a:t>
            </a:r>
          </a:p>
          <a:p>
            <a:r>
              <a:rPr lang="en-GB" dirty="0"/>
              <a:t>At this stage we need to interrogate the model to obtain all useful information.</a:t>
            </a:r>
          </a:p>
          <a:p>
            <a:r>
              <a:rPr lang="en-GB" dirty="0"/>
              <a:t>The most efficient way of doing this is to use the model to generate engineering drawings within the CAD package.</a:t>
            </a:r>
          </a:p>
        </p:txBody>
      </p:sp>
      <p:sp>
        <p:nvSpPr>
          <p:cNvPr id="4" name="Rectangle 3"/>
          <p:cNvSpPr/>
          <p:nvPr/>
        </p:nvSpPr>
        <p:spPr>
          <a:xfrm>
            <a:off x="570532" y="5164096"/>
            <a:ext cx="2720705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Standards</a:t>
            </a:r>
            <a:endParaRPr lang="en-US" sz="36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255271" y="5736645"/>
            <a:ext cx="285712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Tolerances</a:t>
            </a:r>
          </a:p>
        </p:txBody>
      </p:sp>
      <p:sp>
        <p:nvSpPr>
          <p:cNvPr id="6" name="Rectangle 5"/>
          <p:cNvSpPr/>
          <p:nvPr/>
        </p:nvSpPr>
        <p:spPr>
          <a:xfrm>
            <a:off x="9401415" y="5736645"/>
            <a:ext cx="171072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Limits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75719" y="5164096"/>
            <a:ext cx="109356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Fits</a:t>
            </a:r>
          </a:p>
        </p:txBody>
      </p:sp>
      <p:sp>
        <p:nvSpPr>
          <p:cNvPr id="8" name="Rectangle 7"/>
          <p:cNvSpPr/>
          <p:nvPr/>
        </p:nvSpPr>
        <p:spPr>
          <a:xfrm>
            <a:off x="5129783" y="5754506"/>
            <a:ext cx="300114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Dimensions</a:t>
            </a:r>
            <a:endParaRPr lang="en-US" sz="54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968932" y="5153798"/>
            <a:ext cx="293221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Clearances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6986773" y="5153798"/>
            <a:ext cx="3320845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Finishes</a:t>
            </a:r>
            <a:endParaRPr lang="en-US" sz="54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8699846" y="4348591"/>
            <a:ext cx="303371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Treatments</a:t>
            </a:r>
            <a:endParaRPr lang="en-US" sz="54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96163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Engineering drawing</a:t>
            </a:r>
          </a:p>
        </p:txBody>
      </p:sp>
      <p:pic>
        <p:nvPicPr>
          <p:cNvPr id="6" name="CE4C065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64837" y="1409700"/>
            <a:ext cx="6650573" cy="483947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627044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Engineering Drawing</a:t>
            </a:r>
            <a:br>
              <a:rPr lang="en-GB" dirty="0"/>
            </a:br>
            <a:r>
              <a:rPr lang="en-GB" sz="4000" dirty="0"/>
              <a:t>Dimensioning and scale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Andy Tibbott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92846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  <a:br>
              <a:rPr lang="en-GB" dirty="0"/>
            </a:br>
            <a:r>
              <a:rPr lang="en-GB" dirty="0"/>
              <a:t>										</a:t>
            </a:r>
            <a:r>
              <a:rPr lang="en-GB" sz="2800" dirty="0"/>
              <a:t>Scale and dimensions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this lesson you will learn how to properly scale and dimension an engineering drawing. </a:t>
            </a:r>
          </a:p>
          <a:p>
            <a:r>
              <a:rPr lang="en-GB" dirty="0"/>
              <a:t>What do you understand by the terms scale and dimension?</a:t>
            </a:r>
          </a:p>
        </p:txBody>
      </p:sp>
    </p:spTree>
    <p:extLst>
      <p:ext uri="{BB962C8B-B14F-4D97-AF65-F5344CB8AC3E}">
        <p14:creationId xmlns:p14="http://schemas.microsoft.com/office/powerpoint/2010/main" val="20364550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Scale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Scale is expressed as a ratio.</a:t>
            </a:r>
          </a:p>
          <a:p>
            <a:r>
              <a:rPr lang="en-GB" dirty="0"/>
              <a:t>It is used to identify the relationship between a stated dimension and actual drawn length.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5061" y="3452151"/>
            <a:ext cx="4105275" cy="2819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3635507"/>
            <a:ext cx="4686300" cy="2636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6581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Scale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601789"/>
            <a:ext cx="3969634" cy="3880773"/>
          </a:xfrm>
        </p:spPr>
        <p:txBody>
          <a:bodyPr/>
          <a:lstStyle/>
          <a:p>
            <a:r>
              <a:rPr lang="en-GB" dirty="0"/>
              <a:t>You can scale an object up or down depending on the object and paper size chosen. </a:t>
            </a:r>
          </a:p>
          <a:p>
            <a:r>
              <a:rPr lang="en-GB" dirty="0"/>
              <a:t>Scale is noted in the drawing information box.</a:t>
            </a:r>
          </a:p>
          <a:p>
            <a:r>
              <a:rPr lang="en-GB" dirty="0"/>
              <a:t>Enlargement scales are   X : 1</a:t>
            </a:r>
          </a:p>
          <a:p>
            <a:r>
              <a:rPr lang="en-GB" dirty="0"/>
              <a:t>Reduction scales are       1 : X</a:t>
            </a:r>
          </a:p>
          <a:p>
            <a:r>
              <a:rPr lang="en-GB" dirty="0"/>
              <a:t>Actual size is 1 : 1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61319" t="19010" r="729" b="12240"/>
          <a:stretch/>
        </p:blipFill>
        <p:spPr>
          <a:xfrm>
            <a:off x="4975668" y="1601789"/>
            <a:ext cx="4627034" cy="3352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68355" t="53646" r="8554" b="31250"/>
          <a:stretch/>
        </p:blipFill>
        <p:spPr>
          <a:xfrm>
            <a:off x="4975668" y="4847562"/>
            <a:ext cx="4627034" cy="1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6862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Dimensions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707226"/>
            <a:ext cx="8596668" cy="3880773"/>
          </a:xfrm>
        </p:spPr>
        <p:txBody>
          <a:bodyPr/>
          <a:lstStyle/>
          <a:p>
            <a:r>
              <a:rPr lang="en-GB" dirty="0"/>
              <a:t>Dimensioning defines the size of features within an engineering model.</a:t>
            </a:r>
          </a:p>
          <a:p>
            <a:r>
              <a:rPr lang="en-GB" dirty="0"/>
              <a:t>Measurements are taken relative to a datum.</a:t>
            </a:r>
          </a:p>
          <a:p>
            <a:r>
              <a:rPr lang="en-GB" dirty="0"/>
              <a:t>Each dimension should only be shown once on any drawing. (Not on each view)</a:t>
            </a:r>
          </a:p>
          <a:p>
            <a:r>
              <a:rPr lang="en-GB" dirty="0"/>
              <a:t>Dimensions should be placed on the projection that provides the clearest view of the feature.</a:t>
            </a:r>
          </a:p>
          <a:p>
            <a:r>
              <a:rPr lang="en-GB" dirty="0"/>
              <a:t>Dimensions should </a:t>
            </a:r>
            <a:r>
              <a:rPr lang="en-GB" b="1" dirty="0">
                <a:solidFill>
                  <a:srgbClr val="FF0000"/>
                </a:solidFill>
              </a:rPr>
              <a:t>always</a:t>
            </a:r>
            <a:r>
              <a:rPr lang="en-GB" dirty="0"/>
              <a:t> be off the part.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1118" y="4487862"/>
            <a:ext cx="4229100" cy="2200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0084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Dimensioning symbols</a:t>
            </a:r>
            <a:endParaRPr lang="en-GB" sz="280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342F0AC2-EBFC-4C5C-B734-B2713845905F}"/>
              </a:ext>
            </a:extLst>
          </p:cNvPr>
          <p:cNvGrpSpPr/>
          <p:nvPr/>
        </p:nvGrpSpPr>
        <p:grpSpPr>
          <a:xfrm>
            <a:off x="1508568" y="1657350"/>
            <a:ext cx="6934200" cy="5200650"/>
            <a:chOff x="1508568" y="1657350"/>
            <a:chExt cx="6934200" cy="5200650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508568" y="1657350"/>
              <a:ext cx="6934200" cy="5200650"/>
            </a:xfrm>
            <a:prstGeom prst="rect">
              <a:avLst/>
            </a:prstGeom>
            <a:solidFill>
              <a:srgbClr val="90C226"/>
            </a:solidFill>
          </p:spPr>
        </p:pic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3B2D58A7-EBA9-460C-B08A-3C29BE299128}"/>
                </a:ext>
              </a:extLst>
            </p:cNvPr>
            <p:cNvSpPr/>
            <p:nvPr/>
          </p:nvSpPr>
          <p:spPr>
            <a:xfrm>
              <a:off x="3732245" y="2761861"/>
              <a:ext cx="2127379" cy="205274"/>
            </a:xfrm>
            <a:prstGeom prst="rect">
              <a:avLst/>
            </a:prstGeom>
            <a:solidFill>
              <a:srgbClr val="90C226">
                <a:alpha val="23922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64B9E6DB-2A27-4266-854A-ED5CDE7E21BD}"/>
                </a:ext>
              </a:extLst>
            </p:cNvPr>
            <p:cNvSpPr/>
            <p:nvPr/>
          </p:nvSpPr>
          <p:spPr>
            <a:xfrm>
              <a:off x="3732244" y="3219061"/>
              <a:ext cx="2127379" cy="205274"/>
            </a:xfrm>
            <a:prstGeom prst="rect">
              <a:avLst/>
            </a:prstGeom>
            <a:solidFill>
              <a:srgbClr val="90C226">
                <a:alpha val="23922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29BBD40-D523-44FE-A62E-5603B9E0E6EA}"/>
                </a:ext>
              </a:extLst>
            </p:cNvPr>
            <p:cNvSpPr/>
            <p:nvPr/>
          </p:nvSpPr>
          <p:spPr>
            <a:xfrm>
              <a:off x="3732245" y="3797559"/>
              <a:ext cx="2363755" cy="783772"/>
            </a:xfrm>
            <a:prstGeom prst="rect">
              <a:avLst/>
            </a:prstGeom>
            <a:solidFill>
              <a:srgbClr val="90C226">
                <a:alpha val="23922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0770059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Dimensions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89089"/>
            <a:ext cx="4199466" cy="3880773"/>
          </a:xfrm>
        </p:spPr>
        <p:txBody>
          <a:bodyPr/>
          <a:lstStyle/>
          <a:p>
            <a:r>
              <a:rPr lang="en-GB" dirty="0"/>
              <a:t>Dimensions can be linear or angular. </a:t>
            </a:r>
          </a:p>
          <a:p>
            <a:r>
              <a:rPr lang="en-GB" dirty="0"/>
              <a:t>Linear dimensions can be stated in two units. </a:t>
            </a:r>
          </a:p>
          <a:p>
            <a:r>
              <a:rPr lang="en-GB" dirty="0"/>
              <a:t>Imperial units are feet and inches</a:t>
            </a:r>
          </a:p>
          <a:p>
            <a:r>
              <a:rPr lang="en-GB" dirty="0"/>
              <a:t>Metric units are mm</a:t>
            </a:r>
          </a:p>
          <a:p>
            <a:endParaRPr lang="en-GB" dirty="0"/>
          </a:p>
          <a:p>
            <a:r>
              <a:rPr lang="en-GB" dirty="0"/>
              <a:t>Angles are expressed in degrees.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68646" t="24740" r="6146" b="7660"/>
          <a:stretch/>
        </p:blipFill>
        <p:spPr>
          <a:xfrm>
            <a:off x="4969318" y="1589089"/>
            <a:ext cx="4708082" cy="5050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9031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C3F67-2DD9-4CC2-B8C0-D72218C10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Datums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5D4F1-FBEB-4156-9F8C-A21A5A433F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Dimensions in an engineering drawing should always be presented in the clearest way.</a:t>
            </a:r>
          </a:p>
          <a:p>
            <a:r>
              <a:rPr lang="en-GB" dirty="0"/>
              <a:t>To enable this we usually dimension each view from a common datum point</a:t>
            </a:r>
          </a:p>
          <a:p>
            <a:r>
              <a:rPr lang="en-GB" dirty="0"/>
              <a:t>The datum can be any recognisable point but will normally be an outside corner</a:t>
            </a:r>
          </a:p>
        </p:txBody>
      </p:sp>
    </p:spTree>
    <p:extLst>
      <p:ext uri="{BB962C8B-B14F-4D97-AF65-F5344CB8AC3E}">
        <p14:creationId xmlns:p14="http://schemas.microsoft.com/office/powerpoint/2010/main" val="3198962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C3F67-2DD9-4CC2-B8C0-D72218C10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Datums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4C1A95B-9C40-4C4F-A5D3-E12BFB65CE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4138" t="17366" r="24051" b="20085"/>
          <a:stretch/>
        </p:blipFill>
        <p:spPr>
          <a:xfrm>
            <a:off x="755779" y="1319963"/>
            <a:ext cx="5438905" cy="457698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B211B66-3234-4F8E-94A3-14F23C70B5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454" t="17038" r="33333" b="16223"/>
          <a:stretch/>
        </p:blipFill>
        <p:spPr>
          <a:xfrm>
            <a:off x="6194684" y="1317890"/>
            <a:ext cx="4293118" cy="4576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41064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24436</TotalTime>
  <Words>639</Words>
  <Application>Microsoft Office PowerPoint</Application>
  <PresentationFormat>Widescreen</PresentationFormat>
  <Paragraphs>76</Paragraphs>
  <Slides>15</Slides>
  <Notes>10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Trebuchet MS</vt:lpstr>
      <vt:lpstr>Wingdings 3</vt:lpstr>
      <vt:lpstr>Facet</vt:lpstr>
      <vt:lpstr>Engineering Drawing Producing and dimensioning drawings in Solidworks</vt:lpstr>
      <vt:lpstr>Introduction</vt:lpstr>
      <vt:lpstr>Introduction           What is a CAD model?</vt:lpstr>
      <vt:lpstr>Introduction           What is a CAD model?</vt:lpstr>
      <vt:lpstr>Introduction           What is a CAD model?</vt:lpstr>
      <vt:lpstr>Engineering drawing</vt:lpstr>
      <vt:lpstr>Engineering Drawing Dimensioning and scale</vt:lpstr>
      <vt:lpstr>Introduction           Scale and dimensions</vt:lpstr>
      <vt:lpstr>Scale</vt:lpstr>
      <vt:lpstr>Scale</vt:lpstr>
      <vt:lpstr>Dimensions</vt:lpstr>
      <vt:lpstr>Dimensioning symbols</vt:lpstr>
      <vt:lpstr>Dimensions</vt:lpstr>
      <vt:lpstr>Datums</vt:lpstr>
      <vt:lpstr>Datums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Engineering Drawing</dc:title>
  <dc:creator>Andrew Tibbott</dc:creator>
  <cp:lastModifiedBy>Andrew Tibbott</cp:lastModifiedBy>
  <cp:revision>63</cp:revision>
  <cp:lastPrinted>2017-10-26T15:20:10Z</cp:lastPrinted>
  <dcterms:created xsi:type="dcterms:W3CDTF">2017-09-11T14:52:29Z</dcterms:created>
  <dcterms:modified xsi:type="dcterms:W3CDTF">2018-11-28T15:49:49Z</dcterms:modified>
</cp:coreProperties>
</file>