
<file path=[Content_Types].xml><?xml version="1.0" encoding="utf-8"?>
<Types xmlns="http://schemas.openxmlformats.org/package/2006/content-types">
  <Default Extension="gif" ContentType="image/gif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notesMasterIdLst>
    <p:notesMasterId r:id="rId50"/>
  </p:notesMasterIdLst>
  <p:sldIdLst>
    <p:sldId id="339" r:id="rId3"/>
    <p:sldId id="361" r:id="rId4"/>
    <p:sldId id="325" r:id="rId5"/>
    <p:sldId id="381" r:id="rId6"/>
    <p:sldId id="382" r:id="rId7"/>
    <p:sldId id="304" r:id="rId8"/>
    <p:sldId id="412" r:id="rId9"/>
    <p:sldId id="414" r:id="rId10"/>
    <p:sldId id="362" r:id="rId11"/>
    <p:sldId id="371" r:id="rId12"/>
    <p:sldId id="415" r:id="rId13"/>
    <p:sldId id="341" r:id="rId14"/>
    <p:sldId id="342" r:id="rId15"/>
    <p:sldId id="365" r:id="rId16"/>
    <p:sldId id="291" r:id="rId17"/>
    <p:sldId id="345" r:id="rId18"/>
    <p:sldId id="300" r:id="rId19"/>
    <p:sldId id="267" r:id="rId20"/>
    <p:sldId id="278" r:id="rId21"/>
    <p:sldId id="280" r:id="rId22"/>
    <p:sldId id="279" r:id="rId23"/>
    <p:sldId id="330" r:id="rId24"/>
    <p:sldId id="289" r:id="rId25"/>
    <p:sldId id="326" r:id="rId26"/>
    <p:sldId id="328" r:id="rId27"/>
    <p:sldId id="357" r:id="rId28"/>
    <p:sldId id="360" r:id="rId29"/>
    <p:sldId id="383" r:id="rId30"/>
    <p:sldId id="301" r:id="rId31"/>
    <p:sldId id="302" r:id="rId32"/>
    <p:sldId id="303" r:id="rId33"/>
    <p:sldId id="367" r:id="rId34"/>
    <p:sldId id="350" r:id="rId35"/>
    <p:sldId id="347" r:id="rId36"/>
    <p:sldId id="320" r:id="rId37"/>
    <p:sldId id="322" r:id="rId38"/>
    <p:sldId id="368" r:id="rId39"/>
    <p:sldId id="369" r:id="rId40"/>
    <p:sldId id="312" r:id="rId41"/>
    <p:sldId id="316" r:id="rId42"/>
    <p:sldId id="370" r:id="rId43"/>
    <p:sldId id="402" r:id="rId44"/>
    <p:sldId id="391" r:id="rId45"/>
    <p:sldId id="386" r:id="rId46"/>
    <p:sldId id="407" r:id="rId47"/>
    <p:sldId id="409" r:id="rId48"/>
    <p:sldId id="410" r:id="rId4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10" autoAdjust="0"/>
    <p:restoredTop sz="80204" autoAdjust="0"/>
  </p:normalViewPr>
  <p:slideViewPr>
    <p:cSldViewPr snapToGrid="0">
      <p:cViewPr>
        <p:scale>
          <a:sx n="49" d="100"/>
          <a:sy n="49" d="100"/>
        </p:scale>
        <p:origin x="1188" y="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7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8" Type="http://schemas.openxmlformats.org/officeDocument/2006/relationships/slide" Target="slides/slide6.xml"/><Relationship Id="rId5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A5DA69-49CE-4822-B66D-31D7432CAE1D}" type="datetimeFigureOut">
              <a:rPr lang="en-GB" smtClean="0"/>
              <a:t>24/02/2020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15E95A-3EBD-4EF0-8E34-F62F434B9C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4268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http://news.bbc.co.uk/1/hi/uk/5104778.stm</a:t>
            </a:r>
          </a:p>
          <a:p>
            <a:r>
              <a:rPr lang="en-GB" dirty="0"/>
              <a:t>Woman = 14</a:t>
            </a:r>
            <a:r>
              <a:rPr lang="en-GB" baseline="30000" dirty="0"/>
              <a:t>th</a:t>
            </a:r>
            <a:r>
              <a:rPr lang="en-GB" dirty="0"/>
              <a:t>. Position, Week = 17</a:t>
            </a:r>
            <a:r>
              <a:rPr lang="en-GB" baseline="30000" dirty="0"/>
              <a:t>th</a:t>
            </a:r>
            <a:r>
              <a:rPr lang="en-GB" dirty="0"/>
              <a:t>. The new "common words" section put "work" in 15th place, but "play" and "rest" were not in the top 100 nouns. </a:t>
            </a:r>
          </a:p>
          <a:p>
            <a:r>
              <a:rPr lang="en-GB" dirty="0"/>
              <a:t>(Oxford University Press research) 2006 Finding based on internet search of:</a:t>
            </a:r>
          </a:p>
          <a:p>
            <a:r>
              <a:rPr lang="en-GB" dirty="0"/>
              <a:t>Newspapers, Journals, Fiction &amp; Weblogs)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79409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Brislin &amp; Kim 2003: 365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660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6852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9498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https://japan-forward.com/the-art-of-shinkansen-bullet-trains-in-japan/</a:t>
            </a:r>
          </a:p>
          <a:p>
            <a:r>
              <a:rPr lang="en-GB" dirty="0"/>
              <a:t>Average delays not measured in minutes of half hours, but seconds.</a:t>
            </a:r>
          </a:p>
          <a:p>
            <a:r>
              <a:rPr lang="en-GB" dirty="0" err="1"/>
              <a:t>Wiki:“Test</a:t>
            </a:r>
            <a:r>
              <a:rPr lang="en-GB" dirty="0"/>
              <a:t> runs have reached 443 km/h (275 mph) for conventional rail in 1996, and up to a world record 603 km/h (375 mph) for </a:t>
            </a:r>
            <a:r>
              <a:rPr lang="en-GB" dirty="0" err="1"/>
              <a:t>SCMaglev</a:t>
            </a:r>
            <a:r>
              <a:rPr lang="en-GB" dirty="0"/>
              <a:t> trains in April 2015.”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8025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*“I heard last time there was a 30 minute delay, the Minister for Transport made a public apology on national TV.” (Hunt 2016)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0453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*(See Brislin &amp; Kim, 2003: 365)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99021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Matura MT Script Capitals or Verdana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7072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*Levine 1999: 133 for reaction to request in NY etc (abandoned in India)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78320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3847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97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3284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'Hofstede’, pronounced '</a:t>
            </a:r>
            <a:r>
              <a:rPr lang="en-GB" dirty="0" err="1"/>
              <a:t>Hofstayder</a:t>
            </a:r>
            <a:r>
              <a:rPr lang="en-GB" dirty="0"/>
              <a:t>'.</a:t>
            </a:r>
          </a:p>
          <a:p>
            <a:r>
              <a:rPr lang="en-GB" dirty="0"/>
              <a:t>So we get '</a:t>
            </a:r>
            <a:r>
              <a:rPr lang="en-GB" dirty="0" err="1"/>
              <a:t>Cheart</a:t>
            </a:r>
            <a:r>
              <a:rPr lang="en-GB" dirty="0"/>
              <a:t> </a:t>
            </a:r>
            <a:r>
              <a:rPr lang="en-GB" dirty="0" err="1"/>
              <a:t>Hofstayder</a:t>
            </a:r>
            <a:r>
              <a:rPr lang="en-GB" dirty="0"/>
              <a:t>’. https://geerthofstede.com/geert-hofstede-biography/</a:t>
            </a:r>
          </a:p>
          <a:p>
            <a:r>
              <a:rPr lang="en-GB" dirty="0"/>
              <a:t>Also: https://www.jstor.org/stable/pdf/jeductechsoci.19.4.225.pdf?seq=1#page_scan_tab_contents (ref for article on e/distance learning “The Impact of Cultural Dimensions on Online Learning” (Spain, the USA, China, and Mexico) </a:t>
            </a:r>
          </a:p>
          <a:p>
            <a:r>
              <a:rPr lang="en-GB" dirty="0"/>
              <a:t>THE 6 DIMENSIONS: individualism-collectivism; uncertainty avoidance; power distance (strength of social hierarchy) and masculinity-femininity (task-orientation versus person-orientation).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1177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/>
              <a:t>*Hofstede says he doesn’t know of another language other than English which spells “I” with a capital letter.</a:t>
            </a:r>
            <a:r>
              <a:rPr lang="en-GB" b="1" dirty="0"/>
              <a:t>  (NB. Universal Declaration of Human Rights created within Individualistic Societies)</a:t>
            </a:r>
          </a:p>
          <a:p>
            <a:r>
              <a:rPr lang="en-GB" dirty="0"/>
              <a:t>NB. Marriages often arranged in Collectivist Cultures, also smaller age differences between spouses in Individualistic Cultures.</a:t>
            </a:r>
          </a:p>
          <a:p>
            <a:r>
              <a:rPr lang="en-GB" dirty="0"/>
              <a:t>https://www.youtube.com/channel/UCC5EEtqfF3lbJ7KzrtXGtfg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59556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4710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Yuki Kawauchi, the Boston Marathon champion, takes an unusual approach to his sport, including training as he commutes to his regular job at a school in Kuki, </a:t>
            </a:r>
            <a:r>
              <a:rPr lang="en-GB" dirty="0" err="1"/>
              <a:t>Japan.CreditCreditShiho</a:t>
            </a:r>
            <a:r>
              <a:rPr lang="en-GB" dirty="0"/>
              <a:t> </a:t>
            </a:r>
            <a:r>
              <a:rPr lang="en-GB" dirty="0" err="1"/>
              <a:t>Fukada</a:t>
            </a:r>
            <a:r>
              <a:rPr lang="en-GB" dirty="0"/>
              <a:t> for The New York Times</a:t>
            </a:r>
          </a:p>
          <a:p>
            <a:r>
              <a:rPr lang="en-GB" dirty="0"/>
              <a:t>By </a:t>
            </a:r>
            <a:r>
              <a:rPr lang="en-GB" dirty="0" err="1"/>
              <a:t>Jeré</a:t>
            </a:r>
            <a:r>
              <a:rPr lang="en-GB" dirty="0"/>
              <a:t> Longman</a:t>
            </a:r>
          </a:p>
          <a:p>
            <a:r>
              <a:rPr lang="en-GB" dirty="0"/>
              <a:t>Oct. 4, 2018</a:t>
            </a:r>
          </a:p>
          <a:p>
            <a:endParaRPr lang="en-GB" dirty="0"/>
          </a:p>
          <a:p>
            <a:r>
              <a:rPr lang="en-GB" dirty="0"/>
              <a:t>NB. See Levine p174 re info on coronary heart disease (those without traditional upbringing 2-2.7 times more likely to get it)</a:t>
            </a:r>
          </a:p>
          <a:p>
            <a:r>
              <a:rPr lang="en-GB" dirty="0"/>
              <a:t>P176 – Taken to extreme: Kyoto Ceramic Co. purchase of mass tomb for workers &amp; their families – “won’t feel lonely” after death</a:t>
            </a:r>
          </a:p>
          <a:p>
            <a:r>
              <a:rPr lang="en-GB" dirty="0"/>
              <a:t>https://www.nytimes.com/2018/10/04/sports/yuki-kawauchi-marathon.html   KUKI, Japan — Even from two blocks away the stride was familiar — muscular, insistent, arms low and wide — and the runner could be only one person, Yuki Kawauchi, improbable winner of the 2018 Boston Marathon, hamburger connoisseur and fastest man in a panda costume.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259609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67535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*NB. Difficult to get walking speed in LA (Levine p.150 re homeless, unemployed &amp; mobile hookers – true public pathway was the highway)</a:t>
            </a:r>
          </a:p>
          <a:p>
            <a:r>
              <a:rPr lang="en-GB" dirty="0"/>
              <a:t>The Type A City: Coronary Heart Disease &amp; the Pace of Life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1436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99365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88675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https://www.snopes.com/fact-check/the-ten-ten-tenet/    Before the 10:10 hand position became somewhat the industry’s standard, some watches whose logos appeared above the 6 would be displayed in advertisements with their hands at the 20 past 8 position (8:20), the timepiece’s hands once again being used to frame the manufacturer’s mark. This practice, however, has mostly passed out of </a:t>
            </a:r>
            <a:r>
              <a:rPr lang="en-GB" dirty="0" err="1"/>
              <a:t>favor</a:t>
            </a:r>
            <a:r>
              <a:rPr lang="en-GB" dirty="0"/>
              <a:t> since downward pointing hands are now seen as undesirable because they make the timepiece appear to frown and thus impart a negative message to prospective buyers.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274815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*(Salt Lake City [4 on map] see Levine 1999: 157)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005531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*Data from 720,000 Argus users was used for a large-scale study of physical activity in 111 countries.[7] (Wikipedia)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26313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901330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*From Abstract, Althoff et al. (2017):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15E95A-3EBD-4EF0-8E34-F62F434B9C61}" type="slidenum">
              <a:rPr lang="en-GB" smtClean="0"/>
              <a:t>43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368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3D1DA-20F8-4672-B28F-B6231A0FC692}" type="datetimeFigureOut">
              <a:rPr lang="en-GB" smtClean="0"/>
              <a:t>24/02/2020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FB369-6132-42FB-9D66-657FF12D25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0566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3D1DA-20F8-4672-B28F-B6231A0FC692}" type="datetimeFigureOut">
              <a:rPr lang="en-GB" smtClean="0"/>
              <a:t>24/02/2020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FB369-6132-42FB-9D66-657FF12D25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1946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3D1DA-20F8-4672-B28F-B6231A0FC692}" type="datetimeFigureOut">
              <a:rPr lang="en-GB" smtClean="0"/>
              <a:t>24/02/2020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FB369-6132-42FB-9D66-657FF12D25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706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3D1DA-20F8-4672-B28F-B6231A0FC692}" type="datetimeFigureOut">
              <a:rPr lang="en-GB" smtClean="0"/>
              <a:t>24/02/2020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FB369-6132-42FB-9D66-657FF12D25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558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3D1DA-20F8-4672-B28F-B6231A0FC692}" type="datetimeFigureOut">
              <a:rPr lang="en-GB" smtClean="0"/>
              <a:t>24/02/2020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FB369-6132-42FB-9D66-657FF12D25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044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3D1DA-20F8-4672-B28F-B6231A0FC692}" type="datetimeFigureOut">
              <a:rPr lang="en-GB" smtClean="0"/>
              <a:t>24/02/2020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FB369-6132-42FB-9D66-657FF12D25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290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3D1DA-20F8-4672-B28F-B6231A0FC692}" type="datetimeFigureOut">
              <a:rPr lang="en-GB" smtClean="0"/>
              <a:t>24/02/2020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FB369-6132-42FB-9D66-657FF12D25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843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3D1DA-20F8-4672-B28F-B6231A0FC692}" type="datetimeFigureOut">
              <a:rPr lang="en-GB" smtClean="0"/>
              <a:t>24/02/2020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FB369-6132-42FB-9D66-657FF12D25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830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3D1DA-20F8-4672-B28F-B6231A0FC692}" type="datetimeFigureOut">
              <a:rPr lang="en-GB" smtClean="0"/>
              <a:t>24/02/2020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FB369-6132-42FB-9D66-657FF12D25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3714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3D1DA-20F8-4672-B28F-B6231A0FC692}" type="datetimeFigureOut">
              <a:rPr lang="en-GB" smtClean="0"/>
              <a:t>24/02/2020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FB369-6132-42FB-9D66-657FF12D25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403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3D1DA-20F8-4672-B28F-B6231A0FC692}" type="datetimeFigureOut">
              <a:rPr lang="en-GB" smtClean="0"/>
              <a:t>24/02/2020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FB369-6132-42FB-9D66-657FF12D25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86852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DFB61-B47F-44D2-88D5-D630BF3C18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B3A06F-183D-4E39-8371-852952AB72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523EAA-9FFD-40A4-8E9C-44E5120059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8D51-98FC-40DC-8D4D-9F84F41C28F8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18E1A-A582-4006-8409-88B1511F3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C4F451-C451-423B-BDA4-29F69C2FD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C3FE5-B3B4-47EC-97CD-2F5C165E4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1802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B488F-AAE2-4589-BFA0-F36B18BC9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25A09-156E-426B-9667-B300F1CED4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21C0F-D87D-4DCB-B442-38A2EBBA48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8D51-98FC-40DC-8D4D-9F84F41C28F8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74BC77-04BF-42D3-99AF-167830388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8F6C2-3ED1-4656-9E78-0E6DF1175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C3FE5-B3B4-47EC-97CD-2F5C165E4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4171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71732-D369-46B7-976A-4E04F16EC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D90633-B36B-412F-AE81-76C4D4FE13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EC6B7D-C2A4-4873-9E2D-CB8C8BC2B0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8D51-98FC-40DC-8D4D-9F84F41C28F8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0627EF-A05B-419D-BCA1-BC4C24C9C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D21B36-175E-4046-9528-142295BF1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C3FE5-B3B4-47EC-97CD-2F5C165E4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3481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BD27F-7159-4DEF-8222-B6A5BD809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3CB94-D825-4066-B9DE-492CE29D60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4F7708-1B3E-4675-A2DE-04B032AEB1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804A8F-596C-4925-A885-8C5A6BBA0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8D51-98FC-40DC-8D4D-9F84F41C28F8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4B839F-C87A-4ADA-8864-B67F5E9B51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6C2A3D-62E7-43DC-BD37-CDB389BD1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C3FE5-B3B4-47EC-97CD-2F5C165E4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2131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15AC2-6BAD-4406-AC86-F9ACF023C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D55B10-43A3-4427-B081-2ED3964D8E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A448EC-473C-4323-AB79-F83AD1AC0A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7A6522-01F1-4403-88DB-65E5F12F7A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0B8256-701D-4785-9625-F93AAF34B2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409B29-6059-4FE0-A6FC-134872461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8D51-98FC-40DC-8D4D-9F84F41C28F8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41936-CF4F-4753-AB11-CCDA7F2E3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6B6ADC-BEF8-410F-B36D-AEBD90F33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C3FE5-B3B4-47EC-97CD-2F5C165E4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0735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B9AB3-17B1-4A78-AEA5-F709DDDB3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C80CBF-FF0C-4BB8-9B9F-E8A92D5ACB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8D51-98FC-40DC-8D4D-9F84F41C28F8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A44C36-D8B3-4A02-BC23-D653C4332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66F712-C932-4360-A834-F2F50AC3C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C3FE5-B3B4-47EC-97CD-2F5C165E4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4681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023C03-CBEF-47FF-A650-A154605A1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8D51-98FC-40DC-8D4D-9F84F41C28F8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6E116B-A3FC-43C3-8883-2755C06BE0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FC4B3E-269A-45F1-8199-AB11D26C6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C3FE5-B3B4-47EC-97CD-2F5C165E4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4034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F4491-6E84-4D30-BE12-A3A2A714D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1B587-1BB6-413C-870F-90D8D434C3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BBA666-7236-476D-9BCA-B4E0E7C7D5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FBCDC2-6FD0-4150-9325-344086501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8D51-98FC-40DC-8D4D-9F84F41C28F8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FA808E-E9B1-4B75-8A79-7C96909BF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F90388-225B-438E-92CF-AFAE0BC16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C3FE5-B3B4-47EC-97CD-2F5C165E4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1423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72A37-2999-44A6-B35B-E8C6E5FD6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7F2BB8-BE48-4831-A6BF-6013223507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3A0684-E953-40A7-A4D8-596233F9FB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F143D0-29C6-4284-8053-28EF520CE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8D51-98FC-40DC-8D4D-9F84F41C28F8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C570FD-A3B3-4C9C-85E7-ADEC4F1E92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E856BD-AEBD-4D0D-9EEB-880C334A2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C3FE5-B3B4-47EC-97CD-2F5C165E4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3008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B0182-A9B8-42EC-BD36-5835D11EF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13B5BD-264A-454B-B41F-90E833DA8D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0E8DD-938C-45E3-BB12-8CE3079F2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8D51-98FC-40DC-8D4D-9F84F41C28F8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2942CF-BE4F-43EA-8341-7D12382F6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88162A-E6F0-4DB0-B26A-A2F7807D9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C3FE5-B3B4-47EC-97CD-2F5C165E4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2438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AD6DB3-9BB7-485D-9261-F3B3468331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CF3387-4DB5-470E-910F-99ACB50FC1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11C0E5-983E-4DE1-93DF-291E47C1A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C8D51-98FC-40DC-8D4D-9F84F41C28F8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969088-CE08-41FC-BC39-908DB51A0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2394E2-4230-4C5F-9130-A74B075EC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C3FE5-B3B4-47EC-97CD-2F5C165E4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332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63D1DA-20F8-4672-B28F-B6231A0FC692}" type="datetimeFigureOut">
              <a:rPr lang="en-GB" smtClean="0"/>
              <a:t>24/02/2020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FFB369-6132-42FB-9D66-657FF12D25D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9457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F70F3D-9F7A-4DE7-A43B-12C4228FF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45AEF4-8BBC-434D-B4A5-4763CE87D5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91AE2B-ADE4-46FB-9ADF-6FF19E11B0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BC8D51-98FC-40DC-8D4D-9F84F41C28F8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2352D3-372C-4A83-B543-03C49A7A86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B948B-F7F1-4D43-A32F-EE304516CC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4C3FE5-B3B4-47EC-97CD-2F5C165E44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900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4.gi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hofstede-insights.com/country-comparison/" TargetMode="External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4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9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://news.bbc.co.uk/1/hi/uk/5104778.stm" TargetMode="External"/><Relationship Id="rId7" Type="http://schemas.openxmlformats.org/officeDocument/2006/relationships/hyperlink" Target="https://scholarworks.gvsu.edu/cgi/viewcontent.cgi?referer=&amp;httpsredir=1&amp;article=1014&amp;context=orpc" TargetMode="External"/><Relationship Id="rId2" Type="http://schemas.openxmlformats.org/officeDocument/2006/relationships/hyperlink" Target="https://search-proquest-com.ezproxy.uwtsd.ac.uk/docview/1922889998/fulltextPDF/E9173C318EBA4BADPQ/1?accountid=13047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academia.edu/9366948/Cross-Cultural_Perspectives_on_Time" TargetMode="External"/><Relationship Id="rId5" Type="http://schemas.openxmlformats.org/officeDocument/2006/relationships/hyperlink" Target="https://www.researchgate.net/publication/284885443_Walking_speed_The_sixth_vital_sign" TargetMode="External"/><Relationship Id="rId4" Type="http://schemas.openxmlformats.org/officeDocument/2006/relationships/hyperlink" Target="https://www.research-collection.ethz.ch/handle/20.500.11850/296226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43117638_The_Pace_of_Life_in_31_Countries" TargetMode="External"/><Relationship Id="rId2" Type="http://schemas.openxmlformats.org/officeDocument/2006/relationships/hyperlink" Target="https://www.youtube.com/watch?v=zQj1VPNPHlI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improbable.com/2010/10/26/a-quick-take-on-fast-walkers/" TargetMode="External"/><Relationship Id="rId4" Type="http://schemas.openxmlformats.org/officeDocument/2006/relationships/hyperlink" Target="https://www.sciencedirect.com/science/article/pii/016230959500070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5841EB-0141-4F28-B82D-92E7880D0C77}"/>
              </a:ext>
            </a:extLst>
          </p:cNvPr>
          <p:cNvSpPr txBox="1"/>
          <p:nvPr/>
        </p:nvSpPr>
        <p:spPr>
          <a:xfrm>
            <a:off x="0" y="857588"/>
            <a:ext cx="13205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5482A5-E0BD-43C6-815F-83539A228363}"/>
              </a:ext>
            </a:extLst>
          </p:cNvPr>
          <p:cNvSpPr txBox="1"/>
          <p:nvPr/>
        </p:nvSpPr>
        <p:spPr>
          <a:xfrm>
            <a:off x="828611" y="195869"/>
            <a:ext cx="107479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rgbClr val="FFC000"/>
                </a:solidFill>
                <a:latin typeface="Calibri Light" panose="020F0302020204030204"/>
              </a:rPr>
              <a:t>A Sense of Time….. </a:t>
            </a:r>
            <a:r>
              <a:rPr lang="en-GB" sz="5400" dirty="0">
                <a:solidFill>
                  <a:srgbClr val="FFC000"/>
                </a:solidFill>
                <a:latin typeface="+mj-lt"/>
              </a:rPr>
              <a:t>The Pace of Life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9E7694A-A411-4FA6-B891-7D08E05F0F5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3724211" y="1226920"/>
            <a:ext cx="8467789" cy="5631080"/>
          </a:xfrm>
          <a:prstGeom prst="rect">
            <a:avLst/>
          </a:prstGeom>
          <a:ln>
            <a:noFill/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A8A9142-F60C-4177-9AC2-CD61A9A4D730}"/>
              </a:ext>
            </a:extLst>
          </p:cNvPr>
          <p:cNvSpPr/>
          <p:nvPr/>
        </p:nvSpPr>
        <p:spPr>
          <a:xfrm>
            <a:off x="10024419" y="6627168"/>
            <a:ext cx="2167581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900" dirty="0"/>
              <a:t>https://creation.com/deep-time-irrational</a:t>
            </a:r>
          </a:p>
        </p:txBody>
      </p:sp>
      <p:sp>
        <p:nvSpPr>
          <p:cNvPr id="8" name="TextBox 7" descr="Andy ">
            <a:extLst>
              <a:ext uri="{FF2B5EF4-FFF2-40B4-BE49-F238E27FC236}">
                <a16:creationId xmlns:a16="http://schemas.microsoft.com/office/drawing/2014/main" id="{26D43C5A-1277-4265-9E6F-DE63800D96CB}"/>
              </a:ext>
            </a:extLst>
          </p:cNvPr>
          <p:cNvSpPr txBox="1"/>
          <p:nvPr/>
        </p:nvSpPr>
        <p:spPr>
          <a:xfrm>
            <a:off x="75157" y="4599925"/>
            <a:ext cx="379854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C000"/>
                </a:solidFill>
              </a:rPr>
              <a:t>        Andy Coard</a:t>
            </a:r>
          </a:p>
          <a:p>
            <a:r>
              <a:rPr lang="en-GB" sz="2400" dirty="0">
                <a:solidFill>
                  <a:srgbClr val="FFC000"/>
                </a:solidFill>
              </a:rPr>
              <a:t>    </a:t>
            </a:r>
            <a:r>
              <a:rPr lang="en-GB" sz="2000" dirty="0">
                <a:solidFill>
                  <a:srgbClr val="FFC000"/>
                </a:solidFill>
              </a:rPr>
              <a:t>U</a:t>
            </a:r>
            <a:r>
              <a:rPr lang="en-GB" sz="2000" b="1" dirty="0">
                <a:solidFill>
                  <a:srgbClr val="FFC000"/>
                </a:solidFill>
              </a:rPr>
              <a:t>ni</a:t>
            </a:r>
            <a:r>
              <a:rPr lang="en-GB" sz="2000" dirty="0">
                <a:solidFill>
                  <a:srgbClr val="FFC000"/>
                </a:solidFill>
              </a:rPr>
              <a:t>versity of Wales</a:t>
            </a:r>
          </a:p>
          <a:p>
            <a:r>
              <a:rPr lang="en-GB" sz="2000" dirty="0">
                <a:solidFill>
                  <a:srgbClr val="FFC000"/>
                </a:solidFill>
              </a:rPr>
              <a:t>Trinity Saint David Lampeter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4CECB75-F003-419D-B28A-28A37F130E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334" y="5738698"/>
            <a:ext cx="2218578" cy="872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153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7BA2D8-DD5D-4F6F-8215-8196C44427F6}"/>
              </a:ext>
            </a:extLst>
          </p:cNvPr>
          <p:cNvSpPr txBox="1"/>
          <p:nvPr/>
        </p:nvSpPr>
        <p:spPr>
          <a:xfrm>
            <a:off x="1379502" y="1568011"/>
            <a:ext cx="1759649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3200" dirty="0"/>
              <a:t> </a:t>
            </a:r>
            <a:r>
              <a:rPr lang="en-GB" sz="3200" dirty="0">
                <a:solidFill>
                  <a:srgbClr val="00B0F0"/>
                </a:solidFill>
              </a:rPr>
              <a:t>Time</a:t>
            </a:r>
          </a:p>
          <a:p>
            <a:pPr marL="342900" indent="-342900">
              <a:buAutoNum type="arabicPeriod"/>
            </a:pPr>
            <a:r>
              <a:rPr lang="en-GB" sz="3200" dirty="0"/>
              <a:t> Person</a:t>
            </a:r>
          </a:p>
          <a:p>
            <a:pPr marL="342900" indent="-342900">
              <a:buAutoNum type="arabicPeriod"/>
            </a:pPr>
            <a:r>
              <a:rPr lang="en-GB" sz="3200" dirty="0"/>
              <a:t> </a:t>
            </a:r>
            <a:r>
              <a:rPr lang="en-GB" sz="3200" dirty="0">
                <a:solidFill>
                  <a:srgbClr val="00B0F0"/>
                </a:solidFill>
              </a:rPr>
              <a:t>Year</a:t>
            </a:r>
          </a:p>
          <a:p>
            <a:pPr marL="342900" indent="-342900">
              <a:buAutoNum type="arabicPeriod"/>
            </a:pPr>
            <a:r>
              <a:rPr lang="en-GB" sz="3200" dirty="0"/>
              <a:t> Way</a:t>
            </a:r>
          </a:p>
          <a:p>
            <a:pPr marL="342900" indent="-342900">
              <a:buAutoNum type="arabicPeriod"/>
            </a:pPr>
            <a:r>
              <a:rPr lang="en-GB" sz="3200" dirty="0"/>
              <a:t> </a:t>
            </a:r>
            <a:r>
              <a:rPr lang="en-GB" sz="3200" dirty="0">
                <a:solidFill>
                  <a:srgbClr val="00B0F0"/>
                </a:solidFill>
              </a:rPr>
              <a:t>Day</a:t>
            </a:r>
          </a:p>
          <a:p>
            <a:pPr marL="342900" indent="-342900">
              <a:buAutoNum type="arabicPeriod"/>
            </a:pPr>
            <a:r>
              <a:rPr lang="en-GB" sz="3200" dirty="0"/>
              <a:t> Thing</a:t>
            </a:r>
          </a:p>
          <a:p>
            <a:pPr marL="342900" indent="-342900">
              <a:buAutoNum type="arabicPeriod"/>
            </a:pPr>
            <a:r>
              <a:rPr lang="en-GB" sz="3200" dirty="0"/>
              <a:t> Man</a:t>
            </a:r>
          </a:p>
          <a:p>
            <a:pPr marL="342900" indent="-342900">
              <a:buAutoNum type="arabicPeriod"/>
            </a:pPr>
            <a:r>
              <a:rPr lang="en-GB" sz="3200" dirty="0"/>
              <a:t> World</a:t>
            </a:r>
          </a:p>
          <a:p>
            <a:pPr marL="342900" indent="-342900">
              <a:buAutoNum type="arabicPeriod"/>
            </a:pPr>
            <a:r>
              <a:rPr lang="en-GB" sz="3200" dirty="0"/>
              <a:t> Life</a:t>
            </a:r>
          </a:p>
          <a:p>
            <a:pPr marL="342900" indent="-342900">
              <a:buAutoNum type="arabicPeriod"/>
            </a:pPr>
            <a:r>
              <a:rPr lang="en-GB" sz="3200" dirty="0"/>
              <a:t> Hand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14D876-8C16-46FA-9962-488FE74810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1884" y="959174"/>
            <a:ext cx="12455768" cy="48937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00B6474-8021-4059-A4F4-360E03EE2C9A}"/>
              </a:ext>
            </a:extLst>
          </p:cNvPr>
          <p:cNvSpPr txBox="1"/>
          <p:nvPr/>
        </p:nvSpPr>
        <p:spPr>
          <a:xfrm>
            <a:off x="310025" y="392696"/>
            <a:ext cx="115719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FFC000"/>
                </a:solidFill>
                <a:latin typeface="+mj-lt"/>
              </a:rPr>
              <a:t>The 10 Most commonly Used Nouns in the English Language:</a:t>
            </a:r>
          </a:p>
          <a:p>
            <a:r>
              <a:rPr lang="en-GB" sz="2400" dirty="0">
                <a:solidFill>
                  <a:srgbClr val="FFC000"/>
                </a:solidFill>
                <a:latin typeface="+mj-lt"/>
              </a:rPr>
              <a:t>                                                                        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63156C2-D21F-4265-A815-1410A48486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7956" y="1747668"/>
            <a:ext cx="7430692" cy="460302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B3CA9E8-64CF-40D7-BF50-2CDFEFE07B0A}"/>
              </a:ext>
            </a:extLst>
          </p:cNvPr>
          <p:cNvSpPr/>
          <p:nvPr/>
        </p:nvSpPr>
        <p:spPr>
          <a:xfrm>
            <a:off x="4891453" y="2934632"/>
            <a:ext cx="6096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dirty="0"/>
              <a:t>‘Work’ in 15th place ….. ‘Play’ and ‘Rest’   not in top 100 nouns.”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AD6FF76-531F-461A-A2DF-AA4F3A7D7951}"/>
              </a:ext>
            </a:extLst>
          </p:cNvPr>
          <p:cNvSpPr/>
          <p:nvPr/>
        </p:nvSpPr>
        <p:spPr>
          <a:xfrm>
            <a:off x="6455079" y="5791104"/>
            <a:ext cx="5043713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>
                <a:solidFill>
                  <a:schemeClr val="accent4"/>
                </a:solidFill>
              </a:rPr>
              <a:t>https://eu.usatoday.com/story/news/world/2018/09/19/european-union-stop-changing-clocks-2019/1355573002/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A99520-710B-4F81-AA02-E8EFE01BD4D1}"/>
              </a:ext>
            </a:extLst>
          </p:cNvPr>
          <p:cNvSpPr txBox="1"/>
          <p:nvPr/>
        </p:nvSpPr>
        <p:spPr>
          <a:xfrm>
            <a:off x="6626268" y="6207384"/>
            <a:ext cx="4941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(OUP Research cited in Zimbardo &amp; Boyd 2008: 43)</a:t>
            </a:r>
          </a:p>
        </p:txBody>
      </p:sp>
    </p:spTree>
    <p:extLst>
      <p:ext uri="{BB962C8B-B14F-4D97-AF65-F5344CB8AC3E}">
        <p14:creationId xmlns:p14="http://schemas.microsoft.com/office/powerpoint/2010/main" val="431594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CD275A3-6EED-46D5-AB51-5612139ED59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233814" y="1674003"/>
            <a:ext cx="9538570" cy="480980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33C5B2B-3878-443D-8D29-DC60362DF795}"/>
              </a:ext>
            </a:extLst>
          </p:cNvPr>
          <p:cNvSpPr txBox="1"/>
          <p:nvPr/>
        </p:nvSpPr>
        <p:spPr>
          <a:xfrm>
            <a:off x="1665533" y="3272982"/>
            <a:ext cx="867513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dirty="0"/>
              <a:t>Event Time &amp; Clock Time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13DD57-C41E-456F-8471-E4BD5CB42C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2567" y="942155"/>
            <a:ext cx="12457134" cy="4893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F22FBC-FFDB-40A9-9358-6CB71256EC30}"/>
              </a:ext>
            </a:extLst>
          </p:cNvPr>
          <p:cNvSpPr txBox="1"/>
          <p:nvPr/>
        </p:nvSpPr>
        <p:spPr>
          <a:xfrm>
            <a:off x="339235" y="237995"/>
            <a:ext cx="76805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rgbClr val="FFC000"/>
                </a:solidFill>
                <a:latin typeface="+mj-lt"/>
              </a:rPr>
              <a:t>Useful to distinguish between:</a:t>
            </a:r>
          </a:p>
        </p:txBody>
      </p:sp>
    </p:spTree>
    <p:extLst>
      <p:ext uri="{BB962C8B-B14F-4D97-AF65-F5344CB8AC3E}">
        <p14:creationId xmlns:p14="http://schemas.microsoft.com/office/powerpoint/2010/main" val="4246601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3C5B2B-3878-443D-8D29-DC60362DF795}"/>
              </a:ext>
            </a:extLst>
          </p:cNvPr>
          <p:cNvSpPr txBox="1"/>
          <p:nvPr/>
        </p:nvSpPr>
        <p:spPr>
          <a:xfrm>
            <a:off x="577165" y="2227710"/>
            <a:ext cx="5123146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Brislin &amp; Kim (2003) suggest</a:t>
            </a:r>
          </a:p>
          <a:p>
            <a:r>
              <a:rPr lang="en-GB" sz="2800" b="1" dirty="0">
                <a:solidFill>
                  <a:srgbClr val="FFC000"/>
                </a:solidFill>
              </a:rPr>
              <a:t>clock time</a:t>
            </a:r>
            <a:r>
              <a:rPr lang="en-GB" sz="2800" b="1" dirty="0"/>
              <a:t> </a:t>
            </a:r>
            <a:r>
              <a:rPr lang="en-GB" sz="2800" dirty="0"/>
              <a:t>represents:</a:t>
            </a:r>
          </a:p>
          <a:p>
            <a:endParaRPr lang="en-GB" sz="1000" dirty="0"/>
          </a:p>
          <a:p>
            <a:r>
              <a:rPr lang="en-GB" sz="2800" dirty="0"/>
              <a:t>“…official, formal, &amp; </a:t>
            </a:r>
            <a:r>
              <a:rPr lang="en-GB" sz="2800" dirty="0">
                <a:solidFill>
                  <a:srgbClr val="00B0F0"/>
                </a:solidFill>
              </a:rPr>
              <a:t>task oriented </a:t>
            </a:r>
            <a:r>
              <a:rPr lang="en-GB" sz="2800" dirty="0"/>
              <a:t>temporal concerns.  This contrasts with </a:t>
            </a:r>
            <a:r>
              <a:rPr lang="en-GB" sz="2800" b="1" dirty="0">
                <a:solidFill>
                  <a:srgbClr val="FFC000"/>
                </a:solidFill>
              </a:rPr>
              <a:t>event time</a:t>
            </a:r>
            <a:r>
              <a:rPr lang="en-GB" sz="2800" dirty="0"/>
              <a:t>, which gives attention to </a:t>
            </a:r>
            <a:r>
              <a:rPr lang="en-GB" sz="2800" dirty="0">
                <a:solidFill>
                  <a:srgbClr val="00B0F0"/>
                </a:solidFill>
              </a:rPr>
              <a:t>interpersonal relationships </a:t>
            </a:r>
            <a:r>
              <a:rPr lang="en-GB" sz="2800" dirty="0"/>
              <a:t>among people.”</a:t>
            </a:r>
          </a:p>
          <a:p>
            <a:endParaRPr lang="en-GB" sz="1000" dirty="0"/>
          </a:p>
          <a:p>
            <a:r>
              <a:rPr lang="en-GB" sz="2800" dirty="0"/>
              <a:t>          </a:t>
            </a:r>
            <a:r>
              <a:rPr lang="en-GB" sz="1000" dirty="0"/>
              <a:t>                                 </a:t>
            </a:r>
            <a:r>
              <a:rPr lang="en-GB" sz="2400" dirty="0"/>
              <a:t>(Brislin &amp; Kim 2003: 365)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13DD57-C41E-456F-8471-E4BD5CB42C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2567" y="942155"/>
            <a:ext cx="12457134" cy="4893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F22FBC-FFDB-40A9-9358-6CB71256EC30}"/>
              </a:ext>
            </a:extLst>
          </p:cNvPr>
          <p:cNvSpPr txBox="1"/>
          <p:nvPr/>
        </p:nvSpPr>
        <p:spPr>
          <a:xfrm>
            <a:off x="339235" y="237995"/>
            <a:ext cx="63001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rgbClr val="FFC000"/>
                </a:solidFill>
                <a:latin typeface="+mj-lt"/>
              </a:rPr>
              <a:t>Event Time &amp; Clock Time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77749F3-804C-4E6E-8ABA-47A1ED0467F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773" t="5870" r="25094" b="8065"/>
          <a:stretch/>
        </p:blipFill>
        <p:spPr>
          <a:xfrm>
            <a:off x="6491691" y="1431527"/>
            <a:ext cx="5229618" cy="498874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03423B5-0BB1-4ED3-B184-FD9DF9D968A0}"/>
              </a:ext>
            </a:extLst>
          </p:cNvPr>
          <p:cNvSpPr txBox="1"/>
          <p:nvPr/>
        </p:nvSpPr>
        <p:spPr>
          <a:xfrm>
            <a:off x="7934954" y="6327934"/>
            <a:ext cx="3839513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" dirty="0"/>
              <a:t>https://www.theguardian.com/commentisfree/2018/oct/26/brexit-change-clocks-european-time-brexit-march-2019</a:t>
            </a:r>
          </a:p>
        </p:txBody>
      </p:sp>
    </p:spTree>
    <p:extLst>
      <p:ext uri="{BB962C8B-B14F-4D97-AF65-F5344CB8AC3E}">
        <p14:creationId xmlns:p14="http://schemas.microsoft.com/office/powerpoint/2010/main" val="2026382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3C5B2B-3878-443D-8D29-DC60362DF795}"/>
              </a:ext>
            </a:extLst>
          </p:cNvPr>
          <p:cNvSpPr txBox="1"/>
          <p:nvPr/>
        </p:nvSpPr>
        <p:spPr>
          <a:xfrm>
            <a:off x="871526" y="2098828"/>
            <a:ext cx="512314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</a:t>
            </a:r>
            <a:r>
              <a:rPr lang="en-GB" sz="2800" dirty="0">
                <a:solidFill>
                  <a:srgbClr val="FFC000"/>
                </a:solidFill>
              </a:rPr>
              <a:t>Event Time</a:t>
            </a:r>
            <a:r>
              <a:rPr lang="en-GB" sz="2800" dirty="0"/>
              <a:t>, people:</a:t>
            </a:r>
          </a:p>
          <a:p>
            <a:endParaRPr lang="en-GB" sz="2800" dirty="0"/>
          </a:p>
          <a:p>
            <a:r>
              <a:rPr lang="en-GB" sz="2800" dirty="0"/>
              <a:t>“Organise their days around various events and participate in one event until it reaches its natural end and then begin another event (Levine 1997)”</a:t>
            </a:r>
          </a:p>
          <a:p>
            <a:endParaRPr lang="en-GB" sz="1000" dirty="0"/>
          </a:p>
          <a:p>
            <a:r>
              <a:rPr lang="en-GB" sz="2800" dirty="0"/>
              <a:t>          </a:t>
            </a:r>
            <a:r>
              <a:rPr lang="en-GB" sz="1000" dirty="0"/>
              <a:t>                                 </a:t>
            </a:r>
            <a:r>
              <a:rPr lang="en-GB" sz="2400" dirty="0"/>
              <a:t>(Brislin &amp; Kim 2003: 365)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13DD57-C41E-456F-8471-E4BD5CB42C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2567" y="942155"/>
            <a:ext cx="12457134" cy="4893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F22FBC-FFDB-40A9-9358-6CB71256EC30}"/>
              </a:ext>
            </a:extLst>
          </p:cNvPr>
          <p:cNvSpPr txBox="1"/>
          <p:nvPr/>
        </p:nvSpPr>
        <p:spPr>
          <a:xfrm>
            <a:off x="339235" y="237995"/>
            <a:ext cx="63001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rgbClr val="FFC000"/>
                </a:solidFill>
                <a:latin typeface="+mj-lt"/>
              </a:rPr>
              <a:t>Event Time &amp; Clock Time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7028C6-0669-46C5-95E8-115FF426BC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3490" y="2020961"/>
            <a:ext cx="5138759" cy="3849051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522A598-358F-4B3D-B939-364B25AD4573}"/>
              </a:ext>
            </a:extLst>
          </p:cNvPr>
          <p:cNvSpPr txBox="1"/>
          <p:nvPr/>
        </p:nvSpPr>
        <p:spPr>
          <a:xfrm>
            <a:off x="9343672" y="5699814"/>
            <a:ext cx="2058577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" dirty="0"/>
              <a:t>https://mrifoundation.global/rio-progress-challenges-2018/</a:t>
            </a:r>
          </a:p>
        </p:txBody>
      </p:sp>
    </p:spTree>
    <p:extLst>
      <p:ext uri="{BB962C8B-B14F-4D97-AF65-F5344CB8AC3E}">
        <p14:creationId xmlns:p14="http://schemas.microsoft.com/office/powerpoint/2010/main" val="1392640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7690616-9CA2-4156-8855-6ABC2AF3A5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78777" y="1000975"/>
            <a:ext cx="12455768" cy="4893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1CC82F2-95DC-4C30-9258-5546ADD9AC72}"/>
              </a:ext>
            </a:extLst>
          </p:cNvPr>
          <p:cNvSpPr txBox="1"/>
          <p:nvPr/>
        </p:nvSpPr>
        <p:spPr>
          <a:xfrm>
            <a:off x="5403535" y="110873"/>
            <a:ext cx="557325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FFC000"/>
                </a:solidFill>
                <a:latin typeface="+mj-lt"/>
              </a:rPr>
              <a:t>     “Chronometric Anarchy”</a:t>
            </a:r>
          </a:p>
          <a:p>
            <a:r>
              <a:rPr lang="en-GB" sz="2400" dirty="0">
                <a:solidFill>
                  <a:srgbClr val="FFC000"/>
                </a:solidFill>
                <a:latin typeface="+mj-lt"/>
              </a:rPr>
              <a:t>        (Jones 1993, cited in Levine 2006: 87)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589707-CFAE-4EF4-9F2D-DDC9AAC93E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6728" y="1584542"/>
            <a:ext cx="7109325" cy="4751781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500F09-203D-474E-89F9-BBC3BB1BC3C3}"/>
              </a:ext>
            </a:extLst>
          </p:cNvPr>
          <p:cNvSpPr txBox="1"/>
          <p:nvPr/>
        </p:nvSpPr>
        <p:spPr>
          <a:xfrm>
            <a:off x="8426301" y="6038654"/>
            <a:ext cx="35397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http://www.takepart.com/article/2015/08/25/pastoralists-drought-food-forests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26FEF67-F116-494A-9E62-A127138414A3}"/>
              </a:ext>
            </a:extLst>
          </p:cNvPr>
          <p:cNvSpPr/>
          <p:nvPr/>
        </p:nvSpPr>
        <p:spPr>
          <a:xfrm>
            <a:off x="565962" y="72920"/>
            <a:ext cx="326102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5400" dirty="0">
                <a:solidFill>
                  <a:srgbClr val="FFC000"/>
                </a:solidFill>
                <a:latin typeface="Calibri Light" panose="020F0302020204030204"/>
              </a:rPr>
              <a:t>Event Time</a:t>
            </a:r>
            <a:endParaRPr lang="en-GB" sz="5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6A24E4-CDA2-41CA-9131-1D4EDA48C83C}"/>
              </a:ext>
            </a:extLst>
          </p:cNvPr>
          <p:cNvSpPr txBox="1"/>
          <p:nvPr/>
        </p:nvSpPr>
        <p:spPr>
          <a:xfrm>
            <a:off x="398715" y="1584542"/>
            <a:ext cx="457701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      </a:t>
            </a:r>
            <a:r>
              <a:rPr lang="en-GB" sz="2800" b="1" dirty="0">
                <a:latin typeface="+mj-lt"/>
              </a:rPr>
              <a:t>Levine (2006)</a:t>
            </a:r>
            <a:r>
              <a:rPr lang="en-GB" sz="2800" dirty="0">
                <a:latin typeface="+mj-lt"/>
              </a:rPr>
              <a:t> </a:t>
            </a:r>
            <a:r>
              <a:rPr lang="en-GB" sz="2800" dirty="0"/>
              <a:t>Meetings/appointments set by natural events, e.g.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B0F0"/>
                </a:solidFill>
              </a:rPr>
              <a:t>Morning:</a:t>
            </a:r>
            <a:r>
              <a:rPr lang="en-GB" sz="2800" dirty="0"/>
              <a:t> cows leave to graze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B0F0"/>
                </a:solidFill>
              </a:rPr>
              <a:t>Midday:</a:t>
            </a:r>
            <a:r>
              <a:rPr lang="en-GB" sz="2800" dirty="0"/>
              <a:t> cows led to stream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B0F0"/>
                </a:solidFill>
              </a:rPr>
              <a:t>Late Afternoon: </a:t>
            </a:r>
            <a:r>
              <a:rPr lang="en-GB" sz="2800" dirty="0"/>
              <a:t>calves brought to graze</a:t>
            </a:r>
          </a:p>
        </p:txBody>
      </p:sp>
    </p:spTree>
    <p:extLst>
      <p:ext uri="{BB962C8B-B14F-4D97-AF65-F5344CB8AC3E}">
        <p14:creationId xmlns:p14="http://schemas.microsoft.com/office/powerpoint/2010/main" val="3413482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AC741A-A5F8-4CEA-ABC9-281C693B444C}"/>
              </a:ext>
            </a:extLst>
          </p:cNvPr>
          <p:cNvSpPr txBox="1"/>
          <p:nvPr/>
        </p:nvSpPr>
        <p:spPr>
          <a:xfrm>
            <a:off x="2146452" y="1997839"/>
            <a:ext cx="85178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Clock time 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represents “… official, formal, and task-oriented temporal concerns.  This contrasts with </a:t>
            </a: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event time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which gives attention to interpersonal relationships among people.”                     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(Brislin &amp; Kim 2003: 365)</a:t>
            </a:r>
          </a:p>
        </p:txBody>
      </p:sp>
    </p:spTree>
    <p:extLst>
      <p:ext uri="{BB962C8B-B14F-4D97-AF65-F5344CB8AC3E}">
        <p14:creationId xmlns:p14="http://schemas.microsoft.com/office/powerpoint/2010/main" val="1562060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1A19EC0-B45E-43CF-84D2-C993C06CA2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5699" y="979048"/>
            <a:ext cx="12463397" cy="47741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F1A6FB0-F093-4AB7-8011-80AFBC2542FD}"/>
              </a:ext>
            </a:extLst>
          </p:cNvPr>
          <p:cNvSpPr/>
          <p:nvPr/>
        </p:nvSpPr>
        <p:spPr>
          <a:xfrm>
            <a:off x="738131" y="1626385"/>
            <a:ext cx="1113805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3600" dirty="0">
                <a:solidFill>
                  <a:prstClr val="white"/>
                </a:solidFill>
              </a:rPr>
              <a:t>Nonis et al. (2005)  describe </a:t>
            </a:r>
            <a:r>
              <a:rPr lang="en-GB" sz="3600" dirty="0">
                <a:solidFill>
                  <a:srgbClr val="FFC000"/>
                </a:solidFill>
              </a:rPr>
              <a:t>M-Time</a:t>
            </a:r>
            <a:r>
              <a:rPr lang="en-GB" sz="3600" dirty="0">
                <a:solidFill>
                  <a:srgbClr val="00B0F0"/>
                </a:solidFill>
              </a:rPr>
              <a:t> </a:t>
            </a:r>
            <a:r>
              <a:rPr lang="en-GB" sz="3600" dirty="0"/>
              <a:t>&amp;</a:t>
            </a:r>
            <a:r>
              <a:rPr lang="en-GB" sz="3600" dirty="0">
                <a:solidFill>
                  <a:srgbClr val="00B0F0"/>
                </a:solidFill>
              </a:rPr>
              <a:t> </a:t>
            </a:r>
            <a:r>
              <a:rPr lang="en-GB" sz="3600" dirty="0">
                <a:solidFill>
                  <a:srgbClr val="FFC000"/>
                </a:solidFill>
              </a:rPr>
              <a:t>P-Time</a:t>
            </a:r>
            <a:r>
              <a:rPr lang="en-GB" sz="3600" dirty="0">
                <a:solidFill>
                  <a:prstClr val="white"/>
                </a:solidFill>
              </a:rPr>
              <a:t>;</a:t>
            </a:r>
            <a:endParaRPr lang="en-GB" dirty="0">
              <a:solidFill>
                <a:prstClr val="white"/>
              </a:solidFill>
            </a:endParaRPr>
          </a:p>
          <a:p>
            <a:pPr lvl="0"/>
            <a:endParaRPr lang="en-GB" dirty="0">
              <a:solidFill>
                <a:prstClr val="white"/>
              </a:solidFill>
            </a:endParaRPr>
          </a:p>
          <a:p>
            <a:pPr lvl="0"/>
            <a:r>
              <a:rPr lang="en-GB" sz="3600" i="1" dirty="0">
                <a:solidFill>
                  <a:prstClr val="white"/>
                </a:solidFill>
              </a:rPr>
              <a:t>“In general, </a:t>
            </a:r>
            <a:r>
              <a:rPr lang="en-GB" sz="3600" i="1" dirty="0">
                <a:solidFill>
                  <a:srgbClr val="00B0F0"/>
                </a:solidFill>
              </a:rPr>
              <a:t>M-time cultures </a:t>
            </a:r>
            <a:r>
              <a:rPr lang="en-GB" sz="3600" i="1" dirty="0">
                <a:solidFill>
                  <a:prstClr val="white"/>
                </a:solidFill>
              </a:rPr>
              <a:t>view time as linear and separable, capable of being divided into units and therefore emphasize doing ‘one thing at a time’.  In contrast, </a:t>
            </a:r>
            <a:r>
              <a:rPr lang="en-GB" sz="3600" i="1" dirty="0">
                <a:solidFill>
                  <a:srgbClr val="00B0F0"/>
                </a:solidFill>
              </a:rPr>
              <a:t>P-time cultures </a:t>
            </a:r>
            <a:r>
              <a:rPr lang="en-GB" sz="3600" i="1" dirty="0">
                <a:solidFill>
                  <a:prstClr val="white"/>
                </a:solidFill>
              </a:rPr>
              <a:t>view time as naturally re-occurring, and therefore </a:t>
            </a:r>
            <a:r>
              <a:rPr lang="en-GB" sz="3600" i="1" dirty="0" err="1">
                <a:solidFill>
                  <a:prstClr val="white"/>
                </a:solidFill>
              </a:rPr>
              <a:t>emphazise</a:t>
            </a:r>
            <a:r>
              <a:rPr lang="en-GB" sz="3600" i="1" dirty="0">
                <a:solidFill>
                  <a:prstClr val="white"/>
                </a:solidFill>
              </a:rPr>
              <a:t> doing ‘many things at one time’.”</a:t>
            </a:r>
            <a:endParaRPr lang="en-GB" sz="2000" i="1" dirty="0">
              <a:solidFill>
                <a:prstClr val="white"/>
              </a:solidFill>
            </a:endParaRPr>
          </a:p>
          <a:p>
            <a:pPr lvl="0"/>
            <a:r>
              <a:rPr lang="en-GB" sz="3600" i="1" dirty="0">
                <a:solidFill>
                  <a:prstClr val="white"/>
                </a:solidFill>
              </a:rPr>
              <a:t>                           </a:t>
            </a:r>
            <a:r>
              <a:rPr lang="en-GB" sz="2800" dirty="0">
                <a:solidFill>
                  <a:prstClr val="white"/>
                </a:solidFill>
              </a:rPr>
              <a:t>(Nonis, Teng &amp; Ford 2005, cited in Fulmer et al. 2014: 5)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48802BB-7E75-4FC9-8FF0-219F65425317}"/>
              </a:ext>
            </a:extLst>
          </p:cNvPr>
          <p:cNvSpPr/>
          <p:nvPr/>
        </p:nvSpPr>
        <p:spPr>
          <a:xfrm>
            <a:off x="596232" y="209607"/>
            <a:ext cx="1083681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</a:rPr>
              <a:t>Monochronic &amp; Polychronic Time       </a:t>
            </a:r>
            <a:r>
              <a:rPr lang="en-GB" sz="3600" dirty="0">
                <a:solidFill>
                  <a:srgbClr val="FFC000"/>
                </a:solidFill>
              </a:rPr>
              <a:t>(Hall 1959) </a:t>
            </a:r>
          </a:p>
        </p:txBody>
      </p:sp>
    </p:spTree>
    <p:extLst>
      <p:ext uri="{BB962C8B-B14F-4D97-AF65-F5344CB8AC3E}">
        <p14:creationId xmlns:p14="http://schemas.microsoft.com/office/powerpoint/2010/main" val="2785240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62B643A-DAE6-4660-8F58-568D22A4C0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1884" y="927411"/>
            <a:ext cx="12455768" cy="4893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1F4D828-1A85-49C7-AD59-9C816C233854}"/>
              </a:ext>
            </a:extLst>
          </p:cNvPr>
          <p:cNvSpPr txBox="1"/>
          <p:nvPr/>
        </p:nvSpPr>
        <p:spPr>
          <a:xfrm>
            <a:off x="931986" y="252046"/>
            <a:ext cx="28985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rgbClr val="FFC000"/>
                </a:solidFill>
                <a:latin typeface="+mj-lt"/>
              </a:rPr>
              <a:t>Clock Time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A678A5-854B-43E8-A54B-605F6DDC944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482"/>
          <a:stretch/>
        </p:blipFill>
        <p:spPr>
          <a:xfrm>
            <a:off x="5594137" y="1486410"/>
            <a:ext cx="6275206" cy="4894304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CD4873-2D50-46F5-8305-DD1A8AB507D3}"/>
              </a:ext>
            </a:extLst>
          </p:cNvPr>
          <p:cNvSpPr txBox="1"/>
          <p:nvPr/>
        </p:nvSpPr>
        <p:spPr>
          <a:xfrm>
            <a:off x="7781364" y="6078071"/>
            <a:ext cx="408797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https://japan-forward.com/get-transported-into-a-sci-fi-movie-with-the-nagano-shinkansen/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9ED47B-D222-45FC-8E7B-4123EC722287}"/>
              </a:ext>
            </a:extLst>
          </p:cNvPr>
          <p:cNvSpPr txBox="1"/>
          <p:nvPr/>
        </p:nvSpPr>
        <p:spPr>
          <a:xfrm>
            <a:off x="369634" y="2023295"/>
            <a:ext cx="522450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</a:rPr>
              <a:t>      Japan’s Bullet Train</a:t>
            </a:r>
          </a:p>
          <a:p>
            <a:r>
              <a:rPr lang="en-GB" sz="2800" dirty="0"/>
              <a:t>      (The Shinkansen)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Around 5.6 billion people carried since 1964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Fast, on time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200 mph (Top speed 275 mph)</a:t>
            </a:r>
          </a:p>
        </p:txBody>
      </p:sp>
    </p:spTree>
    <p:extLst>
      <p:ext uri="{BB962C8B-B14F-4D97-AF65-F5344CB8AC3E}">
        <p14:creationId xmlns:p14="http://schemas.microsoft.com/office/powerpoint/2010/main" val="19760890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5841EB-0141-4F28-B82D-92E7880D0C77}"/>
              </a:ext>
            </a:extLst>
          </p:cNvPr>
          <p:cNvSpPr txBox="1"/>
          <p:nvPr/>
        </p:nvSpPr>
        <p:spPr>
          <a:xfrm>
            <a:off x="105676" y="915785"/>
            <a:ext cx="126115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5482A5-E0BD-43C6-815F-83539A228363}"/>
              </a:ext>
            </a:extLst>
          </p:cNvPr>
          <p:cNvSpPr txBox="1"/>
          <p:nvPr/>
        </p:nvSpPr>
        <p:spPr>
          <a:xfrm>
            <a:off x="732730" y="278559"/>
            <a:ext cx="423894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+mj-lt"/>
              </a:rPr>
              <a:t>Clock Time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08B7F2-2DA8-4A1E-B688-91C418C597E9}"/>
              </a:ext>
            </a:extLst>
          </p:cNvPr>
          <p:cNvSpPr txBox="1"/>
          <p:nvPr/>
        </p:nvSpPr>
        <p:spPr>
          <a:xfrm>
            <a:off x="366598" y="1467224"/>
            <a:ext cx="551341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“I stood on a station in Japan waiting for a train.  One pulled in at 9:00 exactly and I started to board.</a:t>
            </a:r>
          </a:p>
          <a:p>
            <a:endParaRPr lang="en-GB" sz="2800" dirty="0"/>
          </a:p>
          <a:p>
            <a:r>
              <a:rPr lang="en-GB" sz="2800" dirty="0"/>
              <a:t>The conductor, looking at my suitcase asked; ‘don’t you want t</a:t>
            </a:r>
            <a:r>
              <a:rPr lang="en-GB" sz="2800" dirty="0">
                <a:highlight>
                  <a:srgbClr val="000000"/>
                </a:highlight>
              </a:rPr>
              <a:t>he  </a:t>
            </a:r>
            <a:r>
              <a:rPr lang="en-GB" sz="2800" dirty="0"/>
              <a:t>9:03 train to Narita airport? – it  </a:t>
            </a:r>
            <a:r>
              <a:rPr lang="en-GB" sz="2800" dirty="0">
                <a:highlight>
                  <a:srgbClr val="000000"/>
                </a:highlight>
              </a:rPr>
              <a:t>will </a:t>
            </a:r>
            <a:r>
              <a:rPr lang="en-GB" sz="2800" dirty="0"/>
              <a:t>be along in 3 minutes.’</a:t>
            </a:r>
          </a:p>
          <a:p>
            <a:endParaRPr lang="en-GB" sz="2800" dirty="0"/>
          </a:p>
          <a:p>
            <a:r>
              <a:rPr lang="en-GB" sz="2800" dirty="0"/>
              <a:t>True to his word, and at exactly 9:03 my train pulled in.”       </a:t>
            </a:r>
            <a:r>
              <a:rPr lang="en-GB" sz="2400" dirty="0"/>
              <a:t>(Hunt 2016)*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CA35E06-ED9A-4726-BB6A-11C1C82A28A4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042338" y="1694783"/>
            <a:ext cx="5731510" cy="4376973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609660-1D34-4DFD-AA91-90352FDF074C}"/>
              </a:ext>
            </a:extLst>
          </p:cNvPr>
          <p:cNvSpPr txBox="1"/>
          <p:nvPr/>
        </p:nvSpPr>
        <p:spPr>
          <a:xfrm>
            <a:off x="8793803" y="5856312"/>
            <a:ext cx="303159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https://www.flickr.com/photos/lukezemephotography/8265933500</a:t>
            </a:r>
          </a:p>
        </p:txBody>
      </p:sp>
    </p:spTree>
    <p:extLst>
      <p:ext uri="{BB962C8B-B14F-4D97-AF65-F5344CB8AC3E}">
        <p14:creationId xmlns:p14="http://schemas.microsoft.com/office/powerpoint/2010/main" val="15755769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1A19EC0-B45E-43CF-84D2-C993C06CA2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5699" y="979048"/>
            <a:ext cx="12463397" cy="4774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47611A0-45C0-40AE-AF8C-0B1EAFF3F00B}"/>
              </a:ext>
            </a:extLst>
          </p:cNvPr>
          <p:cNvSpPr txBox="1"/>
          <p:nvPr/>
        </p:nvSpPr>
        <p:spPr>
          <a:xfrm>
            <a:off x="751562" y="288099"/>
            <a:ext cx="842910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rgbClr val="FFC000"/>
                </a:solidFill>
                <a:latin typeface="+mj-lt"/>
              </a:rPr>
              <a:t>Fluidity of Event &amp; Clock Time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7CBC5A-2DD4-493C-A06C-496F1D0C9A0B}"/>
              </a:ext>
            </a:extLst>
          </p:cNvPr>
          <p:cNvSpPr txBox="1"/>
          <p:nvPr/>
        </p:nvSpPr>
        <p:spPr>
          <a:xfrm>
            <a:off x="751562" y="2348629"/>
            <a:ext cx="368891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Need for sensitivity when dealing with other cultures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Important not to misinterpret signals inappropriately 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9B7532-BB0D-4888-9012-3D642CC559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77928" y="2147412"/>
            <a:ext cx="5992778" cy="4026398"/>
          </a:xfrm>
          <a:prstGeom prst="rect">
            <a:avLst/>
          </a:prstGeom>
          <a:ln w="12700">
            <a:solidFill>
              <a:srgbClr val="FFC000"/>
            </a:solidFill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A317E14-24C2-44B4-8691-08909A78A707}"/>
              </a:ext>
            </a:extLst>
          </p:cNvPr>
          <p:cNvSpPr/>
          <p:nvPr/>
        </p:nvSpPr>
        <p:spPr>
          <a:xfrm>
            <a:off x="6216211" y="5926842"/>
            <a:ext cx="491621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" dirty="0"/>
              <a:t>https://www.thebalancecareers.com/thmb/7TedlWF1GOgDAOAGeXajuI4Lfrk=/1280x860/filters:fill(auto,1)/491223571-56a0f1695f9b58eba4b56af3.jpg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164A837-E7AC-4351-97A5-35987CCC6A3E}"/>
              </a:ext>
            </a:extLst>
          </p:cNvPr>
          <p:cNvSpPr txBox="1"/>
          <p:nvPr/>
        </p:nvSpPr>
        <p:spPr>
          <a:xfrm>
            <a:off x="1344059" y="5750339"/>
            <a:ext cx="2157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Brislin &amp; Kim (2003)*</a:t>
            </a:r>
          </a:p>
        </p:txBody>
      </p:sp>
    </p:spTree>
    <p:extLst>
      <p:ext uri="{BB962C8B-B14F-4D97-AF65-F5344CB8AC3E}">
        <p14:creationId xmlns:p14="http://schemas.microsoft.com/office/powerpoint/2010/main" val="34572222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470D51B-1EDB-4301-A29F-977C0CD988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57619" y="1072662"/>
            <a:ext cx="12507237" cy="46525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364C2CA-8AAF-4347-8F67-0B8399E61D71}"/>
              </a:ext>
            </a:extLst>
          </p:cNvPr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5619750" y="2952750"/>
            <a:ext cx="952500" cy="9525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72C596D-D103-4CC8-9BC8-A016A757363B}"/>
              </a:ext>
            </a:extLst>
          </p:cNvPr>
          <p:cNvPicPr>
            <a:picLocks noChangeAspect="1"/>
          </p:cNvPicPr>
          <p:nvPr/>
        </p:nvPicPr>
        <p:blipFill>
          <a:blip/>
          <a:stretch>
            <a:fillRect/>
          </a:stretch>
        </p:blipFill>
        <p:spPr>
          <a:xfrm>
            <a:off x="3116873" y="1798027"/>
            <a:ext cx="2832588" cy="2832588"/>
          </a:xfrm>
          <a:prstGeom prst="rect">
            <a:avLst/>
          </a:prstGeom>
        </p:spPr>
      </p:pic>
      <p:pic>
        <p:nvPicPr>
          <p:cNvPr id="2050" name="Picture 2" descr="https://thumbs.gfycat.com/MindlessPhysicalGhostshrimp-size_restricted.gif">
            <a:extLst>
              <a:ext uri="{FF2B5EF4-FFF2-40B4-BE49-F238E27FC236}">
                <a16:creationId xmlns:a16="http://schemas.microsoft.com/office/drawing/2014/main" id="{E584432F-FF5D-467D-B9D7-FF965DE13F84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328" y="1506939"/>
            <a:ext cx="8893480" cy="500258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859055E-611E-44F0-9B22-77876E274564}"/>
              </a:ext>
            </a:extLst>
          </p:cNvPr>
          <p:cNvSpPr txBox="1"/>
          <p:nvPr/>
        </p:nvSpPr>
        <p:spPr>
          <a:xfrm>
            <a:off x="2559335" y="1635582"/>
            <a:ext cx="687276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b="1" dirty="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rPr>
              <a:t>The Pace of Life &amp;</a:t>
            </a:r>
          </a:p>
          <a:p>
            <a:pPr algn="ctr"/>
            <a:r>
              <a:rPr lang="en-GB" sz="7200" b="1" dirty="0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rPr>
              <a:t> Cultural Diversity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CFAD29-F7D7-4C71-8BD7-ADFA36AAEFC6}"/>
              </a:ext>
            </a:extLst>
          </p:cNvPr>
          <p:cNvSpPr txBox="1"/>
          <p:nvPr/>
        </p:nvSpPr>
        <p:spPr>
          <a:xfrm>
            <a:off x="54062" y="225598"/>
            <a:ext cx="12137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GB" sz="4400" dirty="0">
                <a:solidFill>
                  <a:srgbClr val="FFC000"/>
                </a:solidFill>
                <a:latin typeface="+mj-lt"/>
              </a:rPr>
              <a:t>Levine (1999, 2006)  The Pace of Life in 31 Countries </a:t>
            </a:r>
          </a:p>
          <a:p>
            <a:pPr lvl="0"/>
            <a:endParaRPr lang="en-GB" sz="4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06574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F6E318D-3CB7-4EF0-816B-469D9880C6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7561" y="1803797"/>
            <a:ext cx="6149049" cy="4611786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95841EB-0141-4F28-B82D-92E7880D0C77}"/>
              </a:ext>
            </a:extLst>
          </p:cNvPr>
          <p:cNvSpPr txBox="1"/>
          <p:nvPr/>
        </p:nvSpPr>
        <p:spPr>
          <a:xfrm>
            <a:off x="0" y="834179"/>
            <a:ext cx="13797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5482A5-E0BD-43C6-815F-83539A228363}"/>
              </a:ext>
            </a:extLst>
          </p:cNvPr>
          <p:cNvSpPr txBox="1"/>
          <p:nvPr/>
        </p:nvSpPr>
        <p:spPr>
          <a:xfrm>
            <a:off x="377690" y="280181"/>
            <a:ext cx="11568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FFC000"/>
                </a:solidFill>
              </a:rPr>
              <a:t>Levine &amp; Norenzayan (1999): The Pace of Life in 31 Countries</a:t>
            </a:r>
          </a:p>
          <a:p>
            <a:r>
              <a:rPr lang="en-GB" dirty="0">
                <a:solidFill>
                  <a:srgbClr val="FFC000"/>
                </a:solidFill>
              </a:rPr>
              <a:t>									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968A2D-50E3-4B9E-92F1-2FBA463ADF7C}"/>
              </a:ext>
            </a:extLst>
          </p:cNvPr>
          <p:cNvSpPr txBox="1"/>
          <p:nvPr/>
        </p:nvSpPr>
        <p:spPr>
          <a:xfrm>
            <a:off x="8549158" y="6200139"/>
            <a:ext cx="292259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800" b="1" dirty="0"/>
              <a:t>http://www.natgeotraveller.in/dailyshot/best-of-india/gokul-r/</a:t>
            </a:r>
            <a:endParaRPr lang="en-GB" sz="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F32532-C6C6-4B72-B012-5796A13F9D74}"/>
              </a:ext>
            </a:extLst>
          </p:cNvPr>
          <p:cNvSpPr txBox="1"/>
          <p:nvPr/>
        </p:nvSpPr>
        <p:spPr>
          <a:xfrm>
            <a:off x="764088" y="2183965"/>
            <a:ext cx="4597052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Levine devised his own means of objectively measuring a city’s pace of life</a:t>
            </a:r>
          </a:p>
          <a:p>
            <a:endParaRPr lang="en-GB" sz="1000" dirty="0"/>
          </a:p>
          <a:p>
            <a:r>
              <a:rPr lang="en-GB" sz="2800" dirty="0"/>
              <a:t>    …..a way of capturing the essence of its sense of time and quantifying it to enable comparisons to be made</a:t>
            </a:r>
          </a:p>
        </p:txBody>
      </p:sp>
    </p:spTree>
    <p:extLst>
      <p:ext uri="{BB962C8B-B14F-4D97-AF65-F5344CB8AC3E}">
        <p14:creationId xmlns:p14="http://schemas.microsoft.com/office/powerpoint/2010/main" val="13946998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D5482A5-E0BD-43C6-815F-83539A228363}"/>
              </a:ext>
            </a:extLst>
          </p:cNvPr>
          <p:cNvSpPr txBox="1"/>
          <p:nvPr/>
        </p:nvSpPr>
        <p:spPr>
          <a:xfrm>
            <a:off x="868530" y="227904"/>
            <a:ext cx="11938738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4800" dirty="0">
                <a:solidFill>
                  <a:srgbClr val="FFC000"/>
                </a:solidFill>
                <a:latin typeface="+mj-lt"/>
              </a:rPr>
              <a:t>Levine’s 3 Measures of a City’s Pace of Life:</a:t>
            </a:r>
          </a:p>
          <a:p>
            <a:endParaRPr lang="en-GB" sz="4400" dirty="0">
              <a:solidFill>
                <a:srgbClr val="FFC000"/>
              </a:solidFill>
            </a:endParaRPr>
          </a:p>
          <a:p>
            <a:r>
              <a:rPr lang="en-GB" sz="4400" dirty="0">
                <a:solidFill>
                  <a:srgbClr val="FFC000"/>
                </a:solidFill>
              </a:rPr>
              <a:t>													 </a:t>
            </a:r>
            <a:endParaRPr lang="en-GB" sz="3200" dirty="0">
              <a:solidFill>
                <a:srgbClr val="FFC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4B2329-46B3-4836-819B-8F722A64A1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985" y="1341539"/>
            <a:ext cx="12032570" cy="551646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0F407B-A802-4343-B8EF-32A720C6C0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1884" y="927411"/>
            <a:ext cx="12455768" cy="4893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FBDB09-1A74-4C9B-9153-9C8D76AA658A}"/>
              </a:ext>
            </a:extLst>
          </p:cNvPr>
          <p:cNvSpPr txBox="1"/>
          <p:nvPr/>
        </p:nvSpPr>
        <p:spPr>
          <a:xfrm>
            <a:off x="364026" y="1830911"/>
            <a:ext cx="10866949" cy="172354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rgbClr val="FFC000"/>
                </a:solidFill>
                <a:highlight>
                  <a:srgbClr val="000000"/>
                </a:highlight>
                <a:latin typeface="+mj-lt"/>
              </a:rPr>
              <a:t>Walking Speed, Postal Speed,</a:t>
            </a:r>
            <a:r>
              <a:rPr lang="en-GB" sz="4400" dirty="0">
                <a:solidFill>
                  <a:srgbClr val="FFC000"/>
                </a:solidFill>
                <a:highlight>
                  <a:srgbClr val="000000"/>
                </a:highlight>
              </a:rPr>
              <a:t> </a:t>
            </a:r>
            <a:r>
              <a:rPr lang="en-GB" sz="4400" dirty="0">
                <a:solidFill>
                  <a:srgbClr val="FFC000"/>
                </a:solidFill>
                <a:highlight>
                  <a:srgbClr val="000000"/>
                </a:highlight>
                <a:latin typeface="+mj-lt"/>
              </a:rPr>
              <a:t>Clock Accuracy</a:t>
            </a:r>
          </a:p>
          <a:p>
            <a:endParaRPr lang="en-GB" sz="4400" dirty="0">
              <a:solidFill>
                <a:srgbClr val="00B0F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3459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C75919-E68C-48C8-B6F7-AF69FA90AC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1884" y="927411"/>
            <a:ext cx="12455768" cy="4893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E62FB84-250D-484C-BCA1-F37AD168AA42}"/>
              </a:ext>
            </a:extLst>
          </p:cNvPr>
          <p:cNvSpPr txBox="1"/>
          <p:nvPr/>
        </p:nvSpPr>
        <p:spPr>
          <a:xfrm>
            <a:off x="999048" y="157970"/>
            <a:ext cx="11656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+mj-lt"/>
              </a:rPr>
              <a:t>Capturing the Pace of Life for 31 Cities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FFF020-466A-4274-BC4A-B6BCC9C85709}"/>
              </a:ext>
            </a:extLst>
          </p:cNvPr>
          <p:cNvSpPr txBox="1"/>
          <p:nvPr/>
        </p:nvSpPr>
        <p:spPr>
          <a:xfrm>
            <a:off x="353524" y="1886774"/>
            <a:ext cx="6009284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>
                <a:solidFill>
                  <a:srgbClr val="FFC000"/>
                </a:solidFill>
              </a:rPr>
              <a:t> Walking Speed: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pPr marL="514350" lvl="0" indent="-5143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white"/>
                </a:solidFill>
              </a:rPr>
              <a:t>35 male &amp; 35 females recorded for majority of cities (lone walkers)</a:t>
            </a:r>
          </a:p>
          <a:p>
            <a:endParaRPr lang="en-GB" sz="1200" dirty="0"/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400" dirty="0"/>
              <a:t>Time taken to walk a measured 60 feet (Minimum of 2 city centre locations)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400" dirty="0"/>
              <a:t>Recorded in good weather during working days in summer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400" dirty="0"/>
              <a:t>Flat locations, without crowd levels likely to impede speed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6834D88-8B75-4342-9D40-F34F563A25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08" r="11174"/>
          <a:stretch/>
        </p:blipFill>
        <p:spPr>
          <a:xfrm>
            <a:off x="6535615" y="1825863"/>
            <a:ext cx="5302861" cy="4662860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E6F8FDF-E334-491C-BDDB-044AE75E4FFF}"/>
              </a:ext>
            </a:extLst>
          </p:cNvPr>
          <p:cNvSpPr/>
          <p:nvPr/>
        </p:nvSpPr>
        <p:spPr>
          <a:xfrm>
            <a:off x="7737230" y="6194253"/>
            <a:ext cx="416755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" dirty="0"/>
              <a:t>https://vaaju.com/taiwaneng/japans-hot-summer-wins-20-lives-the-home-is-cold-and-the-old-woman-is-still-suffering-from-heat-stroke-ettoday-international-ettoday-news-cloud/</a:t>
            </a:r>
          </a:p>
        </p:txBody>
      </p:sp>
    </p:spTree>
    <p:extLst>
      <p:ext uri="{BB962C8B-B14F-4D97-AF65-F5344CB8AC3E}">
        <p14:creationId xmlns:p14="http://schemas.microsoft.com/office/powerpoint/2010/main" val="29061946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C75919-E68C-48C8-B6F7-AF69FA90AC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1884" y="927411"/>
            <a:ext cx="12455768" cy="4893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E62FB84-250D-484C-BCA1-F37AD168AA42}"/>
              </a:ext>
            </a:extLst>
          </p:cNvPr>
          <p:cNvSpPr txBox="1"/>
          <p:nvPr/>
        </p:nvSpPr>
        <p:spPr>
          <a:xfrm>
            <a:off x="987158" y="250522"/>
            <a:ext cx="1105486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4400" dirty="0">
                <a:solidFill>
                  <a:srgbClr val="FFC000"/>
                </a:solidFill>
                <a:latin typeface="Calibri Light" panose="020F0302020204030204"/>
              </a:rPr>
              <a:t>Capturing the Pace of Life for 31 Cities*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FFF020-466A-4274-BC4A-B6BCC9C85709}"/>
              </a:ext>
            </a:extLst>
          </p:cNvPr>
          <p:cNvSpPr txBox="1"/>
          <p:nvPr/>
        </p:nvSpPr>
        <p:spPr>
          <a:xfrm>
            <a:off x="505305" y="1284065"/>
            <a:ext cx="6009284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C000"/>
                </a:solidFill>
              </a:rPr>
              <a:t>2.    Postal Speed: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pPr marL="514350" lvl="0" indent="-5143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white"/>
                </a:solidFill>
              </a:rPr>
              <a:t>Minimum of 8 transactions recorded for each city</a:t>
            </a:r>
          </a:p>
          <a:p>
            <a:pPr marL="514350" lvl="0" indent="-514350">
              <a:buFont typeface="Arial" panose="020B0604020202020204" pitchFamily="34" charset="0"/>
              <a:buChar char="•"/>
            </a:pPr>
            <a:endParaRPr lang="en-GB" sz="1200" dirty="0">
              <a:solidFill>
                <a:prstClr val="white"/>
              </a:solidFill>
            </a:endParaRPr>
          </a:p>
          <a:p>
            <a:pPr marL="514350" lvl="0" indent="-5143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white"/>
                </a:solidFill>
              </a:rPr>
              <a:t>Written request handed to clerk, for 1  regular stamp of low value </a:t>
            </a:r>
          </a:p>
          <a:p>
            <a:endParaRPr lang="en-GB" sz="1200" dirty="0"/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400" dirty="0"/>
              <a:t>Payment with note, requiring change consisting of further note(s) and coins 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400" dirty="0"/>
              <a:t>Customer (experimenter) neatly dressed according to local custom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400" dirty="0"/>
              <a:t>DV = Recorded time between passing of note and end of transaction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829B-58AF-4E6D-ABC9-FA73168CB4A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983" t="14773" r="14356" b="13474"/>
          <a:stretch/>
        </p:blipFill>
        <p:spPr>
          <a:xfrm>
            <a:off x="6924152" y="1484335"/>
            <a:ext cx="4973849" cy="5123143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FFBC4AC-07B5-4F2D-8119-12153DC3AFED}"/>
              </a:ext>
            </a:extLst>
          </p:cNvPr>
          <p:cNvSpPr/>
          <p:nvPr/>
        </p:nvSpPr>
        <p:spPr>
          <a:xfrm>
            <a:off x="8208685" y="6330479"/>
            <a:ext cx="390225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" dirty="0">
                <a:solidFill>
                  <a:schemeClr val="bg1"/>
                </a:solidFill>
              </a:rPr>
              <a:t>https://www.postofficeshop.co.uk/collectibles/stamp-cards/royal-mail/marvel-stamp-cards-aq274/?gclid=EAIaIQobChMImLOAiY2E4QIVqrztCh2RngMNEAQYBSABEgL5X_D_BwE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0D5B433-CA40-49FE-9595-1A7FE3AEBE1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948" t="14883" r="20924" b="14422"/>
          <a:stretch/>
        </p:blipFill>
        <p:spPr>
          <a:xfrm>
            <a:off x="8166289" y="2495554"/>
            <a:ext cx="2407187" cy="287811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7A2B929-E2D9-4028-9C2F-3C0997A7D0DD}"/>
              </a:ext>
            </a:extLst>
          </p:cNvPr>
          <p:cNvSpPr txBox="1"/>
          <p:nvPr/>
        </p:nvSpPr>
        <p:spPr>
          <a:xfrm>
            <a:off x="8324853" y="4957354"/>
            <a:ext cx="209005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" dirty="0"/>
              <a:t>https://shop.royalmail.com/media/catalog/product/cache/fcd770eb29c0369d167ec53996448685/u/b/ub396-royal-mail-royal-mail-6-x-1st-class-stamp-book-change-of-font.jpg</a:t>
            </a:r>
          </a:p>
        </p:txBody>
      </p:sp>
    </p:spTree>
    <p:extLst>
      <p:ext uri="{BB962C8B-B14F-4D97-AF65-F5344CB8AC3E}">
        <p14:creationId xmlns:p14="http://schemas.microsoft.com/office/powerpoint/2010/main" val="411901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C75919-E68C-48C8-B6F7-AF69FA90AC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1884" y="927411"/>
            <a:ext cx="12455768" cy="4893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E62FB84-250D-484C-BCA1-F37AD168AA42}"/>
              </a:ext>
            </a:extLst>
          </p:cNvPr>
          <p:cNvSpPr txBox="1"/>
          <p:nvPr/>
        </p:nvSpPr>
        <p:spPr>
          <a:xfrm>
            <a:off x="1137138" y="309665"/>
            <a:ext cx="1105486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4400" dirty="0">
                <a:solidFill>
                  <a:srgbClr val="FFC000"/>
                </a:solidFill>
                <a:latin typeface="Calibri Light" panose="020F0302020204030204"/>
              </a:rPr>
              <a:t>Capturing the Pace of Life for 31 Cities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FFF020-466A-4274-BC4A-B6BCC9C85709}"/>
              </a:ext>
            </a:extLst>
          </p:cNvPr>
          <p:cNvSpPr txBox="1"/>
          <p:nvPr/>
        </p:nvSpPr>
        <p:spPr>
          <a:xfrm>
            <a:off x="689557" y="1811215"/>
            <a:ext cx="4816396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C000"/>
                </a:solidFill>
              </a:rPr>
              <a:t>3.    Clock Accuracy:</a:t>
            </a:r>
          </a:p>
          <a:p>
            <a:endParaRPr lang="en-GB" dirty="0">
              <a:solidFill>
                <a:srgbClr val="FFC000"/>
              </a:solidFill>
            </a:endParaRPr>
          </a:p>
          <a:p>
            <a:pPr marL="514350" lvl="0" indent="-5143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white"/>
                </a:solidFill>
              </a:rPr>
              <a:t>Accuracy of clocks: recorded in 15 city centre banks chosen at random (for each country)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GB" sz="1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597823-62B1-4915-9623-D27F6F758A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595" y="1811215"/>
            <a:ext cx="5909864" cy="4237705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69C4BC-CAF2-41B6-A16A-3D09FB1A5F87}"/>
              </a:ext>
            </a:extLst>
          </p:cNvPr>
          <p:cNvSpPr txBox="1"/>
          <p:nvPr/>
        </p:nvSpPr>
        <p:spPr>
          <a:xfrm>
            <a:off x="7278878" y="5930589"/>
            <a:ext cx="4637808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" dirty="0"/>
              <a:t>https://libertystreeteconomics.newyorkfed.org/2016/08/historical-echoes-tickety-tock-the-bank-with-the-clock-or-not-just-a-pretty-face.html</a:t>
            </a:r>
          </a:p>
        </p:txBody>
      </p:sp>
    </p:spTree>
    <p:extLst>
      <p:ext uri="{BB962C8B-B14F-4D97-AF65-F5344CB8AC3E}">
        <p14:creationId xmlns:p14="http://schemas.microsoft.com/office/powerpoint/2010/main" val="30114668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D5482A5-E0BD-43C6-815F-83539A228363}"/>
              </a:ext>
            </a:extLst>
          </p:cNvPr>
          <p:cNvSpPr txBox="1"/>
          <p:nvPr/>
        </p:nvSpPr>
        <p:spPr>
          <a:xfrm>
            <a:off x="732730" y="278559"/>
            <a:ext cx="423894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</a:rPr>
              <a:t>A Sense of Time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BD2AC1-79AC-4E52-BDDF-2FEC4B0446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0328"/>
          <a:stretch/>
        </p:blipFill>
        <p:spPr>
          <a:xfrm>
            <a:off x="159814" y="410307"/>
            <a:ext cx="5889578" cy="606669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66CBF31-D907-4ECD-857A-CC121290AF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061"/>
          <a:stretch/>
        </p:blipFill>
        <p:spPr>
          <a:xfrm>
            <a:off x="6197078" y="2098431"/>
            <a:ext cx="5914187" cy="437856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91D9C1A-BF46-4079-A39C-CC6A772B23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502" b="66310"/>
          <a:stretch/>
        </p:blipFill>
        <p:spPr>
          <a:xfrm>
            <a:off x="6188916" y="694689"/>
            <a:ext cx="5914187" cy="141394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6D1D270-B1B6-4D49-86E5-AD1AE06FF45E}"/>
              </a:ext>
            </a:extLst>
          </p:cNvPr>
          <p:cNvSpPr txBox="1"/>
          <p:nvPr/>
        </p:nvSpPr>
        <p:spPr>
          <a:xfrm>
            <a:off x="6550843" y="75549"/>
            <a:ext cx="51903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FFC000"/>
                </a:solidFill>
              </a:rPr>
              <a:t>Levine &amp; Norenzayan (1999, 2006)</a:t>
            </a:r>
          </a:p>
        </p:txBody>
      </p:sp>
    </p:spTree>
    <p:extLst>
      <p:ext uri="{BB962C8B-B14F-4D97-AF65-F5344CB8AC3E}">
        <p14:creationId xmlns:p14="http://schemas.microsoft.com/office/powerpoint/2010/main" val="37841017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5841EB-0141-4F28-B82D-92E7880D0C77}"/>
              </a:ext>
            </a:extLst>
          </p:cNvPr>
          <p:cNvSpPr txBox="1"/>
          <p:nvPr/>
        </p:nvSpPr>
        <p:spPr>
          <a:xfrm>
            <a:off x="0" y="1453606"/>
            <a:ext cx="126115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5482A5-E0BD-43C6-815F-83539A228363}"/>
              </a:ext>
            </a:extLst>
          </p:cNvPr>
          <p:cNvSpPr txBox="1"/>
          <p:nvPr/>
        </p:nvSpPr>
        <p:spPr>
          <a:xfrm>
            <a:off x="2483548" y="-21146"/>
            <a:ext cx="917327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+mj-lt"/>
              </a:rPr>
              <a:t>Pace of Life Ranks   (By Country)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85F582-4FA1-4609-A9F6-C50BED07CECE}"/>
              </a:ext>
            </a:extLst>
          </p:cNvPr>
          <p:cNvSpPr txBox="1"/>
          <p:nvPr/>
        </p:nvSpPr>
        <p:spPr>
          <a:xfrm>
            <a:off x="732730" y="182293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			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C6032BC-4F73-417B-BD55-79321D8250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414389"/>
              </p:ext>
            </p:extLst>
          </p:nvPr>
        </p:nvGraphicFramePr>
        <p:xfrm>
          <a:off x="1313706" y="995925"/>
          <a:ext cx="9564587" cy="5764968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900337">
                  <a:extLst>
                    <a:ext uri="{9D8B030D-6E8A-4147-A177-3AD203B41FA5}">
                      <a16:colId xmlns:a16="http://schemas.microsoft.com/office/drawing/2014/main" val="602125037"/>
                    </a:ext>
                  </a:extLst>
                </a:gridCol>
                <a:gridCol w="1963239">
                  <a:extLst>
                    <a:ext uri="{9D8B030D-6E8A-4147-A177-3AD203B41FA5}">
                      <a16:colId xmlns:a16="http://schemas.microsoft.com/office/drawing/2014/main" val="2280520448"/>
                    </a:ext>
                  </a:extLst>
                </a:gridCol>
                <a:gridCol w="1900337">
                  <a:extLst>
                    <a:ext uri="{9D8B030D-6E8A-4147-A177-3AD203B41FA5}">
                      <a16:colId xmlns:a16="http://schemas.microsoft.com/office/drawing/2014/main" val="3157942435"/>
                    </a:ext>
                  </a:extLst>
                </a:gridCol>
                <a:gridCol w="1900337">
                  <a:extLst>
                    <a:ext uri="{9D8B030D-6E8A-4147-A177-3AD203B41FA5}">
                      <a16:colId xmlns:a16="http://schemas.microsoft.com/office/drawing/2014/main" val="1352137770"/>
                    </a:ext>
                  </a:extLst>
                </a:gridCol>
                <a:gridCol w="1900337">
                  <a:extLst>
                    <a:ext uri="{9D8B030D-6E8A-4147-A177-3AD203B41FA5}">
                      <a16:colId xmlns:a16="http://schemas.microsoft.com/office/drawing/2014/main" val="3516109204"/>
                    </a:ext>
                  </a:extLst>
                </a:gridCol>
              </a:tblGrid>
              <a:tr h="757088">
                <a:tc>
                  <a:txBody>
                    <a:bodyPr/>
                    <a:lstStyle/>
                    <a:p>
                      <a:pPr algn="ctr"/>
                      <a:endParaRPr lang="en-GB" dirty="0">
                        <a:solidFill>
                          <a:srgbClr val="FFFF00"/>
                        </a:solidFill>
                      </a:endParaRPr>
                    </a:p>
                    <a:p>
                      <a:pPr algn="ctr"/>
                      <a:r>
                        <a:rPr lang="en-GB" sz="2800" dirty="0">
                          <a:solidFill>
                            <a:srgbClr val="FFFF00"/>
                          </a:solidFill>
                        </a:rPr>
                        <a:t>TOP TEN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Overall Ranking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Walking Speed Ranking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Postal Speed Ranking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Clock Accuracy Ranking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5652538"/>
                  </a:ext>
                </a:extLst>
              </a:tr>
              <a:tr h="40048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142612"/>
                  </a:ext>
                </a:extLst>
              </a:tr>
              <a:tr h="400488">
                <a:tc>
                  <a:txBody>
                    <a:bodyPr/>
                    <a:lstStyle/>
                    <a:p>
                      <a:r>
                        <a:rPr lang="en-GB" sz="2400" b="1" dirty="0"/>
                        <a:t>Switzerland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8575172"/>
                  </a:ext>
                </a:extLst>
              </a:tr>
              <a:tr h="400488">
                <a:tc>
                  <a:txBody>
                    <a:bodyPr/>
                    <a:lstStyle/>
                    <a:p>
                      <a:r>
                        <a:rPr lang="en-GB" sz="2400" b="1" dirty="0"/>
                        <a:t>Ireland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2860091"/>
                  </a:ext>
                </a:extLst>
              </a:tr>
              <a:tr h="400488">
                <a:tc>
                  <a:txBody>
                    <a:bodyPr/>
                    <a:lstStyle/>
                    <a:p>
                      <a:r>
                        <a:rPr lang="en-GB" sz="2400" b="1" dirty="0"/>
                        <a:t>Germany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  <a:effectLst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141939"/>
                  </a:ext>
                </a:extLst>
              </a:tr>
              <a:tr h="400488">
                <a:tc>
                  <a:txBody>
                    <a:bodyPr/>
                    <a:lstStyle/>
                    <a:p>
                      <a:r>
                        <a:rPr lang="en-GB" sz="2400" b="1" dirty="0"/>
                        <a:t>Japan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8083738"/>
                  </a:ext>
                </a:extLst>
              </a:tr>
              <a:tr h="400488">
                <a:tc>
                  <a:txBody>
                    <a:bodyPr/>
                    <a:lstStyle/>
                    <a:p>
                      <a:r>
                        <a:rPr lang="en-GB" sz="2400" b="1" dirty="0"/>
                        <a:t>Italy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1309641"/>
                  </a:ext>
                </a:extLst>
              </a:tr>
              <a:tr h="400488">
                <a:tc>
                  <a:txBody>
                    <a:bodyPr/>
                    <a:lstStyle/>
                    <a:p>
                      <a:r>
                        <a:rPr lang="en-GB" sz="2400" b="1" dirty="0"/>
                        <a:t>England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1296843"/>
                  </a:ext>
                </a:extLst>
              </a:tr>
              <a:tr h="400488">
                <a:tc>
                  <a:txBody>
                    <a:bodyPr/>
                    <a:lstStyle/>
                    <a:p>
                      <a:r>
                        <a:rPr lang="en-GB" sz="2400" b="1" dirty="0"/>
                        <a:t>Sweden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4481062"/>
                  </a:ext>
                </a:extLst>
              </a:tr>
              <a:tr h="400488">
                <a:tc>
                  <a:txBody>
                    <a:bodyPr/>
                    <a:lstStyle/>
                    <a:p>
                      <a:r>
                        <a:rPr lang="en-GB" sz="2400" b="1" dirty="0"/>
                        <a:t>Austria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9390718"/>
                  </a:ext>
                </a:extLst>
              </a:tr>
              <a:tr h="400488">
                <a:tc>
                  <a:txBody>
                    <a:bodyPr/>
                    <a:lstStyle/>
                    <a:p>
                      <a:r>
                        <a:rPr lang="en-GB" sz="2400" b="1" dirty="0"/>
                        <a:t>Netherlands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3508581"/>
                  </a:ext>
                </a:extLst>
              </a:tr>
              <a:tr h="400488">
                <a:tc>
                  <a:txBody>
                    <a:bodyPr/>
                    <a:lstStyle/>
                    <a:p>
                      <a:r>
                        <a:rPr lang="en-GB" sz="2400" b="1" dirty="0"/>
                        <a:t>Hong Kong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47562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11281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5841EB-0141-4F28-B82D-92E7880D0C77}"/>
              </a:ext>
            </a:extLst>
          </p:cNvPr>
          <p:cNvSpPr txBox="1"/>
          <p:nvPr/>
        </p:nvSpPr>
        <p:spPr>
          <a:xfrm>
            <a:off x="42789" y="898100"/>
            <a:ext cx="126115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85F582-4FA1-4609-A9F6-C50BED07CECE}"/>
              </a:ext>
            </a:extLst>
          </p:cNvPr>
          <p:cNvSpPr txBox="1"/>
          <p:nvPr/>
        </p:nvSpPr>
        <p:spPr>
          <a:xfrm>
            <a:off x="732730" y="182293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			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E2178D8-B302-4242-BC58-9BD9678408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9374361"/>
              </p:ext>
            </p:extLst>
          </p:nvPr>
        </p:nvGraphicFramePr>
        <p:xfrm>
          <a:off x="1590430" y="418406"/>
          <a:ext cx="9011140" cy="6235577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802228">
                  <a:extLst>
                    <a:ext uri="{9D8B030D-6E8A-4147-A177-3AD203B41FA5}">
                      <a16:colId xmlns:a16="http://schemas.microsoft.com/office/drawing/2014/main" val="3919208546"/>
                    </a:ext>
                  </a:extLst>
                </a:gridCol>
                <a:gridCol w="1802228">
                  <a:extLst>
                    <a:ext uri="{9D8B030D-6E8A-4147-A177-3AD203B41FA5}">
                      <a16:colId xmlns:a16="http://schemas.microsoft.com/office/drawing/2014/main" val="1969361212"/>
                    </a:ext>
                  </a:extLst>
                </a:gridCol>
                <a:gridCol w="1802228">
                  <a:extLst>
                    <a:ext uri="{9D8B030D-6E8A-4147-A177-3AD203B41FA5}">
                      <a16:colId xmlns:a16="http://schemas.microsoft.com/office/drawing/2014/main" val="4000696614"/>
                    </a:ext>
                  </a:extLst>
                </a:gridCol>
                <a:gridCol w="1802228">
                  <a:extLst>
                    <a:ext uri="{9D8B030D-6E8A-4147-A177-3AD203B41FA5}">
                      <a16:colId xmlns:a16="http://schemas.microsoft.com/office/drawing/2014/main" val="559678817"/>
                    </a:ext>
                  </a:extLst>
                </a:gridCol>
                <a:gridCol w="1802228">
                  <a:extLst>
                    <a:ext uri="{9D8B030D-6E8A-4147-A177-3AD203B41FA5}">
                      <a16:colId xmlns:a16="http://schemas.microsoft.com/office/drawing/2014/main" val="4250311324"/>
                    </a:ext>
                  </a:extLst>
                </a:gridCol>
              </a:tblGrid>
              <a:tr h="782435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sz="2800" dirty="0">
                          <a:solidFill>
                            <a:srgbClr val="FFFF00"/>
                          </a:solidFill>
                        </a:rPr>
                        <a:t>MIDDLE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Overall Ranking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Walking Speed Ranking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Postal Speed Ranking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Clock Accuracy Ranking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0865092"/>
                  </a:ext>
                </a:extLst>
              </a:tr>
              <a:tr h="41389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6153980"/>
                  </a:ext>
                </a:extLst>
              </a:tr>
              <a:tr h="413897">
                <a:tc>
                  <a:txBody>
                    <a:bodyPr/>
                    <a:lstStyle/>
                    <a:p>
                      <a:r>
                        <a:rPr lang="en-GB" sz="2400" b="1" dirty="0"/>
                        <a:t>France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0223677"/>
                  </a:ext>
                </a:extLst>
              </a:tr>
              <a:tr h="413897">
                <a:tc>
                  <a:txBody>
                    <a:bodyPr/>
                    <a:lstStyle/>
                    <a:p>
                      <a:r>
                        <a:rPr lang="en-GB" sz="2400" b="1" dirty="0"/>
                        <a:t>Poland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9948201"/>
                  </a:ext>
                </a:extLst>
              </a:tr>
              <a:tr h="413897">
                <a:tc>
                  <a:txBody>
                    <a:bodyPr/>
                    <a:lstStyle/>
                    <a:p>
                      <a:r>
                        <a:rPr lang="en-GB" sz="2400" b="1" dirty="0"/>
                        <a:t>Costa Rica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096950"/>
                  </a:ext>
                </a:extLst>
              </a:tr>
              <a:tr h="413897">
                <a:tc>
                  <a:txBody>
                    <a:bodyPr/>
                    <a:lstStyle/>
                    <a:p>
                      <a:r>
                        <a:rPr lang="en-GB" sz="2400" b="1" dirty="0"/>
                        <a:t>Taiwan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4920282"/>
                  </a:ext>
                </a:extLst>
              </a:tr>
              <a:tr h="413897">
                <a:tc>
                  <a:txBody>
                    <a:bodyPr/>
                    <a:lstStyle/>
                    <a:p>
                      <a:r>
                        <a:rPr lang="en-GB" sz="2400" b="1" dirty="0"/>
                        <a:t>Singapore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8118501"/>
                  </a:ext>
                </a:extLst>
              </a:tr>
              <a:tr h="413897">
                <a:tc>
                  <a:txBody>
                    <a:bodyPr/>
                    <a:lstStyle/>
                    <a:p>
                      <a:r>
                        <a:rPr lang="en-GB" sz="2400" b="1" dirty="0"/>
                        <a:t>U. States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144076"/>
                  </a:ext>
                </a:extLst>
              </a:tr>
              <a:tr h="413897">
                <a:tc>
                  <a:txBody>
                    <a:bodyPr/>
                    <a:lstStyle/>
                    <a:p>
                      <a:r>
                        <a:rPr lang="en-GB" sz="2400" b="1" dirty="0"/>
                        <a:t>Canada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651900"/>
                  </a:ext>
                </a:extLst>
              </a:tr>
              <a:tr h="413897">
                <a:tc>
                  <a:txBody>
                    <a:bodyPr/>
                    <a:lstStyle/>
                    <a:p>
                      <a:r>
                        <a:rPr lang="en-GB" sz="2400" b="1" dirty="0"/>
                        <a:t>S. Korea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0461396"/>
                  </a:ext>
                </a:extLst>
              </a:tr>
              <a:tr h="413897">
                <a:tc>
                  <a:txBody>
                    <a:bodyPr/>
                    <a:lstStyle/>
                    <a:p>
                      <a:r>
                        <a:rPr lang="en-GB" sz="2400" b="1" dirty="0"/>
                        <a:t>Hungary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4605474"/>
                  </a:ext>
                </a:extLst>
              </a:tr>
              <a:tr h="413897">
                <a:tc>
                  <a:txBody>
                    <a:bodyPr/>
                    <a:lstStyle/>
                    <a:p>
                      <a:r>
                        <a:rPr lang="en-GB" sz="2400" b="1" dirty="0"/>
                        <a:t>Cz. Republic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566362"/>
                  </a:ext>
                </a:extLst>
              </a:tr>
              <a:tr h="413897">
                <a:tc>
                  <a:txBody>
                    <a:bodyPr/>
                    <a:lstStyle/>
                    <a:p>
                      <a:r>
                        <a:rPr lang="en-GB" sz="2400" b="1" dirty="0"/>
                        <a:t>Greece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8712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32344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5841EB-0141-4F28-B82D-92E7880D0C77}"/>
              </a:ext>
            </a:extLst>
          </p:cNvPr>
          <p:cNvSpPr txBox="1"/>
          <p:nvPr/>
        </p:nvSpPr>
        <p:spPr>
          <a:xfrm>
            <a:off x="0" y="1358588"/>
            <a:ext cx="12890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5482A5-E0BD-43C6-815F-83539A228363}"/>
              </a:ext>
            </a:extLst>
          </p:cNvPr>
          <p:cNvSpPr txBox="1"/>
          <p:nvPr/>
        </p:nvSpPr>
        <p:spPr>
          <a:xfrm>
            <a:off x="2734278" y="66515"/>
            <a:ext cx="79251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  <a:latin typeface="+mj-lt"/>
              </a:rPr>
              <a:t>Pace of Life Ranks   (By Country)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85F582-4FA1-4609-A9F6-C50BED07CECE}"/>
              </a:ext>
            </a:extLst>
          </p:cNvPr>
          <p:cNvSpPr txBox="1"/>
          <p:nvPr/>
        </p:nvSpPr>
        <p:spPr>
          <a:xfrm>
            <a:off x="732730" y="182293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			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ECB590-354A-427B-BD07-8A8A902955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2373190"/>
              </p:ext>
            </p:extLst>
          </p:nvPr>
        </p:nvGraphicFramePr>
        <p:xfrm>
          <a:off x="1284789" y="898100"/>
          <a:ext cx="9554900" cy="5800595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910980">
                  <a:extLst>
                    <a:ext uri="{9D8B030D-6E8A-4147-A177-3AD203B41FA5}">
                      <a16:colId xmlns:a16="http://schemas.microsoft.com/office/drawing/2014/main" val="4010645813"/>
                    </a:ext>
                  </a:extLst>
                </a:gridCol>
                <a:gridCol w="1910980">
                  <a:extLst>
                    <a:ext uri="{9D8B030D-6E8A-4147-A177-3AD203B41FA5}">
                      <a16:colId xmlns:a16="http://schemas.microsoft.com/office/drawing/2014/main" val="840469411"/>
                    </a:ext>
                  </a:extLst>
                </a:gridCol>
                <a:gridCol w="1910980">
                  <a:extLst>
                    <a:ext uri="{9D8B030D-6E8A-4147-A177-3AD203B41FA5}">
                      <a16:colId xmlns:a16="http://schemas.microsoft.com/office/drawing/2014/main" val="3904953270"/>
                    </a:ext>
                  </a:extLst>
                </a:gridCol>
                <a:gridCol w="1910980">
                  <a:extLst>
                    <a:ext uri="{9D8B030D-6E8A-4147-A177-3AD203B41FA5}">
                      <a16:colId xmlns:a16="http://schemas.microsoft.com/office/drawing/2014/main" val="1915230665"/>
                    </a:ext>
                  </a:extLst>
                </a:gridCol>
                <a:gridCol w="1910980">
                  <a:extLst>
                    <a:ext uri="{9D8B030D-6E8A-4147-A177-3AD203B41FA5}">
                      <a16:colId xmlns:a16="http://schemas.microsoft.com/office/drawing/2014/main" val="1509645644"/>
                    </a:ext>
                  </a:extLst>
                </a:gridCol>
              </a:tblGrid>
              <a:tr h="752745">
                <a:tc>
                  <a:txBody>
                    <a:bodyPr/>
                    <a:lstStyle/>
                    <a:p>
                      <a:pPr algn="ctr"/>
                      <a:endParaRPr lang="en-GB" dirty="0">
                        <a:solidFill>
                          <a:srgbClr val="FFFF00"/>
                        </a:solidFill>
                      </a:endParaRPr>
                    </a:p>
                    <a:p>
                      <a:pPr algn="ctr"/>
                      <a:r>
                        <a:rPr lang="en-GB" sz="2800" dirty="0">
                          <a:solidFill>
                            <a:srgbClr val="FFFF00"/>
                          </a:solidFill>
                        </a:rPr>
                        <a:t>LAST TEN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Overall</a:t>
                      </a:r>
                    </a:p>
                    <a:p>
                      <a:pPr algn="ctr"/>
                      <a:r>
                        <a:rPr lang="en-GB" dirty="0"/>
                        <a:t>Ranking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Walking Speed Ranking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Postal Speed Ranking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Clock Accuracy Ranking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985474"/>
                  </a:ext>
                </a:extLst>
              </a:tr>
              <a:tr h="436115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8119371"/>
                  </a:ext>
                </a:extLst>
              </a:tr>
              <a:tr h="436115"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/>
                        <a:t>Kenya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8513440"/>
                  </a:ext>
                </a:extLst>
              </a:tr>
              <a:tr h="436115"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/>
                        <a:t>China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800228"/>
                  </a:ext>
                </a:extLst>
              </a:tr>
              <a:tr h="436115"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/>
                        <a:t>Bulgaria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3587127"/>
                  </a:ext>
                </a:extLst>
              </a:tr>
              <a:tr h="436115"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/>
                        <a:t>Romania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5346312"/>
                  </a:ext>
                </a:extLst>
              </a:tr>
              <a:tr h="436115"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/>
                        <a:t>Jordan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3267187"/>
                  </a:ext>
                </a:extLst>
              </a:tr>
              <a:tr h="436115"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/>
                        <a:t>Syria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047494"/>
                  </a:ext>
                </a:extLst>
              </a:tr>
              <a:tr h="436115"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/>
                        <a:t>El Salvador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8946335"/>
                  </a:ext>
                </a:extLst>
              </a:tr>
              <a:tr h="436115"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/>
                        <a:t>Brazil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29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1914422"/>
                  </a:ext>
                </a:extLst>
              </a:tr>
              <a:tr h="436115"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/>
                        <a:t>Indonesia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2381388"/>
                  </a:ext>
                </a:extLst>
              </a:tr>
              <a:tr h="436115">
                <a:tc>
                  <a:txBody>
                    <a:bodyPr/>
                    <a:lstStyle/>
                    <a:p>
                      <a:pPr algn="l"/>
                      <a:r>
                        <a:rPr lang="en-GB" sz="2400" b="1" dirty="0"/>
                        <a:t>Mexico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C00000"/>
                          </a:solidFill>
                        </a:rPr>
                        <a:t>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80880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32568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F66B6B2-E5F4-484A-9EB4-43BEB3E4E5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57619" y="894631"/>
            <a:ext cx="12507238" cy="4643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9BB0B3-6C18-4A3B-B562-106FA3D9561E}"/>
              </a:ext>
            </a:extLst>
          </p:cNvPr>
          <p:cNvSpPr txBox="1"/>
          <p:nvPr/>
        </p:nvSpPr>
        <p:spPr>
          <a:xfrm>
            <a:off x="167458" y="204957"/>
            <a:ext cx="121513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rgbClr val="FFC000"/>
                </a:solidFill>
                <a:latin typeface="+mj-lt"/>
              </a:rPr>
              <a:t>The Pace of Life in 31 Countries   </a:t>
            </a:r>
            <a:r>
              <a:rPr lang="en-GB" sz="3600" dirty="0">
                <a:solidFill>
                  <a:srgbClr val="FFC000"/>
                </a:solidFill>
                <a:latin typeface="+mj-lt"/>
              </a:rPr>
              <a:t>(Levine, 1999, 2006)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0A7B0B-7425-40C7-BC72-8D667729BE7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426" t="21736" r="20523" b="21552"/>
          <a:stretch/>
        </p:blipFill>
        <p:spPr>
          <a:xfrm>
            <a:off x="167458" y="1308971"/>
            <a:ext cx="11920157" cy="5351858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FA4F623-3C07-4DFB-91A8-A882A9A30E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08699" y="3972260"/>
            <a:ext cx="2078916" cy="2688569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376D3E5-863E-4B73-B9BD-62837D4BDA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606338" y="4555126"/>
            <a:ext cx="341406" cy="4023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BC08D60-E450-4D04-AE1E-3EB3CD146BF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606338" y="6035559"/>
            <a:ext cx="341406" cy="40237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24E3323-3AA5-4BC7-9AF7-E3770D31ABE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612435" y="5344795"/>
            <a:ext cx="335309" cy="40846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7DE6375-FB06-4507-8CB2-42F3FFDF99A4}"/>
              </a:ext>
            </a:extLst>
          </p:cNvPr>
          <p:cNvSpPr/>
          <p:nvPr/>
        </p:nvSpPr>
        <p:spPr>
          <a:xfrm>
            <a:off x="10008699" y="4475616"/>
            <a:ext cx="1698960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2400" b="1" dirty="0">
                <a:solidFill>
                  <a:srgbClr val="0070C0"/>
                </a:solidFill>
              </a:rPr>
              <a:t>Top 10</a:t>
            </a:r>
          </a:p>
          <a:p>
            <a:pPr lvl="0"/>
            <a:r>
              <a:rPr lang="en-GB" sz="2400" b="1" dirty="0">
                <a:solidFill>
                  <a:srgbClr val="0070C0"/>
                </a:solidFill>
              </a:rPr>
              <a:t>(Fast Pace)</a:t>
            </a:r>
          </a:p>
          <a:p>
            <a:pPr lvl="0"/>
            <a:endParaRPr lang="en-GB" sz="800" b="1" dirty="0">
              <a:solidFill>
                <a:srgbClr val="0070C0"/>
              </a:solidFill>
            </a:endParaRPr>
          </a:p>
          <a:p>
            <a:pPr lvl="0"/>
            <a:r>
              <a:rPr lang="en-GB" sz="2400" b="1" dirty="0">
                <a:solidFill>
                  <a:srgbClr val="0070C0"/>
                </a:solidFill>
              </a:rPr>
              <a:t>Middle 11</a:t>
            </a:r>
          </a:p>
          <a:p>
            <a:pPr lvl="0"/>
            <a:endParaRPr lang="en-GB" sz="800" b="1" dirty="0">
              <a:solidFill>
                <a:srgbClr val="0070C0"/>
              </a:solidFill>
            </a:endParaRPr>
          </a:p>
          <a:p>
            <a:pPr lvl="0"/>
            <a:r>
              <a:rPr lang="en-GB" sz="2400" b="1" dirty="0">
                <a:solidFill>
                  <a:srgbClr val="0070C0"/>
                </a:solidFill>
              </a:rPr>
              <a:t>Bottom 10</a:t>
            </a:r>
          </a:p>
          <a:p>
            <a:pPr lvl="0"/>
            <a:r>
              <a:rPr lang="en-GB" sz="2400" b="1" dirty="0">
                <a:solidFill>
                  <a:srgbClr val="0070C0"/>
                </a:solidFill>
              </a:rPr>
              <a:t>(Slow Pace)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7777A0-A0F6-4D20-BED1-F86A40258CA7}"/>
              </a:ext>
            </a:extLst>
          </p:cNvPr>
          <p:cNvSpPr txBox="1"/>
          <p:nvPr/>
        </p:nvSpPr>
        <p:spPr>
          <a:xfrm>
            <a:off x="10571967" y="3972259"/>
            <a:ext cx="663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solidFill>
                  <a:prstClr val="black"/>
                </a:solidFill>
              </a:rPr>
              <a:t>KEY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55066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8534394-A0C7-46C4-82CC-60C4FD6845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3385" y="1547924"/>
            <a:ext cx="7678615" cy="531007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D46E0F1-6698-4912-A118-3B2EB1EC9B6B}"/>
              </a:ext>
            </a:extLst>
          </p:cNvPr>
          <p:cNvSpPr/>
          <p:nvPr/>
        </p:nvSpPr>
        <p:spPr>
          <a:xfrm>
            <a:off x="0" y="1178592"/>
            <a:ext cx="124264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EFF9AAD-1F7F-4486-AE4A-F90428ABDF3F}"/>
              </a:ext>
            </a:extLst>
          </p:cNvPr>
          <p:cNvSpPr/>
          <p:nvPr/>
        </p:nvSpPr>
        <p:spPr>
          <a:xfrm>
            <a:off x="233149" y="1279084"/>
            <a:ext cx="5118068" cy="58477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/>
              <a:t>                         </a:t>
            </a:r>
            <a:endParaRPr lang="en-GB" sz="1100" dirty="0"/>
          </a:p>
          <a:p>
            <a:r>
              <a:rPr lang="en-GB" sz="3200" b="1" dirty="0">
                <a:solidFill>
                  <a:srgbClr val="FFC000"/>
                </a:solidFill>
                <a:latin typeface="+mj-lt"/>
              </a:rPr>
              <a:t>Pace of Life </a:t>
            </a:r>
            <a:r>
              <a:rPr lang="en-GB" sz="3200" b="1" dirty="0">
                <a:solidFill>
                  <a:srgbClr val="FFC000"/>
                </a:solidFill>
              </a:rPr>
              <a:t>fastest</a:t>
            </a:r>
            <a:r>
              <a:rPr lang="en-GB" sz="3200" b="1" dirty="0">
                <a:solidFill>
                  <a:srgbClr val="FFC000"/>
                </a:solidFill>
                <a:latin typeface="+mj-lt"/>
              </a:rPr>
              <a:t> in:</a:t>
            </a:r>
          </a:p>
          <a:p>
            <a:endParaRPr lang="en-GB" sz="1600" b="1" dirty="0">
              <a:solidFill>
                <a:srgbClr val="FFC00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Japan &amp; Western Europe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Advanced Economies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Colder Climates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00B0F0"/>
                </a:solidFill>
              </a:rPr>
              <a:t>Individualistic Cultures</a:t>
            </a:r>
            <a:endParaRPr lang="en-GB" sz="1100" dirty="0">
              <a:solidFill>
                <a:srgbClr val="00B0F0"/>
              </a:solidFill>
            </a:endParaRPr>
          </a:p>
          <a:p>
            <a:endParaRPr lang="en-GB" sz="1100" dirty="0"/>
          </a:p>
          <a:p>
            <a:endParaRPr lang="en-GB" sz="1100" dirty="0"/>
          </a:p>
          <a:p>
            <a:r>
              <a:rPr lang="en-GB" sz="3200" b="1" dirty="0">
                <a:solidFill>
                  <a:srgbClr val="FFC000"/>
                </a:solidFill>
                <a:latin typeface="+mj-lt"/>
              </a:rPr>
              <a:t>Pace of Life </a:t>
            </a:r>
            <a:r>
              <a:rPr lang="en-GB" sz="3200" b="1" dirty="0">
                <a:solidFill>
                  <a:srgbClr val="FFC000"/>
                </a:solidFill>
              </a:rPr>
              <a:t>slowest</a:t>
            </a:r>
            <a:r>
              <a:rPr lang="en-GB" sz="3200" b="1" dirty="0">
                <a:solidFill>
                  <a:srgbClr val="FFC000"/>
                </a:solidFill>
                <a:latin typeface="+mj-lt"/>
              </a:rPr>
              <a:t> in:</a:t>
            </a:r>
          </a:p>
          <a:p>
            <a:endParaRPr lang="en-GB" sz="1600" b="1" dirty="0">
              <a:solidFill>
                <a:srgbClr val="FFC00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Less Developed Economies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00B0F0"/>
                </a:solidFill>
              </a:rPr>
              <a:t>Collective Cultures</a:t>
            </a:r>
          </a:p>
          <a:p>
            <a:endParaRPr lang="en-GB" sz="32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B3BD09D-A27F-4D4C-A046-6180D8E1C778}"/>
              </a:ext>
            </a:extLst>
          </p:cNvPr>
          <p:cNvSpPr/>
          <p:nvPr/>
        </p:nvSpPr>
        <p:spPr>
          <a:xfrm>
            <a:off x="369000" y="181466"/>
            <a:ext cx="1197652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FFC000"/>
                </a:solidFill>
                <a:latin typeface="+mj-lt"/>
              </a:rPr>
              <a:t>Comparison of </a:t>
            </a:r>
            <a:r>
              <a:rPr lang="en-GB" sz="3600" i="1" dirty="0">
                <a:solidFill>
                  <a:srgbClr val="FFC000"/>
                </a:solidFill>
                <a:latin typeface="+mj-lt"/>
              </a:rPr>
              <a:t>Pace of Life </a:t>
            </a:r>
            <a:r>
              <a:rPr lang="en-GB" sz="3600" dirty="0">
                <a:solidFill>
                  <a:srgbClr val="FFC000"/>
                </a:solidFill>
                <a:latin typeface="+mj-lt"/>
              </a:rPr>
              <a:t>Across 31 Countries</a:t>
            </a:r>
          </a:p>
          <a:p>
            <a:r>
              <a:rPr lang="en-GB" sz="3600" dirty="0">
                <a:solidFill>
                  <a:srgbClr val="FFC000"/>
                </a:solidFill>
                <a:latin typeface="+mj-lt"/>
              </a:rPr>
              <a:t>                                                           </a:t>
            </a:r>
            <a:r>
              <a:rPr lang="en-GB" sz="2800" dirty="0">
                <a:solidFill>
                  <a:srgbClr val="FFC000"/>
                </a:solidFill>
                <a:latin typeface="+mj-lt"/>
              </a:rPr>
              <a:t>(Levine &amp; Norenzayan 1999)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2628730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B99497-D4DF-4879-8892-DB67E055955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981"/>
          <a:stretch/>
        </p:blipFill>
        <p:spPr>
          <a:xfrm>
            <a:off x="851771" y="1552465"/>
            <a:ext cx="10208711" cy="4932348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97A838B-F12C-42F4-8C46-F414AD2F99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35700" y="1063093"/>
            <a:ext cx="12463397" cy="4893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6B7B69A-E0F9-4BB3-ABEA-E206270C642A}"/>
              </a:ext>
            </a:extLst>
          </p:cNvPr>
          <p:cNvSpPr txBox="1"/>
          <p:nvPr/>
        </p:nvSpPr>
        <p:spPr>
          <a:xfrm>
            <a:off x="851771" y="230561"/>
            <a:ext cx="910396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FFC000"/>
                </a:solidFill>
                <a:latin typeface="+mj-lt"/>
              </a:rPr>
              <a:t>World Map of Collectivist / Individualist Cultures</a:t>
            </a:r>
          </a:p>
          <a:p>
            <a:r>
              <a:rPr lang="en-GB" sz="2800" dirty="0">
                <a:solidFill>
                  <a:srgbClr val="FFC000"/>
                </a:solidFill>
                <a:latin typeface="+mj-lt"/>
              </a:rPr>
              <a:t>(Hofstede 2011, 6D Model of National Culture)*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514398-46D3-4207-90F8-F89C3A53CED1}"/>
              </a:ext>
            </a:extLst>
          </p:cNvPr>
          <p:cNvSpPr txBox="1"/>
          <p:nvPr/>
        </p:nvSpPr>
        <p:spPr>
          <a:xfrm>
            <a:off x="6095998" y="6269369"/>
            <a:ext cx="437010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https://geerthofstede.com/culture-geert-hofstede-gert-jan-hofstede/6d-model-of-national-culture/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FC10F6D-6958-4AAE-9008-F86C84C4E82D}"/>
              </a:ext>
            </a:extLst>
          </p:cNvPr>
          <p:cNvSpPr/>
          <p:nvPr/>
        </p:nvSpPr>
        <p:spPr>
          <a:xfrm>
            <a:off x="4449419" y="5305535"/>
            <a:ext cx="55846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70C0"/>
                </a:solidFill>
                <a:hlinkClick r:id="rId5"/>
              </a:rPr>
              <a:t>https://www.hofstede-insights.com/country-comparison/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875644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62267F8-E948-4DB1-B2EF-81829718F2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45044" y="3366036"/>
            <a:ext cx="1847850" cy="24669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363710D-ACD8-4FAF-9CC1-9FF419EBB520}"/>
              </a:ext>
            </a:extLst>
          </p:cNvPr>
          <p:cNvSpPr txBox="1"/>
          <p:nvPr/>
        </p:nvSpPr>
        <p:spPr>
          <a:xfrm>
            <a:off x="482405" y="1546536"/>
            <a:ext cx="5810309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C000"/>
                </a:solidFill>
              </a:rPr>
              <a:t>Individualist Countries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C000"/>
                </a:solidFill>
              </a:rPr>
              <a:t>Pace of Life higher </a:t>
            </a:r>
            <a:r>
              <a:rPr lang="en-GB" sz="2400" dirty="0"/>
              <a:t>(e.g. walking speed)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B0F0"/>
                </a:solidFill>
              </a:rPr>
              <a:t>Language:</a:t>
            </a:r>
            <a:r>
              <a:rPr lang="en-GB" sz="2400" dirty="0"/>
              <a:t> More use of word “I”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B0F0"/>
                </a:solidFill>
              </a:rPr>
              <a:t>Social Media: </a:t>
            </a:r>
            <a:r>
              <a:rPr lang="en-GB" sz="2400" dirty="0"/>
              <a:t>Active Searching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B0F0"/>
                </a:solidFill>
              </a:rPr>
              <a:t>More Wealthy</a:t>
            </a:r>
          </a:p>
          <a:p>
            <a:r>
              <a:rPr lang="en-GB" sz="2400" dirty="0"/>
              <a:t>     (Wealth comes first, Individualism follows)</a:t>
            </a:r>
          </a:p>
          <a:p>
            <a:endParaRPr lang="en-GB" sz="1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B0F0"/>
                </a:solidFill>
              </a:rPr>
              <a:t>Higher Press Freedom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B0F0"/>
                </a:solidFill>
              </a:rPr>
              <a:t>Human Rights Index = Higher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B0F0"/>
                </a:solidFill>
              </a:rPr>
              <a:t>Higher Divorce Rates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D9F331-A842-4B1F-A53C-0D4389C83A46}"/>
              </a:ext>
            </a:extLst>
          </p:cNvPr>
          <p:cNvSpPr txBox="1"/>
          <p:nvPr/>
        </p:nvSpPr>
        <p:spPr>
          <a:xfrm>
            <a:off x="6303722" y="1546536"/>
            <a:ext cx="5419369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C000"/>
                </a:solidFill>
              </a:rPr>
              <a:t>Collectivist Countries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C000"/>
                </a:solidFill>
              </a:rPr>
              <a:t>Pace of Life Slower </a:t>
            </a:r>
            <a:r>
              <a:rPr lang="en-GB" sz="2400" dirty="0"/>
              <a:t>(e.g. walking speed)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Maybe unacceptable to use “I”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Search within Ingroup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Less wealthy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Lower Press Freedom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Human Rights Index = Lower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Lower Divorce Rates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6EB855-2008-42B9-9C9C-5166B70D9C66}"/>
              </a:ext>
            </a:extLst>
          </p:cNvPr>
          <p:cNvSpPr txBox="1"/>
          <p:nvPr/>
        </p:nvSpPr>
        <p:spPr>
          <a:xfrm>
            <a:off x="482405" y="198044"/>
            <a:ext cx="1122958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</a:rPr>
              <a:t>Hofstede (2014) suggests Individualism gaining ground, but IDV scores remain stable, representing a </a:t>
            </a:r>
            <a:r>
              <a:rPr lang="en-GB" sz="3200" i="1" dirty="0">
                <a:solidFill>
                  <a:srgbClr val="FFC000"/>
                </a:solidFill>
              </a:rPr>
              <a:t>relative</a:t>
            </a:r>
            <a:r>
              <a:rPr lang="en-GB" sz="3200" dirty="0">
                <a:solidFill>
                  <a:srgbClr val="FFC000"/>
                </a:solidFill>
              </a:rPr>
              <a:t> difference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235F074-5763-4F7B-B20E-B4CA5D2D2C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26304" y="1024989"/>
            <a:ext cx="12444608" cy="4893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1F4FC0A-1994-496C-88FB-EA81848EF6EB}"/>
              </a:ext>
            </a:extLst>
          </p:cNvPr>
          <p:cNvSpPr txBox="1"/>
          <p:nvPr/>
        </p:nvSpPr>
        <p:spPr>
          <a:xfrm>
            <a:off x="9195283" y="6508616"/>
            <a:ext cx="282000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https://www.youtube.com/channel/UCC5EEtqfF3lbJ7KzrtXGtfg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1054055-59BF-4B49-9409-A2678751A6AE}"/>
              </a:ext>
            </a:extLst>
          </p:cNvPr>
          <p:cNvSpPr txBox="1"/>
          <p:nvPr/>
        </p:nvSpPr>
        <p:spPr>
          <a:xfrm>
            <a:off x="10127294" y="5695909"/>
            <a:ext cx="1672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https://www.toolshero.com/toolsheroes/geert-hofstede/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167AEE-6823-4E65-A7C8-1CE0FC9ABB63}"/>
              </a:ext>
            </a:extLst>
          </p:cNvPr>
          <p:cNvSpPr txBox="1"/>
          <p:nvPr/>
        </p:nvSpPr>
        <p:spPr>
          <a:xfrm>
            <a:off x="11670374" y="3333861"/>
            <a:ext cx="2616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C000"/>
                </a:solidFill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40894047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26A7999-290E-4FB5-9D66-5311008BF2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5093" y="1211412"/>
            <a:ext cx="12482186" cy="4769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6839887-672B-4821-AE0E-1BFC54D2CE0E}"/>
              </a:ext>
            </a:extLst>
          </p:cNvPr>
          <p:cNvSpPr txBox="1"/>
          <p:nvPr/>
        </p:nvSpPr>
        <p:spPr>
          <a:xfrm>
            <a:off x="308976" y="272592"/>
            <a:ext cx="12028117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FFC000"/>
                </a:solidFill>
                <a:latin typeface="+mj-lt"/>
              </a:rPr>
              <a:t>Collectivist / Individualistic Cultures: Individualism Scores (IDV)</a:t>
            </a:r>
            <a:r>
              <a:rPr lang="en-US" sz="3600" dirty="0">
                <a:solidFill>
                  <a:srgbClr val="FFC000"/>
                </a:solidFill>
                <a:latin typeface="+mj-lt"/>
              </a:rPr>
              <a:t> </a:t>
            </a:r>
            <a:r>
              <a:rPr lang="en-US" sz="2800" dirty="0">
                <a:solidFill>
                  <a:srgbClr val="FFC000"/>
                </a:solidFill>
                <a:latin typeface="+mj-lt"/>
              </a:rPr>
              <a:t>(Scored on a scale of  0 – 100 IDV) </a:t>
            </a:r>
            <a:endParaRPr lang="en-GB" sz="2800" dirty="0">
              <a:solidFill>
                <a:srgbClr val="FFC000"/>
              </a:solidFill>
              <a:latin typeface="+mj-lt"/>
            </a:endParaRPr>
          </a:p>
          <a:p>
            <a:endParaRPr lang="en-GB" sz="3600" dirty="0">
              <a:solidFill>
                <a:srgbClr val="FFC000"/>
              </a:solidFill>
              <a:latin typeface="+mj-lt"/>
            </a:endParaRPr>
          </a:p>
          <a:p>
            <a:endParaRPr lang="en-GB" sz="3200" dirty="0">
              <a:solidFill>
                <a:srgbClr val="FFC000"/>
              </a:solidFill>
              <a:latin typeface="+mj-lt"/>
            </a:endParaRPr>
          </a:p>
          <a:p>
            <a:r>
              <a:rPr lang="en-GB" sz="3200" dirty="0">
                <a:solidFill>
                  <a:srgbClr val="FFC000"/>
                </a:solidFill>
                <a:latin typeface="+mj-lt"/>
              </a:rPr>
              <a:t> 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80C3FD-F1F2-440A-A32E-6969AA1FBC8B}"/>
              </a:ext>
            </a:extLst>
          </p:cNvPr>
          <p:cNvSpPr txBox="1"/>
          <p:nvPr/>
        </p:nvSpPr>
        <p:spPr>
          <a:xfrm>
            <a:off x="393004" y="1870423"/>
            <a:ext cx="396605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C000"/>
                </a:solidFill>
              </a:rPr>
              <a:t>USA = highest IDV Score</a:t>
            </a:r>
          </a:p>
          <a:p>
            <a:endParaRPr lang="en-GB" sz="2800" dirty="0">
              <a:solidFill>
                <a:srgbClr val="00B0F0"/>
              </a:solidFill>
            </a:endParaRPr>
          </a:p>
          <a:p>
            <a:r>
              <a:rPr lang="en-GB" sz="2800" dirty="0">
                <a:solidFill>
                  <a:srgbClr val="00B0F0"/>
                </a:solidFill>
              </a:rPr>
              <a:t>Also high:</a:t>
            </a:r>
          </a:p>
          <a:p>
            <a:endParaRPr lang="en-GB" sz="800" dirty="0">
              <a:solidFill>
                <a:srgbClr val="00B0F0"/>
              </a:solidFill>
            </a:endParaRPr>
          </a:p>
          <a:p>
            <a:r>
              <a:rPr lang="en-GB" sz="2800" dirty="0"/>
              <a:t>Australia, Britain, the Netherlands, Denmark, France Germany</a:t>
            </a:r>
          </a:p>
          <a:p>
            <a:endParaRPr lang="en-GB" sz="2800" dirty="0"/>
          </a:p>
          <a:p>
            <a:r>
              <a:rPr lang="en-GB" sz="2800" dirty="0"/>
              <a:t>(Most European Counties score high)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D40D8B-F195-4BD7-A081-145BE1400E1B}"/>
              </a:ext>
            </a:extLst>
          </p:cNvPr>
          <p:cNvSpPr txBox="1"/>
          <p:nvPr/>
        </p:nvSpPr>
        <p:spPr>
          <a:xfrm>
            <a:off x="8058412" y="1870423"/>
            <a:ext cx="3757807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dirty="0">
                <a:solidFill>
                  <a:srgbClr val="FFC000"/>
                </a:solidFill>
              </a:rPr>
              <a:t>China = lowest IDV Score</a:t>
            </a:r>
          </a:p>
          <a:p>
            <a:pPr lvl="0"/>
            <a:endParaRPr lang="en-GB" sz="2800" dirty="0">
              <a:solidFill>
                <a:prstClr val="white"/>
              </a:solidFill>
            </a:endParaRPr>
          </a:p>
          <a:p>
            <a:pPr lvl="0"/>
            <a:r>
              <a:rPr lang="en-GB" sz="2800" dirty="0">
                <a:solidFill>
                  <a:srgbClr val="00B0F0"/>
                </a:solidFill>
              </a:rPr>
              <a:t>Also low:</a:t>
            </a:r>
          </a:p>
          <a:p>
            <a:pPr lvl="0"/>
            <a:endParaRPr lang="en-GB" sz="800" dirty="0">
              <a:solidFill>
                <a:srgbClr val="00B0F0"/>
              </a:solidFill>
            </a:endParaRPr>
          </a:p>
          <a:p>
            <a:pPr lvl="0"/>
            <a:r>
              <a:rPr lang="en-GB" sz="2800" dirty="0">
                <a:solidFill>
                  <a:prstClr val="white"/>
                </a:solidFill>
              </a:rPr>
              <a:t>India, Japan, Russia, the Arab Countries, Mexico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FE1035-F8E7-4612-B3B5-ECB2B61A54B6}"/>
              </a:ext>
            </a:extLst>
          </p:cNvPr>
          <p:cNvSpPr/>
          <p:nvPr/>
        </p:nvSpPr>
        <p:spPr>
          <a:xfrm>
            <a:off x="9426934" y="6072177"/>
            <a:ext cx="22689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(Hofstede 2014)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D6DF5E-1EFE-4EC9-884A-57661A2716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3822" y="2210844"/>
            <a:ext cx="2957446" cy="34357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B24240E-A23D-4A57-96FD-2C3505862590}"/>
              </a:ext>
            </a:extLst>
          </p:cNvPr>
          <p:cNvSpPr txBox="1"/>
          <p:nvPr/>
        </p:nvSpPr>
        <p:spPr>
          <a:xfrm>
            <a:off x="4785999" y="5646588"/>
            <a:ext cx="2855269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" dirty="0"/>
              <a:t>https://www.lemauricien.com/article/individualism-collectivism-redefining-diversity/</a:t>
            </a:r>
          </a:p>
        </p:txBody>
      </p:sp>
    </p:spTree>
    <p:extLst>
      <p:ext uri="{BB962C8B-B14F-4D97-AF65-F5344CB8AC3E}">
        <p14:creationId xmlns:p14="http://schemas.microsoft.com/office/powerpoint/2010/main" val="32663994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8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3BC6A71-023C-4014-87C7-DFBC6F1E0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765" y="2199328"/>
            <a:ext cx="5335178" cy="415173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80E6339-6A24-4EA7-A4CF-FF212B757B8D}"/>
              </a:ext>
            </a:extLst>
          </p:cNvPr>
          <p:cNvSpPr/>
          <p:nvPr/>
        </p:nvSpPr>
        <p:spPr>
          <a:xfrm>
            <a:off x="330765" y="1519552"/>
            <a:ext cx="6096000" cy="470898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en-GB" sz="3200" dirty="0">
                <a:solidFill>
                  <a:srgbClr val="FFC000"/>
                </a:solidFill>
              </a:rPr>
              <a:t>     Individualism:</a:t>
            </a:r>
          </a:p>
          <a:p>
            <a:pPr lvl="0"/>
            <a:endParaRPr lang="en-GB" sz="800" dirty="0">
              <a:solidFill>
                <a:srgbClr val="FFC000"/>
              </a:solidFill>
            </a:endParaRPr>
          </a:p>
          <a:p>
            <a:pPr lvl="0"/>
            <a:endParaRPr lang="en-GB" sz="800" dirty="0">
              <a:solidFill>
                <a:srgbClr val="FFC000"/>
              </a:solidFill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Loose ties</a:t>
            </a:r>
            <a:endParaRPr lang="en-GB" sz="10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Look after self &amp; family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Identify with ‘I’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Individual competition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 comes 1st./Relationship</a:t>
            </a:r>
          </a:p>
          <a:p>
            <a:pPr lvl="0"/>
            <a:r>
              <a:rPr lang="en-GB" sz="28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may come later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Confrontation may be ‘healthy’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780171-8E6D-44E2-AB13-4C90C0DA03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6059" y="2177990"/>
            <a:ext cx="5327738" cy="419441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D4B8924-CFE6-435B-8335-5068AA7AADB7}"/>
              </a:ext>
            </a:extLst>
          </p:cNvPr>
          <p:cNvSpPr/>
          <p:nvPr/>
        </p:nvSpPr>
        <p:spPr>
          <a:xfrm>
            <a:off x="6526059" y="1519552"/>
            <a:ext cx="6096000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3200" dirty="0">
                <a:solidFill>
                  <a:srgbClr val="FFC000"/>
                </a:solidFill>
              </a:rPr>
              <a:t>    Collectivism:</a:t>
            </a:r>
          </a:p>
          <a:p>
            <a:pPr lvl="0"/>
            <a:endParaRPr lang="en-GB" sz="800" dirty="0">
              <a:solidFill>
                <a:srgbClr val="FFC000"/>
              </a:solidFill>
            </a:endParaRPr>
          </a:p>
          <a:p>
            <a:pPr lvl="0"/>
            <a:endParaRPr lang="en-GB" sz="800" dirty="0">
              <a:solidFill>
                <a:srgbClr val="FFC000"/>
              </a:solidFill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Strong In-Group ties from birth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Look after wider society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Identify with ‘We’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Group/tribe competition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Relationship 1st./Task 2nd.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en-GB" sz="2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Accord with In-Group, even if disagree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BF8F212-ECB8-4780-ADFC-F9F929F1F436}"/>
              </a:ext>
            </a:extLst>
          </p:cNvPr>
          <p:cNvSpPr txBox="1"/>
          <p:nvPr/>
        </p:nvSpPr>
        <p:spPr>
          <a:xfrm>
            <a:off x="206680" y="268315"/>
            <a:ext cx="116471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3600" dirty="0">
                <a:solidFill>
                  <a:srgbClr val="FFC000"/>
                </a:solidFill>
                <a:latin typeface="Calibri Light" panose="020F0302020204030204"/>
              </a:rPr>
              <a:t>Collectivist / Individualistic Cultures    </a:t>
            </a:r>
            <a:r>
              <a:rPr lang="en-GB" sz="3200" dirty="0">
                <a:solidFill>
                  <a:srgbClr val="FFC000"/>
                </a:solidFill>
                <a:latin typeface="Calibri Light" panose="020F0302020204030204"/>
              </a:rPr>
              <a:t>Hofstede’s (2014) summary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DE7795A-6C5F-4165-B75C-88A6FA81AC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74843" y="817366"/>
            <a:ext cx="12541685" cy="489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1759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6FD9BBF-8BDC-4F74-AB72-CD8547BCED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60750" y="1086204"/>
            <a:ext cx="12513500" cy="4893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76480A7-4507-40D7-8894-C2A3868F480A}"/>
              </a:ext>
            </a:extLst>
          </p:cNvPr>
          <p:cNvSpPr txBox="1"/>
          <p:nvPr/>
        </p:nvSpPr>
        <p:spPr>
          <a:xfrm>
            <a:off x="752778" y="1575576"/>
            <a:ext cx="8906734" cy="52322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dirty="0">
                <a:solidFill>
                  <a:srgbClr val="FFC000"/>
                </a:solidFill>
                <a:latin typeface="Calibri" panose="020F0502020204030204"/>
              </a:rPr>
              <a:t>Glossary of Terms: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i="1" dirty="0">
                <a:solidFill>
                  <a:srgbClr val="00B0F0"/>
                </a:solidFill>
                <a:latin typeface="Calibri" panose="020F0502020204030204"/>
              </a:rPr>
              <a:t>Karoshi: </a:t>
            </a:r>
            <a:r>
              <a:rPr lang="en-GB" sz="2800" dirty="0">
                <a:solidFill>
                  <a:prstClr val="white"/>
                </a:solidFill>
                <a:latin typeface="Calibri" panose="020F0502020204030204"/>
              </a:rPr>
              <a:t>death due to overwork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Nichiyoy byou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‘Sunday Disease’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i="1" dirty="0">
                <a:solidFill>
                  <a:srgbClr val="00B0F0"/>
                </a:solidFill>
                <a:latin typeface="Calibri" panose="020F0502020204030204"/>
              </a:rPr>
              <a:t>Kyuujitu byou</a:t>
            </a:r>
            <a:r>
              <a:rPr lang="en-GB" sz="2800" dirty="0">
                <a:solidFill>
                  <a:srgbClr val="00B0F0"/>
                </a:solidFill>
                <a:latin typeface="Calibri" panose="020F0502020204030204"/>
              </a:rPr>
              <a:t>: </a:t>
            </a:r>
            <a:r>
              <a:rPr lang="en-GB" sz="2800" dirty="0">
                <a:solidFill>
                  <a:prstClr val="white"/>
                </a:solidFill>
                <a:latin typeface="Calibri" panose="020F0502020204030204"/>
              </a:rPr>
              <a:t>‘the Holiday Syndrome’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i="1" dirty="0">
                <a:solidFill>
                  <a:srgbClr val="00B0F0"/>
                </a:solidFill>
                <a:latin typeface="Calibri" panose="020F0502020204030204"/>
              </a:rPr>
              <a:t>Senyu koraku</a:t>
            </a:r>
            <a:r>
              <a:rPr lang="en-GB" sz="2800" dirty="0">
                <a:solidFill>
                  <a:srgbClr val="00B0F0"/>
                </a:solidFill>
                <a:latin typeface="Calibri" panose="020F0502020204030204"/>
              </a:rPr>
              <a:t>:</a:t>
            </a:r>
            <a:r>
              <a:rPr lang="en-GB" sz="2800" dirty="0">
                <a:solidFill>
                  <a:prstClr val="white"/>
                </a:solidFill>
                <a:latin typeface="Calibri" panose="020F0502020204030204"/>
              </a:rPr>
              <a:t> ‘struggle first, enjoy later’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800" dirty="0">
              <a:solidFill>
                <a:prstClr val="white"/>
              </a:solidFill>
              <a:latin typeface="Calibri" panose="020F0502020204030204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Slogans: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dirty="0">
                <a:solidFill>
                  <a:prstClr val="white"/>
                </a:solidFill>
                <a:latin typeface="Calibri" panose="020F0502020204030204"/>
              </a:rPr>
              <a:t>“To take vacations is proof of your competence”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“Hotto Week – We order you to take one week of vacation”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dirty="0">
                <a:solidFill>
                  <a:prstClr val="white"/>
                </a:solidFill>
                <a:latin typeface="Calibri" panose="020F0502020204030204"/>
              </a:rPr>
              <a:t>“If you come to work, you’re fired”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>
                <a:solidFill>
                  <a:prstClr val="white"/>
                </a:solidFill>
                <a:latin typeface="Calibri" panose="020F0502020204030204"/>
              </a:rPr>
              <a:t>                                                                                     (Levine 2006: 170-181)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ADE500F-A6DC-44F2-A5CD-2500C241C1F9}"/>
              </a:ext>
            </a:extLst>
          </p:cNvPr>
          <p:cNvSpPr txBox="1"/>
          <p:nvPr/>
        </p:nvSpPr>
        <p:spPr>
          <a:xfrm>
            <a:off x="752778" y="316763"/>
            <a:ext cx="108614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+mj-lt"/>
              </a:rPr>
              <a:t>A Case Apart  (</a:t>
            </a:r>
            <a:r>
              <a:rPr lang="en-GB" sz="3600" dirty="0">
                <a:solidFill>
                  <a:srgbClr val="FFC000"/>
                </a:solidFill>
                <a:latin typeface="+mj-lt"/>
              </a:rPr>
              <a:t>Japan</a:t>
            </a:r>
            <a:r>
              <a:rPr lang="en-GB" sz="4400" dirty="0">
                <a:solidFill>
                  <a:srgbClr val="FFC000"/>
                </a:solidFill>
                <a:latin typeface="+mj-lt"/>
              </a:rPr>
              <a:t>: </a:t>
            </a:r>
            <a:r>
              <a:rPr lang="en-GB" sz="3600" dirty="0">
                <a:solidFill>
                  <a:srgbClr val="FFC000"/>
                </a:solidFill>
                <a:latin typeface="+mj-lt"/>
              </a:rPr>
              <a:t>Work/Life Balance &amp; Work Ethic)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0D9A2B-1128-4B9C-9AB0-EDC135AFDA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9185" y="1665092"/>
            <a:ext cx="4530037" cy="3178878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765D14D-0908-46BA-92C6-F519E7429F7C}"/>
              </a:ext>
            </a:extLst>
          </p:cNvPr>
          <p:cNvSpPr txBox="1"/>
          <p:nvPr/>
        </p:nvSpPr>
        <p:spPr>
          <a:xfrm>
            <a:off x="8317282" y="4628526"/>
            <a:ext cx="342593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https://www.nytimes.com/2018/10/04/sports/yuki-kawauchi-marathon.html</a:t>
            </a:r>
          </a:p>
        </p:txBody>
      </p:sp>
    </p:spTree>
    <p:extLst>
      <p:ext uri="{BB962C8B-B14F-4D97-AF65-F5344CB8AC3E}">
        <p14:creationId xmlns:p14="http://schemas.microsoft.com/office/powerpoint/2010/main" val="36350199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CCFBD02-DEBB-4D50-BD9D-CA1510F507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1884" y="1260470"/>
            <a:ext cx="12455768" cy="4893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5451ED-CC05-4E31-B670-8DE3CBA8A392}"/>
              </a:ext>
            </a:extLst>
          </p:cNvPr>
          <p:cNvSpPr txBox="1"/>
          <p:nvPr/>
        </p:nvSpPr>
        <p:spPr>
          <a:xfrm>
            <a:off x="1056630" y="269956"/>
            <a:ext cx="100787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FFC000"/>
                </a:solidFill>
                <a:latin typeface="+mj-lt"/>
              </a:rPr>
              <a:t>Regional Differences in Pace of Life: 36 US Cities</a:t>
            </a:r>
            <a:r>
              <a:rPr lang="en-GB" sz="4000" dirty="0">
                <a:solidFill>
                  <a:srgbClr val="FFC000"/>
                </a:solidFill>
                <a:latin typeface="+mj-lt"/>
              </a:rPr>
              <a:t>			                          						 </a:t>
            </a:r>
            <a:r>
              <a:rPr lang="en-GB" sz="2800" dirty="0">
                <a:solidFill>
                  <a:srgbClr val="FFC000"/>
                </a:solidFill>
                <a:latin typeface="+mj-lt"/>
              </a:rPr>
              <a:t>(Levine et al. 1989, 2006)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A8A125-5959-46E6-A8C9-47726FEA0B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99" y="1910419"/>
            <a:ext cx="10530739" cy="4677626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CBE8622-20EE-480A-B70B-5D923F7F609B}"/>
              </a:ext>
            </a:extLst>
          </p:cNvPr>
          <p:cNvSpPr txBox="1"/>
          <p:nvPr/>
        </p:nvSpPr>
        <p:spPr>
          <a:xfrm>
            <a:off x="2179949" y="1990051"/>
            <a:ext cx="783210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+mj-lt"/>
              </a:rPr>
              <a:t>Levine also researched differences in Pace of Life across 36 cities in the US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BE8E07A-7EA3-4225-81E7-9648E50B9A25}"/>
              </a:ext>
            </a:extLst>
          </p:cNvPr>
          <p:cNvSpPr/>
          <p:nvPr/>
        </p:nvSpPr>
        <p:spPr>
          <a:xfrm>
            <a:off x="8145438" y="6372600"/>
            <a:ext cx="358291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/>
              <a:t>https://pixabay.com/photos/new-york-skyline-new-york-city-city-668616/</a:t>
            </a:r>
          </a:p>
        </p:txBody>
      </p:sp>
    </p:spTree>
    <p:extLst>
      <p:ext uri="{BB962C8B-B14F-4D97-AF65-F5344CB8AC3E}">
        <p14:creationId xmlns:p14="http://schemas.microsoft.com/office/powerpoint/2010/main" val="28278139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680830F-F67E-46FD-96A8-7957ADD0D6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1884" y="1260470"/>
            <a:ext cx="12455768" cy="4893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B90D50-40C2-48D8-88E1-65AEADD34A07}"/>
              </a:ext>
            </a:extLst>
          </p:cNvPr>
          <p:cNvSpPr txBox="1"/>
          <p:nvPr/>
        </p:nvSpPr>
        <p:spPr>
          <a:xfrm>
            <a:off x="1882745" y="448167"/>
            <a:ext cx="813248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+mj-lt"/>
              </a:rPr>
              <a:t>The Pace of Life Across 36 US Cities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74D670-8A94-4FFB-9634-42BAE6EAEA8F}"/>
              </a:ext>
            </a:extLst>
          </p:cNvPr>
          <p:cNvSpPr txBox="1"/>
          <p:nvPr/>
        </p:nvSpPr>
        <p:spPr>
          <a:xfrm>
            <a:off x="628322" y="2550542"/>
            <a:ext cx="440787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+mj-lt"/>
              </a:rPr>
              <a:t>Using similar measures, plus </a:t>
            </a:r>
            <a:r>
              <a:rPr lang="en-GB" sz="3200" dirty="0">
                <a:solidFill>
                  <a:srgbClr val="FFC000"/>
                </a:solidFill>
                <a:latin typeface="+mj-lt"/>
              </a:rPr>
              <a:t>talking speed</a:t>
            </a:r>
            <a:r>
              <a:rPr lang="en-GB" sz="3200" dirty="0">
                <a:latin typeface="+mj-lt"/>
              </a:rPr>
              <a:t> &amp; whether inhabitants wore </a:t>
            </a:r>
            <a:r>
              <a:rPr lang="en-GB" sz="3200" dirty="0">
                <a:solidFill>
                  <a:srgbClr val="FFC000"/>
                </a:solidFill>
                <a:latin typeface="+mj-lt"/>
              </a:rPr>
              <a:t>watches</a:t>
            </a:r>
            <a:r>
              <a:rPr lang="en-GB" sz="3200" dirty="0">
                <a:latin typeface="+mj-lt"/>
              </a:rPr>
              <a:t>, Levine plotted the pace of life across the USA*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877A01-41B4-4F3A-830F-5DC7A30978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52541" y="1947797"/>
            <a:ext cx="6523329" cy="4250048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2C00FF3-26AC-4E5B-8E3A-FC56DA7C153B}"/>
              </a:ext>
            </a:extLst>
          </p:cNvPr>
          <p:cNvSpPr txBox="1"/>
          <p:nvPr/>
        </p:nvSpPr>
        <p:spPr>
          <a:xfrm>
            <a:off x="9304911" y="6026785"/>
            <a:ext cx="274626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https://www.abetterlifeokc.com/blog/?year=2015&amp;month=6</a:t>
            </a:r>
          </a:p>
        </p:txBody>
      </p:sp>
    </p:spTree>
    <p:extLst>
      <p:ext uri="{BB962C8B-B14F-4D97-AF65-F5344CB8AC3E}">
        <p14:creationId xmlns:p14="http://schemas.microsoft.com/office/powerpoint/2010/main" val="1079253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95362E7-3535-4718-8D17-9E322DCC79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3065" y="1934674"/>
            <a:ext cx="6667500" cy="4067175"/>
          </a:xfrm>
          <a:prstGeom prst="rect">
            <a:avLst/>
          </a:prstGeom>
          <a:ln>
            <a:solidFill>
              <a:srgbClr val="FFC000"/>
            </a:solidFill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50F43EA-59CD-4816-8ADC-55F307FA52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1884" y="927411"/>
            <a:ext cx="12455768" cy="4893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A1234C5-C710-4266-8BB8-EC3C146D6195}"/>
              </a:ext>
            </a:extLst>
          </p:cNvPr>
          <p:cNvSpPr txBox="1"/>
          <p:nvPr/>
        </p:nvSpPr>
        <p:spPr>
          <a:xfrm>
            <a:off x="568569" y="281354"/>
            <a:ext cx="33080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+mj-lt"/>
              </a:rPr>
              <a:t>Talking Speed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B5764B-80F3-4B4F-8817-5EEB32D00465}"/>
              </a:ext>
            </a:extLst>
          </p:cNvPr>
          <p:cNvSpPr txBox="1"/>
          <p:nvPr/>
        </p:nvSpPr>
        <p:spPr>
          <a:xfrm>
            <a:off x="386817" y="1934674"/>
            <a:ext cx="462479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</a:rPr>
              <a:t>Articulation rates:</a:t>
            </a:r>
          </a:p>
          <a:p>
            <a:endParaRPr lang="en-GB" sz="3200" dirty="0"/>
          </a:p>
          <a:p>
            <a:r>
              <a:rPr lang="en-GB" sz="3200" dirty="0"/>
              <a:t>Recorded postal clerks answers to stock question &amp; calculated uttered syllables per sec.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4111CA-FA5F-4E6E-9774-9CAA883C3C8D}"/>
              </a:ext>
            </a:extLst>
          </p:cNvPr>
          <p:cNvSpPr txBox="1"/>
          <p:nvPr/>
        </p:nvSpPr>
        <p:spPr>
          <a:xfrm>
            <a:off x="9290249" y="5786405"/>
            <a:ext cx="256031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https://www.pinterest.co.uk/pin/289074869812279776/</a:t>
            </a:r>
          </a:p>
        </p:txBody>
      </p:sp>
    </p:spTree>
    <p:extLst>
      <p:ext uri="{BB962C8B-B14F-4D97-AF65-F5344CB8AC3E}">
        <p14:creationId xmlns:p14="http://schemas.microsoft.com/office/powerpoint/2010/main" val="182063901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50F43EA-59CD-4816-8ADC-55F307FA52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1884" y="927411"/>
            <a:ext cx="12455768" cy="4893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A1234C5-C710-4266-8BB8-EC3C146D6195}"/>
              </a:ext>
            </a:extLst>
          </p:cNvPr>
          <p:cNvSpPr txBox="1"/>
          <p:nvPr/>
        </p:nvSpPr>
        <p:spPr>
          <a:xfrm>
            <a:off x="474234" y="358024"/>
            <a:ext cx="112121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+mj-lt"/>
              </a:rPr>
              <a:t>Talking Speed: </a:t>
            </a:r>
            <a:r>
              <a:rPr lang="en-GB" sz="4000" dirty="0">
                <a:solidFill>
                  <a:srgbClr val="FFC000"/>
                </a:solidFill>
                <a:latin typeface="+mj-lt"/>
              </a:rPr>
              <a:t>Difference between California &amp; Ohio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B5764B-80F3-4B4F-8817-5EEB32D00465}"/>
              </a:ext>
            </a:extLst>
          </p:cNvPr>
          <p:cNvSpPr txBox="1"/>
          <p:nvPr/>
        </p:nvSpPr>
        <p:spPr>
          <a:xfrm>
            <a:off x="509245" y="1840200"/>
            <a:ext cx="4642291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</a:rPr>
              <a:t>Articulation rate:</a:t>
            </a:r>
          </a:p>
          <a:p>
            <a:endParaRPr lang="en-GB" dirty="0"/>
          </a:p>
          <a:p>
            <a:r>
              <a:rPr lang="en-GB" sz="3200" dirty="0"/>
              <a:t>“</a:t>
            </a:r>
            <a:r>
              <a:rPr lang="en-GB" sz="3200" dirty="0">
                <a:latin typeface="+mj-lt"/>
              </a:rPr>
              <a:t>[</a:t>
            </a:r>
            <a:r>
              <a:rPr lang="en-GB" sz="3200" dirty="0"/>
              <a:t>If</a:t>
            </a:r>
            <a:r>
              <a:rPr lang="en-GB" sz="3200" dirty="0">
                <a:latin typeface="+mj-lt"/>
              </a:rPr>
              <a:t>]</a:t>
            </a:r>
            <a:r>
              <a:rPr lang="en-GB" sz="3200" dirty="0"/>
              <a:t> reading the 6 o’clock news, it would have taken the </a:t>
            </a:r>
            <a:r>
              <a:rPr lang="en-GB" sz="3200" dirty="0">
                <a:solidFill>
                  <a:srgbClr val="00B0F0"/>
                </a:solidFill>
              </a:rPr>
              <a:t>Californian workers </a:t>
            </a:r>
            <a:r>
              <a:rPr lang="en-GB" sz="3200" dirty="0"/>
              <a:t>until nearly </a:t>
            </a:r>
            <a:r>
              <a:rPr lang="en-GB" sz="3200" b="1" dirty="0">
                <a:solidFill>
                  <a:srgbClr val="00B0F0"/>
                </a:solidFill>
              </a:rPr>
              <a:t>7:25</a:t>
            </a:r>
            <a:r>
              <a:rPr lang="en-GB" sz="3200" dirty="0"/>
              <a:t> to report what the </a:t>
            </a:r>
            <a:r>
              <a:rPr lang="en-GB" sz="3200" dirty="0">
                <a:solidFill>
                  <a:srgbClr val="00B0F0"/>
                </a:solidFill>
              </a:rPr>
              <a:t>Ohio workers </a:t>
            </a:r>
            <a:r>
              <a:rPr lang="en-GB" sz="3200" dirty="0"/>
              <a:t>concluded at </a:t>
            </a:r>
            <a:r>
              <a:rPr lang="en-GB" sz="3200" b="1" dirty="0">
                <a:solidFill>
                  <a:srgbClr val="00B0F0"/>
                </a:solidFill>
              </a:rPr>
              <a:t>7:00</a:t>
            </a:r>
            <a:r>
              <a:rPr lang="en-GB" sz="3200" dirty="0"/>
              <a:t>.”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79084E-3470-4640-86E4-39724E04F0F8}"/>
              </a:ext>
            </a:extLst>
          </p:cNvPr>
          <p:cNvSpPr txBox="1"/>
          <p:nvPr/>
        </p:nvSpPr>
        <p:spPr>
          <a:xfrm>
            <a:off x="2066192" y="5745923"/>
            <a:ext cx="2879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(Levine 2006: 151)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E10CD02-AD84-4EC3-B6EF-86CDCC4F7B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4317" y="1790920"/>
            <a:ext cx="4541729" cy="4541729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EE9CC02-F989-4CAC-8B4B-4587FC6F867B}"/>
              </a:ext>
            </a:extLst>
          </p:cNvPr>
          <p:cNvSpPr txBox="1"/>
          <p:nvPr/>
        </p:nvSpPr>
        <p:spPr>
          <a:xfrm>
            <a:off x="6732740" y="6117205"/>
            <a:ext cx="420980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https://art19.com/shows/nbc-nightly-news/episodes/80689ede-4054-42ba-b4b5-122236e8f0a6</a:t>
            </a:r>
          </a:p>
        </p:txBody>
      </p:sp>
    </p:spTree>
    <p:extLst>
      <p:ext uri="{BB962C8B-B14F-4D97-AF65-F5344CB8AC3E}">
        <p14:creationId xmlns:p14="http://schemas.microsoft.com/office/powerpoint/2010/main" val="23133078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50F43EA-59CD-4816-8ADC-55F307FA52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1884" y="927411"/>
            <a:ext cx="12455768" cy="4893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A1234C5-C710-4266-8BB8-EC3C146D6195}"/>
              </a:ext>
            </a:extLst>
          </p:cNvPr>
          <p:cNvSpPr txBox="1"/>
          <p:nvPr/>
        </p:nvSpPr>
        <p:spPr>
          <a:xfrm>
            <a:off x="568569" y="281354"/>
            <a:ext cx="47505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+mj-lt"/>
              </a:rPr>
              <a:t>Wearing of Watches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B5764B-80F3-4B4F-8817-5EEB32D00465}"/>
              </a:ext>
            </a:extLst>
          </p:cNvPr>
          <p:cNvSpPr txBox="1"/>
          <p:nvPr/>
        </p:nvSpPr>
        <p:spPr>
          <a:xfrm>
            <a:off x="386817" y="1934674"/>
            <a:ext cx="462479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</a:rPr>
              <a:t>Deference to clock time:</a:t>
            </a:r>
          </a:p>
          <a:p>
            <a:endParaRPr lang="en-GB" sz="3200" dirty="0"/>
          </a:p>
          <a:p>
            <a:r>
              <a:rPr lang="en-GB" sz="3200" dirty="0"/>
              <a:t>Proportion of randomly selected males and females wearing watches downtown during business hours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3E862A-6D12-453F-81DB-D11A275D1FC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99"/>
          <a:stretch/>
        </p:blipFill>
        <p:spPr>
          <a:xfrm>
            <a:off x="5011615" y="1997417"/>
            <a:ext cx="6683955" cy="4114800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BB521A0-826B-4E18-9FD5-983B44FB61B3}"/>
              </a:ext>
            </a:extLst>
          </p:cNvPr>
          <p:cNvSpPr/>
          <p:nvPr/>
        </p:nvSpPr>
        <p:spPr>
          <a:xfrm>
            <a:off x="10107946" y="5896773"/>
            <a:ext cx="1518364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waldon.protese-de-silicone.info</a:t>
            </a:r>
          </a:p>
        </p:txBody>
      </p:sp>
    </p:spTree>
    <p:extLst>
      <p:ext uri="{BB962C8B-B14F-4D97-AF65-F5344CB8AC3E}">
        <p14:creationId xmlns:p14="http://schemas.microsoft.com/office/powerpoint/2010/main" val="10850700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50F43EA-59CD-4816-8ADC-55F307FA52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1884" y="927411"/>
            <a:ext cx="12455768" cy="4893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A1234C5-C710-4266-8BB8-EC3C146D6195}"/>
              </a:ext>
            </a:extLst>
          </p:cNvPr>
          <p:cNvSpPr txBox="1"/>
          <p:nvPr/>
        </p:nvSpPr>
        <p:spPr>
          <a:xfrm>
            <a:off x="568569" y="281354"/>
            <a:ext cx="47505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+mj-lt"/>
              </a:rPr>
              <a:t>Wearing of Watches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B5764B-80F3-4B4F-8817-5EEB32D00465}"/>
              </a:ext>
            </a:extLst>
          </p:cNvPr>
          <p:cNvSpPr txBox="1"/>
          <p:nvPr/>
        </p:nvSpPr>
        <p:spPr>
          <a:xfrm>
            <a:off x="1013119" y="2016092"/>
            <a:ext cx="462479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00B0F0"/>
                </a:solidFill>
              </a:rPr>
              <a:t>New York ranked No. 1</a:t>
            </a:r>
          </a:p>
          <a:p>
            <a:r>
              <a:rPr lang="en-GB" sz="3200" dirty="0"/>
              <a:t>     for wearing watches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Perhaps no longer a valid measure due to rise of smartphones</a:t>
            </a:r>
          </a:p>
          <a:p>
            <a:endParaRPr lang="en-GB" sz="3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134FE93-6B85-45B7-A8AD-6A74960AD36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0917" b="81417" l="21583" r="77000">
                        <a14:foregroundMark x1="38000" y1="27167" x2="43833" y2="26000"/>
                        <a14:foregroundMark x1="24500" y1="40333" x2="23771" y2="44126"/>
                        <a14:foregroundMark x1="39417" y1="76083" x2="52917" y2="77833"/>
                        <a14:foregroundMark x1="52917" y1="77833" x2="58083" y2="76000"/>
                        <a14:foregroundMark x1="58917" y1="27167" x2="46000" y2="25000"/>
                        <a14:foregroundMark x1="46000" y1="25000" x2="39667" y2="26500"/>
                        <a14:foregroundMark x1="39667" y1="26500" x2="39333" y2="27417"/>
                        <a14:foregroundMark x1="46667" y1="25333" x2="47250" y2="24083"/>
                        <a14:foregroundMark x1="72333" y1="40833" x2="69833" y2="36250"/>
                        <a14:foregroundMark x1="74417" y1="48083" x2="77083" y2="54000"/>
                        <a14:foregroundMark x1="77083" y1="54000" x2="74333" y2="54750"/>
                        <a14:foregroundMark x1="74500" y1="48250" x2="75167" y2="52583"/>
                        <a14:foregroundMark x1="72583" y1="62667" x2="73000" y2="66167"/>
                        <a14:foregroundMark x1="40000" y1="78083" x2="33417" y2="78250"/>
                        <a14:foregroundMark x1="35146" y1="76432" x2="41500" y2="69750"/>
                        <a14:foregroundMark x1="33417" y1="78250" x2="34450" y2="77164"/>
                        <a14:foregroundMark x1="35220" y1="77584" x2="33083" y2="80250"/>
                        <a14:foregroundMark x1="41500" y1="69750" x2="35521" y2="77208"/>
                        <a14:foregroundMark x1="33083" y1="80250" x2="39583" y2="82083"/>
                        <a14:foregroundMark x1="39583" y1="82083" x2="33417" y2="80250"/>
                        <a14:foregroundMark x1="33417" y1="80250" x2="37000" y2="77667"/>
                        <a14:foregroundMark x1="40083" y1="77083" x2="59667" y2="78667"/>
                        <a14:foregroundMark x1="59667" y1="78667" x2="60500" y2="80333"/>
                        <a14:foregroundMark x1="56583" y1="79750" x2="61667" y2="81333"/>
                        <a14:foregroundMark x1="61417" y1="77750" x2="63000" y2="81583"/>
                        <a14:foregroundMark x1="37583" y1="27250" x2="34833" y2="21333"/>
                        <a14:foregroundMark x1="34833" y1="21333" x2="41417" y2="21583"/>
                        <a14:foregroundMark x1="41417" y1="21583" x2="48250" y2="21167"/>
                        <a14:foregroundMark x1="48250" y1="21167" x2="54833" y2="21500"/>
                        <a14:foregroundMark x1="54833" y1="21500" x2="57000" y2="21250"/>
                        <a14:foregroundMark x1="62833" y1="21000" x2="57667" y2="25000"/>
                        <a14:foregroundMark x1="57667" y1="25000" x2="58750" y2="21833"/>
                        <a14:foregroundMark x1="56833" y1="21167" x2="62417" y2="24500"/>
                        <a14:foregroundMark x1="62417" y1="24500" x2="63083" y2="24333"/>
                        <a14:foregroundMark x1="34667" y1="21250" x2="36417" y2="25167"/>
                        <a14:foregroundMark x1="34500" y1="24000" x2="34750" y2="22333"/>
                        <a14:foregroundMark x1="57083" y1="21333" x2="57417" y2="22417"/>
                        <a14:foregroundMark x1="57000" y1="21500" x2="58083" y2="22417"/>
                        <a14:foregroundMark x1="76833" y1="55167" x2="77083" y2="48833"/>
                        <a14:foregroundMark x1="77083" y1="48833" x2="76833" y2="50250"/>
                        <a14:foregroundMark x1="62083" y1="21083" x2="55750" y2="20917"/>
                        <a14:foregroundMark x1="55750" y1="20917" x2="61917" y2="22917"/>
                        <a14:foregroundMark x1="61917" y1="22917" x2="61667" y2="24833"/>
                        <a14:foregroundMark x1="26268" y1="63854" x2="27000" y2="65000"/>
                        <a14:foregroundMark x1="27000" y1="65000" x2="28917" y2="66750"/>
                        <a14:foregroundMark x1="25073" y1="62417" x2="28743" y2="68899"/>
                        <a14:foregroundMark x1="24884" y1="62083" x2="25073" y2="62417"/>
                        <a14:foregroundMark x1="22917" y1="44000" x2="21833" y2="52083"/>
                        <a14:foregroundMark x1="22167" y1="46833" x2="21608" y2="52067"/>
                        <a14:foregroundMark x1="24250" y1="58417" x2="23750" y2="57500"/>
                        <a14:foregroundMark x1="24573" y1="62417" x2="25417" y2="65250"/>
                        <a14:foregroundMark x1="24495" y1="62155" x2="24573" y2="62417"/>
                        <a14:foregroundMark x1="22128" y1="54214" x2="23715" y2="59540"/>
                        <a14:foregroundMark x1="25417" y1="65250" x2="27242" y2="67735"/>
                        <a14:foregroundMark x1="21841" y1="54269" x2="22964" y2="59679"/>
                        <a14:foregroundMark x1="24208" y1="62417" x2="25333" y2="64583"/>
                        <a14:foregroundMark x1="24109" y1="62226" x2="24208" y2="62417"/>
                        <a14:foregroundMark x1="21667" y1="52250" x2="22250" y2="54750"/>
                        <a14:foregroundMark x1="22917" y1="59667" x2="24583" y2="62917"/>
                        <a14:foregroundMark x1="28731" y1="69761" x2="36000" y2="75500"/>
                        <a14:foregroundMark x1="27333" y1="68000" x2="29833" y2="70750"/>
                        <a14:backgroundMark x1="16250" y1="68167" x2="16167" y2="68167"/>
                        <a14:backgroundMark x1="21083" y1="52167" x2="21123" y2="52375"/>
                        <a14:backgroundMark x1="26297" y1="68765" x2="19917" y2="64750"/>
                        <a14:backgroundMark x1="19917" y1="64750" x2="13667" y2="65333"/>
                        <a14:backgroundMark x1="25258" y1="69532" x2="23833" y2="69000"/>
                      </a14:backgroundRemoval>
                    </a14:imgEffect>
                  </a14:imgLayer>
                </a14:imgProps>
              </a:ext>
            </a:extLst>
          </a:blip>
          <a:srcRect l="18153" t="20889" r="19063" b="17835"/>
          <a:stretch/>
        </p:blipFill>
        <p:spPr>
          <a:xfrm>
            <a:off x="6372458" y="1746863"/>
            <a:ext cx="4433187" cy="4326667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2AE1E30-257A-4BB0-B66A-9AE952B7072E}"/>
              </a:ext>
            </a:extLst>
          </p:cNvPr>
          <p:cNvSpPr/>
          <p:nvPr/>
        </p:nvSpPr>
        <p:spPr>
          <a:xfrm rot="10800000" flipV="1">
            <a:off x="8164882" y="6073530"/>
            <a:ext cx="2292263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" dirty="0">
                <a:solidFill>
                  <a:schemeClr val="bg1"/>
                </a:solidFill>
              </a:rPr>
              <a:t>https://www.watchmax.co.uk/michael-kors-ladies-rose-gold-parker-watch-mk5896?gclid=EAIaIQobChMI9sbP956E4QIVy7ftCh11ZgH6EAQYByABEgKQivD_BwE</a:t>
            </a:r>
          </a:p>
        </p:txBody>
      </p:sp>
    </p:spTree>
    <p:extLst>
      <p:ext uri="{BB962C8B-B14F-4D97-AF65-F5344CB8AC3E}">
        <p14:creationId xmlns:p14="http://schemas.microsoft.com/office/powerpoint/2010/main" val="13516240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7852377-6DC1-47EE-9653-AA684D96EA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504" t="28777" r="37133" b="24497"/>
          <a:stretch/>
        </p:blipFill>
        <p:spPr>
          <a:xfrm>
            <a:off x="2459738" y="1615858"/>
            <a:ext cx="7272523" cy="4858226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14575FF-2E31-43DF-B5C1-F56EBD3069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1884" y="927411"/>
            <a:ext cx="12455768" cy="4893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EB825A4-308F-49CA-AF27-7E167508F13B}"/>
              </a:ext>
            </a:extLst>
          </p:cNvPr>
          <p:cNvSpPr txBox="1"/>
          <p:nvPr/>
        </p:nvSpPr>
        <p:spPr>
          <a:xfrm>
            <a:off x="569935" y="263562"/>
            <a:ext cx="113615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GB" sz="4800" dirty="0">
                <a:solidFill>
                  <a:srgbClr val="FFC000"/>
                </a:solidFill>
                <a:latin typeface="Calibri Light" panose="020F0302020204030204"/>
              </a:rPr>
              <a:t>The Pace of Life in 36 US Cities: Levine (2006)</a:t>
            </a:r>
          </a:p>
        </p:txBody>
      </p:sp>
    </p:spTree>
    <p:extLst>
      <p:ext uri="{BB962C8B-B14F-4D97-AF65-F5344CB8AC3E}">
        <p14:creationId xmlns:p14="http://schemas.microsoft.com/office/powerpoint/2010/main" val="4063469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DE8C22-290C-4A9E-8A08-C02D67E8C297}"/>
              </a:ext>
            </a:extLst>
          </p:cNvPr>
          <p:cNvSpPr/>
          <p:nvPr/>
        </p:nvSpPr>
        <p:spPr>
          <a:xfrm>
            <a:off x="9670092" y="3544867"/>
            <a:ext cx="1797485" cy="2561572"/>
          </a:xfrm>
          <a:prstGeom prst="rect">
            <a:avLst/>
          </a:prstGeom>
          <a:solidFill>
            <a:schemeClr val="accent1">
              <a:lumMod val="60000"/>
              <a:lumOff val="40000"/>
              <a:alpha val="16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9C87ADB-8A74-46F2-9BCE-CFC962BD22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693" t="17805" r="29650" b="32421"/>
          <a:stretch/>
        </p:blipFill>
        <p:spPr>
          <a:xfrm>
            <a:off x="801667" y="1543524"/>
            <a:ext cx="10973946" cy="5067875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F866CF4-DFA6-4BF3-A84C-2F311BDEBD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05906" y="4157882"/>
            <a:ext cx="341406" cy="4023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BAC1CBC-E593-42DE-BFE1-417E136DCF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05906" y="5535578"/>
            <a:ext cx="341406" cy="4023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F9BC66-34F5-4850-B44B-FC6434CEA3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208955" y="4839059"/>
            <a:ext cx="335309" cy="40846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91D0B2A-F380-4333-9E41-17C822161CA7}"/>
              </a:ext>
            </a:extLst>
          </p:cNvPr>
          <p:cNvSpPr/>
          <p:nvPr/>
        </p:nvSpPr>
        <p:spPr>
          <a:xfrm>
            <a:off x="9611640" y="3494173"/>
            <a:ext cx="243213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dirty="0">
                <a:solidFill>
                  <a:prstClr val="white"/>
                </a:solidFill>
                <a:latin typeface="Calibri Light" panose="020F0302020204030204"/>
              </a:rPr>
              <a:t>             </a:t>
            </a:r>
            <a:r>
              <a:rPr lang="en-GB" sz="2400" b="1" dirty="0">
                <a:solidFill>
                  <a:schemeClr val="bg1"/>
                </a:solidFill>
              </a:rPr>
              <a:t>KEY</a:t>
            </a:r>
          </a:p>
          <a:p>
            <a:pPr lvl="0"/>
            <a:endParaRPr lang="en-GB" sz="800" dirty="0">
              <a:solidFill>
                <a:schemeClr val="bg1"/>
              </a:solidFill>
            </a:endParaRPr>
          </a:p>
          <a:p>
            <a:pPr lvl="0"/>
            <a:r>
              <a:rPr lang="en-GB" sz="2400" dirty="0">
                <a:solidFill>
                  <a:srgbClr val="0070C0"/>
                </a:solidFill>
              </a:rPr>
              <a:t>Top 12</a:t>
            </a:r>
          </a:p>
          <a:p>
            <a:pPr lvl="0"/>
            <a:r>
              <a:rPr lang="en-GB" sz="2400" dirty="0">
                <a:solidFill>
                  <a:srgbClr val="0070C0"/>
                </a:solidFill>
              </a:rPr>
              <a:t>(Fast Pace)</a:t>
            </a:r>
          </a:p>
          <a:p>
            <a:pPr lvl="0"/>
            <a:endParaRPr lang="en-GB" sz="800" dirty="0">
              <a:solidFill>
                <a:srgbClr val="0070C0"/>
              </a:solidFill>
            </a:endParaRPr>
          </a:p>
          <a:p>
            <a:pPr lvl="0"/>
            <a:r>
              <a:rPr lang="en-GB" sz="2400" dirty="0">
                <a:solidFill>
                  <a:srgbClr val="0070C0"/>
                </a:solidFill>
              </a:rPr>
              <a:t>Middle 12</a:t>
            </a:r>
          </a:p>
          <a:p>
            <a:pPr lvl="0"/>
            <a:endParaRPr lang="en-GB" sz="800" dirty="0">
              <a:solidFill>
                <a:srgbClr val="0070C0"/>
              </a:solidFill>
            </a:endParaRPr>
          </a:p>
          <a:p>
            <a:pPr lvl="0"/>
            <a:r>
              <a:rPr lang="en-GB" sz="2400" dirty="0">
                <a:solidFill>
                  <a:srgbClr val="0070C0"/>
                </a:solidFill>
              </a:rPr>
              <a:t>Bottom 12</a:t>
            </a:r>
          </a:p>
          <a:p>
            <a:pPr lvl="0"/>
            <a:r>
              <a:rPr lang="en-GB" sz="2400" dirty="0">
                <a:solidFill>
                  <a:srgbClr val="0070C0"/>
                </a:solidFill>
              </a:rPr>
              <a:t>(Slow Pace)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D35E702-2622-413F-ABCA-522FD00A027D}"/>
              </a:ext>
            </a:extLst>
          </p:cNvPr>
          <p:cNvSpPr/>
          <p:nvPr/>
        </p:nvSpPr>
        <p:spPr>
          <a:xfrm>
            <a:off x="9611639" y="3494173"/>
            <a:ext cx="2068882" cy="26776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C01884F-A472-4E9A-ADD1-640602495A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31884" y="927411"/>
            <a:ext cx="12455768" cy="4893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1AA06FA-F122-4FD3-914F-39AFFDC90A4A}"/>
              </a:ext>
            </a:extLst>
          </p:cNvPr>
          <p:cNvSpPr txBox="1"/>
          <p:nvPr/>
        </p:nvSpPr>
        <p:spPr>
          <a:xfrm>
            <a:off x="544884" y="258213"/>
            <a:ext cx="116676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rgbClr val="FFC000"/>
                </a:solidFill>
                <a:latin typeface="+mj-lt"/>
              </a:rPr>
              <a:t>The Pace of Life in 36 US Cities: Levine (2006)*</a:t>
            </a:r>
          </a:p>
        </p:txBody>
      </p:sp>
    </p:spTree>
    <p:extLst>
      <p:ext uri="{BB962C8B-B14F-4D97-AF65-F5344CB8AC3E}">
        <p14:creationId xmlns:p14="http://schemas.microsoft.com/office/powerpoint/2010/main" val="29035647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62B643A-DAE6-4660-8F58-568D22A4C0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1884" y="927411"/>
            <a:ext cx="12455768" cy="48937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2683FB1-EFD6-4489-9572-002E65B45AE3}"/>
              </a:ext>
            </a:extLst>
          </p:cNvPr>
          <p:cNvSpPr/>
          <p:nvPr/>
        </p:nvSpPr>
        <p:spPr>
          <a:xfrm>
            <a:off x="416169" y="219525"/>
            <a:ext cx="986496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FFC000"/>
                </a:solidFill>
                <a:latin typeface="Calibri Light" panose="020F0302020204030204"/>
              </a:rPr>
              <a:t>Regional Differences in Pace of Life: 36 US Cities</a:t>
            </a:r>
            <a:r>
              <a:rPr lang="en-GB" sz="4000" dirty="0">
                <a:solidFill>
                  <a:srgbClr val="FFC000"/>
                </a:solidFill>
                <a:latin typeface="Calibri Light" panose="020F0302020204030204"/>
              </a:rPr>
              <a:t>		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C27B57-E80D-4694-854B-788364A04A3B}"/>
              </a:ext>
            </a:extLst>
          </p:cNvPr>
          <p:cNvSpPr txBox="1"/>
          <p:nvPr/>
        </p:nvSpPr>
        <p:spPr>
          <a:xfrm>
            <a:off x="416169" y="1635297"/>
            <a:ext cx="6518030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Distinct regional differences found: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C000"/>
                </a:solidFill>
              </a:rPr>
              <a:t>N. Eastern States - fastest pace of living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C000"/>
                </a:solidFill>
              </a:rPr>
              <a:t>Western States    - “more relaxed”</a:t>
            </a:r>
          </a:p>
          <a:p>
            <a:endParaRPr lang="en-GB" sz="1400" dirty="0"/>
          </a:p>
          <a:p>
            <a:r>
              <a:rPr lang="en-GB" sz="2800" dirty="0"/>
              <a:t>“The 3 fastest cities, and 7 of the 9 fastest, were from the Northeast.  Northeasterners generally walk faster, give change faster, talk faster, and are more likely to wear watches than people in other U.S. cities.”</a:t>
            </a:r>
          </a:p>
          <a:p>
            <a:r>
              <a:rPr lang="en-GB" sz="2400" dirty="0"/>
              <a:t>							(Levine 2006: 149)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974DF5-3BDF-4287-8664-97783BACEE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93" r="6368"/>
          <a:stretch/>
        </p:blipFill>
        <p:spPr>
          <a:xfrm>
            <a:off x="7040670" y="1676221"/>
            <a:ext cx="4558431" cy="4473244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C35FEE-D55E-426B-A40B-9BF52D9C3B51}"/>
              </a:ext>
            </a:extLst>
          </p:cNvPr>
          <p:cNvSpPr txBox="1"/>
          <p:nvPr/>
        </p:nvSpPr>
        <p:spPr>
          <a:xfrm>
            <a:off x="7441472" y="5964799"/>
            <a:ext cx="4213013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" dirty="0"/>
              <a:t>https://eu.usatoday.com/story/news/health/2017/07/12/u-s-among-worlds-laziest-countries-and-its-making-us-fat/471332001/</a:t>
            </a:r>
          </a:p>
        </p:txBody>
      </p:sp>
    </p:spTree>
    <p:extLst>
      <p:ext uri="{BB962C8B-B14F-4D97-AF65-F5344CB8AC3E}">
        <p14:creationId xmlns:p14="http://schemas.microsoft.com/office/powerpoint/2010/main" val="188385806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8427BF-3BC0-464B-9667-3922194561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3885" y="1186412"/>
            <a:ext cx="12519765" cy="4893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48534E4-5C25-4E09-8C54-913E666AA551}"/>
              </a:ext>
            </a:extLst>
          </p:cNvPr>
          <p:cNvSpPr txBox="1"/>
          <p:nvPr/>
        </p:nvSpPr>
        <p:spPr>
          <a:xfrm>
            <a:off x="515687" y="416971"/>
            <a:ext cx="110211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+mj-lt"/>
              </a:rPr>
              <a:t>The Rise of Big Data &amp;  the Age of the Algorithm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2735C2-8870-4029-B733-54B12BE701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0029" y="2011904"/>
            <a:ext cx="7171933" cy="4429125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9057AB3-7D55-48D1-9EC3-66C8850852A7}"/>
              </a:ext>
            </a:extLst>
          </p:cNvPr>
          <p:cNvSpPr txBox="1"/>
          <p:nvPr/>
        </p:nvSpPr>
        <p:spPr>
          <a:xfrm>
            <a:off x="5022937" y="6225585"/>
            <a:ext cx="472918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/>
              <a:t>https://www.networkworld.com/article/2976305/13-more-big-data-and-analytics-companies-to-watch.html</a:t>
            </a:r>
          </a:p>
        </p:txBody>
      </p:sp>
    </p:spTree>
    <p:extLst>
      <p:ext uri="{BB962C8B-B14F-4D97-AF65-F5344CB8AC3E}">
        <p14:creationId xmlns:p14="http://schemas.microsoft.com/office/powerpoint/2010/main" val="19339115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36A2080-C559-40DE-B588-6C3C046BD5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923" t="32907" r="22157" b="24258"/>
          <a:stretch/>
        </p:blipFill>
        <p:spPr>
          <a:xfrm>
            <a:off x="260838" y="1560842"/>
            <a:ext cx="11670323" cy="521502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FA9797-EF0B-49AD-A527-D3B865EC3D95}"/>
              </a:ext>
            </a:extLst>
          </p:cNvPr>
          <p:cNvSpPr txBox="1"/>
          <p:nvPr/>
        </p:nvSpPr>
        <p:spPr>
          <a:xfrm>
            <a:off x="981807" y="175847"/>
            <a:ext cx="102283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C000"/>
                </a:solidFill>
              </a:rPr>
              <a:t>“Smartphone data from over 68 million days of activity by 717,527 individuals across 111 countries reveal variability in physical activity across the world”*                                                      </a:t>
            </a:r>
            <a:r>
              <a:rPr lang="en-GB" sz="2400" dirty="0">
                <a:solidFill>
                  <a:srgbClr val="FFC000"/>
                </a:solidFill>
              </a:rPr>
              <a:t>(Althoff et al. 2017)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84C96C-E55D-4C75-B77B-40B772A5B5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02223" y="1269297"/>
            <a:ext cx="12552885" cy="489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8701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62B643A-DAE6-4660-8F58-568D22A4C0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1884" y="927411"/>
            <a:ext cx="12455768" cy="48937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5527A2-EB6B-413E-BE4A-6845E932412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203" t="38447" r="16883" b="18538"/>
          <a:stretch/>
        </p:blipFill>
        <p:spPr>
          <a:xfrm>
            <a:off x="2348630" y="1682333"/>
            <a:ext cx="7690980" cy="4662100"/>
          </a:xfrm>
          <a:prstGeom prst="rect">
            <a:avLst/>
          </a:prstGeom>
          <a:ln>
            <a:solidFill>
              <a:srgbClr val="FFC000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E73D8F0-D7A2-456F-8AD6-A2FCF6F444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7704" y="2743140"/>
            <a:ext cx="4054191" cy="13717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BE9514-2274-4E31-8900-09ABAAB079EC}"/>
              </a:ext>
            </a:extLst>
          </p:cNvPr>
          <p:cNvSpPr txBox="1"/>
          <p:nvPr/>
        </p:nvSpPr>
        <p:spPr>
          <a:xfrm>
            <a:off x="120551" y="368607"/>
            <a:ext cx="121471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  <a:latin typeface="+mj-lt"/>
              </a:rPr>
              <a:t>“Turn Daily Walks Into Mining Sessions”  </a:t>
            </a:r>
            <a:r>
              <a:rPr lang="en-GB" sz="3200" dirty="0">
                <a:solidFill>
                  <a:srgbClr val="FFC000"/>
                </a:solidFill>
                <a:latin typeface="+mj-lt"/>
              </a:rPr>
              <a:t>(Who’s Mining Who?)</a:t>
            </a:r>
          </a:p>
        </p:txBody>
      </p:sp>
    </p:spTree>
    <p:extLst>
      <p:ext uri="{BB962C8B-B14F-4D97-AF65-F5344CB8AC3E}">
        <p14:creationId xmlns:p14="http://schemas.microsoft.com/office/powerpoint/2010/main" val="278563760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35C59B7-2A7B-43B8-820C-ACA783D17A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8830" y="779317"/>
            <a:ext cx="12469660" cy="4893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7213644-E898-4313-821B-3F79AB1C9BA6}"/>
              </a:ext>
            </a:extLst>
          </p:cNvPr>
          <p:cNvSpPr txBox="1"/>
          <p:nvPr/>
        </p:nvSpPr>
        <p:spPr>
          <a:xfrm>
            <a:off x="1271392" y="4149674"/>
            <a:ext cx="905631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sz="1000" dirty="0"/>
          </a:p>
          <a:p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382DC5-3CD4-4BA7-BE84-A6E6E7222836}"/>
              </a:ext>
            </a:extLst>
          </p:cNvPr>
          <p:cNvSpPr txBox="1"/>
          <p:nvPr/>
        </p:nvSpPr>
        <p:spPr>
          <a:xfrm>
            <a:off x="1014608" y="1700410"/>
            <a:ext cx="4653419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Found differences in ‘</a:t>
            </a:r>
            <a:r>
              <a:rPr lang="en-GB" sz="2800" dirty="0">
                <a:solidFill>
                  <a:srgbClr val="00B0F0"/>
                </a:solidFill>
              </a:rPr>
              <a:t>activity inequalities</a:t>
            </a:r>
            <a:r>
              <a:rPr lang="en-GB" sz="2800" dirty="0"/>
              <a:t>’ within country profiles – these prove to be better predictors of obesity rates than overall activity rates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Lower activity rates for females form large part of this inequality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330E52-27C7-4457-A2AC-F0A02A934188}"/>
              </a:ext>
            </a:extLst>
          </p:cNvPr>
          <p:cNvSpPr txBox="1"/>
          <p:nvPr/>
        </p:nvSpPr>
        <p:spPr>
          <a:xfrm>
            <a:off x="1355705" y="193774"/>
            <a:ext cx="42309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  <a:latin typeface="+mj-lt"/>
              </a:rPr>
              <a:t>Althoff et al. (2017)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22EA26D-08D4-4874-B021-2523EBC499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4178" y="1755176"/>
            <a:ext cx="4339684" cy="4168561"/>
          </a:xfrm>
          <a:prstGeom prst="rect">
            <a:avLst/>
          </a:prstGeom>
          <a:ln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val="188203274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5DAEAA-C446-435E-A93D-C4275958E9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7786" y="736244"/>
            <a:ext cx="12467571" cy="4893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084D60A-780E-48B8-9B03-F2B857F5B555}"/>
              </a:ext>
            </a:extLst>
          </p:cNvPr>
          <p:cNvSpPr txBox="1"/>
          <p:nvPr/>
        </p:nvSpPr>
        <p:spPr>
          <a:xfrm>
            <a:off x="451545" y="152802"/>
            <a:ext cx="11095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FFC000"/>
                </a:solidFill>
                <a:latin typeface="+mj-lt"/>
              </a:rPr>
              <a:t>Walking speed (WS): The Sixth Vital Sign    </a:t>
            </a:r>
            <a:r>
              <a:rPr lang="en-GB" sz="2800" dirty="0">
                <a:solidFill>
                  <a:srgbClr val="FFC000"/>
                </a:solidFill>
                <a:latin typeface="+mj-lt"/>
              </a:rPr>
              <a:t>(Fritz &amp; Lusardi 2009)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862816-C47C-48A7-855F-7AB9A4D9B9DD}"/>
              </a:ext>
            </a:extLst>
          </p:cNvPr>
          <p:cNvSpPr txBox="1"/>
          <p:nvPr/>
        </p:nvSpPr>
        <p:spPr>
          <a:xfrm>
            <a:off x="622126" y="1809058"/>
            <a:ext cx="1094774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“Correlates with functional ability &amp; balance confidence…….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Predicts future health status &amp; functional decline including hospitalisation, discharge location &amp; mortality…………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Reflects both functional &amp; physiological changes,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Discriminating factor in determining rehabilitation &amp; aids in prediction of falls &amp; fear of falling………..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Linked to clinical meaningful changes in quality of life……&amp; community walking behaviour…….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Used as a predictor &amp; outcome measure across multiple diagnoses.”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48B16D-6CC5-476E-B65D-08F6B2456575}"/>
              </a:ext>
            </a:extLst>
          </p:cNvPr>
          <p:cNvSpPr txBox="1"/>
          <p:nvPr/>
        </p:nvSpPr>
        <p:spPr>
          <a:xfrm>
            <a:off x="695195" y="1120965"/>
            <a:ext cx="45177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FFC000"/>
                </a:solidFill>
                <a:latin typeface="Calibri Light" panose="020F0302020204030204"/>
              </a:rPr>
              <a:t>“Almost the perfect measure”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0582865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35C59B7-2A7B-43B8-820C-ACA783D17A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8830" y="779317"/>
            <a:ext cx="12469660" cy="4893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7213644-E898-4313-821B-3F79AB1C9BA6}"/>
              </a:ext>
            </a:extLst>
          </p:cNvPr>
          <p:cNvSpPr txBox="1"/>
          <p:nvPr/>
        </p:nvSpPr>
        <p:spPr>
          <a:xfrm>
            <a:off x="532356" y="2479915"/>
            <a:ext cx="4928992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“In more walkable cities, activity is greater throughout the day and throughout the week, across age gender, gender, and body mass index (BMI) groups…” </a:t>
            </a:r>
          </a:p>
          <a:p>
            <a:endParaRPr lang="en-GB" sz="1000" dirty="0"/>
          </a:p>
          <a:p>
            <a:r>
              <a:rPr lang="en-GB" sz="2400" dirty="0"/>
              <a:t>                                (Althoff et al. 2017)*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6726A2A-555C-44F8-868F-4D24D4B9A6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1869" y="1618567"/>
            <a:ext cx="6083248" cy="4366634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95EE8E9-AF38-440B-80E6-E90A7051CFB3}"/>
              </a:ext>
            </a:extLst>
          </p:cNvPr>
          <p:cNvSpPr txBox="1"/>
          <p:nvPr/>
        </p:nvSpPr>
        <p:spPr>
          <a:xfrm>
            <a:off x="8856570" y="5800535"/>
            <a:ext cx="3070071" cy="1846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" dirty="0"/>
              <a:t>https://www.ricksteves.com/watch-read-listen/read/articles/taking-the-plunge-in-budapest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A13B57-9805-42FC-B81A-AAA84E76B919}"/>
              </a:ext>
            </a:extLst>
          </p:cNvPr>
          <p:cNvSpPr txBox="1"/>
          <p:nvPr/>
        </p:nvSpPr>
        <p:spPr>
          <a:xfrm>
            <a:off x="461487" y="125498"/>
            <a:ext cx="112690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dirty="0">
                <a:solidFill>
                  <a:srgbClr val="FFC000"/>
                </a:solidFill>
                <a:latin typeface="Calibri Light" panose="020F0302020204030204"/>
              </a:rPr>
              <a:t>Althoff et al. (2017) Essential role of urban planning &amp; the built environment for advancing global health </a:t>
            </a:r>
          </a:p>
        </p:txBody>
      </p:sp>
    </p:spTree>
    <p:extLst>
      <p:ext uri="{BB962C8B-B14F-4D97-AF65-F5344CB8AC3E}">
        <p14:creationId xmlns:p14="http://schemas.microsoft.com/office/powerpoint/2010/main" val="85994351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35C59B7-2A7B-43B8-820C-ACA783D17A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8830" y="1268236"/>
            <a:ext cx="12469660" cy="48937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4D85985-61D9-44D6-B1A3-364B5D0EF154}"/>
              </a:ext>
            </a:extLst>
          </p:cNvPr>
          <p:cNvSpPr/>
          <p:nvPr/>
        </p:nvSpPr>
        <p:spPr>
          <a:xfrm>
            <a:off x="569935" y="2503531"/>
            <a:ext cx="4962394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“Our findings have implications for global public health policy and urban planning and highlight the role of activity inequality and the built environment in improving physical activity and health.”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7BF84B-7DAA-4F32-90D1-E8E74647CBB9}"/>
              </a:ext>
            </a:extLst>
          </p:cNvPr>
          <p:cNvSpPr txBox="1"/>
          <p:nvPr/>
        </p:nvSpPr>
        <p:spPr>
          <a:xfrm>
            <a:off x="486429" y="116062"/>
            <a:ext cx="1020494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dirty="0">
                <a:solidFill>
                  <a:srgbClr val="FFC000"/>
                </a:solidFill>
              </a:rPr>
              <a:t>“Smartphone data from over 68 million days of activity by 717,527 individuals across 111 countries reveal variability in physical activity across the world”                                                            </a:t>
            </a:r>
            <a:r>
              <a:rPr lang="en-GB" sz="2400" dirty="0">
                <a:solidFill>
                  <a:srgbClr val="FFC000"/>
                </a:solidFill>
              </a:rPr>
              <a:t>(Althoff et al. 2017)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EC21D5-EA27-4FB0-B73F-496C529C54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3580" y="2242159"/>
            <a:ext cx="5709473" cy="3623363"/>
          </a:xfrm>
          <a:prstGeom prst="rect">
            <a:avLst/>
          </a:prstGeom>
          <a:ln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val="182895773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A82994F-EC1E-4165-966A-7C4ECDE5DE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67064"/>
            <a:ext cx="12192000" cy="47671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55696A-AA3A-4AD9-BB01-6E2585BC9735}"/>
              </a:ext>
            </a:extLst>
          </p:cNvPr>
          <p:cNvSpPr txBox="1"/>
          <p:nvPr/>
        </p:nvSpPr>
        <p:spPr>
          <a:xfrm>
            <a:off x="789140" y="206679"/>
            <a:ext cx="111147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  <a:latin typeface="+mj-lt"/>
              </a:rPr>
              <a:t>Overview:                </a:t>
            </a:r>
            <a:r>
              <a:rPr lang="en-GB" sz="3600" dirty="0">
                <a:solidFill>
                  <a:srgbClr val="FFC000"/>
                </a:solidFill>
                <a:latin typeface="+mj-lt"/>
              </a:rPr>
              <a:t>(A Sense </a:t>
            </a:r>
            <a:r>
              <a:rPr lang="en-GB" sz="3600">
                <a:solidFill>
                  <a:srgbClr val="FFC000"/>
                </a:solidFill>
                <a:latin typeface="+mj-lt"/>
              </a:rPr>
              <a:t>of Time, </a:t>
            </a:r>
            <a:r>
              <a:rPr lang="en-GB" sz="3600" dirty="0">
                <a:solidFill>
                  <a:srgbClr val="FFC000"/>
                </a:solidFill>
                <a:latin typeface="+mj-lt"/>
              </a:rPr>
              <a:t>the Pace of Life)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4CD448-B6A3-4E5B-AD32-BCD000C2423E}"/>
              </a:ext>
            </a:extLst>
          </p:cNvPr>
          <p:cNvSpPr txBox="1"/>
          <p:nvPr/>
        </p:nvSpPr>
        <p:spPr>
          <a:xfrm>
            <a:off x="386458" y="1903460"/>
            <a:ext cx="12099903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B0F0"/>
                </a:solidFill>
              </a:rPr>
              <a:t>Clock &amp; Event Time</a:t>
            </a:r>
            <a:r>
              <a:rPr lang="en-GB" sz="2800" dirty="0"/>
              <a:t>: need for flexibility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Differences both </a:t>
            </a:r>
            <a:r>
              <a:rPr lang="en-GB" sz="2800" i="1" dirty="0">
                <a:solidFill>
                  <a:srgbClr val="00B0F0"/>
                </a:solidFill>
              </a:rPr>
              <a:t>between</a:t>
            </a:r>
            <a:r>
              <a:rPr lang="en-GB" sz="2800" dirty="0"/>
              <a:t> and </a:t>
            </a:r>
            <a:r>
              <a:rPr lang="en-GB" sz="2800" i="1" dirty="0">
                <a:solidFill>
                  <a:srgbClr val="00B0F0"/>
                </a:solidFill>
              </a:rPr>
              <a:t>within</a:t>
            </a:r>
            <a:r>
              <a:rPr lang="en-GB" sz="2800" dirty="0"/>
              <a:t> Countries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Cultural differences align with concepts of </a:t>
            </a:r>
            <a:r>
              <a:rPr lang="en-GB" sz="2800" dirty="0">
                <a:solidFill>
                  <a:srgbClr val="00B0F0"/>
                </a:solidFill>
              </a:rPr>
              <a:t>Collectivism</a:t>
            </a:r>
            <a:r>
              <a:rPr lang="en-GB" sz="2800" dirty="0"/>
              <a:t> &amp; </a:t>
            </a:r>
            <a:r>
              <a:rPr lang="en-GB" sz="2800" dirty="0">
                <a:solidFill>
                  <a:srgbClr val="00B0F0"/>
                </a:solidFill>
              </a:rPr>
              <a:t>Individualism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Japan does not follow Western </a:t>
            </a:r>
            <a:r>
              <a:rPr lang="en-GB" sz="2800"/>
              <a:t>expectations for </a:t>
            </a:r>
            <a:r>
              <a:rPr lang="en-GB" sz="2800" dirty="0"/>
              <a:t>developed economies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Walking Speed insightful for global health, obesity &amp; quality of life</a:t>
            </a:r>
          </a:p>
          <a:p>
            <a:endParaRPr lang="en-GB" sz="1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Architecture of urban design </a:t>
            </a:r>
            <a:r>
              <a:rPr lang="en-GB" sz="2800" dirty="0">
                <a:solidFill>
                  <a:srgbClr val="00B0F0"/>
                </a:solidFill>
              </a:rPr>
              <a:t>(walkability)</a:t>
            </a:r>
            <a:r>
              <a:rPr lang="en-GB" sz="2800" dirty="0"/>
              <a:t> essential for health, inclusivity &amp; quality of life </a:t>
            </a:r>
          </a:p>
          <a:p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011741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5841EB-0141-4F28-B82D-92E7880D0C77}"/>
              </a:ext>
            </a:extLst>
          </p:cNvPr>
          <p:cNvSpPr txBox="1"/>
          <p:nvPr/>
        </p:nvSpPr>
        <p:spPr>
          <a:xfrm>
            <a:off x="42789" y="898100"/>
            <a:ext cx="126115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5482A5-E0BD-43C6-815F-83539A228363}"/>
              </a:ext>
            </a:extLst>
          </p:cNvPr>
          <p:cNvSpPr txBox="1"/>
          <p:nvPr/>
        </p:nvSpPr>
        <p:spPr>
          <a:xfrm>
            <a:off x="732730" y="278559"/>
            <a:ext cx="423894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85F582-4FA1-4609-A9F6-C50BED07CECE}"/>
              </a:ext>
            </a:extLst>
          </p:cNvPr>
          <p:cNvSpPr txBox="1"/>
          <p:nvPr/>
        </p:nvSpPr>
        <p:spPr>
          <a:xfrm>
            <a:off x="732730" y="182293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			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4F043D-F1DC-4569-8439-0BBA85B9985A}"/>
              </a:ext>
            </a:extLst>
          </p:cNvPr>
          <p:cNvSpPr txBox="1"/>
          <p:nvPr/>
        </p:nvSpPr>
        <p:spPr>
          <a:xfrm>
            <a:off x="582352" y="1334736"/>
            <a:ext cx="10847540" cy="5244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Althoff T., Sosic, R., Hicks J., King A., Delp S., &amp; Lescovek J. (2017). Large-scale physical activity data reveal worldwide activity inequality.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Nature.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547, 336-339. Available at: </a:t>
            </a:r>
            <a:r>
              <a:rPr lang="en-GB" sz="16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https://search-proquest-com.ezproxy.uwtsd.ac.uk/docview/1922889998/fulltextPDF/E9173C318EBA4BADPQ/1?accountid=130472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[Accessed 17.02.20]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Home: The popularity of 'time' unveiled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http://news.bbc.co.uk/1/hi/uk/5104778.stm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[Accessed 17.02.2019]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Bosina, E. (2018). A new generic approach to the pedestrian fundamental diagram.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IVT Schriftenreihe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de-DE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183.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600" dirty="0">
                <a:hlinkClick r:id="rId4"/>
              </a:rPr>
              <a:t>https://www.research-collection.ethz.ch/handle/20.500.11850/296226</a:t>
            </a:r>
            <a:r>
              <a:rPr lang="en-GB" sz="1600" dirty="0"/>
              <a:t> 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17.02.20]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Brislin, R., &amp; Kim, E. (2003). Cultural diversity in people's understanding and uses of time.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Human Resources Abstracts.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38.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Fritz S., &amp; Lusardi M. (2009). White paper: "walking speed: The sixth vital sign".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Geriatric Physical Therapy. 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32, 2-5. Available at: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https://www.researchgate.net/publication/284885443_Walking_speed_The_sixth_vital_sign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[Accessed 17.02.2020]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prstClr val="white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Fulmer, C., Crosby, B. &amp; Gelfand, M. (2015) </a:t>
            </a:r>
            <a:r>
              <a:rPr lang="en-GB" sz="1600" i="1" dirty="0">
                <a:solidFill>
                  <a:prstClr val="white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Cross-Cultural Perspectives on Time</a:t>
            </a:r>
            <a:r>
              <a:rPr lang="en-GB" sz="1600" dirty="0">
                <a:solidFill>
                  <a:prstClr val="white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 Available at: </a:t>
            </a:r>
            <a:r>
              <a:rPr lang="en-GB" sz="16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https://www.academia.edu/9366948/Cross-Cultural_Perspectives_on_Time</a:t>
            </a:r>
            <a:r>
              <a:rPr lang="en-GB" sz="1600" dirty="0">
                <a:solidFill>
                  <a:prstClr val="white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[Accessed 22.02.20]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Hofstede (2011 Dimensionalizing Cultures: The Hofstede Model in Context Geert Hofstede </a:t>
            </a:r>
            <a:r>
              <a:rPr lang="en-GB" sz="16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https://scholarworks.gvsu.edu/cgi/viewcontent.cgi?referer=&amp;httpsredir=1&amp;article=1014&amp;context=orpc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[Accessed 17.02.20]</a:t>
            </a:r>
          </a:p>
          <a:p>
            <a:endParaRPr lang="en-GB" dirty="0">
              <a:solidFill>
                <a:prstClr val="white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153981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5841EB-0141-4F28-B82D-92E7880D0C77}"/>
              </a:ext>
            </a:extLst>
          </p:cNvPr>
          <p:cNvSpPr txBox="1"/>
          <p:nvPr/>
        </p:nvSpPr>
        <p:spPr>
          <a:xfrm>
            <a:off x="42789" y="898100"/>
            <a:ext cx="126115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_________________________________________________________________________________________________________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5482A5-E0BD-43C6-815F-83539A228363}"/>
              </a:ext>
            </a:extLst>
          </p:cNvPr>
          <p:cNvSpPr txBox="1"/>
          <p:nvPr/>
        </p:nvSpPr>
        <p:spPr>
          <a:xfrm>
            <a:off x="732730" y="278559"/>
            <a:ext cx="423894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FFC000"/>
                </a:solidFill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85F582-4FA1-4609-A9F6-C50BED07CECE}"/>
              </a:ext>
            </a:extLst>
          </p:cNvPr>
          <p:cNvSpPr txBox="1"/>
          <p:nvPr/>
        </p:nvSpPr>
        <p:spPr>
          <a:xfrm>
            <a:off x="732730" y="182293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			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4F043D-F1DC-4569-8439-0BBA85B9985A}"/>
              </a:ext>
            </a:extLst>
          </p:cNvPr>
          <p:cNvSpPr txBox="1"/>
          <p:nvPr/>
        </p:nvSpPr>
        <p:spPr>
          <a:xfrm>
            <a:off x="513567" y="1667541"/>
            <a:ext cx="10847540" cy="4255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Hofstede (2014) </a:t>
            </a:r>
            <a:r>
              <a:rPr lang="en-GB" sz="16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https://www.youtube.com/watch?v=zQj1VPNPHlI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10 minutes with Geert Hofstede on Individualisme versus Collectivisme 10112014  Published on Nov 18, 2014 [Accessed 17.02.20]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Levine, R. V., Lynch, K., Miyake, K., &amp; Lucia, M. (1989). The Type A city: Coronary heart disease and the pace of life. 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Behavioral Medicine. 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12, 509-524.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Levine, R. (2006).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geography of time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Oxford, </a:t>
            </a:r>
            <a:r>
              <a:rPr lang="en-GB" sz="16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Oneworld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Publ.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Levine, R. V. and Norenzayan, A. (1999) The Pace of Life in 31 Countries,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Cross-Cultural Psychology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30(2), pp.178–205. Available at:  </a:t>
            </a:r>
            <a:r>
              <a:rPr lang="en-GB" sz="16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https://www.researchgate.net/publication/43117638_The_Pace_of_Life_in_31_Countries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[Accessed 17.02.20]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Schmitt, A., &amp; Atzwanger, K. (1995). Walking fast-ranking high: A sociobiological perspective on pace.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Ethology and </a:t>
            </a:r>
            <a:r>
              <a:rPr lang="en-GB" sz="1600" i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Sociobiology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16, 451-462. Available at: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https://www.sciencedirect.com/science/article/pii/0162309595000704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[Accessed 17.02.2020] (Also see: </a:t>
            </a:r>
            <a:r>
              <a:rPr lang="en-GB" sz="16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https://www.improbable.com/2010/10/26/a-quick-take-on-fast-walkers/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[Accessed 17.02.2020])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Zimbardo, P. G., &amp; Boyd, J. (2009). </a:t>
            </a:r>
            <a:r>
              <a:rPr lang="en-GB" sz="16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time paradox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London, Rider.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solidFill>
                <a:prstClr val="white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43812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10123</TotalTime>
  <Words>3912</Words>
  <Application>Microsoft Office PowerPoint</Application>
  <PresentationFormat>Widescreen</PresentationFormat>
  <Paragraphs>608</Paragraphs>
  <Slides>47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47</vt:i4>
      </vt:variant>
    </vt:vector>
  </HeadingPairs>
  <TitlesOfParts>
    <vt:vector size="52" baseType="lpstr">
      <vt:lpstr>Arial</vt:lpstr>
      <vt:lpstr>Calibri</vt:lpstr>
      <vt:lpstr>Calibri Light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Ros Coard</dc:creator>
  <cp:lastModifiedBy>Andy Coard</cp:lastModifiedBy>
  <cp:revision>411</cp:revision>
  <dcterms:created xsi:type="dcterms:W3CDTF">2019-02-26T20:51:36Z</dcterms:created>
  <dcterms:modified xsi:type="dcterms:W3CDTF">2020-02-24T15:42:05Z</dcterms:modified>
</cp:coreProperties>
</file>