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7"/>
  </p:notesMasterIdLst>
  <p:sldIdLst>
    <p:sldId id="256" r:id="rId2"/>
    <p:sldId id="257" r:id="rId3"/>
    <p:sldId id="258" r:id="rId4"/>
    <p:sldId id="259" r:id="rId5"/>
    <p:sldId id="260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300" r:id="rId27"/>
    <p:sldId id="301" r:id="rId28"/>
    <p:sldId id="302" r:id="rId29"/>
    <p:sldId id="303" r:id="rId30"/>
    <p:sldId id="304" r:id="rId31"/>
    <p:sldId id="305" r:id="rId32"/>
    <p:sldId id="306" r:id="rId33"/>
    <p:sldId id="307" r:id="rId34"/>
    <p:sldId id="308" r:id="rId35"/>
    <p:sldId id="309" r:id="rId36"/>
    <p:sldId id="310" r:id="rId37"/>
    <p:sldId id="311" r:id="rId38"/>
    <p:sldId id="312" r:id="rId39"/>
    <p:sldId id="313" r:id="rId40"/>
    <p:sldId id="314" r:id="rId41"/>
    <p:sldId id="315" r:id="rId42"/>
    <p:sldId id="316" r:id="rId43"/>
    <p:sldId id="317" r:id="rId44"/>
    <p:sldId id="318" r:id="rId45"/>
    <p:sldId id="319" r:id="rId46"/>
    <p:sldId id="320" r:id="rId47"/>
    <p:sldId id="321" r:id="rId48"/>
    <p:sldId id="322" r:id="rId49"/>
    <p:sldId id="323" r:id="rId50"/>
    <p:sldId id="324" r:id="rId51"/>
    <p:sldId id="325" r:id="rId52"/>
    <p:sldId id="326" r:id="rId53"/>
    <p:sldId id="327" r:id="rId54"/>
    <p:sldId id="328" r:id="rId55"/>
    <p:sldId id="329" r:id="rId56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255" autoAdjust="0"/>
    <p:restoredTop sz="94660"/>
  </p:normalViewPr>
  <p:slideViewPr>
    <p:cSldViewPr>
      <p:cViewPr varScale="1">
        <p:scale>
          <a:sx n="57" d="100"/>
          <a:sy n="57" d="100"/>
        </p:scale>
        <p:origin x="1204" y="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1EE191-3EAF-4B1E-82F6-40490EEC6B77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2F192C-5069-4E1B-9CFF-9FBB81C2B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569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8B9A62BC-D544-0EE9-EE7F-5C219BB25C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39F89049-877A-A673-0A67-8FC3A85768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F5D65355-EC32-AE3B-A836-02B5C34852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5B8AF70-6DC1-4F41-934F-65F0289DF89C}" type="slidenum">
              <a:rPr lang="en-US" altLang="en-US" smtClean="0"/>
              <a:pPr/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3C3C3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7/9/2025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7/9/2025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446531" y="457198"/>
            <a:ext cx="3703320" cy="95250"/>
          </a:xfrm>
          <a:custGeom>
            <a:avLst/>
            <a:gdLst/>
            <a:ahLst/>
            <a:cxnLst/>
            <a:rect l="l" t="t" r="r" b="b"/>
            <a:pathLst>
              <a:path w="3703320" h="95250">
                <a:moveTo>
                  <a:pt x="0" y="94997"/>
                </a:moveTo>
                <a:lnTo>
                  <a:pt x="3703320" y="94997"/>
                </a:lnTo>
                <a:lnTo>
                  <a:pt x="3703320" y="0"/>
                </a:lnTo>
                <a:lnTo>
                  <a:pt x="0" y="0"/>
                </a:lnTo>
                <a:lnTo>
                  <a:pt x="0" y="94997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8042147" y="453641"/>
            <a:ext cx="3703320" cy="99060"/>
          </a:xfrm>
          <a:custGeom>
            <a:avLst/>
            <a:gdLst/>
            <a:ahLst/>
            <a:cxnLst/>
            <a:rect l="l" t="t" r="r" b="b"/>
            <a:pathLst>
              <a:path w="3703320" h="99059">
                <a:moveTo>
                  <a:pt x="0" y="98554"/>
                </a:moveTo>
                <a:lnTo>
                  <a:pt x="3703320" y="98554"/>
                </a:lnTo>
                <a:lnTo>
                  <a:pt x="3703320" y="0"/>
                </a:lnTo>
                <a:lnTo>
                  <a:pt x="0" y="0"/>
                </a:lnTo>
                <a:lnTo>
                  <a:pt x="0" y="98554"/>
                </a:lnTo>
                <a:close/>
              </a:path>
            </a:pathLst>
          </a:custGeom>
          <a:solidFill>
            <a:srgbClr val="959FA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4241800" y="457200"/>
            <a:ext cx="3703320" cy="91440"/>
          </a:xfrm>
          <a:custGeom>
            <a:avLst/>
            <a:gdLst/>
            <a:ahLst/>
            <a:cxnLst/>
            <a:rect l="l" t="t" r="r" b="b"/>
            <a:pathLst>
              <a:path w="3703320" h="91440">
                <a:moveTo>
                  <a:pt x="0" y="91439"/>
                </a:moveTo>
                <a:lnTo>
                  <a:pt x="3703320" y="91439"/>
                </a:lnTo>
                <a:lnTo>
                  <a:pt x="3703320" y="0"/>
                </a:lnTo>
                <a:lnTo>
                  <a:pt x="0" y="0"/>
                </a:lnTo>
                <a:lnTo>
                  <a:pt x="0" y="91439"/>
                </a:lnTo>
                <a:close/>
              </a:path>
            </a:pathLst>
          </a:custGeom>
          <a:solidFill>
            <a:srgbClr val="4590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440283" y="614349"/>
            <a:ext cx="11309350" cy="1189355"/>
          </a:xfrm>
          <a:custGeom>
            <a:avLst/>
            <a:gdLst/>
            <a:ahLst/>
            <a:cxnLst/>
            <a:rect l="l" t="t" r="r" b="b"/>
            <a:pathLst>
              <a:path w="11309350" h="1189355">
                <a:moveTo>
                  <a:pt x="0" y="1189304"/>
                </a:moveTo>
                <a:lnTo>
                  <a:pt x="11309350" y="1189304"/>
                </a:lnTo>
                <a:lnTo>
                  <a:pt x="11309350" y="0"/>
                </a:lnTo>
                <a:lnTo>
                  <a:pt x="0" y="0"/>
                </a:lnTo>
                <a:lnTo>
                  <a:pt x="0" y="1189304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7/9/2025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276999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76211" y="642918"/>
            <a:ext cx="10972800" cy="4308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50249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446531" y="457198"/>
            <a:ext cx="3703320" cy="95250"/>
          </a:xfrm>
          <a:custGeom>
            <a:avLst/>
            <a:gdLst/>
            <a:ahLst/>
            <a:cxnLst/>
            <a:rect l="l" t="t" r="r" b="b"/>
            <a:pathLst>
              <a:path w="3703320" h="95250">
                <a:moveTo>
                  <a:pt x="0" y="94997"/>
                </a:moveTo>
                <a:lnTo>
                  <a:pt x="3703320" y="94997"/>
                </a:lnTo>
                <a:lnTo>
                  <a:pt x="3703320" y="0"/>
                </a:lnTo>
                <a:lnTo>
                  <a:pt x="0" y="0"/>
                </a:lnTo>
                <a:lnTo>
                  <a:pt x="0" y="94997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8042147" y="453641"/>
            <a:ext cx="3703320" cy="99060"/>
          </a:xfrm>
          <a:custGeom>
            <a:avLst/>
            <a:gdLst/>
            <a:ahLst/>
            <a:cxnLst/>
            <a:rect l="l" t="t" r="r" b="b"/>
            <a:pathLst>
              <a:path w="3703320" h="99059">
                <a:moveTo>
                  <a:pt x="0" y="98554"/>
                </a:moveTo>
                <a:lnTo>
                  <a:pt x="3703320" y="98554"/>
                </a:lnTo>
                <a:lnTo>
                  <a:pt x="3703320" y="0"/>
                </a:lnTo>
                <a:lnTo>
                  <a:pt x="0" y="0"/>
                </a:lnTo>
                <a:lnTo>
                  <a:pt x="0" y="98554"/>
                </a:lnTo>
                <a:close/>
              </a:path>
            </a:pathLst>
          </a:custGeom>
          <a:solidFill>
            <a:srgbClr val="959FA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4241800" y="457200"/>
            <a:ext cx="3703320" cy="91440"/>
          </a:xfrm>
          <a:custGeom>
            <a:avLst/>
            <a:gdLst/>
            <a:ahLst/>
            <a:cxnLst/>
            <a:rect l="l" t="t" r="r" b="b"/>
            <a:pathLst>
              <a:path w="3703320" h="91440">
                <a:moveTo>
                  <a:pt x="0" y="91439"/>
                </a:moveTo>
                <a:lnTo>
                  <a:pt x="3703320" y="91439"/>
                </a:lnTo>
                <a:lnTo>
                  <a:pt x="3703320" y="0"/>
                </a:lnTo>
                <a:lnTo>
                  <a:pt x="0" y="0"/>
                </a:lnTo>
                <a:lnTo>
                  <a:pt x="0" y="91439"/>
                </a:lnTo>
                <a:close/>
              </a:path>
            </a:pathLst>
          </a:custGeom>
          <a:solidFill>
            <a:srgbClr val="4590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40283" y="614349"/>
            <a:ext cx="11311432" cy="11893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59993" y="2170646"/>
            <a:ext cx="7371715" cy="15862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3C3C3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cloudstorageforensics2013@hotmail.com" TargetMode="External"/><Relationship Id="rId2" Type="http://schemas.openxmlformats.org/officeDocument/2006/relationships/hyperlink" Target="mailto:cloudstorageforensics2013@gmail.co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8.jpg"/><Relationship Id="rId4" Type="http://schemas.openxmlformats.org/officeDocument/2006/relationships/image" Target="../media/image47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hyperlink" Target="http://cansecwest.com/slides/2013/Cracking%25" TargetMode="Externa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7">
            <a:extLst>
              <a:ext uri="{FF2B5EF4-FFF2-40B4-BE49-F238E27FC236}">
                <a16:creationId xmlns:a16="http://schemas.microsoft.com/office/drawing/2014/main" id="{F234B7FE-38F4-54F1-8266-895F4E9362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1" y="1341438"/>
            <a:ext cx="7991475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400" b="1" dirty="0">
                <a:solidFill>
                  <a:srgbClr val="68211A"/>
                </a:solidFill>
              </a:rPr>
              <a:t>Digital Forensics Analysis (ACCA7031_LON)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br>
              <a:rPr lang="en-GB" altLang="en-US" sz="4000" b="1" dirty="0">
                <a:solidFill>
                  <a:srgbClr val="68211A"/>
                </a:solidFill>
              </a:rPr>
            </a:br>
            <a:endParaRPr lang="en-GB" altLang="en-US" sz="4000" b="1" dirty="0">
              <a:solidFill>
                <a:srgbClr val="68211A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68211A"/>
                </a:solidFill>
              </a:rPr>
              <a:t>Lecture 5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4000" b="1" dirty="0">
              <a:solidFill>
                <a:srgbClr val="68211A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/>
              <a:t>Cloud Storage Forensics</a:t>
            </a:r>
            <a:endParaRPr lang="en-US" altLang="en-US" sz="4000" b="1" dirty="0">
              <a:solidFill>
                <a:srgbClr val="68211A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0283" y="614349"/>
            <a:ext cx="11309350" cy="1189355"/>
          </a:xfrm>
          <a:custGeom>
            <a:avLst/>
            <a:gdLst/>
            <a:ahLst/>
            <a:cxnLst/>
            <a:rect l="l" t="t" r="r" b="b"/>
            <a:pathLst>
              <a:path w="11309350" h="1189355">
                <a:moveTo>
                  <a:pt x="0" y="1189304"/>
                </a:moveTo>
                <a:lnTo>
                  <a:pt x="11309350" y="1189304"/>
                </a:lnTo>
                <a:lnTo>
                  <a:pt x="11309350" y="0"/>
                </a:lnTo>
                <a:lnTo>
                  <a:pt x="0" y="0"/>
                </a:lnTo>
                <a:lnTo>
                  <a:pt x="0" y="1189304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2693" y="1217422"/>
            <a:ext cx="161226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pc="140" dirty="0"/>
              <a:t>SUMMA</a:t>
            </a:r>
            <a:r>
              <a:rPr spc="-220" dirty="0"/>
              <a:t>R</a:t>
            </a:r>
            <a:r>
              <a:rPr spc="90" dirty="0"/>
              <a:t>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9993" y="2392007"/>
            <a:ext cx="6416675" cy="3492500"/>
          </a:xfrm>
          <a:prstGeom prst="rect">
            <a:avLst/>
          </a:prstGeom>
        </p:spPr>
        <p:txBody>
          <a:bodyPr vert="horz" wrap="square" lIns="0" tIns="14414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5" dirty="0">
                <a:solidFill>
                  <a:srgbClr val="3C3C3C"/>
                </a:solidFill>
                <a:latin typeface="Trebuchet MS"/>
                <a:cs typeface="Trebuchet MS"/>
              </a:rPr>
              <a:t>Cloud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Storage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services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Testing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environment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</a:t>
            </a: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methodology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Forensics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artifacts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left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20" dirty="0">
                <a:solidFill>
                  <a:srgbClr val="3C3C3C"/>
                </a:solidFill>
                <a:latin typeface="Trebuchet MS"/>
                <a:cs typeface="Trebuchet MS"/>
              </a:rPr>
              <a:t>Cloud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Storage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services 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800" spc="-5" dirty="0">
                <a:solidFill>
                  <a:srgbClr val="3C3C3C"/>
                </a:solidFill>
                <a:latin typeface="Trebuchet MS"/>
                <a:cs typeface="Trebuchet MS"/>
              </a:rPr>
              <a:t>Windows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105" dirty="0">
                <a:solidFill>
                  <a:srgbClr val="3C3C3C"/>
                </a:solidFill>
                <a:latin typeface="Trebuchet MS"/>
                <a:cs typeface="Trebuchet MS"/>
              </a:rPr>
              <a:t>OS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95" dirty="0">
                <a:solidFill>
                  <a:srgbClr val="3C3C3C"/>
                </a:solidFill>
                <a:latin typeface="Trebuchet MS"/>
                <a:cs typeface="Trebuchet MS"/>
              </a:rPr>
              <a:t>Installation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70" dirty="0">
                <a:solidFill>
                  <a:srgbClr val="3C3C3C"/>
                </a:solidFill>
                <a:latin typeface="Trebuchet MS"/>
                <a:cs typeface="Trebuchet MS"/>
              </a:rPr>
              <a:t>Usage </a:t>
            </a:r>
            <a:r>
              <a:rPr sz="1600" spc="-100" dirty="0">
                <a:solidFill>
                  <a:srgbClr val="3C3C3C"/>
                </a:solidFill>
                <a:latin typeface="Trebuchet MS"/>
                <a:cs typeface="Trebuchet MS"/>
              </a:rPr>
              <a:t>by</a:t>
            </a:r>
            <a:r>
              <a:rPr sz="1600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software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70" dirty="0">
                <a:solidFill>
                  <a:srgbClr val="3C3C3C"/>
                </a:solidFill>
                <a:latin typeface="Trebuchet MS"/>
                <a:cs typeface="Trebuchet MS"/>
              </a:rPr>
              <a:t>Usage </a:t>
            </a:r>
            <a:r>
              <a:rPr sz="1600" spc="-100" dirty="0">
                <a:solidFill>
                  <a:srgbClr val="3C3C3C"/>
                </a:solidFill>
                <a:latin typeface="Trebuchet MS"/>
                <a:cs typeface="Trebuchet MS"/>
              </a:rPr>
              <a:t>by</a:t>
            </a:r>
            <a:r>
              <a:rPr sz="1600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45" dirty="0">
                <a:solidFill>
                  <a:srgbClr val="3C3C3C"/>
                </a:solidFill>
                <a:latin typeface="Trebuchet MS"/>
                <a:cs typeface="Trebuchet MS"/>
              </a:rPr>
              <a:t>browser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85" dirty="0">
                <a:solidFill>
                  <a:srgbClr val="3C3C3C"/>
                </a:solidFill>
                <a:latin typeface="Trebuchet MS"/>
                <a:cs typeface="Trebuchet MS"/>
              </a:rPr>
              <a:t>RAM</a:t>
            </a:r>
            <a:r>
              <a:rPr sz="1600" spc="-2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70" dirty="0">
                <a:solidFill>
                  <a:srgbClr val="3C3C3C"/>
                </a:solidFill>
                <a:latin typeface="Trebuchet MS"/>
                <a:cs typeface="Trebuchet MS"/>
              </a:rPr>
              <a:t>Analysis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80" dirty="0">
                <a:solidFill>
                  <a:srgbClr val="3C3C3C"/>
                </a:solidFill>
                <a:latin typeface="Trebuchet MS"/>
                <a:cs typeface="Trebuchet MS"/>
              </a:rPr>
              <a:t>Uninstall</a:t>
            </a:r>
            <a:endParaRPr sz="16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Forensics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artifacts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left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20" dirty="0">
                <a:solidFill>
                  <a:srgbClr val="3C3C3C"/>
                </a:solidFill>
                <a:latin typeface="Trebuchet MS"/>
                <a:cs typeface="Trebuchet MS"/>
              </a:rPr>
              <a:t>Cloud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Storage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software 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iOS</a:t>
            </a:r>
            <a:r>
              <a:rPr sz="1800" spc="2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devices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240" dirty="0"/>
              <a:t>CLOUD</a:t>
            </a:r>
            <a:r>
              <a:rPr spc="-55" dirty="0"/>
              <a:t> </a:t>
            </a:r>
            <a:r>
              <a:rPr spc="60" dirty="0"/>
              <a:t>STORAGE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090636"/>
            <a:ext cx="10875645" cy="3818353"/>
          </a:xfrm>
          <a:prstGeom prst="rect">
            <a:avLst/>
          </a:prstGeom>
        </p:spPr>
        <p:txBody>
          <a:bodyPr vert="horz" wrap="square" lIns="0" tIns="14414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800" spc="-15" dirty="0">
                <a:solidFill>
                  <a:srgbClr val="3C3C3C"/>
                </a:solidFill>
                <a:latin typeface="Trebuchet MS"/>
                <a:cs typeface="Trebuchet MS"/>
              </a:rPr>
              <a:t>Cloud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Storage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services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easier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spc="-15" dirty="0">
                <a:solidFill>
                  <a:srgbClr val="3C3C3C"/>
                </a:solidFill>
                <a:latin typeface="Trebuchet MS"/>
                <a:cs typeface="Trebuchet MS"/>
              </a:rPr>
              <a:t>our </a:t>
            </a:r>
            <a:r>
              <a:rPr sz="1800" spc="-145" dirty="0">
                <a:solidFill>
                  <a:srgbClr val="3C3C3C"/>
                </a:solidFill>
                <a:latin typeface="Trebuchet MS"/>
                <a:cs typeface="Trebuchet MS"/>
              </a:rPr>
              <a:t>data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share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other</a:t>
            </a:r>
            <a:r>
              <a:rPr sz="1800" spc="3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people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using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computer,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smartphone </a:t>
            </a:r>
            <a:r>
              <a:rPr sz="1800" spc="20" dirty="0">
                <a:solidFill>
                  <a:srgbClr val="3C3C3C"/>
                </a:solidFill>
                <a:latin typeface="Trebuchet MS"/>
                <a:cs typeface="Trebuchet MS"/>
              </a:rPr>
              <a:t>or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tablet</a:t>
            </a:r>
            <a:r>
              <a:rPr sz="1800" spc="-2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device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choose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between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free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commercial</a:t>
            </a:r>
            <a:r>
              <a:rPr sz="1800" spc="1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solutions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obviously </a:t>
            </a:r>
            <a:r>
              <a:rPr sz="1800" spc="-145" dirty="0">
                <a:solidFill>
                  <a:srgbClr val="3C3C3C"/>
                </a:solidFill>
                <a:latin typeface="Trebuchet MS"/>
                <a:cs typeface="Trebuchet MS"/>
              </a:rPr>
              <a:t>have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great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problem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security </a:t>
            </a:r>
            <a:r>
              <a:rPr sz="1800" b="1" spc="-40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55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800" b="1" dirty="0">
                <a:solidFill>
                  <a:srgbClr val="3C3C3C"/>
                </a:solidFill>
                <a:latin typeface="Trebuchet MS"/>
                <a:cs typeface="Trebuchet MS"/>
              </a:rPr>
              <a:t>stored </a:t>
            </a:r>
            <a:r>
              <a:rPr sz="1800" b="1" spc="15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800" b="1" spc="55" dirty="0">
                <a:solidFill>
                  <a:srgbClr val="3C3C3C"/>
                </a:solidFill>
                <a:latin typeface="Trebuchet MS"/>
                <a:cs typeface="Trebuchet MS"/>
              </a:rPr>
              <a:t>Cloud </a:t>
            </a:r>
            <a:r>
              <a:rPr sz="1800" b="1" spc="30" dirty="0">
                <a:solidFill>
                  <a:srgbClr val="3C3C3C"/>
                </a:solidFill>
                <a:latin typeface="Trebuchet MS"/>
                <a:cs typeface="Trebuchet MS"/>
              </a:rPr>
              <a:t>Storage</a:t>
            </a:r>
            <a:r>
              <a:rPr sz="1800" b="1" spc="-2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10" dirty="0">
                <a:solidFill>
                  <a:srgbClr val="3C3C3C"/>
                </a:solidFill>
                <a:latin typeface="Trebuchet MS"/>
                <a:cs typeface="Trebuchet MS"/>
              </a:rPr>
              <a:t>servers</a:t>
            </a:r>
            <a:endParaRPr sz="1800" dirty="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4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45" dirty="0">
                <a:solidFill>
                  <a:srgbClr val="3C3C3C"/>
                </a:solidFill>
                <a:latin typeface="Trebuchet MS"/>
                <a:cs typeface="Trebuchet MS"/>
              </a:rPr>
              <a:t>E.g.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600" b="1" spc="-4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loose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600" b="1" spc="-20" dirty="0">
                <a:solidFill>
                  <a:srgbClr val="3C3C3C"/>
                </a:solidFill>
                <a:latin typeface="Trebuchet MS"/>
                <a:cs typeface="Trebuchet MS"/>
              </a:rPr>
              <a:t>credentials 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everyone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600" b="1" spc="-20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600" b="1" spc="15" dirty="0">
                <a:solidFill>
                  <a:srgbClr val="3C3C3C"/>
                </a:solidFill>
                <a:latin typeface="Trebuchet MS"/>
                <a:cs typeface="Trebuchet MS"/>
              </a:rPr>
              <a:t>our </a:t>
            </a:r>
            <a:r>
              <a:rPr sz="1600" b="1" spc="-6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600" b="1" spc="10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600" b="1" spc="40" dirty="0">
                <a:solidFill>
                  <a:srgbClr val="3C3C3C"/>
                </a:solidFill>
                <a:latin typeface="Trebuchet MS"/>
                <a:cs typeface="Trebuchet MS"/>
              </a:rPr>
              <a:t>cloud…and </a:t>
            </a:r>
            <a:r>
              <a:rPr sz="1600" b="1" spc="10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600" b="1" spc="15" dirty="0">
                <a:solidFill>
                  <a:srgbClr val="3C3C3C"/>
                </a:solidFill>
                <a:latin typeface="Trebuchet MS"/>
                <a:cs typeface="Trebuchet MS"/>
              </a:rPr>
              <a:t>our</a:t>
            </a:r>
            <a:r>
              <a:rPr sz="1600" b="1" spc="-229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45" dirty="0">
                <a:solidFill>
                  <a:srgbClr val="3C3C3C"/>
                </a:solidFill>
                <a:latin typeface="Trebuchet MS"/>
                <a:cs typeface="Trebuchet MS"/>
              </a:rPr>
              <a:t>devices?</a:t>
            </a:r>
            <a:endParaRPr sz="1600" dirty="0">
              <a:latin typeface="Trebuchet MS"/>
              <a:cs typeface="Trebuchet MS"/>
            </a:endParaRPr>
          </a:p>
          <a:p>
            <a:pPr marL="318770" marR="5080" indent="-306705">
              <a:lnSpc>
                <a:spcPct val="100000"/>
              </a:lnSpc>
              <a:spcBef>
                <a:spcPts val="10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made different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tests 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verify the artifacts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left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by the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usage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most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popular </a:t>
            </a:r>
            <a:r>
              <a:rPr sz="1800" spc="-20" dirty="0">
                <a:solidFill>
                  <a:srgbClr val="3C3C3C"/>
                </a:solidFill>
                <a:latin typeface="Trebuchet MS"/>
                <a:cs typeface="Trebuchet MS"/>
              </a:rPr>
              <a:t>Cloud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Storage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services 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on 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personal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computers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mobile</a:t>
            </a:r>
            <a:r>
              <a:rPr sz="1800" spc="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devices</a:t>
            </a:r>
            <a:endParaRPr sz="1800" dirty="0">
              <a:latin typeface="Trebuchet MS"/>
              <a:cs typeface="Trebuchet MS"/>
            </a:endParaRPr>
          </a:p>
          <a:p>
            <a:pPr marL="641985" lvl="1" indent="-305435">
              <a:spcBef>
                <a:spcPts val="9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lang="en-GB" sz="1600" dirty="0">
                <a:solidFill>
                  <a:srgbClr val="3C3C3C"/>
                </a:solidFill>
                <a:latin typeface="Trebuchet MS"/>
                <a:cs typeface="Trebuchet MS"/>
              </a:rPr>
              <a:t>OneDrive (</a:t>
            </a:r>
            <a:r>
              <a:rPr lang="en-GB" sz="1600" dirty="0" err="1">
                <a:solidFill>
                  <a:srgbClr val="3C3C3C"/>
                </a:solidFill>
                <a:latin typeface="Trebuchet MS"/>
                <a:cs typeface="Trebuchet MS"/>
              </a:rPr>
              <a:t>formaly</a:t>
            </a:r>
            <a:r>
              <a:rPr lang="en-GB" sz="16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lang="en-GB" sz="1600" spc="-40" dirty="0">
                <a:solidFill>
                  <a:srgbClr val="3C3C3C"/>
                </a:solidFill>
                <a:latin typeface="Trebuchet MS"/>
                <a:cs typeface="Trebuchet MS"/>
              </a:rPr>
              <a:t>SkyDrive</a:t>
            </a:r>
            <a:r>
              <a:rPr lang="en-GB" sz="1600" spc="-40" dirty="0">
                <a:latin typeface="Trebuchet MS"/>
                <a:cs typeface="Trebuchet MS"/>
              </a:rPr>
              <a:t>,</a:t>
            </a:r>
            <a:r>
              <a:rPr lang="en-GB" sz="16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dirty="0">
                <a:solidFill>
                  <a:srgbClr val="3C3C3C"/>
                </a:solidFill>
                <a:latin typeface="Trebuchet MS"/>
                <a:cs typeface="Trebuchet MS"/>
              </a:rPr>
              <a:t>Dropbox</a:t>
            </a:r>
            <a:r>
              <a:rPr lang="en-GB" sz="1600" dirty="0">
                <a:solidFill>
                  <a:srgbClr val="3C3C3C"/>
                </a:solidFill>
                <a:latin typeface="Trebuchet MS"/>
                <a:cs typeface="Trebuchet MS"/>
              </a:rPr>
              <a:t>)</a:t>
            </a:r>
            <a:endParaRPr sz="1600" dirty="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40" dirty="0">
                <a:solidFill>
                  <a:srgbClr val="3C3C3C"/>
                </a:solidFill>
                <a:latin typeface="Trebuchet MS"/>
                <a:cs typeface="Trebuchet MS"/>
              </a:rPr>
              <a:t>Google</a:t>
            </a:r>
            <a:r>
              <a:rPr sz="1600" spc="-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25" dirty="0">
                <a:solidFill>
                  <a:srgbClr val="3C3C3C"/>
                </a:solidFill>
                <a:latin typeface="Trebuchet MS"/>
                <a:cs typeface="Trebuchet MS"/>
              </a:rPr>
              <a:t>Drive</a:t>
            </a:r>
            <a:endParaRPr sz="1600" dirty="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40" dirty="0">
                <a:solidFill>
                  <a:srgbClr val="3C3C3C"/>
                </a:solidFill>
                <a:latin typeface="Trebuchet MS"/>
                <a:cs typeface="Trebuchet MS"/>
              </a:rPr>
              <a:t>iCloud</a:t>
            </a:r>
            <a:endParaRPr sz="16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65" dirty="0"/>
              <a:t>TESTING</a:t>
            </a:r>
            <a:r>
              <a:rPr spc="-75" dirty="0"/>
              <a:t> </a:t>
            </a:r>
            <a:r>
              <a:rPr spc="135" dirty="0"/>
              <a:t>ENVIRONMENT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290416"/>
            <a:ext cx="7325359" cy="2052955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" dirty="0">
                <a:solidFill>
                  <a:srgbClr val="3C3C3C"/>
                </a:solidFill>
                <a:latin typeface="Trebuchet MS"/>
                <a:cs typeface="Trebuchet MS"/>
              </a:rPr>
              <a:t>Windows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7</a:t>
            </a:r>
            <a:r>
              <a:rPr lang="en-GB" sz="1800" spc="-45" dirty="0">
                <a:solidFill>
                  <a:srgbClr val="3C3C3C"/>
                </a:solidFill>
                <a:latin typeface="Trebuchet MS"/>
                <a:cs typeface="Trebuchet MS"/>
              </a:rPr>
              <a:t>/10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64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bit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Operating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System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Mozilla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Firefox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Internet 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Explorer</a:t>
            </a:r>
            <a:r>
              <a:rPr sz="1800" spc="9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browsers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b="1" spc="25" dirty="0">
                <a:solidFill>
                  <a:srgbClr val="3C3C3C"/>
                </a:solidFill>
                <a:latin typeface="Trebuchet MS"/>
                <a:cs typeface="Trebuchet MS"/>
              </a:rPr>
              <a:t>DiskPulse 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tool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track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disk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usage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(created,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modified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r>
              <a:rPr sz="1800" spc="1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files)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b="1" spc="50" dirty="0">
                <a:solidFill>
                  <a:srgbClr val="3C3C3C"/>
                </a:solidFill>
                <a:latin typeface="Trebuchet MS"/>
                <a:cs typeface="Trebuchet MS"/>
              </a:rPr>
              <a:t>RegShot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b="1" spc="60" dirty="0">
                <a:solidFill>
                  <a:srgbClr val="3C3C3C"/>
                </a:solidFill>
                <a:latin typeface="Trebuchet MS"/>
                <a:cs typeface="Trebuchet MS"/>
              </a:rPr>
              <a:t>RegFromApp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track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registry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changes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2 </a:t>
            </a: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email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accounts: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84605" y="4318787"/>
            <a:ext cx="3739515" cy="763270"/>
          </a:xfrm>
          <a:prstGeom prst="rect">
            <a:avLst/>
          </a:prstGeom>
        </p:spPr>
        <p:txBody>
          <a:bodyPr vert="horz" wrap="square" lIns="0" tIns="137795" rIns="0" bIns="0" rtlCol="0">
            <a:spAutoFit/>
          </a:bodyPr>
          <a:lstStyle/>
          <a:p>
            <a:pPr marL="317500" indent="-305435">
              <a:lnSpc>
                <a:spcPct val="100000"/>
              </a:lnSpc>
              <a:spcBef>
                <a:spcPts val="10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316865" algn="l"/>
                <a:tab pos="318135" algn="l"/>
              </a:tabLst>
            </a:pPr>
            <a:r>
              <a:rPr sz="1600" spc="-70" dirty="0">
                <a:solidFill>
                  <a:srgbClr val="3C3C3C"/>
                </a:solidFill>
                <a:latin typeface="Trebuchet MS"/>
                <a:cs typeface="Trebuchet MS"/>
                <a:hlinkClick r:id="rId2"/>
              </a:rPr>
              <a:t>cloudstorageforensics2013@gmail.com</a:t>
            </a:r>
            <a:endParaRPr sz="1600">
              <a:latin typeface="Trebuchet MS"/>
              <a:cs typeface="Trebuchet MS"/>
            </a:endParaRPr>
          </a:p>
          <a:p>
            <a:pPr marL="317500" indent="-305435">
              <a:lnSpc>
                <a:spcPct val="100000"/>
              </a:lnSpc>
              <a:spcBef>
                <a:spcPts val="98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316865" algn="l"/>
                <a:tab pos="318135" algn="l"/>
              </a:tabLst>
            </a:pPr>
            <a:r>
              <a:rPr sz="1600" spc="-65" dirty="0">
                <a:solidFill>
                  <a:srgbClr val="3C3C3C"/>
                </a:solidFill>
                <a:latin typeface="Trebuchet MS"/>
                <a:cs typeface="Trebuchet MS"/>
                <a:hlinkClick r:id="rId3"/>
              </a:rPr>
              <a:t>cloudstorageforensics2013@hotmail.com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32653" y="4318787"/>
            <a:ext cx="2306955" cy="7105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1200"/>
              </a:lnSpc>
              <a:spcBef>
                <a:spcPts val="100"/>
              </a:spcBef>
            </a:pPr>
            <a:r>
              <a:rPr sz="1600" spc="-40" dirty="0">
                <a:solidFill>
                  <a:srgbClr val="3C3C3C"/>
                </a:solidFill>
                <a:latin typeface="Trebuchet MS"/>
                <a:cs typeface="Trebuchet MS"/>
              </a:rPr>
              <a:t>Google </a:t>
            </a:r>
            <a:r>
              <a:rPr sz="1600" spc="-25" dirty="0">
                <a:solidFill>
                  <a:srgbClr val="3C3C3C"/>
                </a:solidFill>
                <a:latin typeface="Trebuchet MS"/>
                <a:cs typeface="Trebuchet MS"/>
              </a:rPr>
              <a:t>Drive </a:t>
            </a:r>
            <a:r>
              <a:rPr sz="1600" spc="-105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600" dirty="0">
                <a:solidFill>
                  <a:srgbClr val="3C3C3C"/>
                </a:solidFill>
                <a:latin typeface="Trebuchet MS"/>
                <a:cs typeface="Trebuchet MS"/>
              </a:rPr>
              <a:t>Dropbox  </a:t>
            </a:r>
            <a:r>
              <a:rPr lang="en-GB" sz="1600" spc="-40" dirty="0">
                <a:solidFill>
                  <a:srgbClr val="3C3C3C"/>
                </a:solidFill>
                <a:latin typeface="Trebuchet MS"/>
                <a:cs typeface="Trebuchet MS"/>
              </a:rPr>
              <a:t>One</a:t>
            </a:r>
            <a:r>
              <a:rPr sz="1600" spc="-40" dirty="0">
                <a:solidFill>
                  <a:srgbClr val="3C3C3C"/>
                </a:solidFill>
                <a:latin typeface="Trebuchet MS"/>
                <a:cs typeface="Trebuchet MS"/>
              </a:rPr>
              <a:t>Drive</a:t>
            </a:r>
            <a:endParaRPr sz="1600" dirty="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9993" y="5055158"/>
            <a:ext cx="2153920" cy="827791"/>
          </a:xfrm>
          <a:prstGeom prst="rect">
            <a:avLst/>
          </a:prstGeom>
        </p:spPr>
        <p:txBody>
          <a:bodyPr vert="horz" wrap="square" lIns="0" tIns="14414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lang="en-GB" sz="1800" dirty="0">
                <a:solidFill>
                  <a:srgbClr val="3C3C3C"/>
                </a:solidFill>
                <a:latin typeface="Trebuchet MS"/>
                <a:cs typeface="Trebuchet MS"/>
              </a:rPr>
              <a:t>OneDrive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Google </a:t>
            </a:r>
            <a:r>
              <a:rPr sz="1800" spc="-25" dirty="0">
                <a:solidFill>
                  <a:srgbClr val="3C3C3C"/>
                </a:solidFill>
                <a:latin typeface="Trebuchet MS"/>
                <a:cs typeface="Trebuchet MS"/>
              </a:rPr>
              <a:t>Drive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endParaRPr sz="18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200" dirty="0"/>
              <a:t>METHODOLOGY </a:t>
            </a:r>
            <a:r>
              <a:rPr spc="-125" dirty="0"/>
              <a:t>-</a:t>
            </a:r>
            <a:r>
              <a:rPr spc="-345" dirty="0"/>
              <a:t> </a:t>
            </a:r>
            <a:r>
              <a:rPr spc="70" dirty="0"/>
              <a:t>INSTALLATION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659088"/>
            <a:ext cx="3573779" cy="3269615"/>
          </a:xfrm>
          <a:prstGeom prst="rect">
            <a:avLst/>
          </a:prstGeom>
        </p:spPr>
        <p:txBody>
          <a:bodyPr vert="horz" wrap="square" lIns="0" tIns="14414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RegShot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execution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and state</a:t>
            </a:r>
            <a:r>
              <a:rPr sz="1800" spc="-2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saving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DiskPulse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start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installation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DiskPulse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 stop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RegShot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execution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state</a:t>
            </a:r>
            <a:r>
              <a:rPr sz="1800" spc="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saving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RegShot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differences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Registry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keys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analysis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created</a:t>
            </a:r>
            <a:r>
              <a:rPr sz="1800" spc="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analysis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3333115"/>
            <a:ext cx="5083175" cy="1921510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20" dirty="0">
                <a:solidFill>
                  <a:srgbClr val="3C3C3C"/>
                </a:solidFill>
                <a:latin typeface="Trebuchet MS"/>
                <a:cs typeface="Trebuchet MS"/>
              </a:rPr>
              <a:t>Cloud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Storage service </a:t>
            </a:r>
            <a:r>
              <a:rPr sz="1800" spc="-145" dirty="0">
                <a:solidFill>
                  <a:srgbClr val="3C3C3C"/>
                </a:solidFill>
                <a:latin typeface="Trebuchet MS"/>
                <a:cs typeface="Trebuchet MS"/>
              </a:rPr>
              <a:t>available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at</a:t>
            </a:r>
            <a:r>
              <a:rPr sz="1800" spc="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drive.google.com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5" dirty="0">
                <a:solidFill>
                  <a:srgbClr val="3C3C3C"/>
                </a:solidFill>
                <a:latin typeface="Trebuchet MS"/>
                <a:cs typeface="Trebuchet MS"/>
              </a:rPr>
              <a:t>Born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2012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lang="en-GB" sz="1800" spc="-75" dirty="0">
                <a:solidFill>
                  <a:srgbClr val="3C3C3C"/>
                </a:solidFill>
                <a:latin typeface="Trebuchet MS"/>
                <a:cs typeface="Trebuchet MS"/>
              </a:rPr>
              <a:t>Billions of 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users</a:t>
            </a:r>
            <a:endParaRPr sz="1800" dirty="0">
              <a:latin typeface="Trebuchet MS"/>
              <a:cs typeface="Trebuchet MS"/>
            </a:endParaRPr>
          </a:p>
          <a:p>
            <a:pPr marL="318770" marR="32384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b="1" spc="30" dirty="0">
                <a:solidFill>
                  <a:srgbClr val="3C3C3C"/>
                </a:solidFill>
                <a:latin typeface="Trebuchet MS"/>
                <a:cs typeface="Trebuchet MS"/>
              </a:rPr>
              <a:t>…</a:t>
            </a: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also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because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activated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every Gmail </a:t>
            </a: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email  </a:t>
            </a:r>
            <a:r>
              <a:rPr sz="1800" spc="-35" dirty="0">
                <a:solidFill>
                  <a:srgbClr val="3C3C3C"/>
                </a:solidFill>
                <a:latin typeface="Trebuchet MS"/>
                <a:cs typeface="Trebuchet MS"/>
              </a:rPr>
              <a:t>created…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890891" y="3354070"/>
            <a:ext cx="2167508" cy="216217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935351"/>
            <a:ext cx="6296660" cy="2718435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b="1" spc="-65" dirty="0">
                <a:solidFill>
                  <a:srgbClr val="3C3C3C"/>
                </a:solidFill>
                <a:latin typeface="Trebuchet MS"/>
                <a:cs typeface="Trebuchet MS"/>
              </a:rPr>
              <a:t>15 </a:t>
            </a:r>
            <a:r>
              <a:rPr sz="1800" b="1" spc="220" dirty="0">
                <a:solidFill>
                  <a:srgbClr val="3C3C3C"/>
                </a:solidFill>
                <a:latin typeface="Trebuchet MS"/>
                <a:cs typeface="Trebuchet MS"/>
              </a:rPr>
              <a:t>GB </a:t>
            </a:r>
            <a:r>
              <a:rPr sz="1800" spc="-145" dirty="0">
                <a:solidFill>
                  <a:srgbClr val="3C3C3C"/>
                </a:solidFill>
                <a:latin typeface="Trebuchet MS"/>
                <a:cs typeface="Trebuchet MS"/>
              </a:rPr>
              <a:t>available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space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for</a:t>
            </a:r>
            <a:r>
              <a:rPr sz="1800" spc="-1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free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offers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commercial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solutions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(100/200/500 </a:t>
            </a:r>
            <a:r>
              <a:rPr sz="1800" spc="50" dirty="0">
                <a:solidFill>
                  <a:srgbClr val="3C3C3C"/>
                </a:solidFill>
                <a:latin typeface="Trebuchet MS"/>
                <a:cs typeface="Trebuchet MS"/>
              </a:rPr>
              <a:t>GB </a:t>
            </a:r>
            <a:r>
              <a:rPr sz="1800" spc="235" dirty="0">
                <a:solidFill>
                  <a:srgbClr val="3C3C3C"/>
                </a:solidFill>
                <a:latin typeface="Trebuchet MS"/>
                <a:cs typeface="Trebuchet MS"/>
              </a:rPr>
              <a:t>– </a:t>
            </a:r>
            <a:r>
              <a:rPr sz="1800" spc="-204" dirty="0">
                <a:solidFill>
                  <a:srgbClr val="3C3C3C"/>
                </a:solidFill>
                <a:latin typeface="Trebuchet MS"/>
                <a:cs typeface="Trebuchet MS"/>
              </a:rPr>
              <a:t>1/2/4/8/16</a:t>
            </a:r>
            <a:r>
              <a:rPr sz="1800" spc="-4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5" dirty="0">
                <a:solidFill>
                  <a:srgbClr val="3C3C3C"/>
                </a:solidFill>
                <a:latin typeface="Trebuchet MS"/>
                <a:cs typeface="Trebuchet MS"/>
              </a:rPr>
              <a:t>TB)</a:t>
            </a:r>
            <a:endParaRPr sz="1800" dirty="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spc="-25" dirty="0">
                <a:solidFill>
                  <a:srgbClr val="3C3C3C"/>
                </a:solidFill>
                <a:latin typeface="Trebuchet MS"/>
                <a:cs typeface="Trebuchet MS"/>
              </a:rPr>
              <a:t>works 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800" b="1" dirty="0">
                <a:solidFill>
                  <a:srgbClr val="3C3C3C"/>
                </a:solidFill>
                <a:latin typeface="Trebuchet MS"/>
                <a:cs typeface="Trebuchet MS"/>
              </a:rPr>
              <a:t>desktop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b="1" spc="15" dirty="0">
                <a:solidFill>
                  <a:srgbClr val="3C3C3C"/>
                </a:solidFill>
                <a:latin typeface="Trebuchet MS"/>
                <a:cs typeface="Trebuchet MS"/>
              </a:rPr>
              <a:t>mobile</a:t>
            </a:r>
            <a:r>
              <a:rPr sz="1800" b="1" spc="-7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235" dirty="0">
                <a:solidFill>
                  <a:srgbClr val="3C3C3C"/>
                </a:solidFill>
                <a:latin typeface="Trebuchet MS"/>
                <a:cs typeface="Trebuchet MS"/>
              </a:rPr>
              <a:t>OS</a:t>
            </a:r>
            <a:endParaRPr sz="1800" dirty="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10" dirty="0">
                <a:solidFill>
                  <a:srgbClr val="3C3C3C"/>
                </a:solidFill>
                <a:latin typeface="Trebuchet MS"/>
                <a:cs typeface="Trebuchet MS"/>
              </a:rPr>
              <a:t>Windows</a:t>
            </a:r>
            <a:r>
              <a:rPr sz="1600" spc="-28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40" dirty="0">
                <a:solidFill>
                  <a:srgbClr val="3C3C3C"/>
                </a:solidFill>
                <a:latin typeface="Trebuchet MS"/>
                <a:cs typeface="Trebuchet MS"/>
              </a:rPr>
              <a:t>Vista/7/8</a:t>
            </a:r>
            <a:r>
              <a:rPr lang="en-GB" sz="1600" spc="-140" dirty="0">
                <a:solidFill>
                  <a:srgbClr val="3C3C3C"/>
                </a:solidFill>
                <a:latin typeface="Trebuchet MS"/>
                <a:cs typeface="Trebuchet MS"/>
              </a:rPr>
              <a:t>/10/11</a:t>
            </a:r>
            <a:endParaRPr sz="1600" dirty="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50" dirty="0">
                <a:solidFill>
                  <a:srgbClr val="3C3C3C"/>
                </a:solidFill>
                <a:latin typeface="Trebuchet MS"/>
                <a:cs typeface="Trebuchet MS"/>
              </a:rPr>
              <a:t>Mac </a:t>
            </a:r>
            <a:r>
              <a:rPr sz="1600" spc="90" dirty="0">
                <a:solidFill>
                  <a:srgbClr val="3C3C3C"/>
                </a:solidFill>
                <a:latin typeface="Trebuchet MS"/>
                <a:cs typeface="Trebuchet MS"/>
              </a:rPr>
              <a:t>OS</a:t>
            </a:r>
            <a:r>
              <a:rPr sz="16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235" dirty="0">
                <a:solidFill>
                  <a:srgbClr val="3C3C3C"/>
                </a:solidFill>
                <a:latin typeface="Trebuchet MS"/>
                <a:cs typeface="Trebuchet MS"/>
              </a:rPr>
              <a:t>X</a:t>
            </a:r>
            <a:endParaRPr sz="1600" dirty="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35" dirty="0">
                <a:solidFill>
                  <a:srgbClr val="3C3C3C"/>
                </a:solidFill>
                <a:latin typeface="Trebuchet MS"/>
                <a:cs typeface="Trebuchet MS"/>
              </a:rPr>
              <a:t>Android</a:t>
            </a:r>
            <a:endParaRPr sz="1600" dirty="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25" dirty="0">
                <a:solidFill>
                  <a:srgbClr val="3C3C3C"/>
                </a:solidFill>
                <a:latin typeface="Trebuchet MS"/>
                <a:cs typeface="Trebuchet MS"/>
              </a:rPr>
              <a:t>iOS</a:t>
            </a:r>
            <a:endParaRPr sz="16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 </a:t>
            </a:r>
            <a:r>
              <a:rPr spc="60" dirty="0"/>
              <a:t>DRIVE </a:t>
            </a:r>
            <a:r>
              <a:rPr spc="365" dirty="0"/>
              <a:t>–</a:t>
            </a:r>
            <a:r>
              <a:rPr spc="-540" dirty="0"/>
              <a:t> </a:t>
            </a:r>
            <a:r>
              <a:rPr spc="70" dirty="0"/>
              <a:t>INSTALLATION </a:t>
            </a:r>
            <a:r>
              <a:rPr spc="85" dirty="0"/>
              <a:t>FOLDER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07819"/>
            <a:ext cx="5629275" cy="416242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18770" marR="497205" indent="-306705">
              <a:lnSpc>
                <a:spcPts val="1939"/>
              </a:lnSpc>
              <a:spcBef>
                <a:spcPts val="34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Google </a:t>
            </a:r>
            <a:r>
              <a:rPr sz="1800" spc="-25" dirty="0">
                <a:solidFill>
                  <a:srgbClr val="3C3C3C"/>
                </a:solidFill>
                <a:latin typeface="Trebuchet MS"/>
                <a:cs typeface="Trebuchet MS"/>
              </a:rPr>
              <a:t>Drive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installed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inside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55" dirty="0">
                <a:solidFill>
                  <a:srgbClr val="3C3C3C"/>
                </a:solidFill>
                <a:latin typeface="Trebuchet MS"/>
                <a:cs typeface="Trebuchet MS"/>
              </a:rPr>
              <a:t>Program 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r>
              <a:rPr sz="1800" b="1" spc="-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30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endParaRPr sz="180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795"/>
              </a:spcBef>
            </a:pPr>
            <a:r>
              <a:rPr sz="1800" b="1" spc="35" dirty="0">
                <a:solidFill>
                  <a:srgbClr val="3C3C3C"/>
                </a:solidFill>
                <a:latin typeface="Trebuchet MS"/>
                <a:cs typeface="Trebuchet MS"/>
              </a:rPr>
              <a:t>C:\Program</a:t>
            </a:r>
            <a:r>
              <a:rPr sz="1800" b="1" spc="-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dirty="0">
                <a:solidFill>
                  <a:srgbClr val="3C3C3C"/>
                </a:solidFill>
                <a:latin typeface="Trebuchet MS"/>
                <a:cs typeface="Trebuchet MS"/>
              </a:rPr>
              <a:t>Files\Google\Drive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100">
              <a:latin typeface="Trebuchet MS"/>
              <a:cs typeface="Trebuchet MS"/>
            </a:endParaRPr>
          </a:p>
          <a:p>
            <a:pPr marL="318770" marR="95885" indent="-306705">
              <a:lnSpc>
                <a:spcPts val="1939"/>
              </a:lnSpc>
              <a:spcBef>
                <a:spcPts val="1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configuration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stored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1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b="1" spc="-65" dirty="0">
                <a:solidFill>
                  <a:srgbClr val="3C3C3C"/>
                </a:solidFill>
                <a:latin typeface="Trebuchet MS"/>
                <a:cs typeface="Trebuchet MS"/>
              </a:rPr>
              <a:t>profile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, </a:t>
            </a:r>
            <a:r>
              <a:rPr sz="1800" spc="-5" dirty="0">
                <a:solidFill>
                  <a:srgbClr val="3C3C3C"/>
                </a:solidFill>
                <a:latin typeface="Trebuchet MS"/>
                <a:cs typeface="Trebuchet MS"/>
              </a:rPr>
              <a:t>so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we  </a:t>
            </a:r>
            <a:r>
              <a:rPr sz="1800" spc="-145" dirty="0">
                <a:solidFill>
                  <a:srgbClr val="3C3C3C"/>
                </a:solidFill>
                <a:latin typeface="Trebuchet MS"/>
                <a:cs typeface="Trebuchet MS"/>
              </a:rPr>
              <a:t>have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different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profiles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each</a:t>
            </a:r>
            <a:r>
              <a:rPr sz="1800" spc="1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endParaRPr sz="180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894"/>
              </a:spcBef>
            </a:pPr>
            <a:r>
              <a:rPr sz="1700" b="1" spc="10" dirty="0">
                <a:solidFill>
                  <a:srgbClr val="3C3C3C"/>
                </a:solidFill>
                <a:latin typeface="Trebuchet MS"/>
                <a:cs typeface="Trebuchet MS"/>
              </a:rPr>
              <a:t>C:\Users\&lt;username&gt;\AppData\Local\Google\Drive</a:t>
            </a:r>
            <a:endParaRPr sz="1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0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2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default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used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syncing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r>
              <a:rPr sz="1800" spc="1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</a:t>
            </a:r>
            <a:endParaRPr sz="180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815"/>
              </a:spcBef>
            </a:pPr>
            <a:r>
              <a:rPr sz="1800" b="1" spc="10" dirty="0">
                <a:solidFill>
                  <a:srgbClr val="3C3C3C"/>
                </a:solidFill>
                <a:latin typeface="Trebuchet MS"/>
                <a:cs typeface="Trebuchet MS"/>
              </a:rPr>
              <a:t>C:\Users\&lt;username&gt;\Google</a:t>
            </a:r>
            <a:r>
              <a:rPr sz="1800" b="1" spc="-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30" dirty="0">
                <a:solidFill>
                  <a:srgbClr val="3C3C3C"/>
                </a:solidFill>
                <a:latin typeface="Trebuchet MS"/>
                <a:cs typeface="Trebuchet MS"/>
              </a:rPr>
              <a:t>Drive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1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35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default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</a:t>
            </a:r>
            <a:r>
              <a:rPr sz="1800" spc="1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20" dirty="0">
                <a:solidFill>
                  <a:srgbClr val="3C3C3C"/>
                </a:solidFill>
                <a:latin typeface="Trebuchet MS"/>
                <a:cs typeface="Trebuchet MS"/>
              </a:rPr>
              <a:t>empty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473444" y="1823902"/>
            <a:ext cx="5210175" cy="503409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 </a:t>
            </a:r>
            <a:r>
              <a:rPr spc="60" dirty="0"/>
              <a:t>DRIVE </a:t>
            </a:r>
            <a:r>
              <a:rPr spc="365" dirty="0"/>
              <a:t>–</a:t>
            </a:r>
            <a:r>
              <a:rPr spc="-470" dirty="0"/>
              <a:t> </a:t>
            </a:r>
            <a:r>
              <a:rPr spc="-15" dirty="0"/>
              <a:t>REGISTRY </a:t>
            </a:r>
            <a:r>
              <a:rPr spc="155" dirty="0"/>
              <a:t>CHANGES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554520"/>
            <a:ext cx="7531734" cy="3063240"/>
          </a:xfrm>
          <a:prstGeom prst="rect">
            <a:avLst/>
          </a:prstGeom>
        </p:spPr>
        <p:txBody>
          <a:bodyPr vert="horz" wrap="square" lIns="0" tIns="15557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2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During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installation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different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keys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values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created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inside</a:t>
            </a:r>
            <a:r>
              <a:rPr sz="1800" spc="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registry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Char char="•"/>
              <a:tabLst>
                <a:tab pos="641985" algn="l"/>
                <a:tab pos="642620" algn="l"/>
              </a:tabLst>
            </a:pPr>
            <a:r>
              <a:rPr sz="1600" spc="-45" dirty="0">
                <a:solidFill>
                  <a:srgbClr val="3C3C3C"/>
                </a:solidFill>
                <a:latin typeface="Trebuchet MS"/>
                <a:cs typeface="Trebuchet MS"/>
              </a:rPr>
              <a:t>SOFTWARE\Microsoft\Windows\CurrentVersion\Installer\Folders\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Char char="•"/>
              <a:tabLst>
                <a:tab pos="641985" algn="l"/>
                <a:tab pos="642620" algn="l"/>
              </a:tabLst>
            </a:pPr>
            <a:r>
              <a:rPr sz="1600" spc="-10" dirty="0">
                <a:solidFill>
                  <a:srgbClr val="3C3C3C"/>
                </a:solidFill>
                <a:latin typeface="Trebuchet MS"/>
                <a:cs typeface="Trebuchet MS"/>
              </a:rPr>
              <a:t>SOFTWARE\Google\Drive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Char char="•"/>
              <a:tabLst>
                <a:tab pos="641985" algn="l"/>
                <a:tab pos="642620" algn="l"/>
              </a:tabLst>
            </a:pPr>
            <a:r>
              <a:rPr sz="1600" spc="-45" dirty="0">
                <a:solidFill>
                  <a:srgbClr val="3C3C3C"/>
                </a:solidFill>
                <a:latin typeface="Trebuchet MS"/>
                <a:cs typeface="Trebuchet MS"/>
              </a:rPr>
              <a:t>NTUSER\Software\Microsoft\Windows\CurrentVersion\Run\GoogleDriveSync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Char char="•"/>
              <a:tabLst>
                <a:tab pos="641985" algn="l"/>
                <a:tab pos="642620" algn="l"/>
              </a:tabLst>
            </a:pPr>
            <a:r>
              <a:rPr sz="1600" spc="-45" dirty="0">
                <a:solidFill>
                  <a:srgbClr val="3C3C3C"/>
                </a:solidFill>
                <a:latin typeface="Trebuchet MS"/>
                <a:cs typeface="Trebuchet MS"/>
              </a:rPr>
              <a:t>NTUSER\Software\Classes</a:t>
            </a:r>
            <a:endParaRPr sz="16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From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registry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</a:t>
            </a:r>
            <a:r>
              <a:rPr sz="1800" spc="1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obtain:</a:t>
            </a:r>
            <a:endParaRPr sz="18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10" dirty="0">
                <a:solidFill>
                  <a:srgbClr val="3C3C3C"/>
                </a:solidFill>
                <a:latin typeface="Trebuchet MS"/>
                <a:cs typeface="Trebuchet MS"/>
              </a:rPr>
              <a:t>Installed</a:t>
            </a:r>
            <a:r>
              <a:rPr sz="1600" b="1" spc="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version</a:t>
            </a:r>
            <a:endParaRPr sz="16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5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endParaRPr sz="1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 </a:t>
            </a:r>
            <a:r>
              <a:rPr spc="60" dirty="0"/>
              <a:t>DRIVE </a:t>
            </a:r>
            <a:r>
              <a:rPr spc="365" dirty="0"/>
              <a:t>–</a:t>
            </a:r>
            <a:r>
              <a:rPr spc="-370" dirty="0"/>
              <a:t> </a:t>
            </a:r>
            <a:r>
              <a:rPr spc="-105" dirty="0"/>
              <a:t>FILE </a:t>
            </a:r>
            <a:r>
              <a:rPr spc="75" dirty="0"/>
              <a:t>CREATED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336038"/>
            <a:ext cx="7272020" cy="3642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Configuration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are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saved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inside</a:t>
            </a:r>
            <a:r>
              <a:rPr sz="18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-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installation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profile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4590B8"/>
              </a:buClr>
              <a:buFont typeface="Wingdings"/>
              <a:buChar char=""/>
            </a:pPr>
            <a:endParaRPr sz="21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78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Executable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libraries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stored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bin</a:t>
            </a:r>
            <a:r>
              <a:rPr sz="1800" b="1" spc="3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sub-folder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4590B8"/>
              </a:buClr>
              <a:buFont typeface="Wingdings"/>
              <a:buChar char=""/>
            </a:pPr>
            <a:endParaRPr sz="21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789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0" dirty="0">
                <a:solidFill>
                  <a:srgbClr val="3C3C3C"/>
                </a:solidFill>
                <a:latin typeface="Trebuchet MS"/>
                <a:cs typeface="Trebuchet MS"/>
              </a:rPr>
              <a:t>Other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four </a:t>
            </a:r>
            <a:r>
              <a:rPr sz="1800" b="1" spc="-55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are created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during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r>
              <a:rPr sz="1800" spc="7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installation: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600" b="1" spc="10" dirty="0">
                <a:solidFill>
                  <a:srgbClr val="3C3C3C"/>
                </a:solidFill>
                <a:latin typeface="Trebuchet MS"/>
                <a:cs typeface="Trebuchet MS"/>
              </a:rPr>
              <a:t>C:\Users\&lt;username&gt;\Desktop\Google</a:t>
            </a:r>
            <a:r>
              <a:rPr sz="1600" b="1" spc="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Drive.lnk</a:t>
            </a:r>
            <a:endParaRPr sz="1600">
              <a:latin typeface="Trebuchet MS"/>
              <a:cs typeface="Trebuchet MS"/>
            </a:endParaRPr>
          </a:p>
          <a:p>
            <a:pPr marL="641985" marR="97853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600" b="1" spc="20" dirty="0">
                <a:solidFill>
                  <a:srgbClr val="3C3C3C"/>
                </a:solidFill>
                <a:latin typeface="Trebuchet MS"/>
                <a:cs typeface="Trebuchet MS"/>
              </a:rPr>
              <a:t>C:\ProgramData\Microsoft\Windows\Start </a:t>
            </a:r>
            <a:r>
              <a:rPr sz="1600" b="1" spc="15" dirty="0">
                <a:solidFill>
                  <a:srgbClr val="3C3C3C"/>
                </a:solidFill>
                <a:latin typeface="Trebuchet MS"/>
                <a:cs typeface="Trebuchet MS"/>
              </a:rPr>
              <a:t>Menu\Programs\  </a:t>
            </a:r>
            <a:r>
              <a:rPr sz="1600" b="1" spc="40" dirty="0">
                <a:solidFill>
                  <a:srgbClr val="3C3C3C"/>
                </a:solidFill>
                <a:latin typeface="Trebuchet MS"/>
                <a:cs typeface="Trebuchet MS"/>
              </a:rPr>
              <a:t>Google </a:t>
            </a:r>
            <a:r>
              <a:rPr sz="1600" b="1" spc="20" dirty="0">
                <a:solidFill>
                  <a:srgbClr val="3C3C3C"/>
                </a:solidFill>
                <a:latin typeface="Trebuchet MS"/>
                <a:cs typeface="Trebuchet MS"/>
              </a:rPr>
              <a:t>Drive\Google</a:t>
            </a:r>
            <a:r>
              <a:rPr sz="1600" b="1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Drive.lnk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600" b="1" spc="95" dirty="0">
                <a:solidFill>
                  <a:srgbClr val="3C3C3C"/>
                </a:solidFill>
                <a:latin typeface="Trebuchet MS"/>
                <a:cs typeface="Trebuchet MS"/>
              </a:rPr>
              <a:t>C:\Windows\Prefetch\GOOGLEDRIVESYNC.EXE-NNNNNNNN.pf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0"/>
              </a:spcBef>
              <a:buClr>
                <a:srgbClr val="4590B8"/>
              </a:buClr>
              <a:buSzPct val="90625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600" b="1" spc="85" dirty="0">
                <a:solidFill>
                  <a:srgbClr val="3C3C3C"/>
                </a:solidFill>
                <a:latin typeface="Trebuchet MS"/>
                <a:cs typeface="Trebuchet MS"/>
              </a:rPr>
              <a:t>C:\Windows\Prefetch\GOOGLEUPDATE.EXE-NNNNNNNN.pf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998785" y="2085596"/>
            <a:ext cx="2290081" cy="43729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 </a:t>
            </a:r>
            <a:r>
              <a:rPr spc="60" dirty="0"/>
              <a:t>DRIVE </a:t>
            </a:r>
            <a:r>
              <a:rPr spc="365" dirty="0"/>
              <a:t>–</a:t>
            </a:r>
            <a:r>
              <a:rPr spc="-415" dirty="0"/>
              <a:t> </a:t>
            </a:r>
            <a:r>
              <a:rPr spc="125" dirty="0"/>
              <a:t>SYNC_CONFIG.DB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54135"/>
            <a:ext cx="6897370" cy="1550035"/>
          </a:xfrm>
          <a:prstGeom prst="rect">
            <a:avLst/>
          </a:prstGeom>
        </p:spPr>
        <p:txBody>
          <a:bodyPr vert="horz" wrap="square" lIns="0" tIns="15494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22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Sync_config.db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10" dirty="0">
                <a:solidFill>
                  <a:srgbClr val="3C3C3C"/>
                </a:solidFill>
                <a:latin typeface="Trebuchet MS"/>
                <a:cs typeface="Trebuchet MS"/>
              </a:rPr>
              <a:t>SQLITE3 </a:t>
            </a:r>
            <a:r>
              <a:rPr sz="1800" spc="120" dirty="0">
                <a:solidFill>
                  <a:srgbClr val="3C3C3C"/>
                </a:solidFill>
                <a:latin typeface="Trebuchet MS"/>
                <a:cs typeface="Trebuchet MS"/>
              </a:rPr>
              <a:t>DB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containing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profile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configuration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4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15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version</a:t>
            </a:r>
            <a:r>
              <a:rPr sz="1600" b="1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20" dirty="0">
                <a:solidFill>
                  <a:srgbClr val="3C3C3C"/>
                </a:solidFill>
                <a:latin typeface="Trebuchet MS"/>
                <a:cs typeface="Trebuchet MS"/>
              </a:rPr>
              <a:t>installed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10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600" b="1" spc="15" dirty="0">
                <a:solidFill>
                  <a:srgbClr val="3C3C3C"/>
                </a:solidFill>
                <a:latin typeface="Trebuchet MS"/>
                <a:cs typeface="Trebuchet MS"/>
              </a:rPr>
              <a:t>Sync </a:t>
            </a:r>
            <a:r>
              <a:rPr sz="1600" b="1" spc="50" dirty="0">
                <a:solidFill>
                  <a:srgbClr val="3C3C3C"/>
                </a:solidFill>
                <a:latin typeface="Trebuchet MS"/>
                <a:cs typeface="Trebuchet MS"/>
              </a:rPr>
              <a:t>Root</a:t>
            </a:r>
            <a:r>
              <a:rPr sz="1600" b="1" spc="-114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10" dirty="0">
                <a:solidFill>
                  <a:srgbClr val="3C3C3C"/>
                </a:solidFill>
                <a:latin typeface="Trebuchet MS"/>
                <a:cs typeface="Trebuchet MS"/>
              </a:rPr>
              <a:t>Path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5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30" dirty="0">
                <a:solidFill>
                  <a:srgbClr val="3C3C3C"/>
                </a:solidFill>
                <a:latin typeface="Trebuchet MS"/>
                <a:cs typeface="Trebuchet MS"/>
              </a:rPr>
              <a:t>Email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307211" y="4042574"/>
            <a:ext cx="10213625" cy="20369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 </a:t>
            </a:r>
            <a:r>
              <a:rPr spc="60" dirty="0"/>
              <a:t>DRIVE </a:t>
            </a:r>
            <a:r>
              <a:rPr spc="365" dirty="0"/>
              <a:t>–</a:t>
            </a:r>
            <a:r>
              <a:rPr spc="-415" dirty="0"/>
              <a:t> </a:t>
            </a:r>
            <a:r>
              <a:rPr spc="40" dirty="0"/>
              <a:t>SNAPSHOT.DB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1657946"/>
            <a:ext cx="8427720" cy="3140075"/>
          </a:xfrm>
          <a:prstGeom prst="rect">
            <a:avLst/>
          </a:prstGeom>
        </p:spPr>
        <p:txBody>
          <a:bodyPr vert="horz" wrap="square" lIns="0" tIns="15494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22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Snapshot.db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10" dirty="0">
                <a:solidFill>
                  <a:srgbClr val="3C3C3C"/>
                </a:solidFill>
                <a:latin typeface="Trebuchet MS"/>
                <a:cs typeface="Trebuchet MS"/>
              </a:rPr>
              <a:t>SQLITE3 </a:t>
            </a:r>
            <a:r>
              <a:rPr sz="1800" spc="120" dirty="0">
                <a:solidFill>
                  <a:srgbClr val="3C3C3C"/>
                </a:solidFill>
                <a:latin typeface="Trebuchet MS"/>
                <a:cs typeface="Trebuchet MS"/>
              </a:rPr>
              <a:t>DB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containing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cloud</a:t>
            </a:r>
            <a:r>
              <a:rPr sz="1800" spc="-22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entry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4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5" dirty="0">
                <a:solidFill>
                  <a:srgbClr val="3C3C3C"/>
                </a:solidFill>
                <a:latin typeface="Trebuchet MS"/>
                <a:cs typeface="Trebuchet MS"/>
              </a:rPr>
              <a:t>Cloud_entry</a:t>
            </a:r>
            <a:r>
              <a:rPr sz="1600" b="1" spc="-2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table</a:t>
            </a:r>
            <a:endParaRPr sz="16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44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name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3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50" dirty="0">
                <a:solidFill>
                  <a:srgbClr val="3C3C3C"/>
                </a:solidFill>
                <a:latin typeface="Trebuchet MS"/>
                <a:cs typeface="Trebuchet MS"/>
              </a:rPr>
              <a:t>Created </a:t>
            </a:r>
            <a:r>
              <a:rPr sz="1400" spc="75" dirty="0">
                <a:solidFill>
                  <a:srgbClr val="3C3C3C"/>
                </a:solidFill>
                <a:latin typeface="Trebuchet MS"/>
                <a:cs typeface="Trebuchet MS"/>
              </a:rPr>
              <a:t>(UNIX</a:t>
            </a:r>
            <a:r>
              <a:rPr sz="1400" spc="-2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Timestamp)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3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Modified </a:t>
            </a:r>
            <a:r>
              <a:rPr sz="1400" spc="75" dirty="0">
                <a:solidFill>
                  <a:srgbClr val="3C3C3C"/>
                </a:solidFill>
                <a:latin typeface="Trebuchet MS"/>
                <a:cs typeface="Trebuchet MS"/>
              </a:rPr>
              <a:t>(UNIX</a:t>
            </a:r>
            <a:r>
              <a:rPr sz="1400" spc="-2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Timestamp)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4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30" dirty="0">
                <a:solidFill>
                  <a:srgbClr val="3C3C3C"/>
                </a:solidFill>
                <a:latin typeface="Trebuchet MS"/>
                <a:cs typeface="Trebuchet MS"/>
              </a:rPr>
              <a:t>URL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3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Checksum </a:t>
            </a:r>
            <a:r>
              <a:rPr sz="1400" spc="45" dirty="0">
                <a:solidFill>
                  <a:srgbClr val="3C3C3C"/>
                </a:solidFill>
                <a:latin typeface="Trebuchet MS"/>
                <a:cs typeface="Trebuchet MS"/>
              </a:rPr>
              <a:t>(MD5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hash)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3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Size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4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Shared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02130" y="6244869"/>
            <a:ext cx="791845" cy="207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585"/>
              </a:lnSpc>
            </a:pPr>
            <a:r>
              <a:rPr sz="1400" spc="85" dirty="0">
                <a:solidFill>
                  <a:srgbClr val="3C3C3C"/>
                </a:solidFill>
                <a:latin typeface="Trebuchet MS"/>
                <a:cs typeface="Trebuchet MS"/>
              </a:rPr>
              <a:t>MD5</a:t>
            </a:r>
            <a:r>
              <a:rPr sz="1400" spc="-1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hash)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19075" y="4826758"/>
            <a:ext cx="11753850" cy="199426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 </a:t>
            </a:r>
            <a:r>
              <a:rPr spc="60" dirty="0"/>
              <a:t>DRIVE </a:t>
            </a:r>
            <a:r>
              <a:rPr spc="365" dirty="0"/>
              <a:t>–</a:t>
            </a:r>
            <a:r>
              <a:rPr spc="-415" dirty="0"/>
              <a:t> </a:t>
            </a:r>
            <a:r>
              <a:rPr spc="40" dirty="0"/>
              <a:t>SNAPSHOT.DB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308521"/>
            <a:ext cx="8428990" cy="2143125"/>
          </a:xfrm>
          <a:prstGeom prst="rect">
            <a:avLst/>
          </a:prstGeom>
        </p:spPr>
        <p:txBody>
          <a:bodyPr vert="horz" wrap="square" lIns="0" tIns="15557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2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Snapshot.db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10" dirty="0">
                <a:solidFill>
                  <a:srgbClr val="3C3C3C"/>
                </a:solidFill>
                <a:latin typeface="Trebuchet MS"/>
                <a:cs typeface="Trebuchet MS"/>
              </a:rPr>
              <a:t>SQLITE3 </a:t>
            </a:r>
            <a:r>
              <a:rPr sz="1800" spc="120" dirty="0">
                <a:solidFill>
                  <a:srgbClr val="3C3C3C"/>
                </a:solidFill>
                <a:latin typeface="Trebuchet MS"/>
                <a:cs typeface="Trebuchet MS"/>
              </a:rPr>
              <a:t>DB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containing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about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cloud</a:t>
            </a:r>
            <a:r>
              <a:rPr sz="1800" spc="-27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entry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10" dirty="0">
                <a:solidFill>
                  <a:srgbClr val="3C3C3C"/>
                </a:solidFill>
                <a:latin typeface="Trebuchet MS"/>
                <a:cs typeface="Trebuchet MS"/>
              </a:rPr>
              <a:t>Local_entry</a:t>
            </a:r>
            <a:endParaRPr sz="16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44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name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3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Modified </a:t>
            </a:r>
            <a:r>
              <a:rPr sz="1400" spc="75" dirty="0">
                <a:solidFill>
                  <a:srgbClr val="3C3C3C"/>
                </a:solidFill>
                <a:latin typeface="Trebuchet MS"/>
                <a:cs typeface="Trebuchet MS"/>
              </a:rPr>
              <a:t>(UNIX</a:t>
            </a:r>
            <a:r>
              <a:rPr sz="1400" spc="-2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Timestamp)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4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Checksum </a:t>
            </a:r>
            <a:r>
              <a:rPr sz="1400" spc="50" dirty="0">
                <a:solidFill>
                  <a:srgbClr val="3C3C3C"/>
                </a:solidFill>
                <a:latin typeface="Trebuchet MS"/>
                <a:cs typeface="Trebuchet MS"/>
              </a:rPr>
              <a:t>(MD5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hash)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93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Size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557779" y="4768938"/>
            <a:ext cx="7076567" cy="17744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  <a:r>
              <a:rPr spc="-55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40" dirty="0"/>
              <a:t>SNAPSHOT.DB</a:t>
            </a:r>
            <a:r>
              <a:rPr spc="-360" dirty="0"/>
              <a:t> </a:t>
            </a:r>
            <a:r>
              <a:rPr spc="15" dirty="0"/>
              <a:t>AFTER</a:t>
            </a:r>
            <a:r>
              <a:rPr spc="-70" dirty="0"/>
              <a:t> </a:t>
            </a:r>
            <a:r>
              <a:rPr spc="114" dirty="0"/>
              <a:t>DELETION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26360"/>
            <a:ext cx="93211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After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r>
              <a:rPr sz="18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deletion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</a:t>
            </a:r>
            <a:r>
              <a:rPr sz="18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removed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from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-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cloud_entry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local_entry</a:t>
            </a:r>
            <a:r>
              <a:rPr sz="18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table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59993" y="4559300"/>
            <a:ext cx="89319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But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sometimes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still </a:t>
            </a:r>
            <a:r>
              <a:rPr sz="1800" b="1" spc="-45" dirty="0">
                <a:solidFill>
                  <a:srgbClr val="3C3C3C"/>
                </a:solidFill>
                <a:latin typeface="Trebuchet MS"/>
                <a:cs typeface="Trebuchet MS"/>
              </a:rPr>
              <a:t>find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6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b="1" spc="25" dirty="0">
                <a:solidFill>
                  <a:srgbClr val="3C3C3C"/>
                </a:solidFill>
                <a:latin typeface="Trebuchet MS"/>
                <a:cs typeface="Trebuchet MS"/>
              </a:rPr>
              <a:t>name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keyword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search </a:t>
            </a:r>
            <a:r>
              <a:rPr sz="1800" b="1" spc="15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235" dirty="0">
                <a:solidFill>
                  <a:srgbClr val="3C3C3C"/>
                </a:solidFill>
                <a:latin typeface="Trebuchet MS"/>
                <a:cs typeface="Trebuchet MS"/>
              </a:rPr>
              <a:t>DB</a:t>
            </a:r>
            <a:r>
              <a:rPr sz="1800" b="1" spc="-2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45" dirty="0">
                <a:solidFill>
                  <a:srgbClr val="3C3C3C"/>
                </a:solidFill>
                <a:latin typeface="Trebuchet MS"/>
                <a:cs typeface="Trebuchet MS"/>
              </a:rPr>
              <a:t>itself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08381" y="2629154"/>
            <a:ext cx="11202416" cy="169506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257425" y="5076050"/>
            <a:ext cx="7677150" cy="12954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 </a:t>
            </a:r>
            <a:r>
              <a:rPr spc="60" dirty="0"/>
              <a:t>DRIVE </a:t>
            </a:r>
            <a:r>
              <a:rPr spc="365" dirty="0"/>
              <a:t>–</a:t>
            </a:r>
            <a:r>
              <a:rPr spc="-415" dirty="0"/>
              <a:t> </a:t>
            </a:r>
            <a:r>
              <a:rPr spc="120" dirty="0"/>
              <a:t>SYNC_LOG.LOG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68115"/>
            <a:ext cx="7956550" cy="3825240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Sync_log.log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log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containing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sync</a:t>
            </a:r>
            <a:r>
              <a:rPr sz="1800" spc="1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session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Inside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find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</a:t>
            </a:r>
            <a:r>
              <a:rPr sz="1800" spc="30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about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75" dirty="0">
                <a:solidFill>
                  <a:srgbClr val="3C3C3C"/>
                </a:solidFill>
                <a:latin typeface="Trebuchet MS"/>
                <a:cs typeface="Trebuchet MS"/>
              </a:rPr>
              <a:t>Sync</a:t>
            </a:r>
            <a:r>
              <a:rPr sz="16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55" dirty="0">
                <a:solidFill>
                  <a:srgbClr val="3C3C3C"/>
                </a:solidFill>
                <a:latin typeface="Trebuchet MS"/>
                <a:cs typeface="Trebuchet MS"/>
              </a:rPr>
              <a:t>sessions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114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r>
              <a:rPr sz="16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00" dirty="0">
                <a:solidFill>
                  <a:srgbClr val="3C3C3C"/>
                </a:solidFill>
                <a:latin typeface="Trebuchet MS"/>
                <a:cs typeface="Trebuchet MS"/>
              </a:rPr>
              <a:t>created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114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r>
              <a:rPr sz="16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14" dirty="0">
                <a:solidFill>
                  <a:srgbClr val="3C3C3C"/>
                </a:solidFill>
                <a:latin typeface="Trebuchet MS"/>
                <a:cs typeface="Trebuchet MS"/>
              </a:rPr>
              <a:t>saved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114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r>
              <a:rPr sz="16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05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endParaRPr sz="16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use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keyword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search with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-1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strings: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50" dirty="0">
                <a:solidFill>
                  <a:srgbClr val="3C3C3C"/>
                </a:solidFill>
                <a:latin typeface="Trebuchet MS"/>
                <a:cs typeface="Trebuchet MS"/>
              </a:rPr>
              <a:t>RawEvent(CREATE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50" dirty="0">
                <a:solidFill>
                  <a:srgbClr val="3C3C3C"/>
                </a:solidFill>
                <a:latin typeface="Trebuchet MS"/>
                <a:cs typeface="Trebuchet MS"/>
              </a:rPr>
              <a:t>RawEvent(DELETE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25" dirty="0">
                <a:solidFill>
                  <a:srgbClr val="3C3C3C"/>
                </a:solidFill>
                <a:latin typeface="Trebuchet MS"/>
                <a:cs typeface="Trebuchet MS"/>
              </a:rPr>
              <a:t>RawEvent(MODIFY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1774" y="6266546"/>
            <a:ext cx="12001500" cy="4381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  <a:r>
              <a:rPr spc="-70" dirty="0"/>
              <a:t> </a:t>
            </a:r>
            <a:r>
              <a:rPr spc="155" dirty="0"/>
              <a:t>ONLINE</a:t>
            </a:r>
            <a:r>
              <a:rPr spc="-340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408631"/>
            <a:ext cx="956056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logging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the profile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from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browser,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all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about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r>
              <a:rPr sz="1800" b="1" spc="3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55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38162" y="3077731"/>
            <a:ext cx="11115675" cy="34385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  <a:r>
              <a:rPr spc="-70" dirty="0"/>
              <a:t> </a:t>
            </a:r>
            <a:r>
              <a:rPr spc="155" dirty="0"/>
              <a:t>ONLINE</a:t>
            </a:r>
            <a:r>
              <a:rPr spc="-340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665857"/>
            <a:ext cx="4392295" cy="836294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every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view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version</a:t>
            </a:r>
            <a:r>
              <a:rPr sz="1800" b="1" spc="2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dirty="0">
                <a:solidFill>
                  <a:srgbClr val="3C3C3C"/>
                </a:solidFill>
                <a:latin typeface="Trebuchet MS"/>
                <a:cs typeface="Trebuchet MS"/>
              </a:rPr>
              <a:t>history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recover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previous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version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</a:t>
            </a:r>
            <a:r>
              <a:rPr sz="1800" spc="2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55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260344" y="3708184"/>
            <a:ext cx="5791200" cy="30003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  <a:r>
              <a:rPr spc="-70" dirty="0"/>
              <a:t> </a:t>
            </a:r>
            <a:r>
              <a:rPr spc="155" dirty="0"/>
              <a:t>ONLINE</a:t>
            </a:r>
            <a:r>
              <a:rPr spc="-340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74494"/>
            <a:ext cx="57308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also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recover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recent</a:t>
            </a:r>
            <a:r>
              <a:rPr sz="1800" b="1" spc="8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activities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393569" y="2800349"/>
            <a:ext cx="7524750" cy="405764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0" dirty="0"/>
              <a:t> </a:t>
            </a:r>
            <a:r>
              <a:rPr spc="60" dirty="0"/>
              <a:t>DRIVE</a:t>
            </a:r>
            <a:r>
              <a:rPr spc="-70" dirty="0"/>
              <a:t> </a:t>
            </a:r>
            <a:r>
              <a:rPr spc="155" dirty="0"/>
              <a:t>RAM</a:t>
            </a:r>
            <a:r>
              <a:rPr spc="-355" dirty="0"/>
              <a:t> </a:t>
            </a:r>
            <a:r>
              <a:rPr spc="30" dirty="0"/>
              <a:t>ANALYSIS</a:t>
            </a:r>
            <a:r>
              <a:rPr spc="-20" dirty="0"/>
              <a:t> </a:t>
            </a:r>
            <a:r>
              <a:rPr spc="365" dirty="0"/>
              <a:t>–</a:t>
            </a:r>
            <a:r>
              <a:rPr spc="-60" dirty="0"/>
              <a:t> </a:t>
            </a:r>
            <a:r>
              <a:rPr spc="85" dirty="0"/>
              <a:t>CLIENT</a:t>
            </a:r>
            <a:r>
              <a:rPr spc="-335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426970"/>
            <a:ext cx="4201795" cy="4130675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318770" marR="5080" indent="-306705">
              <a:lnSpc>
                <a:spcPct val="80000"/>
              </a:lnSpc>
              <a:spcBef>
                <a:spcPts val="44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105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installed </a:t>
            </a:r>
            <a:r>
              <a:rPr sz="1400" spc="-20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25" dirty="0">
                <a:solidFill>
                  <a:srgbClr val="3C3C3C"/>
                </a:solidFill>
                <a:latin typeface="Trebuchet MS"/>
                <a:cs typeface="Trebuchet MS"/>
              </a:rPr>
              <a:t>PC,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400" spc="-100" dirty="0">
                <a:solidFill>
                  <a:srgbClr val="3C3C3C"/>
                </a:solidFill>
                <a:latin typeface="Trebuchet MS"/>
                <a:cs typeface="Trebuchet MS"/>
              </a:rPr>
              <a:t>find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400" spc="80" dirty="0">
                <a:solidFill>
                  <a:srgbClr val="3C3C3C"/>
                </a:solidFill>
                <a:latin typeface="Trebuchet MS"/>
                <a:cs typeface="Trebuchet MS"/>
              </a:rPr>
              <a:t>RAM 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400" b="1" spc="10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4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400" b="1" spc="-1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b="1" spc="-10" dirty="0">
                <a:solidFill>
                  <a:srgbClr val="3C3C3C"/>
                </a:solidFill>
                <a:latin typeface="Trebuchet MS"/>
                <a:cs typeface="Trebuchet MS"/>
              </a:rPr>
              <a:t>sessions</a:t>
            </a:r>
            <a:endParaRPr sz="14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400" spc="-65" dirty="0">
                <a:solidFill>
                  <a:srgbClr val="3C3C3C"/>
                </a:solidFill>
                <a:latin typeface="Trebuchet MS"/>
                <a:cs typeface="Trebuchet MS"/>
              </a:rPr>
              <a:t>use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55" dirty="0">
                <a:solidFill>
                  <a:srgbClr val="3C3C3C"/>
                </a:solidFill>
                <a:latin typeface="Trebuchet MS"/>
                <a:cs typeface="Trebuchet MS"/>
              </a:rPr>
              <a:t>strings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1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15" dirty="0">
                <a:solidFill>
                  <a:srgbClr val="3C3C3C"/>
                </a:solidFill>
                <a:latin typeface="Trebuchet MS"/>
                <a:cs typeface="Trebuchet MS"/>
              </a:rPr>
              <a:t>user_emailvalue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20" dirty="0">
                <a:solidFill>
                  <a:srgbClr val="3C3C3C"/>
                </a:solidFill>
                <a:latin typeface="Trebuchet MS"/>
                <a:cs typeface="Trebuchet MS"/>
              </a:rPr>
              <a:t>highest_app_versionvalue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20" dirty="0">
                <a:solidFill>
                  <a:srgbClr val="3C3C3C"/>
                </a:solidFill>
                <a:latin typeface="Trebuchet MS"/>
                <a:cs typeface="Trebuchet MS"/>
              </a:rPr>
              <a:t>local_sync_root_pathvalue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15" dirty="0">
                <a:solidFill>
                  <a:srgbClr val="3C3C3C"/>
                </a:solidFill>
                <a:latin typeface="Trebuchet MS"/>
                <a:cs typeface="Trebuchet MS"/>
              </a:rPr>
              <a:t>snapshot.db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25" dirty="0">
                <a:solidFill>
                  <a:srgbClr val="3C3C3C"/>
                </a:solidFill>
                <a:latin typeface="Trebuchet MS"/>
                <a:cs typeface="Trebuchet MS"/>
              </a:rPr>
              <a:t>sync_config.db</a:t>
            </a:r>
            <a:endParaRPr sz="12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59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can</a:t>
            </a:r>
            <a:r>
              <a:rPr sz="1400" spc="-10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100" dirty="0">
                <a:solidFill>
                  <a:srgbClr val="3C3C3C"/>
                </a:solidFill>
                <a:latin typeface="Trebuchet MS"/>
                <a:cs typeface="Trebuchet MS"/>
              </a:rPr>
              <a:t>find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4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2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b="1" spc="5" dirty="0">
                <a:solidFill>
                  <a:srgbClr val="3C3C3C"/>
                </a:solidFill>
                <a:latin typeface="Trebuchet MS"/>
                <a:cs typeface="Trebuchet MS"/>
              </a:rPr>
              <a:t>email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5" dirty="0">
                <a:solidFill>
                  <a:srgbClr val="3C3C3C"/>
                </a:solidFill>
                <a:latin typeface="Trebuchet MS"/>
                <a:cs typeface="Trebuchet MS"/>
              </a:rPr>
              <a:t>Version</a:t>
            </a:r>
            <a:r>
              <a:rPr sz="1200" b="1" spc="-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b="1" spc="10" dirty="0">
                <a:solidFill>
                  <a:srgbClr val="3C3C3C"/>
                </a:solidFill>
                <a:latin typeface="Trebuchet MS"/>
                <a:cs typeface="Trebuchet MS"/>
              </a:rPr>
              <a:t>number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5" dirty="0">
                <a:solidFill>
                  <a:srgbClr val="3C3C3C"/>
                </a:solidFill>
                <a:latin typeface="Trebuchet MS"/>
                <a:cs typeface="Trebuchet MS"/>
              </a:rPr>
              <a:t>Sanpshot.db and </a:t>
            </a:r>
            <a:r>
              <a:rPr sz="1200" b="1" spc="-25" dirty="0">
                <a:solidFill>
                  <a:srgbClr val="3C3C3C"/>
                </a:solidFill>
                <a:latin typeface="Trebuchet MS"/>
                <a:cs typeface="Trebuchet MS"/>
              </a:rPr>
              <a:t>sync_config.db</a:t>
            </a:r>
            <a:r>
              <a:rPr sz="12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b="1" spc="-5" dirty="0">
                <a:solidFill>
                  <a:srgbClr val="3C3C3C"/>
                </a:solidFill>
                <a:latin typeface="Trebuchet MS"/>
                <a:cs typeface="Trebuchet MS"/>
              </a:rPr>
              <a:t>path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10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200" b="1" spc="-15" dirty="0">
                <a:solidFill>
                  <a:srgbClr val="3C3C3C"/>
                </a:solidFill>
                <a:latin typeface="Trebuchet MS"/>
                <a:cs typeface="Trebuchet MS"/>
              </a:rPr>
              <a:t>sync </a:t>
            </a:r>
            <a:r>
              <a:rPr sz="1200" b="1" spc="-20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r>
              <a:rPr sz="1200" b="1" spc="-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b="1" spc="-5" dirty="0">
                <a:solidFill>
                  <a:srgbClr val="3C3C3C"/>
                </a:solidFill>
                <a:latin typeface="Trebuchet MS"/>
                <a:cs typeface="Trebuchet MS"/>
              </a:rPr>
              <a:t>path</a:t>
            </a:r>
            <a:endParaRPr sz="12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59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Similar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values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were found </a:t>
            </a:r>
            <a:r>
              <a:rPr sz="1400" spc="-65" dirty="0">
                <a:solidFill>
                  <a:srgbClr val="3C3C3C"/>
                </a:solidFill>
                <a:latin typeface="Trebuchet MS"/>
                <a:cs typeface="Trebuchet MS"/>
              </a:rPr>
              <a:t>during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research</a:t>
            </a:r>
            <a:r>
              <a:rPr sz="1400" spc="10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inside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1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-65" dirty="0">
                <a:solidFill>
                  <a:srgbClr val="3C3C3C"/>
                </a:solidFill>
                <a:latin typeface="Trebuchet MS"/>
                <a:cs typeface="Trebuchet MS"/>
              </a:rPr>
              <a:t>Hiberfil.sys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-90" dirty="0">
                <a:solidFill>
                  <a:srgbClr val="3C3C3C"/>
                </a:solidFill>
                <a:latin typeface="Trebuchet MS"/>
                <a:cs typeface="Trebuchet MS"/>
              </a:rPr>
              <a:t>Pagefile.sys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913501" y="3390265"/>
            <a:ext cx="4876800" cy="885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880100" y="4781677"/>
            <a:ext cx="4876800" cy="4953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0" dirty="0"/>
              <a:t> </a:t>
            </a:r>
            <a:r>
              <a:rPr spc="60" dirty="0"/>
              <a:t>DRIVE</a:t>
            </a:r>
            <a:r>
              <a:rPr spc="-70" dirty="0"/>
              <a:t> </a:t>
            </a:r>
            <a:r>
              <a:rPr spc="155" dirty="0"/>
              <a:t>RAM</a:t>
            </a:r>
            <a:r>
              <a:rPr spc="-355" dirty="0"/>
              <a:t> </a:t>
            </a:r>
            <a:r>
              <a:rPr spc="30" dirty="0"/>
              <a:t>ANALYSIS</a:t>
            </a:r>
            <a:r>
              <a:rPr spc="-20" dirty="0"/>
              <a:t> </a:t>
            </a:r>
            <a:r>
              <a:rPr spc="365" dirty="0"/>
              <a:t>–</a:t>
            </a:r>
            <a:r>
              <a:rPr spc="-60" dirty="0"/>
              <a:t> </a:t>
            </a:r>
            <a:r>
              <a:rPr spc="85" dirty="0"/>
              <a:t>BROWSER</a:t>
            </a:r>
            <a:r>
              <a:rPr spc="-375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976752"/>
            <a:ext cx="10111105" cy="1575435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was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logged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browser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session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found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800" spc="100" dirty="0">
                <a:solidFill>
                  <a:srgbClr val="3C3C3C"/>
                </a:solidFill>
                <a:latin typeface="Trebuchet MS"/>
                <a:cs typeface="Trebuchet MS"/>
              </a:rPr>
              <a:t>RAM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10" dirty="0">
                <a:solidFill>
                  <a:srgbClr val="3C3C3C"/>
                </a:solidFill>
                <a:latin typeface="Trebuchet MS"/>
                <a:cs typeface="Trebuchet MS"/>
              </a:rPr>
              <a:t>username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and password </a:t>
            </a:r>
            <a:r>
              <a:rPr sz="1800" b="1" spc="-35" dirty="0">
                <a:solidFill>
                  <a:srgbClr val="3C3C3C"/>
                </a:solidFill>
                <a:latin typeface="Trebuchet MS"/>
                <a:cs typeface="Trebuchet MS"/>
              </a:rPr>
              <a:t>in</a:t>
            </a:r>
            <a:r>
              <a:rPr sz="1800" b="1" spc="-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clear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use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-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strings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25" dirty="0">
                <a:solidFill>
                  <a:srgbClr val="3C3C3C"/>
                </a:solidFill>
                <a:latin typeface="Trebuchet MS"/>
                <a:cs typeface="Trebuchet MS"/>
              </a:rPr>
              <a:t>Email=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Passwd=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31165" y="5044478"/>
            <a:ext cx="10208892" cy="11564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  <a:r>
              <a:rPr spc="-345" dirty="0"/>
              <a:t> </a:t>
            </a:r>
            <a:r>
              <a:rPr spc="75" dirty="0"/>
              <a:t>ACCESS</a:t>
            </a:r>
            <a:r>
              <a:rPr spc="-325" dirty="0"/>
              <a:t> </a:t>
            </a:r>
            <a:r>
              <a:rPr spc="325" dirty="0"/>
              <a:t>AND</a:t>
            </a:r>
            <a:r>
              <a:rPr spc="-70" dirty="0"/>
              <a:t> </a:t>
            </a:r>
            <a:r>
              <a:rPr spc="120" dirty="0"/>
              <a:t>PASSWORD</a:t>
            </a:r>
            <a:r>
              <a:rPr spc="-70" dirty="0"/>
              <a:t> </a:t>
            </a:r>
            <a:r>
              <a:rPr spc="50" dirty="0"/>
              <a:t>RECOVERY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3236002"/>
            <a:ext cx="4032885" cy="2157095"/>
          </a:xfrm>
          <a:prstGeom prst="rect">
            <a:avLst/>
          </a:prstGeom>
        </p:spPr>
        <p:txBody>
          <a:bodyPr vert="horz" wrap="square" lIns="0" tIns="15557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2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the profile in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2</a:t>
            </a:r>
            <a:r>
              <a:rPr sz="1800" spc="1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65" dirty="0">
                <a:solidFill>
                  <a:srgbClr val="3C3C3C"/>
                </a:solidFill>
                <a:latin typeface="Trebuchet MS"/>
                <a:cs typeface="Trebuchet MS"/>
              </a:rPr>
              <a:t>way:</a:t>
            </a:r>
            <a:endParaRPr sz="1800">
              <a:latin typeface="Trebuchet MS"/>
              <a:cs typeface="Trebuchet MS"/>
            </a:endParaRPr>
          </a:p>
          <a:p>
            <a:pPr marL="641985" marR="5080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10" dirty="0">
                <a:solidFill>
                  <a:srgbClr val="3C3C3C"/>
                </a:solidFill>
                <a:latin typeface="Trebuchet MS"/>
                <a:cs typeface="Trebuchet MS"/>
              </a:rPr>
              <a:t>Find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password </a:t>
            </a: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stored  somewhere 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600" b="1" spc="175" dirty="0">
                <a:solidFill>
                  <a:srgbClr val="3C3C3C"/>
                </a:solidFill>
                <a:latin typeface="Trebuchet MS"/>
                <a:cs typeface="Trebuchet MS"/>
              </a:rPr>
              <a:t>PC </a:t>
            </a:r>
            <a:r>
              <a:rPr sz="1600" b="1" spc="-50" dirty="0">
                <a:solidFill>
                  <a:srgbClr val="3C3C3C"/>
                </a:solidFill>
                <a:latin typeface="Trebuchet MS"/>
                <a:cs typeface="Trebuchet MS"/>
              </a:rPr>
              <a:t>(ex.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Browser,  </a:t>
            </a:r>
            <a:r>
              <a:rPr sz="1600" b="1" spc="30" dirty="0">
                <a:solidFill>
                  <a:srgbClr val="3C3C3C"/>
                </a:solidFill>
                <a:latin typeface="Trebuchet MS"/>
                <a:cs typeface="Trebuchet MS"/>
              </a:rPr>
              <a:t>Mail </a:t>
            </a:r>
            <a:r>
              <a:rPr sz="1600" b="1" spc="-45" dirty="0">
                <a:solidFill>
                  <a:srgbClr val="3C3C3C"/>
                </a:solidFill>
                <a:latin typeface="Trebuchet MS"/>
                <a:cs typeface="Trebuchet MS"/>
              </a:rPr>
              <a:t>client, 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etc.)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600" b="1" spc="-20" dirty="0">
                <a:solidFill>
                  <a:srgbClr val="3C3C3C"/>
                </a:solidFill>
                <a:latin typeface="Trebuchet MS"/>
                <a:cs typeface="Trebuchet MS"/>
              </a:rPr>
              <a:t>access</a:t>
            </a:r>
            <a:r>
              <a:rPr sz="1600" b="1" spc="-2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5" dirty="0">
                <a:solidFill>
                  <a:srgbClr val="3C3C3C"/>
                </a:solidFill>
                <a:latin typeface="Trebuchet MS"/>
                <a:cs typeface="Trebuchet MS"/>
              </a:rPr>
              <a:t>through 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website</a:t>
            </a:r>
            <a:endParaRPr sz="1600">
              <a:latin typeface="Trebuchet MS"/>
              <a:cs typeface="Trebuchet MS"/>
            </a:endParaRPr>
          </a:p>
          <a:p>
            <a:pPr marL="641985" marR="24574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Virtualize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forensic </a:t>
            </a:r>
            <a:r>
              <a:rPr sz="1600" b="1" spc="10" dirty="0">
                <a:solidFill>
                  <a:srgbClr val="3C3C3C"/>
                </a:solidFill>
                <a:latin typeface="Trebuchet MS"/>
                <a:cs typeface="Trebuchet MS"/>
              </a:rPr>
              <a:t>image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and  </a:t>
            </a:r>
            <a:r>
              <a:rPr sz="1600" b="1" spc="-10" dirty="0">
                <a:solidFill>
                  <a:srgbClr val="3C3C3C"/>
                </a:solidFill>
                <a:latin typeface="Trebuchet MS"/>
                <a:cs typeface="Trebuchet MS"/>
              </a:rPr>
              <a:t>connect </a:t>
            </a:r>
            <a:r>
              <a:rPr sz="1600" b="1" spc="-2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600" b="1" spc="25" dirty="0">
                <a:solidFill>
                  <a:srgbClr val="3C3C3C"/>
                </a:solidFill>
                <a:latin typeface="Trebuchet MS"/>
                <a:cs typeface="Trebuchet MS"/>
              </a:rPr>
              <a:t>to</a:t>
            </a:r>
            <a:r>
              <a:rPr sz="1600" b="1" spc="-7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Internet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373496" y="2180513"/>
            <a:ext cx="6373622" cy="43331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 </a:t>
            </a:r>
            <a:r>
              <a:rPr spc="60" dirty="0"/>
              <a:t>DRIVE</a:t>
            </a:r>
            <a:r>
              <a:rPr spc="-300" dirty="0"/>
              <a:t> </a:t>
            </a:r>
            <a:r>
              <a:rPr spc="75" dirty="0"/>
              <a:t>UNINSTALL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082796"/>
            <a:ext cx="5520055" cy="448246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74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500" spc="-25" dirty="0">
                <a:solidFill>
                  <a:srgbClr val="3C3C3C"/>
                </a:solidFill>
                <a:latin typeface="Trebuchet MS"/>
                <a:cs typeface="Trebuchet MS"/>
              </a:rPr>
              <a:t>During </a:t>
            </a:r>
            <a:r>
              <a:rPr sz="1500" spc="-9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spc="-95" dirty="0">
                <a:solidFill>
                  <a:srgbClr val="3C3C3C"/>
                </a:solidFill>
                <a:latin typeface="Trebuchet MS"/>
                <a:cs typeface="Trebuchet MS"/>
              </a:rPr>
              <a:t>uninstall </a:t>
            </a:r>
            <a:r>
              <a:rPr sz="1500" spc="-50" dirty="0">
                <a:solidFill>
                  <a:srgbClr val="3C3C3C"/>
                </a:solidFill>
                <a:latin typeface="Trebuchet MS"/>
                <a:cs typeface="Trebuchet MS"/>
              </a:rPr>
              <a:t>process </a:t>
            </a:r>
            <a:r>
              <a:rPr sz="1500" spc="-9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b="1" spc="-25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config </a:t>
            </a:r>
            <a:r>
              <a:rPr sz="1500" b="1" spc="-25" dirty="0">
                <a:solidFill>
                  <a:srgbClr val="3C3C3C"/>
                </a:solidFill>
                <a:latin typeface="Trebuchet MS"/>
                <a:cs typeface="Trebuchet MS"/>
              </a:rPr>
              <a:t>folder is</a:t>
            </a:r>
            <a:r>
              <a:rPr sz="1500" b="1" spc="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dirty="0">
                <a:solidFill>
                  <a:srgbClr val="3C3C3C"/>
                </a:solidFill>
                <a:latin typeface="Trebuchet MS"/>
                <a:cs typeface="Trebuchet MS"/>
              </a:rPr>
              <a:t>removed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found </a:t>
            </a:r>
            <a:r>
              <a:rPr sz="1400" b="1" spc="-10" dirty="0">
                <a:solidFill>
                  <a:srgbClr val="3C3C3C"/>
                </a:solidFill>
                <a:latin typeface="Trebuchet MS"/>
                <a:cs typeface="Trebuchet MS"/>
              </a:rPr>
              <a:t>Sync_log.log </a:t>
            </a:r>
            <a:r>
              <a:rPr sz="1400" b="1" spc="-15" dirty="0">
                <a:solidFill>
                  <a:srgbClr val="3C3C3C"/>
                </a:solidFill>
                <a:latin typeface="Trebuchet MS"/>
                <a:cs typeface="Trebuchet MS"/>
              </a:rPr>
              <a:t>entries </a:t>
            </a:r>
            <a:r>
              <a:rPr sz="1400" b="1" spc="15" dirty="0">
                <a:solidFill>
                  <a:srgbClr val="3C3C3C"/>
                </a:solidFill>
                <a:latin typeface="Trebuchet MS"/>
                <a:cs typeface="Trebuchet MS"/>
              </a:rPr>
              <a:t>from </a:t>
            </a:r>
            <a:r>
              <a:rPr sz="1400" b="1" spc="-10" dirty="0">
                <a:solidFill>
                  <a:srgbClr val="3C3C3C"/>
                </a:solidFill>
                <a:latin typeface="Trebuchet MS"/>
                <a:cs typeface="Trebuchet MS"/>
              </a:rPr>
              <a:t>unallocated</a:t>
            </a:r>
            <a:r>
              <a:rPr sz="1400" b="1" spc="-2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b="1" spc="-10" dirty="0">
                <a:solidFill>
                  <a:srgbClr val="3C3C3C"/>
                </a:solidFill>
                <a:latin typeface="Trebuchet MS"/>
                <a:cs typeface="Trebuchet MS"/>
              </a:rPr>
              <a:t>space</a:t>
            </a:r>
            <a:endParaRPr sz="14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595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500" spc="-4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b="1" spc="-25" dirty="0">
                <a:solidFill>
                  <a:srgbClr val="3C3C3C"/>
                </a:solidFill>
                <a:latin typeface="Trebuchet MS"/>
                <a:cs typeface="Trebuchet MS"/>
              </a:rPr>
              <a:t>prefetch </a:t>
            </a:r>
            <a:r>
              <a:rPr sz="1500" b="1" spc="-5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500" b="1" spc="15" dirty="0">
                <a:solidFill>
                  <a:srgbClr val="3C3C3C"/>
                </a:solidFill>
                <a:latin typeface="Trebuchet MS"/>
                <a:cs typeface="Trebuchet MS"/>
              </a:rPr>
              <a:t>not</a:t>
            </a:r>
            <a:r>
              <a:rPr sz="1500" b="1" spc="-1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-20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endParaRPr sz="15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4590B8"/>
              </a:buClr>
              <a:buFont typeface="Wingdings"/>
              <a:buChar char=""/>
            </a:pPr>
            <a:endParaRPr sz="17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500" b="1" spc="10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500" b="1" spc="-5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500" b="1" spc="15" dirty="0">
                <a:solidFill>
                  <a:srgbClr val="3C3C3C"/>
                </a:solidFill>
                <a:latin typeface="Trebuchet MS"/>
                <a:cs typeface="Trebuchet MS"/>
              </a:rPr>
              <a:t>not</a:t>
            </a:r>
            <a:r>
              <a:rPr sz="1500" b="1" spc="-10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-20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endParaRPr sz="15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500" spc="-114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500" spc="-9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spc="-5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500" spc="-95" dirty="0">
                <a:solidFill>
                  <a:srgbClr val="3C3C3C"/>
                </a:solidFill>
                <a:latin typeface="Trebuchet MS"/>
                <a:cs typeface="Trebuchet MS"/>
              </a:rPr>
              <a:t>deleted </a:t>
            </a:r>
            <a:r>
              <a:rPr sz="1500" spc="-9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spc="-95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500" spc="-13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500" spc="-8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500" spc="-10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500" spc="-45" dirty="0">
                <a:solidFill>
                  <a:srgbClr val="3C3C3C"/>
                </a:solidFill>
                <a:latin typeface="Trebuchet MS"/>
                <a:cs typeface="Trebuchet MS"/>
              </a:rPr>
              <a:t>try </a:t>
            </a:r>
            <a:r>
              <a:rPr sz="1500" spc="-40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500" spc="-80" dirty="0">
                <a:solidFill>
                  <a:srgbClr val="3C3C3C"/>
                </a:solidFill>
                <a:latin typeface="Trebuchet MS"/>
                <a:cs typeface="Trebuchet MS"/>
              </a:rPr>
              <a:t>carve</a:t>
            </a:r>
            <a:r>
              <a:rPr sz="1500" spc="-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spc="-105" dirty="0">
                <a:solidFill>
                  <a:srgbClr val="3C3C3C"/>
                </a:solidFill>
                <a:latin typeface="Trebuchet MS"/>
                <a:cs typeface="Trebuchet MS"/>
              </a:rPr>
              <a:t>it</a:t>
            </a:r>
            <a:endParaRPr sz="15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4590B8"/>
              </a:buClr>
              <a:buFont typeface="Wingdings"/>
              <a:buChar char=""/>
            </a:pPr>
            <a:endParaRPr sz="17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25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5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500" spc="-10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500" spc="-70" dirty="0">
                <a:solidFill>
                  <a:srgbClr val="3C3C3C"/>
                </a:solidFill>
                <a:latin typeface="Trebuchet MS"/>
                <a:cs typeface="Trebuchet MS"/>
              </a:rPr>
              <a:t>also </a:t>
            </a:r>
            <a:r>
              <a:rPr sz="1500" spc="-55" dirty="0">
                <a:solidFill>
                  <a:srgbClr val="3C3C3C"/>
                </a:solidFill>
                <a:latin typeface="Trebuchet MS"/>
                <a:cs typeface="Trebuchet MS"/>
              </a:rPr>
              <a:t>recover </a:t>
            </a:r>
            <a:r>
              <a:rPr sz="1500" spc="-80" dirty="0">
                <a:solidFill>
                  <a:srgbClr val="3C3C3C"/>
                </a:solidFill>
                <a:latin typeface="Trebuchet MS"/>
                <a:cs typeface="Trebuchet MS"/>
              </a:rPr>
              <a:t>information</a:t>
            </a:r>
            <a:r>
              <a:rPr sz="1500" spc="-2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spc="-105" dirty="0">
                <a:solidFill>
                  <a:srgbClr val="3C3C3C"/>
                </a:solidFill>
                <a:latin typeface="Trebuchet MS"/>
                <a:cs typeface="Trebuchet MS"/>
              </a:rPr>
              <a:t>from: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50" dirty="0">
                <a:solidFill>
                  <a:srgbClr val="3C3C3C"/>
                </a:solidFill>
                <a:latin typeface="Trebuchet MS"/>
                <a:cs typeface="Trebuchet MS"/>
              </a:rPr>
              <a:t>Registry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keys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recent</a:t>
            </a:r>
            <a:r>
              <a:rPr sz="1400" spc="-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10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90" dirty="0">
                <a:solidFill>
                  <a:srgbClr val="3C3C3C"/>
                </a:solidFill>
                <a:latin typeface="Trebuchet MS"/>
                <a:cs typeface="Trebuchet MS"/>
              </a:rPr>
              <a:t>LNK</a:t>
            </a:r>
            <a:r>
              <a:rPr sz="1400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10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25" dirty="0">
                <a:solidFill>
                  <a:srgbClr val="3C3C3C"/>
                </a:solidFill>
                <a:latin typeface="Trebuchet MS"/>
                <a:cs typeface="Trebuchet MS"/>
              </a:rPr>
              <a:t>Browser </a:t>
            </a:r>
            <a:r>
              <a:rPr sz="1400" spc="-40" dirty="0">
                <a:solidFill>
                  <a:srgbClr val="3C3C3C"/>
                </a:solidFill>
                <a:latin typeface="Trebuchet MS"/>
                <a:cs typeface="Trebuchet MS"/>
              </a:rPr>
              <a:t>history 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and</a:t>
            </a:r>
            <a:r>
              <a:rPr sz="1400" spc="-1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cache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Thumbnails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40" dirty="0">
                <a:solidFill>
                  <a:srgbClr val="3C3C3C"/>
                </a:solidFill>
                <a:latin typeface="Trebuchet MS"/>
                <a:cs typeface="Trebuchet MS"/>
              </a:rPr>
              <a:t>Restore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points/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Volume </a:t>
            </a:r>
            <a:r>
              <a:rPr sz="1400" spc="-55" dirty="0">
                <a:solidFill>
                  <a:srgbClr val="3C3C3C"/>
                </a:solidFill>
                <a:latin typeface="Trebuchet MS"/>
                <a:cs typeface="Trebuchet MS"/>
              </a:rPr>
              <a:t>Shadow</a:t>
            </a:r>
            <a:r>
              <a:rPr sz="1400" spc="-2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20" dirty="0">
                <a:solidFill>
                  <a:srgbClr val="3C3C3C"/>
                </a:solidFill>
                <a:latin typeface="Trebuchet MS"/>
                <a:cs typeface="Trebuchet MS"/>
              </a:rPr>
              <a:t>Copies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100" dirty="0">
                <a:solidFill>
                  <a:srgbClr val="3C3C3C"/>
                </a:solidFill>
                <a:latin typeface="Trebuchet MS"/>
                <a:cs typeface="Trebuchet MS"/>
              </a:rPr>
              <a:t>Pagefile.sys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Hiberfil.sys</a:t>
            </a:r>
            <a:endParaRPr sz="1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  <a:r>
              <a:rPr spc="-70" dirty="0"/>
              <a:t> </a:t>
            </a:r>
            <a:r>
              <a:rPr spc="85" dirty="0"/>
              <a:t>IOS</a:t>
            </a:r>
            <a:r>
              <a:rPr spc="-350" dirty="0"/>
              <a:t> </a:t>
            </a:r>
            <a:r>
              <a:rPr spc="-20" dirty="0"/>
              <a:t>APP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205990"/>
            <a:ext cx="7793990" cy="4583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indent="-306705">
              <a:lnSpc>
                <a:spcPts val="205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Google </a:t>
            </a:r>
            <a:r>
              <a:rPr sz="1800" spc="-25" dirty="0">
                <a:solidFill>
                  <a:srgbClr val="3C3C3C"/>
                </a:solidFill>
                <a:latin typeface="Trebuchet MS"/>
                <a:cs typeface="Trebuchet MS"/>
              </a:rPr>
              <a:t>Drive </a:t>
            </a: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iOS 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App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stored</a:t>
            </a:r>
            <a:r>
              <a:rPr sz="1800" spc="-29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in</a:t>
            </a:r>
            <a:endParaRPr sz="1800">
              <a:latin typeface="Trebuchet MS"/>
              <a:cs typeface="Trebuchet MS"/>
            </a:endParaRPr>
          </a:p>
          <a:p>
            <a:pPr marL="318770">
              <a:lnSpc>
                <a:spcPts val="2050"/>
              </a:lnSpc>
            </a:pP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\var\mobile\Applications\8F139264-9142-4B84-A7C3-421ADD6BA05F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81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contains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2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sub</a:t>
            </a:r>
            <a:r>
              <a:rPr sz="1800" spc="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folders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80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40" dirty="0">
                <a:solidFill>
                  <a:srgbClr val="3C3C3C"/>
                </a:solidFill>
                <a:latin typeface="Trebuchet MS"/>
                <a:cs typeface="Trebuchet MS"/>
              </a:rPr>
              <a:t>Documents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7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65" dirty="0">
                <a:solidFill>
                  <a:srgbClr val="3C3C3C"/>
                </a:solidFill>
                <a:latin typeface="Trebuchet MS"/>
                <a:cs typeface="Trebuchet MS"/>
              </a:rPr>
              <a:t>Library</a:t>
            </a:r>
            <a:endParaRPr sz="16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7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5" dirty="0">
                <a:solidFill>
                  <a:srgbClr val="3C3C3C"/>
                </a:solidFill>
                <a:latin typeface="Trebuchet MS"/>
                <a:cs typeface="Trebuchet MS"/>
              </a:rPr>
              <a:t>Cookies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6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Preferences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7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40" dirty="0">
                <a:solidFill>
                  <a:srgbClr val="3C3C3C"/>
                </a:solidFill>
                <a:latin typeface="Trebuchet MS"/>
                <a:cs typeface="Trebuchet MS"/>
              </a:rPr>
              <a:t>Caches</a:t>
            </a:r>
            <a:endParaRPr sz="14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8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Preferences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 contains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named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com.google.Drive.plist</a:t>
            </a:r>
            <a:r>
              <a:rPr sz="1800" b="1" spc="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with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80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5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600" b="1" spc="80" dirty="0">
                <a:solidFill>
                  <a:srgbClr val="3C3C3C"/>
                </a:solidFill>
                <a:latin typeface="Trebuchet MS"/>
                <a:cs typeface="Trebuchet MS"/>
              </a:rPr>
              <a:t>(Name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and</a:t>
            </a:r>
            <a:r>
              <a:rPr sz="1600" b="1" spc="-1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35" dirty="0">
                <a:solidFill>
                  <a:srgbClr val="3C3C3C"/>
                </a:solidFill>
                <a:latin typeface="Trebuchet MS"/>
                <a:cs typeface="Trebuchet MS"/>
              </a:rPr>
              <a:t>Surname)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7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5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id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7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5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email</a:t>
            </a:r>
            <a:endParaRPr sz="1600">
              <a:latin typeface="Trebuchet MS"/>
              <a:cs typeface="Trebuchet MS"/>
            </a:endParaRPr>
          </a:p>
          <a:p>
            <a:pPr marL="318770" marR="5080" indent="-306705">
              <a:lnSpc>
                <a:spcPts val="1939"/>
              </a:lnSpc>
              <a:spcBef>
                <a:spcPts val="105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cache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 contains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cached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copy </a:t>
            </a:r>
            <a:r>
              <a:rPr sz="1800" b="1" spc="-40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10" dirty="0">
                <a:solidFill>
                  <a:srgbClr val="3C3C3C"/>
                </a:solidFill>
                <a:latin typeface="Trebuchet MS"/>
                <a:cs typeface="Trebuchet MS"/>
              </a:rPr>
              <a:t>opened </a:t>
            </a:r>
            <a:r>
              <a:rPr sz="1800" b="1" spc="-9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,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but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be  </a:t>
            </a:r>
            <a:r>
              <a:rPr sz="1800" b="1" spc="-10" dirty="0">
                <a:solidFill>
                  <a:srgbClr val="3C3C3C"/>
                </a:solidFill>
                <a:latin typeface="Trebuchet MS"/>
                <a:cs typeface="Trebuchet MS"/>
              </a:rPr>
              <a:t>extracted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only </a:t>
            </a:r>
            <a:r>
              <a:rPr sz="1800" b="1" spc="-90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800" b="1" spc="-4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b="1" spc="10" dirty="0">
                <a:solidFill>
                  <a:srgbClr val="3C3C3C"/>
                </a:solidFill>
                <a:latin typeface="Trebuchet MS"/>
                <a:cs typeface="Trebuchet MS"/>
              </a:rPr>
              <a:t>perform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b="1" spc="-35" dirty="0">
                <a:solidFill>
                  <a:srgbClr val="3C3C3C"/>
                </a:solidFill>
                <a:latin typeface="Trebuchet MS"/>
                <a:cs typeface="Trebuchet MS"/>
              </a:rPr>
              <a:t>physical</a:t>
            </a:r>
            <a:r>
              <a:rPr sz="1800" b="1" spc="-2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35" dirty="0">
                <a:solidFill>
                  <a:srgbClr val="3C3C3C"/>
                </a:solidFill>
                <a:latin typeface="Trebuchet MS"/>
                <a:cs typeface="Trebuchet MS"/>
              </a:rPr>
              <a:t>dump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917305" y="5265352"/>
            <a:ext cx="3171825" cy="14668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955405" y="1908810"/>
            <a:ext cx="2771775" cy="32575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  <a:r>
              <a:rPr spc="-70" dirty="0"/>
              <a:t> </a:t>
            </a:r>
            <a:r>
              <a:rPr spc="85" dirty="0"/>
              <a:t>IOS</a:t>
            </a:r>
            <a:r>
              <a:rPr spc="-350" dirty="0"/>
              <a:t> </a:t>
            </a:r>
            <a:r>
              <a:rPr spc="-20" dirty="0"/>
              <a:t>APP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1850259"/>
            <a:ext cx="8225790" cy="460438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74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500" spc="-4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spc="-35" dirty="0">
                <a:solidFill>
                  <a:srgbClr val="3C3C3C"/>
                </a:solidFill>
                <a:latin typeface="Trebuchet MS"/>
                <a:cs typeface="Trebuchet MS"/>
              </a:rPr>
              <a:t>Documents </a:t>
            </a:r>
            <a:r>
              <a:rPr sz="1500" spc="-75" dirty="0">
                <a:solidFill>
                  <a:srgbClr val="3C3C3C"/>
                </a:solidFill>
                <a:latin typeface="Trebuchet MS"/>
                <a:cs typeface="Trebuchet MS"/>
              </a:rPr>
              <a:t>folder contains </a:t>
            </a:r>
            <a:r>
              <a:rPr sz="1500" spc="-40" dirty="0">
                <a:solidFill>
                  <a:srgbClr val="3C3C3C"/>
                </a:solidFill>
                <a:latin typeface="Trebuchet MS"/>
                <a:cs typeface="Trebuchet MS"/>
              </a:rPr>
              <a:t>3 </a:t>
            </a:r>
            <a:r>
              <a:rPr sz="1500" spc="-85" dirty="0">
                <a:solidFill>
                  <a:srgbClr val="3C3C3C"/>
                </a:solidFill>
                <a:latin typeface="Trebuchet MS"/>
                <a:cs typeface="Trebuchet MS"/>
              </a:rPr>
              <a:t>interesting </a:t>
            </a:r>
            <a:r>
              <a:rPr sz="1500" spc="-25" dirty="0">
                <a:solidFill>
                  <a:srgbClr val="3C3C3C"/>
                </a:solidFill>
                <a:latin typeface="Trebuchet MS"/>
                <a:cs typeface="Trebuchet MS"/>
              </a:rPr>
              <a:t>SQLite</a:t>
            </a:r>
            <a:r>
              <a:rPr sz="1500" spc="-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spc="-110" dirty="0">
                <a:solidFill>
                  <a:srgbClr val="3C3C3C"/>
                </a:solidFill>
                <a:latin typeface="Trebuchet MS"/>
                <a:cs typeface="Trebuchet MS"/>
              </a:rPr>
              <a:t>databases: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b="1" spc="-10" dirty="0">
                <a:solidFill>
                  <a:srgbClr val="3C3C3C"/>
                </a:solidFill>
                <a:latin typeface="Trebuchet MS"/>
                <a:cs typeface="Trebuchet MS"/>
              </a:rPr>
              <a:t>Contacts_snapshot_useremail.db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b="1" spc="-20" dirty="0">
                <a:solidFill>
                  <a:srgbClr val="3C3C3C"/>
                </a:solidFill>
                <a:latin typeface="Trebuchet MS"/>
                <a:cs typeface="Trebuchet MS"/>
              </a:rPr>
              <a:t>Feed_snapshot_useremail.db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b="1" spc="-10" dirty="0">
                <a:solidFill>
                  <a:srgbClr val="3C3C3C"/>
                </a:solidFill>
                <a:latin typeface="Trebuchet MS"/>
                <a:cs typeface="Trebuchet MS"/>
              </a:rPr>
              <a:t>Items_snapshot_useremail.db</a:t>
            </a:r>
            <a:endParaRPr sz="1400">
              <a:latin typeface="Trebuchet MS"/>
              <a:cs typeface="Trebuchet MS"/>
            </a:endParaRPr>
          </a:p>
          <a:p>
            <a:pPr marL="318770" indent="-306705">
              <a:lnSpc>
                <a:spcPts val="1620"/>
              </a:lnSpc>
              <a:spcBef>
                <a:spcPts val="595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500" spc="-45" dirty="0">
                <a:solidFill>
                  <a:srgbClr val="3C3C3C"/>
                </a:solidFill>
                <a:latin typeface="Trebuchet MS"/>
                <a:cs typeface="Trebuchet MS"/>
              </a:rPr>
              <a:t>The Contacts </a:t>
            </a:r>
            <a:r>
              <a:rPr sz="1500" spc="-80" dirty="0">
                <a:solidFill>
                  <a:srgbClr val="3C3C3C"/>
                </a:solidFill>
                <a:latin typeface="Trebuchet MS"/>
                <a:cs typeface="Trebuchet MS"/>
              </a:rPr>
              <a:t>db </a:t>
            </a:r>
            <a:r>
              <a:rPr sz="1500" spc="-75" dirty="0">
                <a:solidFill>
                  <a:srgbClr val="3C3C3C"/>
                </a:solidFill>
                <a:latin typeface="Trebuchet MS"/>
                <a:cs typeface="Trebuchet MS"/>
              </a:rPr>
              <a:t>contains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b="1" spc="-1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500" b="1" spc="5" dirty="0">
                <a:solidFill>
                  <a:srgbClr val="3C3C3C"/>
                </a:solidFill>
                <a:latin typeface="Trebuchet MS"/>
                <a:cs typeface="Trebuchet MS"/>
              </a:rPr>
              <a:t>email </a:t>
            </a:r>
            <a:r>
              <a:rPr sz="1500" b="1" spc="-5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500" b="1" spc="20" dirty="0">
                <a:solidFill>
                  <a:srgbClr val="3C3C3C"/>
                </a:solidFill>
                <a:latin typeface="Trebuchet MS"/>
                <a:cs typeface="Trebuchet MS"/>
              </a:rPr>
              <a:t>name </a:t>
            </a:r>
            <a:r>
              <a:rPr sz="1500" b="1" spc="-35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b="1" dirty="0">
                <a:solidFill>
                  <a:srgbClr val="3C3C3C"/>
                </a:solidFill>
                <a:latin typeface="Trebuchet MS"/>
                <a:cs typeface="Trebuchet MS"/>
              </a:rPr>
              <a:t>contacts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with shared </a:t>
            </a:r>
            <a:r>
              <a:rPr sz="1500" b="1" spc="-45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with</a:t>
            </a:r>
            <a:r>
              <a:rPr sz="1500" b="1" spc="-2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endParaRPr sz="1500">
              <a:latin typeface="Trebuchet MS"/>
              <a:cs typeface="Trebuchet MS"/>
            </a:endParaRPr>
          </a:p>
          <a:p>
            <a:pPr marL="318770">
              <a:lnSpc>
                <a:spcPts val="1620"/>
              </a:lnSpc>
            </a:pPr>
            <a:r>
              <a:rPr sz="1500" b="1" spc="-1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endParaRPr sz="15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500" spc="-4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spc="-75" dirty="0">
                <a:solidFill>
                  <a:srgbClr val="3C3C3C"/>
                </a:solidFill>
                <a:latin typeface="Trebuchet MS"/>
                <a:cs typeface="Trebuchet MS"/>
              </a:rPr>
              <a:t>Items </a:t>
            </a:r>
            <a:r>
              <a:rPr sz="1500" spc="-80" dirty="0">
                <a:solidFill>
                  <a:srgbClr val="3C3C3C"/>
                </a:solidFill>
                <a:latin typeface="Trebuchet MS"/>
                <a:cs typeface="Trebuchet MS"/>
              </a:rPr>
              <a:t>db </a:t>
            </a:r>
            <a:r>
              <a:rPr sz="1500" spc="-75" dirty="0">
                <a:solidFill>
                  <a:srgbClr val="3C3C3C"/>
                </a:solidFill>
                <a:latin typeface="Trebuchet MS"/>
                <a:cs typeface="Trebuchet MS"/>
              </a:rPr>
              <a:t>contains </a:t>
            </a:r>
            <a:r>
              <a:rPr sz="1500" spc="-130" dirty="0">
                <a:solidFill>
                  <a:srgbClr val="3C3C3C"/>
                </a:solidFill>
                <a:latin typeface="Trebuchet MS"/>
                <a:cs typeface="Trebuchet MS"/>
              </a:rPr>
              <a:t>all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b="1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500" b="1" spc="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500" b="1" spc="-5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500" b="1" dirty="0">
                <a:solidFill>
                  <a:srgbClr val="3C3C3C"/>
                </a:solidFill>
                <a:latin typeface="Trebuchet MS"/>
                <a:cs typeface="Trebuchet MS"/>
              </a:rPr>
              <a:t>stored </a:t>
            </a:r>
            <a:r>
              <a:rPr sz="1500" b="1" spc="-30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5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500" b="1" spc="-1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500" b="1" spc="-2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25" dirty="0">
                <a:solidFill>
                  <a:srgbClr val="3C3C3C"/>
                </a:solidFill>
                <a:latin typeface="Trebuchet MS"/>
                <a:cs typeface="Trebuchet MS"/>
              </a:rPr>
              <a:t>Drive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Identifier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Title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25" dirty="0">
                <a:solidFill>
                  <a:srgbClr val="3C3C3C"/>
                </a:solidFill>
                <a:latin typeface="Trebuchet MS"/>
                <a:cs typeface="Trebuchet MS"/>
              </a:rPr>
              <a:t>Kind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85" dirty="0">
                <a:solidFill>
                  <a:srgbClr val="3C3C3C"/>
                </a:solidFill>
                <a:latin typeface="Trebuchet MS"/>
                <a:cs typeface="Trebuchet MS"/>
              </a:rPr>
              <a:t>MD5</a:t>
            </a:r>
            <a:r>
              <a:rPr sz="14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hash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Last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Modified </a:t>
            </a:r>
            <a:r>
              <a:rPr sz="1400" spc="-40" dirty="0">
                <a:solidFill>
                  <a:srgbClr val="3C3C3C"/>
                </a:solidFill>
                <a:latin typeface="Trebuchet MS"/>
                <a:cs typeface="Trebuchet MS"/>
              </a:rPr>
              <a:t>By</a:t>
            </a:r>
            <a:r>
              <a:rPr sz="1400" spc="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(username)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Last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Modified</a:t>
            </a:r>
            <a:r>
              <a:rPr sz="1400" spc="-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Date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Last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Viewed</a:t>
            </a:r>
            <a:r>
              <a:rPr sz="1400" spc="-204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Date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Shared </a:t>
            </a:r>
            <a:r>
              <a:rPr sz="1400" spc="5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400" dirty="0">
                <a:solidFill>
                  <a:srgbClr val="3C3C3C"/>
                </a:solidFill>
                <a:latin typeface="Trebuchet MS"/>
                <a:cs typeface="Trebuchet MS"/>
              </a:rPr>
              <a:t>Me</a:t>
            </a:r>
            <a:r>
              <a:rPr sz="1400" spc="-2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Date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Last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Modified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400" dirty="0">
                <a:solidFill>
                  <a:srgbClr val="3C3C3C"/>
                </a:solidFill>
                <a:latin typeface="Trebuchet MS"/>
                <a:cs typeface="Trebuchet MS"/>
              </a:rPr>
              <a:t>Me</a:t>
            </a:r>
            <a:r>
              <a:rPr sz="1400" spc="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Date</a:t>
            </a:r>
            <a:endParaRPr sz="1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65" dirty="0"/>
              <a:t>GOOGLE</a:t>
            </a:r>
            <a:r>
              <a:rPr spc="-65" dirty="0"/>
              <a:t> </a:t>
            </a:r>
            <a:r>
              <a:rPr spc="60" dirty="0"/>
              <a:t>DRIVE</a:t>
            </a:r>
            <a:r>
              <a:rPr spc="-75" dirty="0"/>
              <a:t> </a:t>
            </a:r>
            <a:r>
              <a:rPr spc="85" dirty="0"/>
              <a:t>IOS</a:t>
            </a:r>
            <a:r>
              <a:rPr spc="-350" dirty="0"/>
              <a:t> </a:t>
            </a:r>
            <a:r>
              <a:rPr spc="-20" dirty="0"/>
              <a:t>APP</a:t>
            </a:r>
            <a:r>
              <a:rPr spc="-55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45" dirty="0"/>
              <a:t>ITEMS_SNAPSHOT_USEREMAIL.DB</a:t>
            </a:r>
          </a:p>
        </p:txBody>
      </p:sp>
      <p:sp>
        <p:nvSpPr>
          <p:cNvPr id="3" name="object 3"/>
          <p:cNvSpPr/>
          <p:nvPr/>
        </p:nvSpPr>
        <p:spPr>
          <a:xfrm>
            <a:off x="82378" y="3500628"/>
            <a:ext cx="11883136" cy="17962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65" dirty="0"/>
              <a:t>One</a:t>
            </a:r>
            <a:r>
              <a:rPr spc="65" dirty="0"/>
              <a:t>DRIVE </a:t>
            </a:r>
            <a:r>
              <a:rPr spc="365" dirty="0"/>
              <a:t>–</a:t>
            </a:r>
            <a:r>
              <a:rPr spc="-325" dirty="0"/>
              <a:t> </a:t>
            </a:r>
            <a:r>
              <a:rPr spc="70" dirty="0"/>
              <a:t>INSTALLATION </a:t>
            </a:r>
            <a:r>
              <a:rPr spc="85" dirty="0"/>
              <a:t>FOLDER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013330"/>
            <a:ext cx="5611495" cy="4389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marR="508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0" dirty="0">
                <a:solidFill>
                  <a:srgbClr val="3C3C3C"/>
                </a:solidFill>
                <a:latin typeface="Trebuchet MS"/>
                <a:cs typeface="Trebuchet MS"/>
              </a:rPr>
              <a:t>SkyDrive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installed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inside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1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b="1" spc="-65" dirty="0">
                <a:solidFill>
                  <a:srgbClr val="3C3C3C"/>
                </a:solidFill>
                <a:latin typeface="Trebuchet MS"/>
                <a:cs typeface="Trebuchet MS"/>
              </a:rPr>
              <a:t>profile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, </a:t>
            </a:r>
            <a:r>
              <a:rPr sz="1800" spc="-5" dirty="0">
                <a:solidFill>
                  <a:srgbClr val="3C3C3C"/>
                </a:solidFill>
                <a:latin typeface="Trebuchet MS"/>
                <a:cs typeface="Trebuchet MS"/>
              </a:rPr>
              <a:t>so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we  </a:t>
            </a:r>
            <a:r>
              <a:rPr sz="1800" spc="-145" dirty="0">
                <a:solidFill>
                  <a:srgbClr val="3C3C3C"/>
                </a:solidFill>
                <a:latin typeface="Trebuchet MS"/>
                <a:cs typeface="Trebuchet MS"/>
              </a:rPr>
              <a:t>have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different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profiles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each</a:t>
            </a:r>
            <a:r>
              <a:rPr sz="1800" spc="1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endParaRPr sz="1800">
              <a:latin typeface="Trebuchet MS"/>
              <a:cs typeface="Trebuchet MS"/>
            </a:endParaRPr>
          </a:p>
          <a:p>
            <a:pPr marL="469900" marR="1101725">
              <a:lnSpc>
                <a:spcPct val="100000"/>
              </a:lnSpc>
              <a:spcBef>
                <a:spcPts val="1035"/>
              </a:spcBef>
            </a:pPr>
            <a:r>
              <a:rPr sz="1800" b="1" spc="5" dirty="0">
                <a:solidFill>
                  <a:srgbClr val="3C3C3C"/>
                </a:solidFill>
                <a:latin typeface="Trebuchet MS"/>
                <a:cs typeface="Trebuchet MS"/>
              </a:rPr>
              <a:t>C:\Users\&lt;username&gt;\AppData\Local\  </a:t>
            </a:r>
            <a:r>
              <a:rPr sz="1800" b="1" spc="15" dirty="0">
                <a:solidFill>
                  <a:srgbClr val="3C3C3C"/>
                </a:solidFill>
                <a:latin typeface="Trebuchet MS"/>
                <a:cs typeface="Trebuchet MS"/>
              </a:rPr>
              <a:t>Microsoft\SkyDrive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1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78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default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used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syncing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r>
              <a:rPr sz="1800" spc="1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is</a:t>
            </a:r>
            <a:endParaRPr sz="180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35"/>
              </a:spcBef>
            </a:pPr>
            <a:r>
              <a:rPr sz="1800" b="1" spc="5" dirty="0">
                <a:solidFill>
                  <a:srgbClr val="3C3C3C"/>
                </a:solidFill>
                <a:latin typeface="Trebuchet MS"/>
                <a:cs typeface="Trebuchet MS"/>
              </a:rPr>
              <a:t>C:\Users\&lt;username&gt;\SkyDrive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1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78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default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 contains </a:t>
            </a:r>
            <a:r>
              <a:rPr sz="1800" b="1" spc="-65" dirty="0">
                <a:solidFill>
                  <a:srgbClr val="3C3C3C"/>
                </a:solidFill>
                <a:latin typeface="Trebuchet MS"/>
                <a:cs typeface="Trebuchet MS"/>
              </a:rPr>
              <a:t>3 </a:t>
            </a:r>
            <a:r>
              <a:rPr sz="1800" b="1" spc="20" dirty="0">
                <a:solidFill>
                  <a:srgbClr val="3C3C3C"/>
                </a:solidFill>
                <a:latin typeface="Trebuchet MS"/>
                <a:cs typeface="Trebuchet MS"/>
              </a:rPr>
              <a:t>empty</a:t>
            </a:r>
            <a:r>
              <a:rPr sz="1800" b="1" spc="1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folders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40" dirty="0">
                <a:solidFill>
                  <a:srgbClr val="3C3C3C"/>
                </a:solidFill>
                <a:latin typeface="Trebuchet MS"/>
                <a:cs typeface="Trebuchet MS"/>
              </a:rPr>
              <a:t>Documents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95" dirty="0">
                <a:solidFill>
                  <a:srgbClr val="3C3C3C"/>
                </a:solidFill>
                <a:latin typeface="Trebuchet MS"/>
                <a:cs typeface="Trebuchet MS"/>
              </a:rPr>
              <a:t>Images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100" dirty="0">
                <a:solidFill>
                  <a:srgbClr val="3C3C3C"/>
                </a:solidFill>
                <a:latin typeface="Trebuchet MS"/>
                <a:cs typeface="Trebuchet MS"/>
              </a:rPr>
              <a:t>Public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199883" y="2226983"/>
            <a:ext cx="4410964" cy="415277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365" dirty="0"/>
              <a:t>– </a:t>
            </a:r>
            <a:r>
              <a:rPr spc="175" dirty="0"/>
              <a:t>LOCAL</a:t>
            </a:r>
            <a:r>
              <a:rPr spc="-580" dirty="0"/>
              <a:t> </a:t>
            </a:r>
            <a:r>
              <a:rPr spc="-105" dirty="0"/>
              <a:t>FILE </a:t>
            </a:r>
            <a:r>
              <a:rPr spc="75" dirty="0"/>
              <a:t>SHARING!</a:t>
            </a:r>
          </a:p>
        </p:txBody>
      </p:sp>
      <p:sp>
        <p:nvSpPr>
          <p:cNvPr id="3" name="object 3"/>
          <p:cNvSpPr/>
          <p:nvPr/>
        </p:nvSpPr>
        <p:spPr>
          <a:xfrm>
            <a:off x="3342766" y="2018245"/>
            <a:ext cx="4851527" cy="455142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365" dirty="0"/>
              <a:t>–</a:t>
            </a:r>
            <a:r>
              <a:rPr spc="-250" dirty="0"/>
              <a:t> </a:t>
            </a:r>
            <a:r>
              <a:rPr spc="-15" dirty="0"/>
              <a:t>REGISTRY </a:t>
            </a:r>
            <a:r>
              <a:rPr spc="155" dirty="0"/>
              <a:t>CHANGES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1939063"/>
            <a:ext cx="7352030" cy="4367530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790"/>
              </a:spcBef>
              <a:buClr>
                <a:srgbClr val="4590B8"/>
              </a:buClr>
              <a:buSzPct val="9117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700" spc="-25" dirty="0">
                <a:solidFill>
                  <a:srgbClr val="3C3C3C"/>
                </a:solidFill>
                <a:latin typeface="Trebuchet MS"/>
                <a:cs typeface="Trebuchet MS"/>
              </a:rPr>
              <a:t>During</a:t>
            </a:r>
            <a:r>
              <a:rPr sz="1700" spc="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700" spc="-105" dirty="0">
                <a:solidFill>
                  <a:srgbClr val="3C3C3C"/>
                </a:solidFill>
                <a:latin typeface="Trebuchet MS"/>
                <a:cs typeface="Trebuchet MS"/>
              </a:rPr>
              <a:t>installation </a:t>
            </a:r>
            <a:r>
              <a:rPr sz="1700" spc="-120" dirty="0">
                <a:solidFill>
                  <a:srgbClr val="3C3C3C"/>
                </a:solidFill>
                <a:latin typeface="Trebuchet MS"/>
                <a:cs typeface="Trebuchet MS"/>
              </a:rPr>
              <a:t>different </a:t>
            </a:r>
            <a:r>
              <a:rPr sz="1700" spc="-90" dirty="0">
                <a:solidFill>
                  <a:srgbClr val="3C3C3C"/>
                </a:solidFill>
                <a:latin typeface="Trebuchet MS"/>
                <a:cs typeface="Trebuchet MS"/>
              </a:rPr>
              <a:t>keys </a:t>
            </a:r>
            <a:r>
              <a:rPr sz="1700" spc="-11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700" spc="-105" dirty="0">
                <a:solidFill>
                  <a:srgbClr val="3C3C3C"/>
                </a:solidFill>
                <a:latin typeface="Trebuchet MS"/>
                <a:cs typeface="Trebuchet MS"/>
              </a:rPr>
              <a:t>values are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created </a:t>
            </a:r>
            <a:r>
              <a:rPr sz="1700" spc="-95" dirty="0">
                <a:solidFill>
                  <a:srgbClr val="3C3C3C"/>
                </a:solidFill>
                <a:latin typeface="Trebuchet MS"/>
                <a:cs typeface="Trebuchet MS"/>
              </a:rPr>
              <a:t>inside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700" spc="-70" dirty="0">
                <a:solidFill>
                  <a:srgbClr val="3C3C3C"/>
                </a:solidFill>
                <a:latin typeface="Trebuchet MS"/>
                <a:cs typeface="Trebuchet MS"/>
              </a:rPr>
              <a:t>registry</a:t>
            </a:r>
            <a:endParaRPr sz="17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1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70" dirty="0">
                <a:solidFill>
                  <a:srgbClr val="3C3C3C"/>
                </a:solidFill>
                <a:latin typeface="Trebuchet MS"/>
                <a:cs typeface="Trebuchet MS"/>
              </a:rPr>
              <a:t>SYSTEM\ControlSet001\Services\Parameters\FirewallPolicy\FirewallRules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50" dirty="0">
                <a:solidFill>
                  <a:srgbClr val="3C3C3C"/>
                </a:solidFill>
                <a:latin typeface="Trebuchet MS"/>
                <a:cs typeface="Trebuchet MS"/>
              </a:rPr>
              <a:t>SOFTWARE\Microsoft\CurrentVersion\Explorer\ShellIconOverlayIdentifiers\SkyDrive1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50" dirty="0">
                <a:solidFill>
                  <a:srgbClr val="3C3C3C"/>
                </a:solidFill>
                <a:latin typeface="Trebuchet MS"/>
                <a:cs typeface="Trebuchet MS"/>
              </a:rPr>
              <a:t>SOFTWARE\Microsoft\CurrentVersion\Explorer\ShellIconOverlayIdentifiers\SkyDrive2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50" dirty="0">
                <a:solidFill>
                  <a:srgbClr val="3C3C3C"/>
                </a:solidFill>
                <a:latin typeface="Trebuchet MS"/>
                <a:cs typeface="Trebuchet MS"/>
              </a:rPr>
              <a:t>SOFTWARE\Microsoft\CurrentVersion\Explorer\ShellIconOverlayIdentifiers\SkyDrive3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45" dirty="0">
                <a:solidFill>
                  <a:srgbClr val="3C3C3C"/>
                </a:solidFill>
                <a:latin typeface="Trebuchet MS"/>
                <a:cs typeface="Trebuchet MS"/>
              </a:rPr>
              <a:t>NTUSER\Software\Microsoft\Windows\CurrentVersion\Uninstall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40" dirty="0">
                <a:solidFill>
                  <a:srgbClr val="3C3C3C"/>
                </a:solidFill>
                <a:latin typeface="Trebuchet MS"/>
                <a:cs typeface="Trebuchet MS"/>
              </a:rPr>
              <a:t>NTUSER\Software\Microsoft\Windows\CurrentVersion\Run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35" dirty="0">
                <a:solidFill>
                  <a:srgbClr val="3C3C3C"/>
                </a:solidFill>
                <a:latin typeface="Trebuchet MS"/>
                <a:cs typeface="Trebuchet MS"/>
              </a:rPr>
              <a:t>NTUSER\Software\Microsoft\Windows\CurrentVersion\UFH\SHC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40" dirty="0">
                <a:solidFill>
                  <a:srgbClr val="3C3C3C"/>
                </a:solidFill>
                <a:latin typeface="Trebuchet MS"/>
                <a:cs typeface="Trebuchet MS"/>
              </a:rPr>
              <a:t>NTUSER\Software\Microsoft\SkyDrive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60" dirty="0">
                <a:solidFill>
                  <a:srgbClr val="3C3C3C"/>
                </a:solidFill>
                <a:latin typeface="Trebuchet MS"/>
                <a:cs typeface="Trebuchet MS"/>
              </a:rPr>
              <a:t>NTUSER\Software\Classes\SkyDrive.SyncFileInformationProvider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45" dirty="0">
                <a:solidFill>
                  <a:srgbClr val="3C3C3C"/>
                </a:solidFill>
                <a:latin typeface="Trebuchet MS"/>
                <a:cs typeface="Trebuchet MS"/>
              </a:rPr>
              <a:t>NTUSER\Software\Classes\SkyDriveClient.SkyDriveClient</a:t>
            </a:r>
            <a:endParaRPr sz="15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595"/>
              </a:spcBef>
              <a:buClr>
                <a:srgbClr val="4590B8"/>
              </a:buClr>
              <a:buSzPct val="9117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700" spc="-55" dirty="0">
                <a:solidFill>
                  <a:srgbClr val="3C3C3C"/>
                </a:solidFill>
                <a:latin typeface="Trebuchet MS"/>
                <a:cs typeface="Trebuchet MS"/>
              </a:rPr>
              <a:t>From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700" spc="-70" dirty="0">
                <a:solidFill>
                  <a:srgbClr val="3C3C3C"/>
                </a:solidFill>
                <a:latin typeface="Trebuchet MS"/>
                <a:cs typeface="Trebuchet MS"/>
              </a:rPr>
              <a:t>registry </a:t>
            </a:r>
            <a:r>
              <a:rPr sz="1700" spc="-9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700" spc="-114" dirty="0">
                <a:solidFill>
                  <a:srgbClr val="3C3C3C"/>
                </a:solidFill>
                <a:latin typeface="Trebuchet MS"/>
                <a:cs typeface="Trebuchet MS"/>
              </a:rPr>
              <a:t>can</a:t>
            </a:r>
            <a:r>
              <a:rPr sz="1700" spc="1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700" spc="-114" dirty="0">
                <a:solidFill>
                  <a:srgbClr val="3C3C3C"/>
                </a:solidFill>
                <a:latin typeface="Trebuchet MS"/>
                <a:cs typeface="Trebuchet MS"/>
              </a:rPr>
              <a:t>obtain:</a:t>
            </a:r>
            <a:endParaRPr sz="17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1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30" dirty="0">
                <a:solidFill>
                  <a:srgbClr val="3C3C3C"/>
                </a:solidFill>
                <a:latin typeface="Trebuchet MS"/>
                <a:cs typeface="Trebuchet MS"/>
              </a:rPr>
              <a:t>Current</a:t>
            </a:r>
            <a:r>
              <a:rPr sz="1500" b="1" spc="-30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-5" dirty="0">
                <a:solidFill>
                  <a:srgbClr val="3C3C3C"/>
                </a:solidFill>
                <a:latin typeface="Trebuchet MS"/>
                <a:cs typeface="Trebuchet MS"/>
              </a:rPr>
              <a:t>Version </a:t>
            </a:r>
            <a:r>
              <a:rPr sz="1500" b="1" spc="10" dirty="0">
                <a:solidFill>
                  <a:srgbClr val="3C3C3C"/>
                </a:solidFill>
                <a:latin typeface="Trebuchet MS"/>
                <a:cs typeface="Trebuchet MS"/>
              </a:rPr>
              <a:t>Path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45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500" b="1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-25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endParaRPr sz="1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100" dirty="0"/>
              <a:t>– </a:t>
            </a:r>
            <a:r>
              <a:rPr spc="-105" dirty="0"/>
              <a:t>FILE</a:t>
            </a:r>
            <a:r>
              <a:rPr spc="-245" dirty="0"/>
              <a:t> </a:t>
            </a:r>
            <a:r>
              <a:rPr spc="75" dirty="0"/>
              <a:t>CREATED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070862"/>
            <a:ext cx="7509509" cy="42494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50" dirty="0">
                <a:solidFill>
                  <a:srgbClr val="3C3C3C"/>
                </a:solidFill>
                <a:latin typeface="Trebuchet MS"/>
                <a:cs typeface="Trebuchet MS"/>
              </a:rPr>
              <a:t>Configuration </a:t>
            </a:r>
            <a:r>
              <a:rPr sz="1400" spc="-100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saved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inside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installation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folder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in the </a:t>
            </a:r>
            <a:r>
              <a:rPr sz="1400" spc="-45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400" spc="2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profile</a:t>
            </a:r>
            <a:endParaRPr sz="1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4590B8"/>
              </a:buClr>
              <a:buFont typeface="Wingdings"/>
              <a:buChar char=""/>
            </a:pPr>
            <a:endParaRPr sz="16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19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45" dirty="0">
                <a:solidFill>
                  <a:srgbClr val="3C3C3C"/>
                </a:solidFill>
                <a:latin typeface="Trebuchet MS"/>
                <a:cs typeface="Trebuchet MS"/>
              </a:rPr>
              <a:t>There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4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sub</a:t>
            </a:r>
            <a:r>
              <a:rPr sz="1400" spc="-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folders: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1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10" dirty="0">
                <a:solidFill>
                  <a:srgbClr val="3C3C3C"/>
                </a:solidFill>
                <a:latin typeface="Trebuchet MS"/>
                <a:cs typeface="Trebuchet MS"/>
              </a:rPr>
              <a:t>Settings</a:t>
            </a:r>
            <a:r>
              <a:rPr sz="1200" spc="-1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200" spc="-80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r>
              <a:rPr sz="1200" spc="-1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spc="-70" dirty="0">
                <a:solidFill>
                  <a:srgbClr val="3C3C3C"/>
                </a:solidFill>
                <a:latin typeface="Trebuchet MS"/>
                <a:cs typeface="Trebuchet MS"/>
              </a:rPr>
              <a:t>settings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15" dirty="0">
                <a:solidFill>
                  <a:srgbClr val="3C3C3C"/>
                </a:solidFill>
                <a:latin typeface="Trebuchet MS"/>
                <a:cs typeface="Trebuchet MS"/>
              </a:rPr>
              <a:t>Log</a:t>
            </a:r>
            <a:r>
              <a:rPr sz="1200" spc="-15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200" spc="-75" dirty="0">
                <a:solidFill>
                  <a:srgbClr val="3C3C3C"/>
                </a:solidFill>
                <a:latin typeface="Trebuchet MS"/>
                <a:cs typeface="Trebuchet MS"/>
              </a:rPr>
              <a:t>activities</a:t>
            </a:r>
            <a:r>
              <a:rPr sz="1200" spc="-1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spc="-60" dirty="0">
                <a:solidFill>
                  <a:srgbClr val="3C3C3C"/>
                </a:solidFill>
                <a:latin typeface="Trebuchet MS"/>
                <a:cs typeface="Trebuchet MS"/>
              </a:rPr>
              <a:t>log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20" dirty="0">
                <a:solidFill>
                  <a:srgbClr val="3C3C3C"/>
                </a:solidFill>
                <a:latin typeface="Trebuchet MS"/>
                <a:cs typeface="Trebuchet MS"/>
              </a:rPr>
              <a:t>Setup</a:t>
            </a:r>
            <a:r>
              <a:rPr sz="1200" spc="-2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200" spc="-80" dirty="0">
                <a:solidFill>
                  <a:srgbClr val="3C3C3C"/>
                </a:solidFill>
                <a:latin typeface="Trebuchet MS"/>
                <a:cs typeface="Trebuchet MS"/>
              </a:rPr>
              <a:t>client update</a:t>
            </a:r>
            <a:r>
              <a:rPr sz="1200" spc="-1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spc="-60" dirty="0">
                <a:solidFill>
                  <a:srgbClr val="3C3C3C"/>
                </a:solidFill>
                <a:latin typeface="Trebuchet MS"/>
                <a:cs typeface="Trebuchet MS"/>
              </a:rPr>
              <a:t>log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b="1" spc="-5" dirty="0">
                <a:solidFill>
                  <a:srgbClr val="3C3C3C"/>
                </a:solidFill>
                <a:latin typeface="Trebuchet MS"/>
                <a:cs typeface="Trebuchet MS"/>
              </a:rPr>
              <a:t>Update</a:t>
            </a:r>
            <a:r>
              <a:rPr sz="1200" spc="-5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200" spc="-85" dirty="0">
                <a:solidFill>
                  <a:srgbClr val="3C3C3C"/>
                </a:solidFill>
                <a:latin typeface="Trebuchet MS"/>
                <a:cs typeface="Trebuchet MS"/>
              </a:rPr>
              <a:t>last </a:t>
            </a:r>
            <a:r>
              <a:rPr sz="1200" spc="-75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r>
              <a:rPr sz="1200" spc="-1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spc="-80" dirty="0">
                <a:solidFill>
                  <a:srgbClr val="3C3C3C"/>
                </a:solidFill>
                <a:latin typeface="Trebuchet MS"/>
                <a:cs typeface="Trebuchet MS"/>
              </a:rPr>
              <a:t>update</a:t>
            </a:r>
            <a:endParaRPr sz="12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buClr>
                <a:srgbClr val="4590B8"/>
              </a:buClr>
              <a:buFont typeface="Wingdings"/>
              <a:buChar char=""/>
            </a:pPr>
            <a:endParaRPr sz="14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25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10" dirty="0">
                <a:solidFill>
                  <a:srgbClr val="3C3C3C"/>
                </a:solidFill>
                <a:latin typeface="Trebuchet MS"/>
                <a:cs typeface="Trebuchet MS"/>
              </a:rPr>
              <a:t>Other 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7 </a:t>
            </a:r>
            <a:r>
              <a:rPr sz="1400" spc="-100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are created </a:t>
            </a:r>
            <a:r>
              <a:rPr sz="1400" spc="-65" dirty="0">
                <a:solidFill>
                  <a:srgbClr val="3C3C3C"/>
                </a:solidFill>
                <a:latin typeface="Trebuchet MS"/>
                <a:cs typeface="Trebuchet MS"/>
              </a:rPr>
              <a:t>during 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r>
              <a:rPr sz="1400" spc="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installation:</a:t>
            </a:r>
            <a:endParaRPr sz="14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91666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200" b="1" spc="10" dirty="0">
                <a:solidFill>
                  <a:srgbClr val="3C3C3C"/>
                </a:solidFill>
                <a:latin typeface="Trebuchet MS"/>
                <a:cs typeface="Trebuchet MS"/>
              </a:rPr>
              <a:t>C:\Users\Default\AppData\Roaming\Microsoft\Windows\Start</a:t>
            </a:r>
            <a:r>
              <a:rPr sz="1200" b="1" spc="2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b="1" spc="5" dirty="0">
                <a:solidFill>
                  <a:srgbClr val="3C3C3C"/>
                </a:solidFill>
                <a:latin typeface="Trebuchet MS"/>
                <a:cs typeface="Trebuchet MS"/>
              </a:rPr>
              <a:t>Menu\Programs\SkyDrive.lnk</a:t>
            </a:r>
            <a:endParaRPr sz="12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200" b="1" spc="-5" dirty="0">
                <a:solidFill>
                  <a:srgbClr val="3C3C3C"/>
                </a:solidFill>
                <a:latin typeface="Trebuchet MS"/>
                <a:cs typeface="Trebuchet MS"/>
              </a:rPr>
              <a:t>C:\Users\Default\Links\SkyDrive.lnk</a:t>
            </a:r>
            <a:endParaRPr sz="12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200" b="1" spc="10" dirty="0">
                <a:solidFill>
                  <a:srgbClr val="3C3C3C"/>
                </a:solidFill>
                <a:latin typeface="Trebuchet MS"/>
                <a:cs typeface="Trebuchet MS"/>
              </a:rPr>
              <a:t>C:\Users\&lt;username&gt;\AppData\Roaming\Microsoft\Windows\Start</a:t>
            </a:r>
            <a:r>
              <a:rPr sz="1200" b="1" spc="10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b="1" spc="5" dirty="0">
                <a:solidFill>
                  <a:srgbClr val="3C3C3C"/>
                </a:solidFill>
                <a:latin typeface="Trebuchet MS"/>
                <a:cs typeface="Trebuchet MS"/>
              </a:rPr>
              <a:t>Menu\Programs\SkyDrive.lnk</a:t>
            </a:r>
            <a:endParaRPr sz="12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91666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200" b="1" spc="-5" dirty="0">
                <a:solidFill>
                  <a:srgbClr val="3C3C3C"/>
                </a:solidFill>
                <a:latin typeface="Trebuchet MS"/>
                <a:cs typeface="Trebuchet MS"/>
              </a:rPr>
              <a:t>C:\Users\&lt;username&gt;\Links\SkyDrive.lnk</a:t>
            </a:r>
            <a:endParaRPr sz="12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200" b="1" spc="55" dirty="0">
                <a:solidFill>
                  <a:srgbClr val="3C3C3C"/>
                </a:solidFill>
                <a:latin typeface="Trebuchet MS"/>
                <a:cs typeface="Trebuchet MS"/>
              </a:rPr>
              <a:t>C:\Windows\Prefetch\SKYDRIVE.EXE-NNNNNNNN.pf</a:t>
            </a:r>
            <a:endParaRPr sz="12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200" b="1" spc="65" dirty="0">
                <a:solidFill>
                  <a:srgbClr val="3C3C3C"/>
                </a:solidFill>
                <a:latin typeface="Trebuchet MS"/>
                <a:cs typeface="Trebuchet MS"/>
              </a:rPr>
              <a:t>C:\Windows\Prefetch\SKYDRIVECONFIG.EXE-NNNNNNNN.pf</a:t>
            </a:r>
            <a:endParaRPr sz="1200">
              <a:latin typeface="Trebuchet MS"/>
              <a:cs typeface="Trebuchet MS"/>
            </a:endParaRPr>
          </a:p>
          <a:p>
            <a:pPr marL="641985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Trebuchet MS"/>
              <a:buChar char="•"/>
              <a:tabLst>
                <a:tab pos="641985" algn="l"/>
                <a:tab pos="642620" algn="l"/>
              </a:tabLst>
            </a:pPr>
            <a:r>
              <a:rPr sz="1200" b="1" spc="55" dirty="0">
                <a:solidFill>
                  <a:srgbClr val="3C3C3C"/>
                </a:solidFill>
                <a:latin typeface="Trebuchet MS"/>
                <a:cs typeface="Trebuchet MS"/>
              </a:rPr>
              <a:t>C:\Windows\Prefetch\SKYDRIVESETUP.EXE-NNNNNNNN.pf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439657" y="2962020"/>
            <a:ext cx="3299840" cy="25572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365" dirty="0"/>
              <a:t>–</a:t>
            </a:r>
            <a:r>
              <a:rPr spc="-300" dirty="0"/>
              <a:t> </a:t>
            </a:r>
            <a:r>
              <a:rPr spc="45" dirty="0"/>
              <a:t>SETTINGS </a:t>
            </a:r>
            <a:r>
              <a:rPr spc="85" dirty="0"/>
              <a:t>FOLDER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47726"/>
            <a:ext cx="5042535" cy="4281805"/>
          </a:xfrm>
          <a:prstGeom prst="rect">
            <a:avLst/>
          </a:prstGeom>
        </p:spPr>
        <p:txBody>
          <a:bodyPr vert="horz" wrap="square" lIns="0" tIns="12763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0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Settings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r>
              <a:rPr sz="1800" spc="-2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contains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80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40" dirty="0">
                <a:solidFill>
                  <a:srgbClr val="3C3C3C"/>
                </a:solidFill>
                <a:latin typeface="Trebuchet MS"/>
                <a:cs typeface="Trebuchet MS"/>
              </a:rPr>
              <a:t>ClientPolicy.ini</a:t>
            </a:r>
            <a:r>
              <a:rPr sz="1600" spc="-4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105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configuration</a:t>
            </a:r>
            <a:r>
              <a:rPr sz="1600" spc="-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parameters</a:t>
            </a:r>
            <a:endParaRPr sz="16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8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15" dirty="0">
                <a:solidFill>
                  <a:srgbClr val="3C3C3C"/>
                </a:solidFill>
                <a:latin typeface="Trebuchet MS"/>
                <a:cs typeface="Trebuchet MS"/>
              </a:rPr>
              <a:t>Max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Size</a:t>
            </a:r>
            <a:r>
              <a:rPr sz="1400" spc="-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Bytes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6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15" dirty="0">
                <a:solidFill>
                  <a:srgbClr val="3C3C3C"/>
                </a:solidFill>
                <a:latin typeface="Trebuchet MS"/>
                <a:cs typeface="Trebuchet MS"/>
              </a:rPr>
              <a:t>Max </a:t>
            </a:r>
            <a:r>
              <a:rPr sz="1400" spc="-50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400" spc="45" dirty="0">
                <a:solidFill>
                  <a:srgbClr val="3C3C3C"/>
                </a:solidFill>
                <a:latin typeface="Trebuchet MS"/>
                <a:cs typeface="Trebuchet MS"/>
              </a:rPr>
              <a:t>MB</a:t>
            </a:r>
            <a:r>
              <a:rPr sz="1400" spc="-22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Transferred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Per </a:t>
            </a:r>
            <a:r>
              <a:rPr sz="1400" spc="-30" dirty="0">
                <a:solidFill>
                  <a:srgbClr val="3C3C3C"/>
                </a:solidFill>
                <a:latin typeface="Trebuchet MS"/>
                <a:cs typeface="Trebuchet MS"/>
              </a:rPr>
              <a:t>Day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7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15" dirty="0">
                <a:solidFill>
                  <a:srgbClr val="3C3C3C"/>
                </a:solidFill>
                <a:latin typeface="Trebuchet MS"/>
                <a:cs typeface="Trebuchet MS"/>
              </a:rPr>
              <a:t>Max </a:t>
            </a:r>
            <a:r>
              <a:rPr sz="1400" spc="-50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400" spc="-55" dirty="0">
                <a:solidFill>
                  <a:srgbClr val="3C3C3C"/>
                </a:solidFill>
                <a:latin typeface="Trebuchet MS"/>
                <a:cs typeface="Trebuchet MS"/>
              </a:rPr>
              <a:t>Requests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Per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30" dirty="0">
                <a:solidFill>
                  <a:srgbClr val="3C3C3C"/>
                </a:solidFill>
                <a:latin typeface="Trebuchet MS"/>
                <a:cs typeface="Trebuchet MS"/>
              </a:rPr>
              <a:t>Day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7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15" dirty="0">
                <a:solidFill>
                  <a:srgbClr val="3C3C3C"/>
                </a:solidFill>
                <a:latin typeface="Trebuchet MS"/>
                <a:cs typeface="Trebuchet MS"/>
              </a:rPr>
              <a:t>Max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Items </a:t>
            </a:r>
            <a:r>
              <a:rPr sz="1400" spc="-55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400" spc="15" dirty="0">
                <a:solidFill>
                  <a:srgbClr val="3C3C3C"/>
                </a:solidFill>
                <a:latin typeface="Trebuchet MS"/>
                <a:cs typeface="Trebuchet MS"/>
              </a:rPr>
              <a:t>One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55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7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spc="-20" dirty="0">
                <a:solidFill>
                  <a:srgbClr val="3C3C3C"/>
                </a:solidFill>
                <a:latin typeface="Trebuchet MS"/>
                <a:cs typeface="Trebuchet MS"/>
              </a:rPr>
              <a:t>Number </a:t>
            </a:r>
            <a:r>
              <a:rPr sz="1400" spc="20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400" spc="-30" dirty="0">
                <a:solidFill>
                  <a:srgbClr val="3C3C3C"/>
                </a:solidFill>
                <a:latin typeface="Trebuchet MS"/>
                <a:cs typeface="Trebuchet MS"/>
              </a:rPr>
              <a:t>Concurrent</a:t>
            </a:r>
            <a:r>
              <a:rPr sz="1400" spc="-1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45" dirty="0">
                <a:solidFill>
                  <a:srgbClr val="3C3C3C"/>
                </a:solidFill>
                <a:latin typeface="Trebuchet MS"/>
                <a:cs typeface="Trebuchet MS"/>
              </a:rPr>
              <a:t>Uploads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78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ApplicationSettings.xml</a:t>
            </a:r>
            <a:r>
              <a:rPr sz="1600" spc="-5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11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600" spc="-80" dirty="0">
                <a:solidFill>
                  <a:srgbClr val="3C3C3C"/>
                </a:solidFill>
                <a:latin typeface="Trebuchet MS"/>
                <a:cs typeface="Trebuchet MS"/>
              </a:rPr>
              <a:t>contains </a:t>
            </a:r>
            <a:r>
              <a:rPr sz="1600" spc="-10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600" spc="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55" dirty="0">
                <a:solidFill>
                  <a:srgbClr val="3C3C3C"/>
                </a:solidFill>
                <a:latin typeface="Trebuchet MS"/>
                <a:cs typeface="Trebuchet MS"/>
              </a:rPr>
              <a:t>UserCid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79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10" dirty="0">
                <a:solidFill>
                  <a:srgbClr val="3C3C3C"/>
                </a:solidFill>
                <a:latin typeface="Trebuchet MS"/>
                <a:cs typeface="Trebuchet MS"/>
              </a:rPr>
              <a:t>&lt;UserCid&gt;.ini</a:t>
            </a:r>
            <a:r>
              <a:rPr sz="1600" spc="-1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55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configuration</a:t>
            </a:r>
            <a:r>
              <a:rPr sz="1600" spc="-114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parameters</a:t>
            </a:r>
            <a:endParaRPr sz="16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7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b="1" dirty="0">
                <a:solidFill>
                  <a:srgbClr val="3C3C3C"/>
                </a:solidFill>
                <a:latin typeface="Trebuchet MS"/>
                <a:cs typeface="Trebuchet MS"/>
              </a:rPr>
              <a:t>installName</a:t>
            </a:r>
            <a:r>
              <a:rPr sz="140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personal computer</a:t>
            </a:r>
            <a:r>
              <a:rPr sz="1400" spc="-2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name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7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b="1" spc="-10" dirty="0">
                <a:solidFill>
                  <a:srgbClr val="3C3C3C"/>
                </a:solidFill>
                <a:latin typeface="Trebuchet MS"/>
                <a:cs typeface="Trebuchet MS"/>
              </a:rPr>
              <a:t>lastRefreshTime</a:t>
            </a:r>
            <a:r>
              <a:rPr sz="1400" spc="-1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date 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and time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last </a:t>
            </a:r>
            <a:r>
              <a:rPr sz="1400" spc="-65" dirty="0">
                <a:solidFill>
                  <a:srgbClr val="3C3C3C"/>
                </a:solidFill>
                <a:latin typeface="Trebuchet MS"/>
                <a:cs typeface="Trebuchet MS"/>
              </a:rPr>
              <a:t>online</a:t>
            </a:r>
            <a:r>
              <a:rPr sz="1400" spc="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65" dirty="0">
                <a:solidFill>
                  <a:srgbClr val="3C3C3C"/>
                </a:solidFill>
                <a:latin typeface="Trebuchet MS"/>
                <a:cs typeface="Trebuchet MS"/>
              </a:rPr>
              <a:t>sync</a:t>
            </a:r>
            <a:endParaRPr sz="1400">
              <a:latin typeface="Trebuchet MS"/>
              <a:cs typeface="Trebuchet MS"/>
            </a:endParaRPr>
          </a:p>
          <a:p>
            <a:pPr marL="911860" lvl="2" indent="-270510">
              <a:lnSpc>
                <a:spcPct val="100000"/>
              </a:lnSpc>
              <a:spcBef>
                <a:spcPts val="77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911225" algn="l"/>
                <a:tab pos="912494" algn="l"/>
              </a:tabLst>
            </a:pPr>
            <a:r>
              <a:rPr sz="1400" b="1" spc="-20" dirty="0">
                <a:solidFill>
                  <a:srgbClr val="3C3C3C"/>
                </a:solidFill>
                <a:latin typeface="Trebuchet MS"/>
                <a:cs typeface="Trebuchet MS"/>
              </a:rPr>
              <a:t>library: </a:t>
            </a:r>
            <a:r>
              <a:rPr sz="1400" spc="-45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r>
              <a:rPr sz="1400" spc="-2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path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7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&lt;UserCid&gt;.dat</a:t>
            </a:r>
            <a:r>
              <a:rPr sz="160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13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600" spc="-105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r>
              <a:rPr sz="1600" spc="-2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10" dirty="0">
                <a:solidFill>
                  <a:srgbClr val="3C3C3C"/>
                </a:solidFill>
                <a:latin typeface="Trebuchet MS"/>
                <a:cs typeface="Trebuchet MS"/>
              </a:rPr>
              <a:t>name</a:t>
            </a:r>
            <a:endParaRPr sz="1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365" dirty="0"/>
              <a:t>–</a:t>
            </a:r>
            <a:r>
              <a:rPr spc="-200" dirty="0"/>
              <a:t> </a:t>
            </a:r>
            <a:r>
              <a:rPr spc="30" dirty="0"/>
              <a:t>CLIENTPOLICY.INI</a:t>
            </a:r>
          </a:p>
        </p:txBody>
      </p:sp>
      <p:sp>
        <p:nvSpPr>
          <p:cNvPr id="3" name="object 3"/>
          <p:cNvSpPr/>
          <p:nvPr/>
        </p:nvSpPr>
        <p:spPr>
          <a:xfrm>
            <a:off x="381000" y="2173503"/>
            <a:ext cx="11458575" cy="45148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52425" y="3657650"/>
            <a:ext cx="2275840" cy="148590"/>
          </a:xfrm>
          <a:custGeom>
            <a:avLst/>
            <a:gdLst/>
            <a:ahLst/>
            <a:cxnLst/>
            <a:rect l="l" t="t" r="r" b="b"/>
            <a:pathLst>
              <a:path w="2275840" h="148589">
                <a:moveTo>
                  <a:pt x="0" y="148285"/>
                </a:moveTo>
                <a:lnTo>
                  <a:pt x="2275459" y="148285"/>
                </a:lnTo>
                <a:lnTo>
                  <a:pt x="2275459" y="0"/>
                </a:lnTo>
                <a:lnTo>
                  <a:pt x="0" y="0"/>
                </a:lnTo>
                <a:lnTo>
                  <a:pt x="0" y="148285"/>
                </a:lnTo>
                <a:close/>
              </a:path>
            </a:pathLst>
          </a:custGeom>
          <a:ln w="22225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52425" y="5935357"/>
            <a:ext cx="2893695" cy="457200"/>
          </a:xfrm>
          <a:custGeom>
            <a:avLst/>
            <a:gdLst/>
            <a:ahLst/>
            <a:cxnLst/>
            <a:rect l="l" t="t" r="r" b="b"/>
            <a:pathLst>
              <a:path w="2893695" h="457200">
                <a:moveTo>
                  <a:pt x="0" y="457200"/>
                </a:moveTo>
                <a:lnTo>
                  <a:pt x="2893314" y="457200"/>
                </a:lnTo>
                <a:lnTo>
                  <a:pt x="2893314" y="0"/>
                </a:lnTo>
                <a:lnTo>
                  <a:pt x="0" y="0"/>
                </a:lnTo>
                <a:lnTo>
                  <a:pt x="0" y="457200"/>
                </a:lnTo>
                <a:close/>
              </a:path>
            </a:pathLst>
          </a:custGeom>
          <a:ln w="22225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365" dirty="0"/>
              <a:t>–</a:t>
            </a:r>
            <a:r>
              <a:rPr spc="-475" dirty="0"/>
              <a:t> </a:t>
            </a:r>
            <a:r>
              <a:rPr spc="60" dirty="0"/>
              <a:t>APPLICATIONSETTINGS.XML</a:t>
            </a:r>
          </a:p>
        </p:txBody>
      </p:sp>
      <p:sp>
        <p:nvSpPr>
          <p:cNvPr id="3" name="object 3"/>
          <p:cNvSpPr/>
          <p:nvPr/>
        </p:nvSpPr>
        <p:spPr>
          <a:xfrm>
            <a:off x="3457228" y="2455417"/>
            <a:ext cx="5574757" cy="26912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797680" y="2455367"/>
            <a:ext cx="4909820" cy="642620"/>
          </a:xfrm>
          <a:custGeom>
            <a:avLst/>
            <a:gdLst/>
            <a:ahLst/>
            <a:cxnLst/>
            <a:rect l="l" t="t" r="r" b="b"/>
            <a:pathLst>
              <a:path w="4909820" h="642619">
                <a:moveTo>
                  <a:pt x="0" y="642035"/>
                </a:moveTo>
                <a:lnTo>
                  <a:pt x="4909692" y="642035"/>
                </a:lnTo>
                <a:lnTo>
                  <a:pt x="4909692" y="0"/>
                </a:lnTo>
                <a:lnTo>
                  <a:pt x="0" y="0"/>
                </a:lnTo>
                <a:lnTo>
                  <a:pt x="0" y="642035"/>
                </a:lnTo>
                <a:close/>
              </a:path>
            </a:pathLst>
          </a:custGeom>
          <a:ln w="22225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365" dirty="0"/>
              <a:t>–</a:t>
            </a:r>
            <a:r>
              <a:rPr spc="-200" dirty="0"/>
              <a:t> </a:t>
            </a:r>
            <a:r>
              <a:rPr spc="20" dirty="0"/>
              <a:t>USERCID.INI</a:t>
            </a:r>
          </a:p>
        </p:txBody>
      </p:sp>
      <p:sp>
        <p:nvSpPr>
          <p:cNvPr id="3" name="object 3"/>
          <p:cNvSpPr/>
          <p:nvPr/>
        </p:nvSpPr>
        <p:spPr>
          <a:xfrm>
            <a:off x="936400" y="2513469"/>
            <a:ext cx="10118776" cy="19286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86307" y="2858541"/>
            <a:ext cx="3051810" cy="198120"/>
          </a:xfrm>
          <a:custGeom>
            <a:avLst/>
            <a:gdLst/>
            <a:ahLst/>
            <a:cxnLst/>
            <a:rect l="l" t="t" r="r" b="b"/>
            <a:pathLst>
              <a:path w="3051810" h="198119">
                <a:moveTo>
                  <a:pt x="0" y="197713"/>
                </a:moveTo>
                <a:lnTo>
                  <a:pt x="3051429" y="197713"/>
                </a:lnTo>
                <a:lnTo>
                  <a:pt x="3051429" y="0"/>
                </a:lnTo>
                <a:lnTo>
                  <a:pt x="0" y="0"/>
                </a:lnTo>
                <a:lnTo>
                  <a:pt x="0" y="197713"/>
                </a:lnTo>
                <a:close/>
              </a:path>
            </a:pathLst>
          </a:custGeom>
          <a:ln w="22224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86307" y="3459873"/>
            <a:ext cx="2911475" cy="189865"/>
          </a:xfrm>
          <a:custGeom>
            <a:avLst/>
            <a:gdLst/>
            <a:ahLst/>
            <a:cxnLst/>
            <a:rect l="l" t="t" r="r" b="b"/>
            <a:pathLst>
              <a:path w="2911475" h="189864">
                <a:moveTo>
                  <a:pt x="0" y="189471"/>
                </a:moveTo>
                <a:lnTo>
                  <a:pt x="2911348" y="189471"/>
                </a:lnTo>
                <a:lnTo>
                  <a:pt x="2911348" y="0"/>
                </a:lnTo>
                <a:lnTo>
                  <a:pt x="0" y="0"/>
                </a:lnTo>
                <a:lnTo>
                  <a:pt x="0" y="189471"/>
                </a:lnTo>
                <a:close/>
              </a:path>
            </a:pathLst>
          </a:custGeom>
          <a:ln w="22225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323083" y="4242536"/>
            <a:ext cx="1672589" cy="231140"/>
          </a:xfrm>
          <a:custGeom>
            <a:avLst/>
            <a:gdLst/>
            <a:ahLst/>
            <a:cxnLst/>
            <a:rect l="l" t="t" r="r" b="b"/>
            <a:pathLst>
              <a:path w="1672589" h="231139">
                <a:moveTo>
                  <a:pt x="0" y="230657"/>
                </a:moveTo>
                <a:lnTo>
                  <a:pt x="1672336" y="230657"/>
                </a:lnTo>
                <a:lnTo>
                  <a:pt x="1672336" y="0"/>
                </a:lnTo>
                <a:lnTo>
                  <a:pt x="0" y="0"/>
                </a:lnTo>
                <a:lnTo>
                  <a:pt x="0" y="230657"/>
                </a:lnTo>
                <a:close/>
              </a:path>
            </a:pathLst>
          </a:custGeom>
          <a:ln w="22225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46568" y="4242536"/>
            <a:ext cx="3258185" cy="231140"/>
          </a:xfrm>
          <a:custGeom>
            <a:avLst/>
            <a:gdLst/>
            <a:ahLst/>
            <a:cxnLst/>
            <a:rect l="l" t="t" r="r" b="b"/>
            <a:pathLst>
              <a:path w="3258184" h="231139">
                <a:moveTo>
                  <a:pt x="0" y="230657"/>
                </a:moveTo>
                <a:lnTo>
                  <a:pt x="3258058" y="230657"/>
                </a:lnTo>
                <a:lnTo>
                  <a:pt x="3258058" y="0"/>
                </a:lnTo>
                <a:lnTo>
                  <a:pt x="0" y="0"/>
                </a:lnTo>
                <a:lnTo>
                  <a:pt x="0" y="230657"/>
                </a:lnTo>
                <a:close/>
              </a:path>
            </a:pathLst>
          </a:custGeom>
          <a:ln w="22224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790441" y="3535045"/>
            <a:ext cx="650240" cy="302260"/>
          </a:xfrm>
          <a:custGeom>
            <a:avLst/>
            <a:gdLst/>
            <a:ahLst/>
            <a:cxnLst/>
            <a:rect l="l" t="t" r="r" b="b"/>
            <a:pathLst>
              <a:path w="650239" h="302260">
                <a:moveTo>
                  <a:pt x="577749" y="273274"/>
                </a:moveTo>
                <a:lnTo>
                  <a:pt x="564642" y="302132"/>
                </a:lnTo>
                <a:lnTo>
                  <a:pt x="649732" y="298957"/>
                </a:lnTo>
                <a:lnTo>
                  <a:pt x="634301" y="279907"/>
                </a:lnTo>
                <a:lnTo>
                  <a:pt x="592455" y="279907"/>
                </a:lnTo>
                <a:lnTo>
                  <a:pt x="589280" y="278510"/>
                </a:lnTo>
                <a:lnTo>
                  <a:pt x="577749" y="273274"/>
                </a:lnTo>
                <a:close/>
              </a:path>
              <a:path w="650239" h="302260">
                <a:moveTo>
                  <a:pt x="583013" y="261686"/>
                </a:moveTo>
                <a:lnTo>
                  <a:pt x="577749" y="273274"/>
                </a:lnTo>
                <a:lnTo>
                  <a:pt x="589280" y="278510"/>
                </a:lnTo>
                <a:lnTo>
                  <a:pt x="592455" y="279907"/>
                </a:lnTo>
                <a:lnTo>
                  <a:pt x="596265" y="278510"/>
                </a:lnTo>
                <a:lnTo>
                  <a:pt x="597662" y="275335"/>
                </a:lnTo>
                <a:lnTo>
                  <a:pt x="599186" y="272160"/>
                </a:lnTo>
                <a:lnTo>
                  <a:pt x="597788" y="268350"/>
                </a:lnTo>
                <a:lnTo>
                  <a:pt x="594613" y="266953"/>
                </a:lnTo>
                <a:lnTo>
                  <a:pt x="583013" y="261686"/>
                </a:lnTo>
                <a:close/>
              </a:path>
              <a:path w="650239" h="302260">
                <a:moveTo>
                  <a:pt x="596138" y="232790"/>
                </a:moveTo>
                <a:lnTo>
                  <a:pt x="583013" y="261686"/>
                </a:lnTo>
                <a:lnTo>
                  <a:pt x="594613" y="266953"/>
                </a:lnTo>
                <a:lnTo>
                  <a:pt x="597788" y="268350"/>
                </a:lnTo>
                <a:lnTo>
                  <a:pt x="599186" y="272160"/>
                </a:lnTo>
                <a:lnTo>
                  <a:pt x="597662" y="275335"/>
                </a:lnTo>
                <a:lnTo>
                  <a:pt x="596265" y="278510"/>
                </a:lnTo>
                <a:lnTo>
                  <a:pt x="592455" y="279907"/>
                </a:lnTo>
                <a:lnTo>
                  <a:pt x="634301" y="279907"/>
                </a:lnTo>
                <a:lnTo>
                  <a:pt x="596138" y="232790"/>
                </a:lnTo>
                <a:close/>
              </a:path>
              <a:path w="650239" h="302260">
                <a:moveTo>
                  <a:pt x="6604" y="0"/>
                </a:moveTo>
                <a:lnTo>
                  <a:pt x="2921" y="1396"/>
                </a:lnTo>
                <a:lnTo>
                  <a:pt x="1397" y="4571"/>
                </a:lnTo>
                <a:lnTo>
                  <a:pt x="0" y="7746"/>
                </a:lnTo>
                <a:lnTo>
                  <a:pt x="1397" y="11556"/>
                </a:lnTo>
                <a:lnTo>
                  <a:pt x="4572" y="12953"/>
                </a:lnTo>
                <a:lnTo>
                  <a:pt x="577749" y="273274"/>
                </a:lnTo>
                <a:lnTo>
                  <a:pt x="583013" y="261686"/>
                </a:lnTo>
                <a:lnTo>
                  <a:pt x="9779" y="1396"/>
                </a:lnTo>
                <a:lnTo>
                  <a:pt x="6604" y="0"/>
                </a:lnTo>
                <a:close/>
              </a:path>
            </a:pathLst>
          </a:custGeom>
          <a:solidFill>
            <a:srgbClr val="172C5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519676" y="3674109"/>
            <a:ext cx="27971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25" dirty="0">
                <a:latin typeface="Trebuchet MS"/>
                <a:cs typeface="Trebuchet MS"/>
              </a:rPr>
              <a:t>Fri, </a:t>
            </a:r>
            <a:r>
              <a:rPr sz="1800" spc="-45" dirty="0">
                <a:latin typeface="Trebuchet MS"/>
                <a:cs typeface="Trebuchet MS"/>
              </a:rPr>
              <a:t>26 </a:t>
            </a:r>
            <a:r>
              <a:rPr sz="1800" spc="-225" dirty="0">
                <a:latin typeface="Trebuchet MS"/>
                <a:cs typeface="Trebuchet MS"/>
              </a:rPr>
              <a:t>Jul </a:t>
            </a:r>
            <a:r>
              <a:rPr sz="1800" spc="-45" dirty="0">
                <a:latin typeface="Trebuchet MS"/>
                <a:cs typeface="Trebuchet MS"/>
              </a:rPr>
              <a:t>2013 </a:t>
            </a:r>
            <a:r>
              <a:rPr sz="1800" spc="-100" dirty="0">
                <a:latin typeface="Trebuchet MS"/>
                <a:cs typeface="Trebuchet MS"/>
              </a:rPr>
              <a:t>16:38:49</a:t>
            </a:r>
            <a:r>
              <a:rPr sz="1800" spc="-305" dirty="0">
                <a:latin typeface="Trebuchet MS"/>
                <a:cs typeface="Trebuchet MS"/>
              </a:rPr>
              <a:t> </a:t>
            </a:r>
            <a:r>
              <a:rPr sz="1800" spc="90" dirty="0">
                <a:latin typeface="Trebuchet MS"/>
                <a:cs typeface="Trebuchet MS"/>
              </a:rPr>
              <a:t>GMT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-60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20" dirty="0"/>
              <a:t>USERCID.DAT</a:t>
            </a:r>
            <a:r>
              <a:rPr spc="-45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15" dirty="0"/>
              <a:t>BEFORE</a:t>
            </a:r>
            <a:r>
              <a:rPr spc="-65" dirty="0"/>
              <a:t> </a:t>
            </a:r>
            <a:r>
              <a:rPr spc="110" dirty="0"/>
              <a:t>DELETION</a:t>
            </a:r>
          </a:p>
        </p:txBody>
      </p:sp>
      <p:sp>
        <p:nvSpPr>
          <p:cNvPr id="3" name="object 3"/>
          <p:cNvSpPr/>
          <p:nvPr/>
        </p:nvSpPr>
        <p:spPr>
          <a:xfrm>
            <a:off x="1185862" y="2092921"/>
            <a:ext cx="9753600" cy="45243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20" dirty="0"/>
              <a:t>USERCID.DAT</a:t>
            </a:r>
            <a:r>
              <a:rPr spc="-45" dirty="0"/>
              <a:t> </a:t>
            </a:r>
            <a:r>
              <a:rPr spc="365" dirty="0"/>
              <a:t>–</a:t>
            </a:r>
            <a:r>
              <a:rPr spc="-350" dirty="0"/>
              <a:t> </a:t>
            </a:r>
            <a:r>
              <a:rPr spc="15" dirty="0"/>
              <a:t>AFTER</a:t>
            </a:r>
            <a:r>
              <a:rPr spc="-70" dirty="0"/>
              <a:t> </a:t>
            </a:r>
            <a:r>
              <a:rPr spc="114" dirty="0"/>
              <a:t>DELETION</a:t>
            </a:r>
          </a:p>
        </p:txBody>
      </p:sp>
      <p:sp>
        <p:nvSpPr>
          <p:cNvPr id="3" name="object 3"/>
          <p:cNvSpPr/>
          <p:nvPr/>
        </p:nvSpPr>
        <p:spPr>
          <a:xfrm>
            <a:off x="1188046" y="2097303"/>
            <a:ext cx="9753600" cy="45434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-60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20" dirty="0"/>
              <a:t>USERCID.DAT</a:t>
            </a:r>
            <a:r>
              <a:rPr spc="-45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-114" dirty="0"/>
              <a:t>IEF</a:t>
            </a:r>
            <a:r>
              <a:rPr spc="-65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15" dirty="0"/>
              <a:t>BEFORE</a:t>
            </a:r>
            <a:r>
              <a:rPr spc="-65" dirty="0"/>
              <a:t> </a:t>
            </a:r>
            <a:r>
              <a:rPr spc="110" dirty="0"/>
              <a:t>DELETION</a:t>
            </a:r>
          </a:p>
        </p:txBody>
      </p:sp>
      <p:sp>
        <p:nvSpPr>
          <p:cNvPr id="3" name="object 3"/>
          <p:cNvSpPr/>
          <p:nvPr/>
        </p:nvSpPr>
        <p:spPr>
          <a:xfrm>
            <a:off x="1481074" y="2316899"/>
            <a:ext cx="9229725" cy="3657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-65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20" dirty="0"/>
              <a:t>USERCID.DAT</a:t>
            </a:r>
            <a:r>
              <a:rPr spc="-45" dirty="0"/>
              <a:t> </a:t>
            </a:r>
            <a:r>
              <a:rPr spc="365" dirty="0"/>
              <a:t>–</a:t>
            </a:r>
            <a:r>
              <a:rPr spc="-70" dirty="0"/>
              <a:t> </a:t>
            </a:r>
            <a:r>
              <a:rPr spc="-114" dirty="0"/>
              <a:t>IEF</a:t>
            </a:r>
            <a:r>
              <a:rPr spc="-65" dirty="0"/>
              <a:t> </a:t>
            </a:r>
            <a:r>
              <a:rPr spc="365" dirty="0"/>
              <a:t>–</a:t>
            </a:r>
            <a:r>
              <a:rPr spc="-350" dirty="0"/>
              <a:t> </a:t>
            </a:r>
            <a:r>
              <a:rPr spc="15" dirty="0"/>
              <a:t>AFTER</a:t>
            </a:r>
            <a:r>
              <a:rPr spc="-70" dirty="0"/>
              <a:t> </a:t>
            </a:r>
            <a:r>
              <a:rPr spc="114" dirty="0"/>
              <a:t>DELETION</a:t>
            </a:r>
          </a:p>
        </p:txBody>
      </p:sp>
      <p:sp>
        <p:nvSpPr>
          <p:cNvPr id="3" name="object 3"/>
          <p:cNvSpPr/>
          <p:nvPr/>
        </p:nvSpPr>
        <p:spPr>
          <a:xfrm>
            <a:off x="1514475" y="2523617"/>
            <a:ext cx="9163050" cy="35242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365" dirty="0"/>
              <a:t>–</a:t>
            </a:r>
            <a:r>
              <a:rPr spc="-375" dirty="0"/>
              <a:t> </a:t>
            </a:r>
            <a:r>
              <a:rPr spc="114" dirty="0"/>
              <a:t>LOGS </a:t>
            </a:r>
            <a:r>
              <a:rPr spc="85" dirty="0"/>
              <a:t>FOLDER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052408"/>
            <a:ext cx="9470390" cy="1181735"/>
          </a:xfrm>
          <a:prstGeom prst="rect">
            <a:avLst/>
          </a:prstGeom>
        </p:spPr>
        <p:txBody>
          <a:bodyPr vert="horz" wrap="square" lIns="0" tIns="15494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22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contains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log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software</a:t>
            </a:r>
            <a:r>
              <a:rPr sz="1800" b="1" spc="-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activities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4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SyncDiagnostics.log</a:t>
            </a:r>
            <a:r>
              <a:rPr sz="1600" spc="-5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80" dirty="0">
                <a:solidFill>
                  <a:srgbClr val="3C3C3C"/>
                </a:solidFill>
                <a:latin typeface="Trebuchet MS"/>
                <a:cs typeface="Trebuchet MS"/>
              </a:rPr>
              <a:t>contains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information about </a:t>
            </a:r>
            <a:r>
              <a:rPr sz="1600" spc="-110" dirty="0">
                <a:solidFill>
                  <a:srgbClr val="3C3C3C"/>
                </a:solidFill>
                <a:latin typeface="Trebuchet MS"/>
                <a:cs typeface="Trebuchet MS"/>
              </a:rPr>
              <a:t>last</a:t>
            </a:r>
            <a:r>
              <a:rPr sz="1600" spc="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75" dirty="0">
                <a:solidFill>
                  <a:srgbClr val="3C3C3C"/>
                </a:solidFill>
                <a:latin typeface="Trebuchet MS"/>
                <a:cs typeface="Trebuchet MS"/>
              </a:rPr>
              <a:t>sync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25" dirty="0">
                <a:solidFill>
                  <a:srgbClr val="3C3C3C"/>
                </a:solidFill>
                <a:latin typeface="Trebuchet MS"/>
                <a:cs typeface="Trebuchet MS"/>
              </a:rPr>
              <a:t>&lt;</a:t>
            </a:r>
            <a:r>
              <a:rPr sz="1600" b="1" i="1" spc="25" dirty="0">
                <a:solidFill>
                  <a:srgbClr val="3C3C3C"/>
                </a:solidFill>
                <a:latin typeface="Arial"/>
                <a:cs typeface="Arial"/>
              </a:rPr>
              <a:t>PCNAME</a:t>
            </a:r>
            <a:r>
              <a:rPr sz="1600" b="1" spc="25" dirty="0">
                <a:solidFill>
                  <a:srgbClr val="3C3C3C"/>
                </a:solidFill>
                <a:latin typeface="Trebuchet MS"/>
                <a:cs typeface="Trebuchet MS"/>
              </a:rPr>
              <a:t>&gt;.dev=0.YYYY-MM-DD.HHMM,SSSS-1.log</a:t>
            </a:r>
            <a:r>
              <a:rPr sz="1600" spc="25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80" dirty="0">
                <a:solidFill>
                  <a:srgbClr val="3C3C3C"/>
                </a:solidFill>
                <a:latin typeface="Trebuchet MS"/>
                <a:cs typeface="Trebuchet MS"/>
              </a:rPr>
              <a:t>contains </a:t>
            </a:r>
            <a:r>
              <a:rPr sz="1600" spc="-110" dirty="0">
                <a:solidFill>
                  <a:srgbClr val="3C3C3C"/>
                </a:solidFill>
                <a:latin typeface="Trebuchet MS"/>
                <a:cs typeface="Trebuchet MS"/>
              </a:rPr>
              <a:t>detailed </a:t>
            </a:r>
            <a:r>
              <a:rPr sz="1600" spc="-75" dirty="0">
                <a:solidFill>
                  <a:srgbClr val="3C3C3C"/>
                </a:solidFill>
                <a:latin typeface="Trebuchet MS"/>
                <a:cs typeface="Trebuchet MS"/>
              </a:rPr>
              <a:t>sync </a:t>
            </a:r>
            <a:r>
              <a:rPr sz="1600" spc="-70" dirty="0">
                <a:solidFill>
                  <a:srgbClr val="3C3C3C"/>
                </a:solidFill>
                <a:latin typeface="Trebuchet MS"/>
                <a:cs typeface="Trebuchet MS"/>
              </a:rPr>
              <a:t>logs </a:t>
            </a:r>
            <a:r>
              <a:rPr sz="1600" spc="-65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600" spc="-16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600" spc="-90" dirty="0">
                <a:solidFill>
                  <a:srgbClr val="3C3C3C"/>
                </a:solidFill>
                <a:latin typeface="Trebuchet MS"/>
                <a:cs typeface="Trebuchet MS"/>
              </a:rPr>
              <a:t>particular</a:t>
            </a:r>
            <a:r>
              <a:rPr sz="1600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30" dirty="0">
                <a:solidFill>
                  <a:srgbClr val="3C3C3C"/>
                </a:solidFill>
                <a:latin typeface="Trebuchet MS"/>
                <a:cs typeface="Trebuchet MS"/>
              </a:rPr>
              <a:t>day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262123" y="3475469"/>
            <a:ext cx="7667625" cy="30765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365" dirty="0"/>
              <a:t>–</a:t>
            </a:r>
            <a:r>
              <a:rPr spc="-434" dirty="0"/>
              <a:t> </a:t>
            </a:r>
            <a:r>
              <a:rPr spc="175" dirty="0"/>
              <a:t>LOG </a:t>
            </a:r>
            <a:r>
              <a:rPr spc="-105" dirty="0"/>
              <a:t>FILE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2212594"/>
            <a:ext cx="5106670" cy="4044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marR="508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find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all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55" dirty="0">
                <a:solidFill>
                  <a:srgbClr val="3C3C3C"/>
                </a:solidFill>
                <a:latin typeface="Trebuchet MS"/>
                <a:cs typeface="Trebuchet MS"/>
              </a:rPr>
              <a:t>files,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including  the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10" dirty="0">
                <a:solidFill>
                  <a:srgbClr val="3C3C3C"/>
                </a:solidFill>
                <a:latin typeface="Trebuchet MS"/>
                <a:cs typeface="Trebuchet MS"/>
              </a:rPr>
              <a:t>ones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use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string</a:t>
            </a:r>
            <a:r>
              <a:rPr sz="1800" spc="-2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search</a:t>
            </a:r>
            <a:endParaRPr sz="1800">
              <a:latin typeface="Trebuchet MS"/>
              <a:cs typeface="Trebuchet MS"/>
            </a:endParaRPr>
          </a:p>
          <a:p>
            <a:pPr marL="641985" marR="394970" lvl="1" indent="-304800">
              <a:lnSpc>
                <a:spcPct val="100000"/>
              </a:lnSpc>
              <a:spcBef>
                <a:spcPts val="994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15" dirty="0">
                <a:solidFill>
                  <a:srgbClr val="3C3C3C"/>
                </a:solidFill>
                <a:latin typeface="Trebuchet MS"/>
                <a:cs typeface="Trebuchet MS"/>
              </a:rPr>
              <a:t>CreateNewFileRealizerWorkItem</a:t>
            </a:r>
            <a:r>
              <a:rPr sz="1600" spc="15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90" dirty="0">
                <a:solidFill>
                  <a:srgbClr val="3C3C3C"/>
                </a:solidFill>
                <a:latin typeface="Trebuchet MS"/>
                <a:cs typeface="Trebuchet MS"/>
              </a:rPr>
              <a:t>function 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invoked </a:t>
            </a:r>
            <a:r>
              <a:rPr sz="1600" spc="-80" dirty="0">
                <a:solidFill>
                  <a:srgbClr val="3C3C3C"/>
                </a:solidFill>
                <a:latin typeface="Trebuchet MS"/>
                <a:cs typeface="Trebuchet MS"/>
              </a:rPr>
              <a:t>every </a:t>
            </a:r>
            <a:r>
              <a:rPr sz="1600" spc="-110" dirty="0">
                <a:solidFill>
                  <a:srgbClr val="3C3C3C"/>
                </a:solidFill>
                <a:latin typeface="Trebuchet MS"/>
                <a:cs typeface="Trebuchet MS"/>
              </a:rPr>
              <a:t>time </a:t>
            </a:r>
            <a:r>
              <a:rPr sz="1600" spc="-16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600" spc="-13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600" spc="-7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created 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local 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114" dirty="0">
                <a:solidFill>
                  <a:srgbClr val="3C3C3C"/>
                </a:solidFill>
                <a:latin typeface="Trebuchet MS"/>
                <a:cs typeface="Trebuchet MS"/>
              </a:rPr>
              <a:t>FILE_ACTION_ADDED</a:t>
            </a:r>
            <a:r>
              <a:rPr sz="1600" spc="114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invoked </a:t>
            </a:r>
            <a:r>
              <a:rPr sz="1600" spc="-80" dirty="0">
                <a:solidFill>
                  <a:srgbClr val="3C3C3C"/>
                </a:solidFill>
                <a:latin typeface="Trebuchet MS"/>
                <a:cs typeface="Trebuchet MS"/>
              </a:rPr>
              <a:t>every </a:t>
            </a:r>
            <a:r>
              <a:rPr sz="1600" spc="-105" dirty="0">
                <a:solidFill>
                  <a:srgbClr val="3C3C3C"/>
                </a:solidFill>
                <a:latin typeface="Trebuchet MS"/>
                <a:cs typeface="Trebuchet MS"/>
              </a:rPr>
              <a:t>time </a:t>
            </a:r>
            <a:r>
              <a:rPr sz="1600" spc="-160" dirty="0">
                <a:solidFill>
                  <a:srgbClr val="3C3C3C"/>
                </a:solidFill>
                <a:latin typeface="Trebuchet MS"/>
                <a:cs typeface="Trebuchet MS"/>
              </a:rPr>
              <a:t>a</a:t>
            </a:r>
            <a:r>
              <a:rPr sz="1600" spc="-17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35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endParaRPr sz="1600">
              <a:latin typeface="Trebuchet MS"/>
              <a:cs typeface="Trebuchet MS"/>
            </a:endParaRPr>
          </a:p>
          <a:p>
            <a:pPr marL="641985">
              <a:lnSpc>
                <a:spcPct val="100000"/>
              </a:lnSpc>
            </a:pPr>
            <a:r>
              <a:rPr sz="1600" spc="-7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600" b="1" spc="-10" dirty="0">
                <a:solidFill>
                  <a:srgbClr val="3C3C3C"/>
                </a:solidFill>
                <a:latin typeface="Trebuchet MS"/>
                <a:cs typeface="Trebuchet MS"/>
              </a:rPr>
              <a:t>added</a:t>
            </a:r>
            <a:r>
              <a:rPr sz="1600" b="1" spc="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locally</a:t>
            </a:r>
            <a:endParaRPr sz="16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550">
              <a:latin typeface="Trebuchet MS"/>
              <a:cs typeface="Trebuchet MS"/>
            </a:endParaRPr>
          </a:p>
          <a:p>
            <a:pPr marL="641985" marR="100330" lvl="1" indent="-304800">
              <a:lnSpc>
                <a:spcPct val="100000"/>
              </a:lnSpc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100" dirty="0">
                <a:solidFill>
                  <a:srgbClr val="3C3C3C"/>
                </a:solidFill>
                <a:latin typeface="Trebuchet MS"/>
                <a:cs typeface="Trebuchet MS"/>
              </a:rPr>
              <a:t>FILE_ACTION_REMOVED</a:t>
            </a:r>
            <a:r>
              <a:rPr sz="1600" spc="10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85" dirty="0">
                <a:solidFill>
                  <a:srgbClr val="3C3C3C"/>
                </a:solidFill>
                <a:latin typeface="Trebuchet MS"/>
                <a:cs typeface="Trebuchet MS"/>
              </a:rPr>
              <a:t>invoked </a:t>
            </a:r>
            <a:r>
              <a:rPr sz="1600" spc="-80" dirty="0">
                <a:solidFill>
                  <a:srgbClr val="3C3C3C"/>
                </a:solidFill>
                <a:latin typeface="Trebuchet MS"/>
                <a:cs typeface="Trebuchet MS"/>
              </a:rPr>
              <a:t>every </a:t>
            </a:r>
            <a:r>
              <a:rPr sz="1600" spc="-105" dirty="0">
                <a:solidFill>
                  <a:srgbClr val="3C3C3C"/>
                </a:solidFill>
                <a:latin typeface="Trebuchet MS"/>
                <a:cs typeface="Trebuchet MS"/>
              </a:rPr>
              <a:t>time </a:t>
            </a:r>
            <a:r>
              <a:rPr sz="1600" spc="-160" dirty="0">
                <a:solidFill>
                  <a:srgbClr val="3C3C3C"/>
                </a:solidFill>
                <a:latin typeface="Trebuchet MS"/>
                <a:cs typeface="Trebuchet MS"/>
              </a:rPr>
              <a:t>a  </a:t>
            </a:r>
            <a:r>
              <a:rPr sz="1600" spc="-13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600" spc="-7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removed</a:t>
            </a:r>
            <a:r>
              <a:rPr sz="1600" b="1" spc="-2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locally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110" dirty="0">
                <a:solidFill>
                  <a:srgbClr val="3C3C3C"/>
                </a:solidFill>
                <a:latin typeface="Trebuchet MS"/>
                <a:cs typeface="Trebuchet MS"/>
              </a:rPr>
              <a:t>FILE_ACTION_RENAMED</a:t>
            </a:r>
            <a:r>
              <a:rPr sz="1600" spc="110" dirty="0">
                <a:solidFill>
                  <a:srgbClr val="3C3C3C"/>
                </a:solidFill>
                <a:latin typeface="Trebuchet MS"/>
                <a:cs typeface="Trebuchet MS"/>
              </a:rPr>
              <a:t>: </a:t>
            </a:r>
            <a:r>
              <a:rPr sz="1600" spc="-90" dirty="0">
                <a:solidFill>
                  <a:srgbClr val="3C3C3C"/>
                </a:solidFill>
                <a:latin typeface="Trebuchet MS"/>
                <a:cs typeface="Trebuchet MS"/>
              </a:rPr>
              <a:t>invoked </a:t>
            </a:r>
            <a:r>
              <a:rPr sz="1600" spc="-80" dirty="0">
                <a:solidFill>
                  <a:srgbClr val="3C3C3C"/>
                </a:solidFill>
                <a:latin typeface="Trebuchet MS"/>
                <a:cs typeface="Trebuchet MS"/>
              </a:rPr>
              <a:t>every </a:t>
            </a:r>
            <a:r>
              <a:rPr sz="1600" spc="-110" dirty="0">
                <a:solidFill>
                  <a:srgbClr val="3C3C3C"/>
                </a:solidFill>
                <a:latin typeface="Trebuchet MS"/>
                <a:cs typeface="Trebuchet MS"/>
              </a:rPr>
              <a:t>time</a:t>
            </a:r>
            <a:r>
              <a:rPr sz="1600" spc="-1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60" dirty="0">
                <a:solidFill>
                  <a:srgbClr val="3C3C3C"/>
                </a:solidFill>
                <a:latin typeface="Trebuchet MS"/>
                <a:cs typeface="Trebuchet MS"/>
              </a:rPr>
              <a:t>a</a:t>
            </a:r>
            <a:endParaRPr sz="1600">
              <a:latin typeface="Trebuchet MS"/>
              <a:cs typeface="Trebuchet MS"/>
            </a:endParaRPr>
          </a:p>
          <a:p>
            <a:pPr marL="641985">
              <a:lnSpc>
                <a:spcPct val="100000"/>
              </a:lnSpc>
            </a:pPr>
            <a:r>
              <a:rPr sz="1600" spc="-13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600" spc="-7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600" b="1" spc="5" dirty="0">
                <a:solidFill>
                  <a:srgbClr val="3C3C3C"/>
                </a:solidFill>
                <a:latin typeface="Trebuchet MS"/>
                <a:cs typeface="Trebuchet MS"/>
              </a:rPr>
              <a:t>renamed</a:t>
            </a:r>
            <a:r>
              <a:rPr sz="1600" b="1" spc="-2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locally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221351" y="3323335"/>
            <a:ext cx="6970648" cy="5143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221351" y="4059173"/>
            <a:ext cx="6677025" cy="9144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242305" y="5316473"/>
            <a:ext cx="6743700" cy="2000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619625" y="6247790"/>
            <a:ext cx="7572374" cy="390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155" dirty="0"/>
              <a:t>ONLINE</a:t>
            </a:r>
            <a:r>
              <a:rPr spc="-480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3742182"/>
            <a:ext cx="6121400" cy="1254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marR="508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logging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profile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from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browser,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all 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r>
              <a:rPr sz="1800" b="1" spc="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65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also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view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all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40" dirty="0">
                <a:solidFill>
                  <a:srgbClr val="3C3C3C"/>
                </a:solidFill>
                <a:latin typeface="Trebuchet MS"/>
                <a:cs typeface="Trebuchet MS"/>
              </a:rPr>
              <a:t>device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used </a:t>
            </a:r>
            <a:r>
              <a:rPr sz="1800" b="1" spc="30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b="1" spc="-30" dirty="0">
                <a:solidFill>
                  <a:srgbClr val="3C3C3C"/>
                </a:solidFill>
                <a:latin typeface="Trebuchet MS"/>
                <a:cs typeface="Trebuchet MS"/>
              </a:rPr>
              <a:t>sync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12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account</a:t>
            </a:r>
            <a:endParaRPr sz="1800">
              <a:latin typeface="Trebuchet MS"/>
              <a:cs typeface="Trebuchet MS"/>
            </a:endParaRPr>
          </a:p>
          <a:p>
            <a:pPr marL="318770">
              <a:lnSpc>
                <a:spcPct val="100000"/>
              </a:lnSpc>
            </a:pP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through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</a:t>
            </a:r>
            <a:r>
              <a:rPr sz="1800" spc="-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562722" y="2741523"/>
            <a:ext cx="4048125" cy="32861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60" dirty="0"/>
              <a:t>DRIVE </a:t>
            </a:r>
            <a:r>
              <a:rPr spc="155" dirty="0"/>
              <a:t>ONLINE</a:t>
            </a:r>
            <a:r>
              <a:rPr spc="-610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74494"/>
            <a:ext cx="59620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b="1" spc="150" dirty="0">
                <a:solidFill>
                  <a:srgbClr val="3C3C3C"/>
                </a:solidFill>
                <a:latin typeface="Trebuchet MS"/>
                <a:cs typeface="Trebuchet MS"/>
              </a:rPr>
              <a:t>We</a:t>
            </a:r>
            <a:r>
              <a:rPr sz="1800" b="1" spc="-39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b="1" spc="30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65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b="1" dirty="0">
                <a:solidFill>
                  <a:srgbClr val="3C3C3C"/>
                </a:solidFill>
                <a:latin typeface="Trebuchet MS"/>
                <a:cs typeface="Trebuchet MS"/>
              </a:rPr>
              <a:t>stored </a:t>
            </a:r>
            <a:r>
              <a:rPr sz="1800" b="1" spc="-30" dirty="0">
                <a:solidFill>
                  <a:srgbClr val="3C3C3C"/>
                </a:solidFill>
                <a:latin typeface="Trebuchet MS"/>
                <a:cs typeface="Trebuchet MS"/>
              </a:rPr>
              <a:t>inside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synced </a:t>
            </a:r>
            <a:r>
              <a:rPr sz="1800" b="1" spc="295" dirty="0">
                <a:solidFill>
                  <a:srgbClr val="3C3C3C"/>
                </a:solidFill>
                <a:latin typeface="Trebuchet MS"/>
                <a:cs typeface="Trebuchet MS"/>
              </a:rPr>
              <a:t>PC…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00112" y="2647694"/>
            <a:ext cx="9899650" cy="42103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155" dirty="0"/>
              <a:t>ONLINE</a:t>
            </a:r>
            <a:r>
              <a:rPr spc="-480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408301"/>
            <a:ext cx="8246745" cy="9798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marR="508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has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deleted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still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copy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inside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Recycle </a:t>
            </a:r>
            <a:r>
              <a:rPr sz="1800" b="1" spc="40" dirty="0">
                <a:solidFill>
                  <a:srgbClr val="3C3C3C"/>
                </a:solidFill>
                <a:latin typeface="Trebuchet MS"/>
                <a:cs typeface="Trebuchet MS"/>
              </a:rPr>
              <a:t>Bin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b="1" spc="-65" dirty="0">
                <a:solidFill>
                  <a:srgbClr val="3C3C3C"/>
                </a:solidFill>
                <a:latin typeface="Trebuchet MS"/>
                <a:cs typeface="Trebuchet MS"/>
              </a:rPr>
              <a:t>30  </a:t>
            </a:r>
            <a:r>
              <a:rPr sz="1800" b="1" spc="-35" dirty="0">
                <a:solidFill>
                  <a:srgbClr val="3C3C3C"/>
                </a:solidFill>
                <a:latin typeface="Trebuchet MS"/>
                <a:cs typeface="Trebuchet MS"/>
              </a:rPr>
              <a:t>days</a:t>
            </a:r>
            <a:r>
              <a:rPr sz="1800" b="1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period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also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different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revisions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</a:t>
            </a:r>
            <a:r>
              <a:rPr sz="1800" spc="114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55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73773" y="3789260"/>
            <a:ext cx="8900668" cy="23891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495782" y="2397968"/>
            <a:ext cx="2696217" cy="411815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-70" dirty="0"/>
              <a:t> </a:t>
            </a:r>
            <a:r>
              <a:rPr spc="155" dirty="0"/>
              <a:t>RAM</a:t>
            </a:r>
            <a:r>
              <a:rPr spc="-355" dirty="0"/>
              <a:t> </a:t>
            </a:r>
            <a:r>
              <a:rPr spc="30" dirty="0"/>
              <a:t>ANALYSIS</a:t>
            </a:r>
            <a:r>
              <a:rPr spc="-25" dirty="0"/>
              <a:t> </a:t>
            </a:r>
            <a:r>
              <a:rPr spc="365" dirty="0"/>
              <a:t>–</a:t>
            </a:r>
            <a:r>
              <a:rPr spc="-60" dirty="0"/>
              <a:t> </a:t>
            </a:r>
            <a:r>
              <a:rPr spc="85" dirty="0"/>
              <a:t>CLIENT</a:t>
            </a:r>
            <a:r>
              <a:rPr spc="-335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57222"/>
            <a:ext cx="3930650" cy="465772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318770" marR="5080" indent="-306705">
              <a:lnSpc>
                <a:spcPts val="1630"/>
              </a:lnSpc>
              <a:spcBef>
                <a:spcPts val="500"/>
              </a:spcBef>
              <a:buClr>
                <a:srgbClr val="4590B8"/>
              </a:buClr>
              <a:buSzPct val="9117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700" spc="-125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700" spc="-105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700" spc="-7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700" spc="-110" dirty="0">
                <a:solidFill>
                  <a:srgbClr val="3C3C3C"/>
                </a:solidFill>
                <a:latin typeface="Trebuchet MS"/>
                <a:cs typeface="Trebuchet MS"/>
              </a:rPr>
              <a:t>installed </a:t>
            </a:r>
            <a:r>
              <a:rPr sz="1700" spc="-25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700" spc="-35" dirty="0">
                <a:solidFill>
                  <a:srgbClr val="3C3C3C"/>
                </a:solidFill>
                <a:latin typeface="Trebuchet MS"/>
                <a:cs typeface="Trebuchet MS"/>
              </a:rPr>
              <a:t>PC,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700" spc="-114" dirty="0">
                <a:solidFill>
                  <a:srgbClr val="3C3C3C"/>
                </a:solidFill>
                <a:latin typeface="Trebuchet MS"/>
                <a:cs typeface="Trebuchet MS"/>
              </a:rPr>
              <a:t>can  </a:t>
            </a:r>
            <a:r>
              <a:rPr sz="1700" spc="-120" dirty="0">
                <a:solidFill>
                  <a:srgbClr val="3C3C3C"/>
                </a:solidFill>
                <a:latin typeface="Trebuchet MS"/>
                <a:cs typeface="Trebuchet MS"/>
              </a:rPr>
              <a:t>find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700" spc="100" dirty="0">
                <a:solidFill>
                  <a:srgbClr val="3C3C3C"/>
                </a:solidFill>
                <a:latin typeface="Trebuchet MS"/>
                <a:cs typeface="Trebuchet MS"/>
              </a:rPr>
              <a:t>RAM </a:t>
            </a:r>
            <a:r>
              <a:rPr sz="1700" spc="-85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700" b="1" spc="10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700" b="1" spc="-10" dirty="0">
                <a:solidFill>
                  <a:srgbClr val="3C3C3C"/>
                </a:solidFill>
                <a:latin typeface="Trebuchet MS"/>
                <a:cs typeface="Trebuchet MS"/>
              </a:rPr>
              <a:t>the  </a:t>
            </a:r>
            <a:r>
              <a:rPr sz="1700" b="1" spc="-15" dirty="0">
                <a:solidFill>
                  <a:srgbClr val="3C3C3C"/>
                </a:solidFill>
                <a:latin typeface="Trebuchet MS"/>
                <a:cs typeface="Trebuchet MS"/>
              </a:rPr>
              <a:t>sessions</a:t>
            </a:r>
            <a:endParaRPr sz="17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615"/>
              </a:spcBef>
              <a:buClr>
                <a:srgbClr val="4590B8"/>
              </a:buClr>
              <a:buSzPct val="9117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7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700" spc="-114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700" spc="-75" dirty="0">
                <a:solidFill>
                  <a:srgbClr val="3C3C3C"/>
                </a:solidFill>
                <a:latin typeface="Trebuchet MS"/>
                <a:cs typeface="Trebuchet MS"/>
              </a:rPr>
              <a:t>use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700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700" spc="-70" dirty="0">
                <a:solidFill>
                  <a:srgbClr val="3C3C3C"/>
                </a:solidFill>
                <a:latin typeface="Trebuchet MS"/>
                <a:cs typeface="Trebuchet MS"/>
              </a:rPr>
              <a:t>strings</a:t>
            </a:r>
            <a:endParaRPr sz="17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1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-20" dirty="0">
                <a:solidFill>
                  <a:srgbClr val="3C3C3C"/>
                </a:solidFill>
                <a:latin typeface="Trebuchet MS"/>
                <a:cs typeface="Trebuchet MS"/>
              </a:rPr>
              <a:t>login.live.com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-20" dirty="0">
                <a:solidFill>
                  <a:srgbClr val="3C3C3C"/>
                </a:solidFill>
                <a:latin typeface="Trebuchet MS"/>
                <a:cs typeface="Trebuchet MS"/>
              </a:rPr>
              <a:t>skydrive</a:t>
            </a:r>
            <a:endParaRPr sz="15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595"/>
              </a:spcBef>
              <a:buClr>
                <a:srgbClr val="4590B8"/>
              </a:buClr>
              <a:buSzPct val="9117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7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700" spc="-114" dirty="0">
                <a:solidFill>
                  <a:srgbClr val="3C3C3C"/>
                </a:solidFill>
                <a:latin typeface="Trebuchet MS"/>
                <a:cs typeface="Trebuchet MS"/>
              </a:rPr>
              <a:t>can</a:t>
            </a:r>
            <a:r>
              <a:rPr sz="1700" spc="-1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700" spc="-120" dirty="0">
                <a:solidFill>
                  <a:srgbClr val="3C3C3C"/>
                </a:solidFill>
                <a:latin typeface="Trebuchet MS"/>
                <a:cs typeface="Trebuchet MS"/>
              </a:rPr>
              <a:t>find</a:t>
            </a:r>
            <a:endParaRPr sz="17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45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500" b="1" spc="-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5" dirty="0">
                <a:solidFill>
                  <a:srgbClr val="3C3C3C"/>
                </a:solidFill>
                <a:latin typeface="Trebuchet MS"/>
                <a:cs typeface="Trebuchet MS"/>
              </a:rPr>
              <a:t>email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-5" dirty="0">
                <a:solidFill>
                  <a:srgbClr val="3C3C3C"/>
                </a:solidFill>
                <a:latin typeface="Trebuchet MS"/>
                <a:cs typeface="Trebuchet MS"/>
              </a:rPr>
              <a:t>Version</a:t>
            </a:r>
            <a:r>
              <a:rPr sz="1500" b="1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15" dirty="0">
                <a:solidFill>
                  <a:srgbClr val="3C3C3C"/>
                </a:solidFill>
                <a:latin typeface="Trebuchet MS"/>
                <a:cs typeface="Trebuchet MS"/>
              </a:rPr>
              <a:t>number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25" dirty="0">
                <a:solidFill>
                  <a:srgbClr val="3C3C3C"/>
                </a:solidFill>
                <a:latin typeface="Trebuchet MS"/>
                <a:cs typeface="Trebuchet MS"/>
              </a:rPr>
              <a:t>Config</a:t>
            </a:r>
            <a:r>
              <a:rPr sz="15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10" dirty="0">
                <a:solidFill>
                  <a:srgbClr val="3C3C3C"/>
                </a:solidFill>
                <a:latin typeface="Trebuchet MS"/>
                <a:cs typeface="Trebuchet MS"/>
              </a:rPr>
              <a:t>Path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10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500" b="1" spc="-20" dirty="0">
                <a:solidFill>
                  <a:srgbClr val="3C3C3C"/>
                </a:solidFill>
                <a:latin typeface="Trebuchet MS"/>
                <a:cs typeface="Trebuchet MS"/>
              </a:rPr>
              <a:t>sync </a:t>
            </a:r>
            <a:r>
              <a:rPr sz="1500" b="1" spc="-25" dirty="0">
                <a:solidFill>
                  <a:srgbClr val="3C3C3C"/>
                </a:solidFill>
                <a:latin typeface="Trebuchet MS"/>
                <a:cs typeface="Trebuchet MS"/>
              </a:rPr>
              <a:t>folder</a:t>
            </a:r>
            <a:r>
              <a:rPr sz="1500" b="1" spc="-1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-5" dirty="0">
                <a:solidFill>
                  <a:srgbClr val="3C3C3C"/>
                </a:solidFill>
                <a:latin typeface="Trebuchet MS"/>
                <a:cs typeface="Trebuchet MS"/>
              </a:rPr>
              <a:t>path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b="1" spc="-25" dirty="0">
                <a:solidFill>
                  <a:srgbClr val="3C3C3C"/>
                </a:solidFill>
                <a:latin typeface="Trebuchet MS"/>
                <a:cs typeface="Trebuchet MS"/>
              </a:rPr>
              <a:t>File</a:t>
            </a:r>
            <a:r>
              <a:rPr sz="1500" b="1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500" b="1" spc="15" dirty="0">
                <a:solidFill>
                  <a:srgbClr val="3C3C3C"/>
                </a:solidFill>
                <a:latin typeface="Trebuchet MS"/>
                <a:cs typeface="Trebuchet MS"/>
              </a:rPr>
              <a:t>names</a:t>
            </a:r>
            <a:endParaRPr sz="1500">
              <a:latin typeface="Trebuchet MS"/>
              <a:cs typeface="Trebuchet MS"/>
            </a:endParaRPr>
          </a:p>
          <a:p>
            <a:pPr marL="318770" indent="-306705">
              <a:lnSpc>
                <a:spcPts val="1835"/>
              </a:lnSpc>
              <a:spcBef>
                <a:spcPts val="595"/>
              </a:spcBef>
              <a:buClr>
                <a:srgbClr val="4590B8"/>
              </a:buClr>
              <a:buSzPct val="9117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700" spc="-95" dirty="0">
                <a:solidFill>
                  <a:srgbClr val="3C3C3C"/>
                </a:solidFill>
                <a:latin typeface="Trebuchet MS"/>
                <a:cs typeface="Trebuchet MS"/>
              </a:rPr>
              <a:t>Similar </a:t>
            </a:r>
            <a:r>
              <a:rPr sz="1700" spc="-100" dirty="0">
                <a:solidFill>
                  <a:srgbClr val="3C3C3C"/>
                </a:solidFill>
                <a:latin typeface="Trebuchet MS"/>
                <a:cs typeface="Trebuchet MS"/>
              </a:rPr>
              <a:t>values </a:t>
            </a:r>
            <a:r>
              <a:rPr sz="1700" spc="-85" dirty="0">
                <a:solidFill>
                  <a:srgbClr val="3C3C3C"/>
                </a:solidFill>
                <a:latin typeface="Trebuchet MS"/>
                <a:cs typeface="Trebuchet MS"/>
              </a:rPr>
              <a:t>were found </a:t>
            </a:r>
            <a:r>
              <a:rPr sz="1700" spc="-80" dirty="0">
                <a:solidFill>
                  <a:srgbClr val="3C3C3C"/>
                </a:solidFill>
                <a:latin typeface="Trebuchet MS"/>
                <a:cs typeface="Trebuchet MS"/>
              </a:rPr>
              <a:t>during</a:t>
            </a:r>
            <a:r>
              <a:rPr sz="1700" spc="10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700" spc="-105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endParaRPr sz="1700">
              <a:latin typeface="Trebuchet MS"/>
              <a:cs typeface="Trebuchet MS"/>
            </a:endParaRPr>
          </a:p>
          <a:p>
            <a:pPr marL="318770">
              <a:lnSpc>
                <a:spcPts val="1835"/>
              </a:lnSpc>
            </a:pPr>
            <a:r>
              <a:rPr sz="1700" spc="-85" dirty="0">
                <a:solidFill>
                  <a:srgbClr val="3C3C3C"/>
                </a:solidFill>
                <a:latin typeface="Trebuchet MS"/>
                <a:cs typeface="Trebuchet MS"/>
              </a:rPr>
              <a:t>research</a:t>
            </a:r>
            <a:r>
              <a:rPr sz="1700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700" spc="-95" dirty="0">
                <a:solidFill>
                  <a:srgbClr val="3C3C3C"/>
                </a:solidFill>
                <a:latin typeface="Trebuchet MS"/>
                <a:cs typeface="Trebuchet MS"/>
              </a:rPr>
              <a:t>inside</a:t>
            </a:r>
            <a:endParaRPr sz="17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80" dirty="0">
                <a:solidFill>
                  <a:srgbClr val="3C3C3C"/>
                </a:solidFill>
                <a:latin typeface="Trebuchet MS"/>
                <a:cs typeface="Trebuchet MS"/>
              </a:rPr>
              <a:t>Hiberfil.sys</a:t>
            </a:r>
            <a:endParaRPr sz="15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500" spc="-110" dirty="0">
                <a:solidFill>
                  <a:srgbClr val="3C3C3C"/>
                </a:solidFill>
                <a:latin typeface="Trebuchet MS"/>
                <a:cs typeface="Trebuchet MS"/>
              </a:rPr>
              <a:t>Pagefile.sys</a:t>
            </a:r>
            <a:endParaRPr sz="15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062345" y="2071370"/>
            <a:ext cx="5705475" cy="10001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071870" y="3162300"/>
            <a:ext cx="5705475" cy="857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086221" y="4124325"/>
            <a:ext cx="5629275" cy="268604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155" dirty="0"/>
              <a:t>RAM</a:t>
            </a:r>
            <a:r>
              <a:rPr spc="-355" dirty="0"/>
              <a:t> </a:t>
            </a:r>
            <a:r>
              <a:rPr spc="30" dirty="0"/>
              <a:t>ANALYSIS</a:t>
            </a:r>
            <a:r>
              <a:rPr spc="-25" dirty="0"/>
              <a:t> </a:t>
            </a:r>
            <a:r>
              <a:rPr spc="365" dirty="0"/>
              <a:t>–</a:t>
            </a:r>
            <a:r>
              <a:rPr spc="-60" dirty="0"/>
              <a:t> </a:t>
            </a:r>
            <a:r>
              <a:rPr spc="85" dirty="0"/>
              <a:t>BROWSER</a:t>
            </a:r>
            <a:r>
              <a:rPr spc="-375" dirty="0"/>
              <a:t> </a:t>
            </a:r>
            <a:r>
              <a:rPr spc="75" dirty="0"/>
              <a:t>ACCESS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3345659"/>
            <a:ext cx="10111105" cy="836930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was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logged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50" dirty="0">
                <a:solidFill>
                  <a:srgbClr val="3C3C3C"/>
                </a:solidFill>
                <a:latin typeface="Trebuchet MS"/>
                <a:cs typeface="Trebuchet MS"/>
              </a:rPr>
              <a:t>browser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session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found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800" spc="100" dirty="0">
                <a:solidFill>
                  <a:srgbClr val="3C3C3C"/>
                </a:solidFill>
                <a:latin typeface="Trebuchet MS"/>
                <a:cs typeface="Trebuchet MS"/>
              </a:rPr>
              <a:t>RAM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10" dirty="0">
                <a:solidFill>
                  <a:srgbClr val="3C3C3C"/>
                </a:solidFill>
                <a:latin typeface="Trebuchet MS"/>
                <a:cs typeface="Trebuchet MS"/>
              </a:rPr>
              <a:t>username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and password </a:t>
            </a:r>
            <a:r>
              <a:rPr sz="1800" b="1" spc="-35" dirty="0">
                <a:solidFill>
                  <a:srgbClr val="3C3C3C"/>
                </a:solidFill>
                <a:latin typeface="Trebuchet MS"/>
                <a:cs typeface="Trebuchet MS"/>
              </a:rPr>
              <a:t>in</a:t>
            </a:r>
            <a:r>
              <a:rPr sz="1800" b="1" spc="-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clear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use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string</a:t>
            </a:r>
            <a:r>
              <a:rPr sz="1800" spc="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10" dirty="0">
                <a:solidFill>
                  <a:srgbClr val="3C3C3C"/>
                </a:solidFill>
                <a:latin typeface="Trebuchet MS"/>
                <a:cs typeface="Trebuchet MS"/>
              </a:rPr>
              <a:t>passwd=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252139" y="5093731"/>
            <a:ext cx="9993386" cy="8409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-335" dirty="0"/>
              <a:t> </a:t>
            </a:r>
            <a:r>
              <a:rPr spc="75" dirty="0"/>
              <a:t>ACCESS</a:t>
            </a:r>
            <a:r>
              <a:rPr spc="-340" dirty="0"/>
              <a:t> </a:t>
            </a:r>
            <a:r>
              <a:rPr spc="325" dirty="0"/>
              <a:t>AND</a:t>
            </a:r>
            <a:r>
              <a:rPr spc="-70" dirty="0"/>
              <a:t> </a:t>
            </a:r>
            <a:r>
              <a:rPr spc="120" dirty="0"/>
              <a:t>PASSWORD</a:t>
            </a:r>
            <a:r>
              <a:rPr spc="-70" dirty="0"/>
              <a:t> </a:t>
            </a:r>
            <a:r>
              <a:rPr spc="50" dirty="0"/>
              <a:t>RECOVERY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3236002"/>
            <a:ext cx="4032885" cy="2157095"/>
          </a:xfrm>
          <a:prstGeom prst="rect">
            <a:avLst/>
          </a:prstGeom>
        </p:spPr>
        <p:txBody>
          <a:bodyPr vert="horz" wrap="square" lIns="0" tIns="15557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2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the profile in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2</a:t>
            </a:r>
            <a:r>
              <a:rPr sz="1800" spc="1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40" dirty="0">
                <a:solidFill>
                  <a:srgbClr val="3C3C3C"/>
                </a:solidFill>
                <a:latin typeface="Trebuchet MS"/>
                <a:cs typeface="Trebuchet MS"/>
              </a:rPr>
              <a:t>ways:</a:t>
            </a:r>
            <a:endParaRPr sz="1800">
              <a:latin typeface="Trebuchet MS"/>
              <a:cs typeface="Trebuchet MS"/>
            </a:endParaRPr>
          </a:p>
          <a:p>
            <a:pPr marL="641985" marR="5080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10" dirty="0">
                <a:solidFill>
                  <a:srgbClr val="3C3C3C"/>
                </a:solidFill>
                <a:latin typeface="Trebuchet MS"/>
                <a:cs typeface="Trebuchet MS"/>
              </a:rPr>
              <a:t>Find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password </a:t>
            </a: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stored  somewhere 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600" b="1" spc="175" dirty="0">
                <a:solidFill>
                  <a:srgbClr val="3C3C3C"/>
                </a:solidFill>
                <a:latin typeface="Trebuchet MS"/>
                <a:cs typeface="Trebuchet MS"/>
              </a:rPr>
              <a:t>PC </a:t>
            </a:r>
            <a:r>
              <a:rPr sz="1600" b="1" spc="-50" dirty="0">
                <a:solidFill>
                  <a:srgbClr val="3C3C3C"/>
                </a:solidFill>
                <a:latin typeface="Trebuchet MS"/>
                <a:cs typeface="Trebuchet MS"/>
              </a:rPr>
              <a:t>(ex.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Browser,  </a:t>
            </a:r>
            <a:r>
              <a:rPr sz="1600" b="1" spc="30" dirty="0">
                <a:solidFill>
                  <a:srgbClr val="3C3C3C"/>
                </a:solidFill>
                <a:latin typeface="Trebuchet MS"/>
                <a:cs typeface="Trebuchet MS"/>
              </a:rPr>
              <a:t>Mail </a:t>
            </a:r>
            <a:r>
              <a:rPr sz="1600" b="1" spc="-45" dirty="0">
                <a:solidFill>
                  <a:srgbClr val="3C3C3C"/>
                </a:solidFill>
                <a:latin typeface="Trebuchet MS"/>
                <a:cs typeface="Trebuchet MS"/>
              </a:rPr>
              <a:t>client, 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etc.)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600" b="1" spc="-20" dirty="0">
                <a:solidFill>
                  <a:srgbClr val="3C3C3C"/>
                </a:solidFill>
                <a:latin typeface="Trebuchet MS"/>
                <a:cs typeface="Trebuchet MS"/>
              </a:rPr>
              <a:t>access</a:t>
            </a:r>
            <a:r>
              <a:rPr sz="1600" b="1" spc="-2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5" dirty="0">
                <a:solidFill>
                  <a:srgbClr val="3C3C3C"/>
                </a:solidFill>
                <a:latin typeface="Trebuchet MS"/>
                <a:cs typeface="Trebuchet MS"/>
              </a:rPr>
              <a:t>through 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spc="-25" dirty="0">
                <a:solidFill>
                  <a:srgbClr val="3C3C3C"/>
                </a:solidFill>
                <a:latin typeface="Trebuchet MS"/>
                <a:cs typeface="Trebuchet MS"/>
              </a:rPr>
              <a:t>website</a:t>
            </a:r>
            <a:endParaRPr sz="1600">
              <a:latin typeface="Trebuchet MS"/>
              <a:cs typeface="Trebuchet MS"/>
            </a:endParaRPr>
          </a:p>
          <a:p>
            <a:pPr marL="641985" marR="24574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Virtualize </a:t>
            </a:r>
            <a:r>
              <a:rPr sz="16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600" b="1" spc="-30" dirty="0">
                <a:solidFill>
                  <a:srgbClr val="3C3C3C"/>
                </a:solidFill>
                <a:latin typeface="Trebuchet MS"/>
                <a:cs typeface="Trebuchet MS"/>
              </a:rPr>
              <a:t>forensic </a:t>
            </a:r>
            <a:r>
              <a:rPr sz="1600" b="1" spc="10" dirty="0">
                <a:solidFill>
                  <a:srgbClr val="3C3C3C"/>
                </a:solidFill>
                <a:latin typeface="Trebuchet MS"/>
                <a:cs typeface="Trebuchet MS"/>
              </a:rPr>
              <a:t>image </a:t>
            </a:r>
            <a:r>
              <a:rPr sz="1600" b="1" spc="-5" dirty="0">
                <a:solidFill>
                  <a:srgbClr val="3C3C3C"/>
                </a:solidFill>
                <a:latin typeface="Trebuchet MS"/>
                <a:cs typeface="Trebuchet MS"/>
              </a:rPr>
              <a:t>and  </a:t>
            </a:r>
            <a:r>
              <a:rPr sz="1600" b="1" spc="-10" dirty="0">
                <a:solidFill>
                  <a:srgbClr val="3C3C3C"/>
                </a:solidFill>
                <a:latin typeface="Trebuchet MS"/>
                <a:cs typeface="Trebuchet MS"/>
              </a:rPr>
              <a:t>connect </a:t>
            </a:r>
            <a:r>
              <a:rPr sz="1600" b="1" spc="-2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600" b="1" spc="25" dirty="0">
                <a:solidFill>
                  <a:srgbClr val="3C3C3C"/>
                </a:solidFill>
                <a:latin typeface="Trebuchet MS"/>
                <a:cs typeface="Trebuchet MS"/>
              </a:rPr>
              <a:t>to</a:t>
            </a:r>
            <a:r>
              <a:rPr sz="1600" b="1" spc="-7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b="1" dirty="0">
                <a:solidFill>
                  <a:srgbClr val="3C3C3C"/>
                </a:solidFill>
                <a:latin typeface="Trebuchet MS"/>
                <a:cs typeface="Trebuchet MS"/>
              </a:rPr>
              <a:t>Internet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373496" y="2180513"/>
            <a:ext cx="6373622" cy="43331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0" dirty="0"/>
              <a:t>DRIVE</a:t>
            </a:r>
            <a:r>
              <a:rPr spc="-210" dirty="0"/>
              <a:t> </a:t>
            </a:r>
            <a:r>
              <a:rPr spc="75" dirty="0"/>
              <a:t>UNINSTALL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105987"/>
            <a:ext cx="5743575" cy="4431030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81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20" dirty="0">
                <a:solidFill>
                  <a:srgbClr val="3C3C3C"/>
                </a:solidFill>
                <a:latin typeface="Trebuchet MS"/>
                <a:cs typeface="Trebuchet MS"/>
              </a:rPr>
              <a:t>During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uninstall </a:t>
            </a:r>
            <a:r>
              <a:rPr sz="1400" spc="-45" dirty="0">
                <a:solidFill>
                  <a:srgbClr val="3C3C3C"/>
                </a:solidFill>
                <a:latin typeface="Trebuchet MS"/>
                <a:cs typeface="Trebuchet MS"/>
              </a:rPr>
              <a:t>process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b="1" spc="-20" dirty="0">
                <a:solidFill>
                  <a:srgbClr val="3C3C3C"/>
                </a:solidFill>
                <a:latin typeface="Trebuchet MS"/>
                <a:cs typeface="Trebuchet MS"/>
              </a:rPr>
              <a:t>client </a:t>
            </a:r>
            <a:r>
              <a:rPr sz="1400" b="1" spc="-15" dirty="0">
                <a:solidFill>
                  <a:srgbClr val="3C3C3C"/>
                </a:solidFill>
                <a:latin typeface="Trebuchet MS"/>
                <a:cs typeface="Trebuchet MS"/>
              </a:rPr>
              <a:t>config </a:t>
            </a:r>
            <a:r>
              <a:rPr sz="1400" b="1" spc="-20" dirty="0">
                <a:solidFill>
                  <a:srgbClr val="3C3C3C"/>
                </a:solidFill>
                <a:latin typeface="Trebuchet MS"/>
                <a:cs typeface="Trebuchet MS"/>
              </a:rPr>
              <a:t>folder </a:t>
            </a:r>
            <a:r>
              <a:rPr sz="1400" b="1" spc="-25" dirty="0">
                <a:solidFill>
                  <a:srgbClr val="3C3C3C"/>
                </a:solidFill>
                <a:latin typeface="Trebuchet MS"/>
                <a:cs typeface="Trebuchet MS"/>
              </a:rPr>
              <a:t>is</a:t>
            </a:r>
            <a:r>
              <a:rPr sz="1400" b="1" spc="-9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b="1" dirty="0">
                <a:solidFill>
                  <a:srgbClr val="3C3C3C"/>
                </a:solidFill>
                <a:latin typeface="Trebuchet MS"/>
                <a:cs typeface="Trebuchet MS"/>
              </a:rPr>
              <a:t>removed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1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200" spc="-65" dirty="0">
                <a:solidFill>
                  <a:srgbClr val="3C3C3C"/>
                </a:solidFill>
                <a:latin typeface="Trebuchet MS"/>
                <a:cs typeface="Trebuchet MS"/>
              </a:rPr>
              <a:t>found </a:t>
            </a:r>
            <a:r>
              <a:rPr sz="1200" b="1" spc="45" dirty="0">
                <a:solidFill>
                  <a:srgbClr val="3C3C3C"/>
                </a:solidFill>
                <a:latin typeface="Trebuchet MS"/>
                <a:cs typeface="Trebuchet MS"/>
              </a:rPr>
              <a:t>Log </a:t>
            </a:r>
            <a:r>
              <a:rPr sz="1200" b="1" spc="-15" dirty="0">
                <a:solidFill>
                  <a:srgbClr val="3C3C3C"/>
                </a:solidFill>
                <a:latin typeface="Trebuchet MS"/>
                <a:cs typeface="Trebuchet MS"/>
              </a:rPr>
              <a:t>entries </a:t>
            </a:r>
            <a:r>
              <a:rPr sz="1200" b="1" spc="15" dirty="0">
                <a:solidFill>
                  <a:srgbClr val="3C3C3C"/>
                </a:solidFill>
                <a:latin typeface="Trebuchet MS"/>
                <a:cs typeface="Trebuchet MS"/>
              </a:rPr>
              <a:t>from </a:t>
            </a:r>
            <a:r>
              <a:rPr sz="1200" b="1" spc="-10" dirty="0">
                <a:solidFill>
                  <a:srgbClr val="3C3C3C"/>
                </a:solidFill>
                <a:latin typeface="Trebuchet MS"/>
                <a:cs typeface="Trebuchet MS"/>
              </a:rPr>
              <a:t>unallocated</a:t>
            </a:r>
            <a:r>
              <a:rPr sz="1200" b="1" spc="-1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b="1" spc="-10" dirty="0">
                <a:solidFill>
                  <a:srgbClr val="3C3C3C"/>
                </a:solidFill>
                <a:latin typeface="Trebuchet MS"/>
                <a:cs typeface="Trebuchet MS"/>
              </a:rPr>
              <a:t>space</a:t>
            </a:r>
            <a:endParaRPr sz="12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59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4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b="1" spc="-25" dirty="0">
                <a:solidFill>
                  <a:srgbClr val="3C3C3C"/>
                </a:solidFill>
                <a:latin typeface="Trebuchet MS"/>
                <a:cs typeface="Trebuchet MS"/>
              </a:rPr>
              <a:t>prefetch </a:t>
            </a:r>
            <a:r>
              <a:rPr sz="1400" b="1" spc="-40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400" b="1" spc="-15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400" b="1" spc="15" dirty="0">
                <a:solidFill>
                  <a:srgbClr val="3C3C3C"/>
                </a:solidFill>
                <a:latin typeface="Trebuchet MS"/>
                <a:cs typeface="Trebuchet MS"/>
              </a:rPr>
              <a:t>not</a:t>
            </a:r>
            <a:r>
              <a:rPr sz="1400" b="1" spc="-14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b="1" spc="-20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endParaRPr sz="14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4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key </a:t>
            </a:r>
            <a:r>
              <a:rPr sz="1400" b="1" spc="40" dirty="0">
                <a:solidFill>
                  <a:srgbClr val="3C3C3C"/>
                </a:solidFill>
                <a:latin typeface="Trebuchet MS"/>
                <a:cs typeface="Trebuchet MS"/>
              </a:rPr>
              <a:t>NTUSER\Software\SkyDrive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still </a:t>
            </a:r>
            <a:r>
              <a:rPr sz="1400" spc="-65" dirty="0">
                <a:solidFill>
                  <a:srgbClr val="3C3C3C"/>
                </a:solidFill>
                <a:latin typeface="Trebuchet MS"/>
                <a:cs typeface="Trebuchet MS"/>
              </a:rPr>
              <a:t>present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but </a:t>
            </a:r>
            <a:r>
              <a:rPr sz="1400" spc="-60" dirty="0">
                <a:solidFill>
                  <a:srgbClr val="3C3C3C"/>
                </a:solidFill>
                <a:latin typeface="Trebuchet MS"/>
                <a:cs typeface="Trebuchet MS"/>
              </a:rPr>
              <a:t>without</a:t>
            </a:r>
            <a:r>
              <a:rPr sz="1400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values</a:t>
            </a:r>
            <a:endParaRPr sz="1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4590B8"/>
              </a:buClr>
              <a:buFont typeface="Wingdings"/>
              <a:buChar char=""/>
            </a:pPr>
            <a:endParaRPr sz="16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19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b="1" spc="15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400" b="1" spc="-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400" b="1" spc="-15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400" b="1" spc="15" dirty="0">
                <a:solidFill>
                  <a:srgbClr val="3C3C3C"/>
                </a:solidFill>
                <a:latin typeface="Trebuchet MS"/>
                <a:cs typeface="Trebuchet MS"/>
              </a:rPr>
              <a:t>not</a:t>
            </a:r>
            <a:r>
              <a:rPr sz="1400" b="1" spc="-1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b="1" spc="-20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endParaRPr sz="14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-105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45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deleted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400" spc="-85" dirty="0">
                <a:solidFill>
                  <a:srgbClr val="3C3C3C"/>
                </a:solidFill>
                <a:latin typeface="Trebuchet MS"/>
                <a:cs typeface="Trebuchet MS"/>
              </a:rPr>
              <a:t>local </a:t>
            </a:r>
            <a:r>
              <a:rPr sz="1400" spc="-114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400" spc="-80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400" spc="-45" dirty="0">
                <a:solidFill>
                  <a:srgbClr val="3C3C3C"/>
                </a:solidFill>
                <a:latin typeface="Trebuchet MS"/>
                <a:cs typeface="Trebuchet MS"/>
              </a:rPr>
              <a:t>try </a:t>
            </a:r>
            <a:r>
              <a:rPr sz="1400" spc="-3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400" spc="-75" dirty="0">
                <a:solidFill>
                  <a:srgbClr val="3C3C3C"/>
                </a:solidFill>
                <a:latin typeface="Trebuchet MS"/>
                <a:cs typeface="Trebuchet MS"/>
              </a:rPr>
              <a:t>carve</a:t>
            </a:r>
            <a:r>
              <a:rPr sz="1400" spc="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90" dirty="0">
                <a:solidFill>
                  <a:srgbClr val="3C3C3C"/>
                </a:solidFill>
                <a:latin typeface="Trebuchet MS"/>
                <a:cs typeface="Trebuchet MS"/>
              </a:rPr>
              <a:t>it</a:t>
            </a:r>
            <a:endParaRPr sz="1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4590B8"/>
              </a:buClr>
              <a:buFont typeface="Wingdings"/>
              <a:buChar char=""/>
            </a:pPr>
            <a:endParaRPr sz="16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25"/>
              </a:spcBef>
              <a:buClr>
                <a:srgbClr val="4590B8"/>
              </a:buClr>
              <a:buSzPct val="89285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400" spc="2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400" spc="-65" dirty="0">
                <a:solidFill>
                  <a:srgbClr val="3C3C3C"/>
                </a:solidFill>
                <a:latin typeface="Trebuchet MS"/>
                <a:cs typeface="Trebuchet MS"/>
              </a:rPr>
              <a:t>also </a:t>
            </a:r>
            <a:r>
              <a:rPr sz="1400" spc="-55" dirty="0">
                <a:solidFill>
                  <a:srgbClr val="3C3C3C"/>
                </a:solidFill>
                <a:latin typeface="Trebuchet MS"/>
                <a:cs typeface="Trebuchet MS"/>
              </a:rPr>
              <a:t>recover </a:t>
            </a:r>
            <a:r>
              <a:rPr sz="1400" spc="-70" dirty="0">
                <a:solidFill>
                  <a:srgbClr val="3C3C3C"/>
                </a:solidFill>
                <a:latin typeface="Trebuchet MS"/>
                <a:cs typeface="Trebuchet MS"/>
              </a:rPr>
              <a:t>information</a:t>
            </a:r>
            <a:r>
              <a:rPr sz="1400" spc="-5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400" spc="-95" dirty="0">
                <a:solidFill>
                  <a:srgbClr val="3C3C3C"/>
                </a:solidFill>
                <a:latin typeface="Trebuchet MS"/>
                <a:cs typeface="Trebuchet MS"/>
              </a:rPr>
              <a:t>from:</a:t>
            </a:r>
            <a:endParaRPr sz="1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1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-50" dirty="0">
                <a:solidFill>
                  <a:srgbClr val="3C3C3C"/>
                </a:solidFill>
                <a:latin typeface="Trebuchet MS"/>
                <a:cs typeface="Trebuchet MS"/>
              </a:rPr>
              <a:t>Registry </a:t>
            </a:r>
            <a:r>
              <a:rPr sz="1200" spc="-65" dirty="0">
                <a:solidFill>
                  <a:srgbClr val="3C3C3C"/>
                </a:solidFill>
                <a:latin typeface="Trebuchet MS"/>
                <a:cs typeface="Trebuchet MS"/>
              </a:rPr>
              <a:t>keys about recent</a:t>
            </a:r>
            <a:r>
              <a:rPr sz="1200" spc="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spc="-85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75" dirty="0">
                <a:solidFill>
                  <a:srgbClr val="3C3C3C"/>
                </a:solidFill>
                <a:latin typeface="Trebuchet MS"/>
                <a:cs typeface="Trebuchet MS"/>
              </a:rPr>
              <a:t>LNK</a:t>
            </a:r>
            <a:r>
              <a:rPr sz="1200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spc="-85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-25" dirty="0">
                <a:solidFill>
                  <a:srgbClr val="3C3C3C"/>
                </a:solidFill>
                <a:latin typeface="Trebuchet MS"/>
                <a:cs typeface="Trebuchet MS"/>
              </a:rPr>
              <a:t>Browser </a:t>
            </a:r>
            <a:r>
              <a:rPr sz="1200" spc="-40" dirty="0">
                <a:solidFill>
                  <a:srgbClr val="3C3C3C"/>
                </a:solidFill>
                <a:latin typeface="Trebuchet MS"/>
                <a:cs typeface="Trebuchet MS"/>
              </a:rPr>
              <a:t>history </a:t>
            </a:r>
            <a:r>
              <a:rPr sz="1200" spc="-80" dirty="0">
                <a:solidFill>
                  <a:srgbClr val="3C3C3C"/>
                </a:solidFill>
                <a:latin typeface="Trebuchet MS"/>
                <a:cs typeface="Trebuchet MS"/>
              </a:rPr>
              <a:t>and</a:t>
            </a:r>
            <a:r>
              <a:rPr sz="1200" spc="-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spc="-80" dirty="0">
                <a:solidFill>
                  <a:srgbClr val="3C3C3C"/>
                </a:solidFill>
                <a:latin typeface="Trebuchet MS"/>
                <a:cs typeface="Trebuchet MS"/>
              </a:rPr>
              <a:t>cache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-65" dirty="0">
                <a:solidFill>
                  <a:srgbClr val="3C3C3C"/>
                </a:solidFill>
                <a:latin typeface="Trebuchet MS"/>
                <a:cs typeface="Trebuchet MS"/>
              </a:rPr>
              <a:t>Thumbnails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-40" dirty="0">
                <a:solidFill>
                  <a:srgbClr val="3C3C3C"/>
                </a:solidFill>
                <a:latin typeface="Trebuchet MS"/>
                <a:cs typeface="Trebuchet MS"/>
              </a:rPr>
              <a:t>Restore </a:t>
            </a:r>
            <a:r>
              <a:rPr sz="1200" spc="-85" dirty="0">
                <a:solidFill>
                  <a:srgbClr val="3C3C3C"/>
                </a:solidFill>
                <a:latin typeface="Trebuchet MS"/>
                <a:cs typeface="Trebuchet MS"/>
              </a:rPr>
              <a:t>points/ </a:t>
            </a:r>
            <a:r>
              <a:rPr sz="1200" spc="-65" dirty="0">
                <a:solidFill>
                  <a:srgbClr val="3C3C3C"/>
                </a:solidFill>
                <a:latin typeface="Trebuchet MS"/>
                <a:cs typeface="Trebuchet MS"/>
              </a:rPr>
              <a:t>Volume </a:t>
            </a:r>
            <a:r>
              <a:rPr sz="1200" spc="-50" dirty="0">
                <a:solidFill>
                  <a:srgbClr val="3C3C3C"/>
                </a:solidFill>
                <a:latin typeface="Trebuchet MS"/>
                <a:cs typeface="Trebuchet MS"/>
              </a:rPr>
              <a:t>Shadow</a:t>
            </a:r>
            <a:r>
              <a:rPr sz="1200" spc="-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200" spc="-20" dirty="0">
                <a:solidFill>
                  <a:srgbClr val="3C3C3C"/>
                </a:solidFill>
                <a:latin typeface="Trebuchet MS"/>
                <a:cs typeface="Trebuchet MS"/>
              </a:rPr>
              <a:t>Copies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-90" dirty="0">
                <a:solidFill>
                  <a:srgbClr val="3C3C3C"/>
                </a:solidFill>
                <a:latin typeface="Trebuchet MS"/>
                <a:cs typeface="Trebuchet MS"/>
              </a:rPr>
              <a:t>Pagefile.sys</a:t>
            </a:r>
            <a:endParaRPr sz="1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6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200" spc="-65" dirty="0">
                <a:solidFill>
                  <a:srgbClr val="3C3C3C"/>
                </a:solidFill>
                <a:latin typeface="Trebuchet MS"/>
                <a:cs typeface="Trebuchet MS"/>
              </a:rPr>
              <a:t>Hiberfil.sys</a:t>
            </a:r>
            <a:endParaRPr sz="1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079142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 dirty="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lang="en-GB" spc="375" dirty="0"/>
              <a:t>OneDrive</a:t>
            </a:r>
            <a:r>
              <a:rPr spc="65" dirty="0"/>
              <a:t> </a:t>
            </a:r>
            <a:r>
              <a:rPr spc="85" dirty="0"/>
              <a:t>IOS</a:t>
            </a:r>
            <a:r>
              <a:rPr spc="-490" dirty="0"/>
              <a:t> </a:t>
            </a:r>
            <a:r>
              <a:rPr spc="-20" dirty="0"/>
              <a:t>APP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466594"/>
            <a:ext cx="7557770" cy="408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40" dirty="0">
                <a:solidFill>
                  <a:srgbClr val="3C3C3C"/>
                </a:solidFill>
                <a:latin typeface="Trebuchet MS"/>
                <a:cs typeface="Trebuchet MS"/>
              </a:rPr>
              <a:t>SkyDrive </a:t>
            </a:r>
            <a:r>
              <a:rPr sz="1800" spc="30" dirty="0">
                <a:solidFill>
                  <a:srgbClr val="3C3C3C"/>
                </a:solidFill>
                <a:latin typeface="Trebuchet MS"/>
                <a:cs typeface="Trebuchet MS"/>
              </a:rPr>
              <a:t>iOS </a:t>
            </a:r>
            <a:r>
              <a:rPr sz="1800" spc="-30" dirty="0">
                <a:solidFill>
                  <a:srgbClr val="3C3C3C"/>
                </a:solidFill>
                <a:latin typeface="Trebuchet MS"/>
                <a:cs typeface="Trebuchet MS"/>
              </a:rPr>
              <a:t>App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stored</a:t>
            </a:r>
            <a:r>
              <a:rPr sz="1800" spc="-28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in</a:t>
            </a:r>
            <a:endParaRPr sz="1800">
              <a:latin typeface="Trebuchet MS"/>
              <a:cs typeface="Trebuchet MS"/>
            </a:endParaRPr>
          </a:p>
          <a:p>
            <a:pPr marL="318770" marR="1359535">
              <a:lnSpc>
                <a:spcPct val="100000"/>
              </a:lnSpc>
            </a:pPr>
            <a:r>
              <a:rPr sz="1800" b="1" spc="15" dirty="0">
                <a:solidFill>
                  <a:srgbClr val="3C3C3C"/>
                </a:solidFill>
                <a:latin typeface="Trebuchet MS"/>
                <a:cs typeface="Trebuchet MS"/>
              </a:rPr>
              <a:t>\var\mobile\Applications\654BCFCD-7C12-4BE8-BC62-  </a:t>
            </a:r>
            <a:r>
              <a:rPr sz="1800" b="1" dirty="0">
                <a:solidFill>
                  <a:srgbClr val="3C3C3C"/>
                </a:solidFill>
                <a:latin typeface="Trebuchet MS"/>
                <a:cs typeface="Trebuchet MS"/>
              </a:rPr>
              <a:t>B6FF2638D967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contains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3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sub</a:t>
            </a:r>
            <a:r>
              <a:rPr sz="1800" spc="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folders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4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40" dirty="0">
                <a:solidFill>
                  <a:srgbClr val="3C3C3C"/>
                </a:solidFill>
                <a:latin typeface="Trebuchet MS"/>
                <a:cs typeface="Trebuchet MS"/>
              </a:rPr>
              <a:t>Documents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65" dirty="0">
                <a:solidFill>
                  <a:srgbClr val="3C3C3C"/>
                </a:solidFill>
                <a:latin typeface="Trebuchet MS"/>
                <a:cs typeface="Trebuchet MS"/>
              </a:rPr>
              <a:t>Library</a:t>
            </a:r>
            <a:endParaRPr sz="16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55" dirty="0">
                <a:solidFill>
                  <a:srgbClr val="3C3C3C"/>
                </a:solidFill>
                <a:latin typeface="Trebuchet MS"/>
                <a:cs typeface="Trebuchet MS"/>
              </a:rPr>
              <a:t>Caches</a:t>
            </a:r>
            <a:endParaRPr sz="16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Preferences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 contains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named</a:t>
            </a:r>
            <a:r>
              <a:rPr sz="1800" spc="-3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com.microsoft.Skydrive.plist</a:t>
            </a:r>
            <a:endParaRPr sz="1800">
              <a:latin typeface="Trebuchet MS"/>
              <a:cs typeface="Trebuchet MS"/>
            </a:endParaRPr>
          </a:p>
          <a:p>
            <a:pPr marL="318770">
              <a:lnSpc>
                <a:spcPct val="100000"/>
              </a:lnSpc>
            </a:pP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with</a:t>
            </a:r>
            <a:endParaRPr sz="1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990"/>
              </a:spcBef>
              <a:buClr>
                <a:srgbClr val="4590B8"/>
              </a:buClr>
              <a:buSzPct val="90625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1600" spc="-10" dirty="0">
                <a:solidFill>
                  <a:srgbClr val="3C3C3C"/>
                </a:solidFill>
                <a:latin typeface="Trebuchet MS"/>
                <a:cs typeface="Trebuchet MS"/>
              </a:rPr>
              <a:t>User</a:t>
            </a:r>
            <a:r>
              <a:rPr sz="1600" spc="-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600" spc="-120" dirty="0">
                <a:solidFill>
                  <a:srgbClr val="3C3C3C"/>
                </a:solidFill>
                <a:latin typeface="Trebuchet MS"/>
                <a:cs typeface="Trebuchet MS"/>
              </a:rPr>
              <a:t>email</a:t>
            </a:r>
            <a:endParaRPr sz="1600">
              <a:latin typeface="Trebuchet MS"/>
              <a:cs typeface="Trebuchet MS"/>
            </a:endParaRPr>
          </a:p>
          <a:p>
            <a:pPr marL="318770" marR="89535" indent="-306705">
              <a:lnSpc>
                <a:spcPct val="100000"/>
              </a:lnSpc>
              <a:spcBef>
                <a:spcPts val="102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cache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folder contains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cached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copy </a:t>
            </a:r>
            <a:r>
              <a:rPr sz="1800" b="1" spc="-40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b="1" spc="-10" dirty="0">
                <a:solidFill>
                  <a:srgbClr val="3C3C3C"/>
                </a:solidFill>
                <a:latin typeface="Trebuchet MS"/>
                <a:cs typeface="Trebuchet MS"/>
              </a:rPr>
              <a:t>opened </a:t>
            </a:r>
            <a:r>
              <a:rPr sz="1800" b="1" spc="-9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,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but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can  </a:t>
            </a:r>
            <a:r>
              <a:rPr sz="1800" b="1" spc="-25" dirty="0">
                <a:solidFill>
                  <a:srgbClr val="3C3C3C"/>
                </a:solidFill>
                <a:latin typeface="Trebuchet MS"/>
                <a:cs typeface="Trebuchet MS"/>
              </a:rPr>
              <a:t>be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extracted </a:t>
            </a:r>
            <a:r>
              <a:rPr sz="1800" b="1" spc="-20" dirty="0">
                <a:solidFill>
                  <a:srgbClr val="3C3C3C"/>
                </a:solidFill>
                <a:latin typeface="Trebuchet MS"/>
                <a:cs typeface="Trebuchet MS"/>
              </a:rPr>
              <a:t>only </a:t>
            </a:r>
            <a:r>
              <a:rPr sz="1800" b="1" spc="-90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1800" b="1" spc="-4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1800" b="1" spc="-1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b="1" spc="10" dirty="0">
                <a:solidFill>
                  <a:srgbClr val="3C3C3C"/>
                </a:solidFill>
                <a:latin typeface="Trebuchet MS"/>
                <a:cs typeface="Trebuchet MS"/>
              </a:rPr>
              <a:t>perform </a:t>
            </a:r>
            <a:r>
              <a:rPr sz="1800" b="1" spc="-5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b="1" spc="-35" dirty="0">
                <a:solidFill>
                  <a:srgbClr val="3C3C3C"/>
                </a:solidFill>
                <a:latin typeface="Trebuchet MS"/>
                <a:cs typeface="Trebuchet MS"/>
              </a:rPr>
              <a:t>physical</a:t>
            </a:r>
            <a:r>
              <a:rPr sz="1800" b="1" spc="-2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b="1" spc="35" dirty="0">
                <a:solidFill>
                  <a:srgbClr val="3C3C3C"/>
                </a:solidFill>
                <a:latin typeface="Trebuchet MS"/>
                <a:cs typeface="Trebuchet MS"/>
              </a:rPr>
              <a:t>dump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420100" y="4676089"/>
            <a:ext cx="3733799" cy="14859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865743" y="3171570"/>
            <a:ext cx="2533650" cy="112394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0283" y="614349"/>
            <a:ext cx="11309350" cy="1189355"/>
          </a:xfrm>
          <a:custGeom>
            <a:avLst/>
            <a:gdLst/>
            <a:ahLst/>
            <a:cxnLst/>
            <a:rect l="l" t="t" r="r" b="b"/>
            <a:pathLst>
              <a:path w="11309350" h="1189355">
                <a:moveTo>
                  <a:pt x="0" y="1189304"/>
                </a:moveTo>
                <a:lnTo>
                  <a:pt x="11309350" y="1189304"/>
                </a:lnTo>
                <a:lnTo>
                  <a:pt x="11309350" y="0"/>
                </a:lnTo>
                <a:lnTo>
                  <a:pt x="0" y="0"/>
                </a:lnTo>
                <a:lnTo>
                  <a:pt x="0" y="1189304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2693" y="1217422"/>
            <a:ext cx="133731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pc="185" dirty="0"/>
              <a:t>ICLOUD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9993" y="2108998"/>
            <a:ext cx="10752455" cy="4345940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98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2400" spc="-75" dirty="0">
                <a:solidFill>
                  <a:srgbClr val="3C3C3C"/>
                </a:solidFill>
                <a:latin typeface="Trebuchet MS"/>
                <a:cs typeface="Trebuchet MS"/>
              </a:rPr>
              <a:t>Using </a:t>
            </a:r>
            <a:r>
              <a:rPr sz="2400" spc="-150" dirty="0">
                <a:solidFill>
                  <a:srgbClr val="3C3C3C"/>
                </a:solidFill>
                <a:latin typeface="Trebuchet MS"/>
                <a:cs typeface="Trebuchet MS"/>
              </a:rPr>
              <a:t>iTunes </a:t>
            </a:r>
            <a:r>
              <a:rPr sz="2400" spc="-135" dirty="0">
                <a:solidFill>
                  <a:srgbClr val="3C3C3C"/>
                </a:solidFill>
                <a:latin typeface="Trebuchet MS"/>
                <a:cs typeface="Trebuchet MS"/>
              </a:rPr>
              <a:t>we </a:t>
            </a:r>
            <a:r>
              <a:rPr sz="2400" spc="-16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2400" spc="-170" dirty="0">
                <a:solidFill>
                  <a:srgbClr val="3C3C3C"/>
                </a:solidFill>
                <a:latin typeface="Trebuchet MS"/>
                <a:cs typeface="Trebuchet MS"/>
              </a:rPr>
              <a:t>make </a:t>
            </a:r>
            <a:r>
              <a:rPr sz="2400" spc="-24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2400" b="1" spc="-10" dirty="0">
                <a:solidFill>
                  <a:srgbClr val="3C3C3C"/>
                </a:solidFill>
                <a:latin typeface="Trebuchet MS"/>
                <a:cs typeface="Trebuchet MS"/>
              </a:rPr>
              <a:t>backup </a:t>
            </a:r>
            <a:r>
              <a:rPr sz="2400" b="1" spc="-50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2400" b="1" spc="-20" dirty="0">
                <a:solidFill>
                  <a:srgbClr val="3C3C3C"/>
                </a:solidFill>
                <a:latin typeface="Trebuchet MS"/>
                <a:cs typeface="Trebuchet MS"/>
              </a:rPr>
              <a:t>an </a:t>
            </a:r>
            <a:r>
              <a:rPr sz="2400" b="1" spc="185" dirty="0">
                <a:solidFill>
                  <a:srgbClr val="3C3C3C"/>
                </a:solidFill>
                <a:latin typeface="Trebuchet MS"/>
                <a:cs typeface="Trebuchet MS"/>
              </a:rPr>
              <a:t>iOS</a:t>
            </a:r>
            <a:r>
              <a:rPr sz="2400" b="1" spc="-8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b="1" spc="-55" dirty="0">
                <a:solidFill>
                  <a:srgbClr val="3C3C3C"/>
                </a:solidFill>
                <a:latin typeface="Trebuchet MS"/>
                <a:cs typeface="Trebuchet MS"/>
              </a:rPr>
              <a:t>device</a:t>
            </a:r>
            <a:endParaRPr sz="24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89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2400" spc="-90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2400" spc="-50" dirty="0">
                <a:solidFill>
                  <a:srgbClr val="3C3C3C"/>
                </a:solidFill>
                <a:latin typeface="Trebuchet MS"/>
                <a:cs typeface="Trebuchet MS"/>
              </a:rPr>
              <a:t>order </a:t>
            </a:r>
            <a:r>
              <a:rPr sz="2400" spc="-60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2400" spc="-100" dirty="0">
                <a:solidFill>
                  <a:srgbClr val="3C3C3C"/>
                </a:solidFill>
                <a:latin typeface="Trebuchet MS"/>
                <a:cs typeface="Trebuchet MS"/>
              </a:rPr>
              <a:t>perform </a:t>
            </a:r>
            <a:r>
              <a:rPr sz="2400" spc="-140" dirty="0">
                <a:solidFill>
                  <a:srgbClr val="3C3C3C"/>
                </a:solidFill>
                <a:latin typeface="Trebuchet MS"/>
                <a:cs typeface="Trebuchet MS"/>
              </a:rPr>
              <a:t>the backup </a:t>
            </a:r>
            <a:r>
              <a:rPr sz="2400" spc="-160" dirty="0">
                <a:solidFill>
                  <a:srgbClr val="3C3C3C"/>
                </a:solidFill>
                <a:latin typeface="Trebuchet MS"/>
                <a:cs typeface="Trebuchet MS"/>
              </a:rPr>
              <a:t>it </a:t>
            </a:r>
            <a:r>
              <a:rPr sz="2400" spc="-10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2400" spc="-135" dirty="0">
                <a:solidFill>
                  <a:srgbClr val="3C3C3C"/>
                </a:solidFill>
                <a:latin typeface="Trebuchet MS"/>
                <a:cs typeface="Trebuchet MS"/>
              </a:rPr>
              <a:t>needed</a:t>
            </a:r>
            <a:r>
              <a:rPr sz="2400" spc="29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spc="-204" dirty="0">
                <a:solidFill>
                  <a:srgbClr val="3C3C3C"/>
                </a:solidFill>
                <a:latin typeface="Trebuchet MS"/>
                <a:cs typeface="Trebuchet MS"/>
              </a:rPr>
              <a:t>that:</a:t>
            </a:r>
            <a:endParaRPr sz="24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860"/>
              </a:spcBef>
              <a:buClr>
                <a:srgbClr val="4590B8"/>
              </a:buClr>
              <a:buSzPct val="90000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2000" spc="-6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000" spc="-80" dirty="0">
                <a:solidFill>
                  <a:srgbClr val="3C3C3C"/>
                </a:solidFill>
                <a:latin typeface="Trebuchet MS"/>
                <a:cs typeface="Trebuchet MS"/>
              </a:rPr>
              <a:t>phone </a:t>
            </a:r>
            <a:r>
              <a:rPr sz="2000" spc="-9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2000" spc="-65" dirty="0">
                <a:solidFill>
                  <a:srgbClr val="3C3C3C"/>
                </a:solidFill>
                <a:latin typeface="Trebuchet MS"/>
                <a:cs typeface="Trebuchet MS"/>
              </a:rPr>
              <a:t>not </a:t>
            </a:r>
            <a:r>
              <a:rPr sz="2000" spc="-95" dirty="0">
                <a:solidFill>
                  <a:srgbClr val="3C3C3C"/>
                </a:solidFill>
                <a:latin typeface="Trebuchet MS"/>
                <a:cs typeface="Trebuchet MS"/>
              </a:rPr>
              <a:t>protected </a:t>
            </a:r>
            <a:r>
              <a:rPr sz="2000" spc="-125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2000" spc="-20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2000" spc="-75" dirty="0">
                <a:solidFill>
                  <a:srgbClr val="3C3C3C"/>
                </a:solidFill>
                <a:latin typeface="Trebuchet MS"/>
                <a:cs typeface="Trebuchet MS"/>
              </a:rPr>
              <a:t>lock </a:t>
            </a:r>
            <a:r>
              <a:rPr sz="2000" spc="-114" dirty="0">
                <a:solidFill>
                  <a:srgbClr val="3C3C3C"/>
                </a:solidFill>
                <a:latin typeface="Trebuchet MS"/>
                <a:cs typeface="Trebuchet MS"/>
              </a:rPr>
              <a:t>code,</a:t>
            </a:r>
            <a:r>
              <a:rPr sz="2000" spc="-3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000" spc="15" dirty="0">
                <a:solidFill>
                  <a:srgbClr val="3C3C3C"/>
                </a:solidFill>
                <a:latin typeface="Trebuchet MS"/>
                <a:cs typeface="Trebuchet MS"/>
              </a:rPr>
              <a:t>or</a:t>
            </a:r>
            <a:endParaRPr sz="20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844"/>
              </a:spcBef>
              <a:buClr>
                <a:srgbClr val="4590B8"/>
              </a:buClr>
              <a:buSzPct val="9047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2100" spc="-55" dirty="0">
                <a:solidFill>
                  <a:srgbClr val="3C3C3C"/>
                </a:solidFill>
                <a:latin typeface="Trebuchet MS"/>
                <a:cs typeface="Trebuchet MS"/>
              </a:rPr>
              <a:t>Knowing </a:t>
            </a:r>
            <a:r>
              <a:rPr sz="2100" spc="-12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100" spc="-80" dirty="0">
                <a:solidFill>
                  <a:srgbClr val="3C3C3C"/>
                </a:solidFill>
                <a:latin typeface="Trebuchet MS"/>
                <a:cs typeface="Trebuchet MS"/>
              </a:rPr>
              <a:t>lock </a:t>
            </a:r>
            <a:r>
              <a:rPr sz="2100" spc="-125" dirty="0">
                <a:solidFill>
                  <a:srgbClr val="3C3C3C"/>
                </a:solidFill>
                <a:latin typeface="Trebuchet MS"/>
                <a:cs typeface="Trebuchet MS"/>
              </a:rPr>
              <a:t>code,</a:t>
            </a:r>
            <a:r>
              <a:rPr sz="2100" spc="-12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100" spc="25" dirty="0">
                <a:solidFill>
                  <a:srgbClr val="3C3C3C"/>
                </a:solidFill>
                <a:latin typeface="Trebuchet MS"/>
                <a:cs typeface="Trebuchet MS"/>
              </a:rPr>
              <a:t>or</a:t>
            </a:r>
            <a:endParaRPr sz="21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855"/>
              </a:spcBef>
              <a:buClr>
                <a:srgbClr val="4590B8"/>
              </a:buClr>
              <a:buSzPct val="90476"/>
              <a:buFont typeface="Wingdings"/>
              <a:buChar char=""/>
              <a:tabLst>
                <a:tab pos="641985" algn="l"/>
                <a:tab pos="642620" algn="l"/>
              </a:tabLst>
            </a:pPr>
            <a:r>
              <a:rPr sz="2100" spc="-90" dirty="0">
                <a:solidFill>
                  <a:srgbClr val="3C3C3C"/>
                </a:solidFill>
                <a:latin typeface="Trebuchet MS"/>
                <a:cs typeface="Trebuchet MS"/>
              </a:rPr>
              <a:t>Obtaining </a:t>
            </a:r>
            <a:r>
              <a:rPr sz="2100" spc="-12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100" spc="-95" dirty="0">
                <a:solidFill>
                  <a:srgbClr val="3C3C3C"/>
                </a:solidFill>
                <a:latin typeface="Trebuchet MS"/>
                <a:cs typeface="Trebuchet MS"/>
              </a:rPr>
              <a:t>synchronization </a:t>
            </a:r>
            <a:r>
              <a:rPr sz="2100" spc="-130" dirty="0">
                <a:solidFill>
                  <a:srgbClr val="3C3C3C"/>
                </a:solidFill>
                <a:latin typeface="Trebuchet MS"/>
                <a:cs typeface="Trebuchet MS"/>
              </a:rPr>
              <a:t>certificates </a:t>
            </a:r>
            <a:r>
              <a:rPr sz="2100" spc="-80" dirty="0">
                <a:solidFill>
                  <a:srgbClr val="3C3C3C"/>
                </a:solidFill>
                <a:latin typeface="Trebuchet MS"/>
                <a:cs typeface="Trebuchet MS"/>
              </a:rPr>
              <a:t>for </a:t>
            </a:r>
            <a:r>
              <a:rPr sz="2100" spc="-12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100" spc="-130" dirty="0">
                <a:solidFill>
                  <a:srgbClr val="3C3C3C"/>
                </a:solidFill>
                <a:latin typeface="Trebuchet MS"/>
                <a:cs typeface="Trebuchet MS"/>
              </a:rPr>
              <a:t>device </a:t>
            </a:r>
            <a:r>
              <a:rPr sz="2100" spc="-95" dirty="0">
                <a:solidFill>
                  <a:srgbClr val="3C3C3C"/>
                </a:solidFill>
                <a:latin typeface="Trebuchet MS"/>
                <a:cs typeface="Trebuchet MS"/>
              </a:rPr>
              <a:t>from </a:t>
            </a:r>
            <a:r>
              <a:rPr sz="2100" spc="-21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2100" spc="-95" dirty="0">
                <a:solidFill>
                  <a:srgbClr val="3C3C3C"/>
                </a:solidFill>
                <a:latin typeface="Trebuchet MS"/>
                <a:cs typeface="Trebuchet MS"/>
              </a:rPr>
              <a:t>trusted</a:t>
            </a:r>
            <a:r>
              <a:rPr sz="2100" spc="2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3C3C3C"/>
                </a:solidFill>
                <a:latin typeface="Trebuchet MS"/>
                <a:cs typeface="Trebuchet MS"/>
              </a:rPr>
              <a:t>computer</a:t>
            </a:r>
            <a:endParaRPr sz="21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87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2400" spc="-7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400" b="1" spc="-50" dirty="0">
                <a:solidFill>
                  <a:srgbClr val="3C3C3C"/>
                </a:solidFill>
                <a:latin typeface="Trebuchet MS"/>
                <a:cs typeface="Trebuchet MS"/>
              </a:rPr>
              <a:t>keychain </a:t>
            </a:r>
            <a:r>
              <a:rPr sz="2400" b="1" spc="-9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2400" spc="-70" dirty="0">
                <a:solidFill>
                  <a:srgbClr val="3C3C3C"/>
                </a:solidFill>
                <a:latin typeface="Trebuchet MS"/>
                <a:cs typeface="Trebuchet MS"/>
              </a:rPr>
              <a:t>stores </a:t>
            </a:r>
            <a:r>
              <a:rPr sz="2400" b="1" spc="70" dirty="0">
                <a:solidFill>
                  <a:srgbClr val="3C3C3C"/>
                </a:solidFill>
                <a:latin typeface="Trebuchet MS"/>
                <a:cs typeface="Trebuchet MS"/>
              </a:rPr>
              <a:t>WiFi, </a:t>
            </a:r>
            <a:r>
              <a:rPr sz="2400" b="1" spc="-10" dirty="0">
                <a:solidFill>
                  <a:srgbClr val="3C3C3C"/>
                </a:solidFill>
                <a:latin typeface="Trebuchet MS"/>
                <a:cs typeface="Trebuchet MS"/>
              </a:rPr>
              <a:t>e-mail and third-party </a:t>
            </a:r>
            <a:r>
              <a:rPr sz="2400" b="1" spc="-20" dirty="0">
                <a:solidFill>
                  <a:srgbClr val="3C3C3C"/>
                </a:solidFill>
                <a:latin typeface="Trebuchet MS"/>
                <a:cs typeface="Trebuchet MS"/>
              </a:rPr>
              <a:t>applications</a:t>
            </a:r>
            <a:r>
              <a:rPr sz="2400" b="1" spc="-42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b="1" spc="-5" dirty="0">
                <a:solidFill>
                  <a:srgbClr val="3C3C3C"/>
                </a:solidFill>
                <a:latin typeface="Trebuchet MS"/>
                <a:cs typeface="Trebuchet MS"/>
              </a:rPr>
              <a:t>password</a:t>
            </a:r>
            <a:endParaRPr sz="2400">
              <a:latin typeface="Trebuchet MS"/>
              <a:cs typeface="Trebuchet MS"/>
            </a:endParaRPr>
          </a:p>
          <a:p>
            <a:pPr marL="318770" marR="5080" indent="-306705">
              <a:lnSpc>
                <a:spcPts val="2580"/>
              </a:lnSpc>
              <a:spcBef>
                <a:spcPts val="12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2400" spc="-180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2400" spc="-14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400" spc="-140" dirty="0">
                <a:solidFill>
                  <a:srgbClr val="3C3C3C"/>
                </a:solidFill>
                <a:latin typeface="Trebuchet MS"/>
                <a:cs typeface="Trebuchet MS"/>
              </a:rPr>
              <a:t>backup </a:t>
            </a:r>
            <a:r>
              <a:rPr sz="2400" spc="-11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2400" b="1" spc="20" dirty="0">
                <a:solidFill>
                  <a:srgbClr val="3C3C3C"/>
                </a:solidFill>
                <a:latin typeface="Trebuchet MS"/>
                <a:cs typeface="Trebuchet MS"/>
              </a:rPr>
              <a:t>not </a:t>
            </a:r>
            <a:r>
              <a:rPr sz="2400" b="1" spc="-10" dirty="0">
                <a:solidFill>
                  <a:srgbClr val="3C3C3C"/>
                </a:solidFill>
                <a:latin typeface="Trebuchet MS"/>
                <a:cs typeface="Trebuchet MS"/>
              </a:rPr>
              <a:t>encrypted </a:t>
            </a:r>
            <a:r>
              <a:rPr sz="2400" dirty="0">
                <a:solidFill>
                  <a:srgbClr val="3C3C3C"/>
                </a:solidFill>
                <a:latin typeface="Wingdings"/>
                <a:cs typeface="Wingdings"/>
              </a:rPr>
              <a:t></a:t>
            </a:r>
            <a:r>
              <a:rPr sz="2400" dirty="0">
                <a:solidFill>
                  <a:srgbClr val="3C3C3C"/>
                </a:solidFill>
                <a:latin typeface="Times New Roman"/>
                <a:cs typeface="Times New Roman"/>
              </a:rPr>
              <a:t> </a:t>
            </a:r>
            <a:r>
              <a:rPr sz="2400" spc="-155" dirty="0">
                <a:solidFill>
                  <a:srgbClr val="3C3C3C"/>
                </a:solidFill>
                <a:latin typeface="Trebuchet MS"/>
                <a:cs typeface="Trebuchet MS"/>
              </a:rPr>
              <a:t>keychain </a:t>
            </a:r>
            <a:r>
              <a:rPr sz="2400" spc="-20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2400" spc="-11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2400" spc="-114" dirty="0">
                <a:solidFill>
                  <a:srgbClr val="3C3C3C"/>
                </a:solidFill>
                <a:latin typeface="Trebuchet MS"/>
                <a:cs typeface="Trebuchet MS"/>
              </a:rPr>
              <a:t>encrypted </a:t>
            </a:r>
            <a:r>
              <a:rPr sz="2400" spc="-125" dirty="0">
                <a:solidFill>
                  <a:srgbClr val="3C3C3C"/>
                </a:solidFill>
                <a:latin typeface="Trebuchet MS"/>
                <a:cs typeface="Trebuchet MS"/>
              </a:rPr>
              <a:t>using </a:t>
            </a:r>
            <a:r>
              <a:rPr sz="2400" spc="-24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2400" spc="-155" dirty="0">
                <a:solidFill>
                  <a:srgbClr val="3C3C3C"/>
                </a:solidFill>
                <a:latin typeface="Trebuchet MS"/>
                <a:cs typeface="Trebuchet MS"/>
              </a:rPr>
              <a:t>key </a:t>
            </a:r>
            <a:r>
              <a:rPr sz="2400" spc="-110" dirty="0">
                <a:solidFill>
                  <a:srgbClr val="3C3C3C"/>
                </a:solidFill>
                <a:latin typeface="Trebuchet MS"/>
                <a:cs typeface="Trebuchet MS"/>
              </a:rPr>
              <a:t>hard-coded  </a:t>
            </a:r>
            <a:r>
              <a:rPr sz="2400" spc="-100" dirty="0">
                <a:solidFill>
                  <a:srgbClr val="3C3C3C"/>
                </a:solidFill>
                <a:latin typeface="Trebuchet MS"/>
                <a:cs typeface="Trebuchet MS"/>
              </a:rPr>
              <a:t>into </a:t>
            </a:r>
            <a:r>
              <a:rPr sz="2400" spc="-14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2400" spc="-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3C3C3C"/>
                </a:solidFill>
                <a:latin typeface="Trebuchet MS"/>
                <a:cs typeface="Trebuchet MS"/>
              </a:rPr>
              <a:t>device</a:t>
            </a:r>
            <a:endParaRPr sz="2400">
              <a:latin typeface="Trebuchet MS"/>
              <a:cs typeface="Trebuchet MS"/>
            </a:endParaRPr>
          </a:p>
          <a:p>
            <a:pPr marL="318770" marR="553720" indent="-306705">
              <a:lnSpc>
                <a:spcPts val="2580"/>
              </a:lnSpc>
              <a:spcBef>
                <a:spcPts val="120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2400" spc="-180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2400" spc="-14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400" spc="-140" dirty="0">
                <a:solidFill>
                  <a:srgbClr val="3C3C3C"/>
                </a:solidFill>
                <a:latin typeface="Trebuchet MS"/>
                <a:cs typeface="Trebuchet MS"/>
              </a:rPr>
              <a:t>backup </a:t>
            </a:r>
            <a:r>
              <a:rPr sz="2400" spc="-10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2400" b="1" spc="-5" dirty="0">
                <a:solidFill>
                  <a:srgbClr val="3C3C3C"/>
                </a:solidFill>
                <a:latin typeface="Trebuchet MS"/>
                <a:cs typeface="Trebuchet MS"/>
              </a:rPr>
              <a:t>password </a:t>
            </a:r>
            <a:r>
              <a:rPr sz="2400" b="1" spc="-10" dirty="0">
                <a:solidFill>
                  <a:srgbClr val="3C3C3C"/>
                </a:solidFill>
                <a:latin typeface="Trebuchet MS"/>
                <a:cs typeface="Trebuchet MS"/>
              </a:rPr>
              <a:t>protected </a:t>
            </a:r>
            <a:r>
              <a:rPr sz="2400" dirty="0">
                <a:solidFill>
                  <a:srgbClr val="3C3C3C"/>
                </a:solidFill>
                <a:latin typeface="Wingdings"/>
                <a:cs typeface="Wingdings"/>
              </a:rPr>
              <a:t></a:t>
            </a:r>
            <a:r>
              <a:rPr sz="2400" dirty="0">
                <a:solidFill>
                  <a:srgbClr val="3C3C3C"/>
                </a:solidFill>
                <a:latin typeface="Times New Roman"/>
                <a:cs typeface="Times New Roman"/>
              </a:rPr>
              <a:t> </a:t>
            </a:r>
            <a:r>
              <a:rPr sz="2400" spc="-155" dirty="0">
                <a:solidFill>
                  <a:srgbClr val="3C3C3C"/>
                </a:solidFill>
                <a:latin typeface="Trebuchet MS"/>
                <a:cs typeface="Trebuchet MS"/>
              </a:rPr>
              <a:t>keychain </a:t>
            </a:r>
            <a:r>
              <a:rPr sz="2400" spc="-20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2400" spc="-10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2400" b="1" spc="-10" dirty="0">
                <a:solidFill>
                  <a:srgbClr val="3C3C3C"/>
                </a:solidFill>
                <a:latin typeface="Trebuchet MS"/>
                <a:cs typeface="Trebuchet MS"/>
              </a:rPr>
              <a:t>encrypted </a:t>
            </a:r>
            <a:r>
              <a:rPr sz="2400" b="1" spc="-5" dirty="0">
                <a:solidFill>
                  <a:srgbClr val="3C3C3C"/>
                </a:solidFill>
                <a:latin typeface="Trebuchet MS"/>
                <a:cs typeface="Trebuchet MS"/>
              </a:rPr>
              <a:t>using </a:t>
            </a:r>
            <a:r>
              <a:rPr sz="2400" b="1" spc="-20" dirty="0">
                <a:solidFill>
                  <a:srgbClr val="3C3C3C"/>
                </a:solidFill>
                <a:latin typeface="Trebuchet MS"/>
                <a:cs typeface="Trebuchet MS"/>
              </a:rPr>
              <a:t>the  </a:t>
            </a:r>
            <a:r>
              <a:rPr sz="2400" b="1" spc="-35" dirty="0">
                <a:solidFill>
                  <a:srgbClr val="3C3C3C"/>
                </a:solidFill>
                <a:latin typeface="Trebuchet MS"/>
                <a:cs typeface="Trebuchet MS"/>
              </a:rPr>
              <a:t>user-chosen</a:t>
            </a:r>
            <a:r>
              <a:rPr sz="2400" b="1" spc="-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b="1" spc="-5" dirty="0">
                <a:solidFill>
                  <a:srgbClr val="3C3C3C"/>
                </a:solidFill>
                <a:latin typeface="Trebuchet MS"/>
                <a:cs typeface="Trebuchet MS"/>
              </a:rPr>
              <a:t>password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72693" y="1217422"/>
            <a:ext cx="133731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2800" spc="185" dirty="0">
                <a:solidFill>
                  <a:srgbClr val="FFFFFF"/>
                </a:solidFill>
                <a:latin typeface="Trebuchet MS"/>
                <a:cs typeface="Trebuchet MS"/>
              </a:rPr>
              <a:t>ICLOUD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59993" y="2811447"/>
            <a:ext cx="10734040" cy="2895600"/>
          </a:xfrm>
          <a:prstGeom prst="rect">
            <a:avLst/>
          </a:prstGeom>
        </p:spPr>
        <p:txBody>
          <a:bodyPr vert="horz" wrap="square" lIns="0" tIns="20066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580"/>
              </a:spcBef>
              <a:buClr>
                <a:srgbClr val="4590B8"/>
              </a:buClr>
              <a:buSzPct val="92187"/>
              <a:buFont typeface="Wingdings"/>
              <a:buChar char=""/>
              <a:tabLst>
                <a:tab pos="319405" algn="l"/>
              </a:tabLst>
            </a:pPr>
            <a:r>
              <a:rPr sz="3200" spc="-240" dirty="0">
                <a:solidFill>
                  <a:srgbClr val="3C3C3C"/>
                </a:solidFill>
                <a:latin typeface="Trebuchet MS"/>
                <a:cs typeface="Trebuchet MS"/>
              </a:rPr>
              <a:t>If </a:t>
            </a:r>
            <a:r>
              <a:rPr sz="3200" spc="-235" dirty="0">
                <a:solidFill>
                  <a:srgbClr val="3C3C3C"/>
                </a:solidFill>
                <a:latin typeface="Trebuchet MS"/>
                <a:cs typeface="Trebuchet MS"/>
              </a:rPr>
              <a:t>an </a:t>
            </a:r>
            <a:r>
              <a:rPr sz="3200" spc="-200" dirty="0">
                <a:solidFill>
                  <a:srgbClr val="3C3C3C"/>
                </a:solidFill>
                <a:latin typeface="Trebuchet MS"/>
                <a:cs typeface="Trebuchet MS"/>
              </a:rPr>
              <a:t>attacker </a:t>
            </a:r>
            <a:r>
              <a:rPr sz="3200" spc="-21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3200" spc="-220" dirty="0">
                <a:solidFill>
                  <a:srgbClr val="3C3C3C"/>
                </a:solidFill>
                <a:latin typeface="Trebuchet MS"/>
                <a:cs typeface="Trebuchet MS"/>
              </a:rPr>
              <a:t>get </a:t>
            </a:r>
            <a:r>
              <a:rPr sz="3200" spc="-140" dirty="0">
                <a:solidFill>
                  <a:srgbClr val="3C3C3C"/>
                </a:solidFill>
                <a:latin typeface="Trebuchet MS"/>
                <a:cs typeface="Trebuchet MS"/>
              </a:rPr>
              <a:t>his </a:t>
            </a:r>
            <a:r>
              <a:rPr sz="3200" spc="-165" dirty="0">
                <a:solidFill>
                  <a:srgbClr val="3C3C3C"/>
                </a:solidFill>
                <a:latin typeface="Trebuchet MS"/>
                <a:cs typeface="Trebuchet MS"/>
              </a:rPr>
              <a:t>hands </a:t>
            </a:r>
            <a:r>
              <a:rPr sz="3200" spc="-50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3200" spc="-235" dirty="0">
                <a:solidFill>
                  <a:srgbClr val="3C3C3C"/>
                </a:solidFill>
                <a:latin typeface="Trebuchet MS"/>
                <a:cs typeface="Trebuchet MS"/>
              </a:rPr>
              <a:t>an </a:t>
            </a:r>
            <a:r>
              <a:rPr sz="3200" spc="-150" dirty="0">
                <a:solidFill>
                  <a:srgbClr val="3C3C3C"/>
                </a:solidFill>
                <a:latin typeface="Trebuchet MS"/>
                <a:cs typeface="Trebuchet MS"/>
              </a:rPr>
              <a:t>unlocked </a:t>
            </a:r>
            <a:r>
              <a:rPr sz="3200" spc="-175" dirty="0">
                <a:solidFill>
                  <a:srgbClr val="3C3C3C"/>
                </a:solidFill>
                <a:latin typeface="Trebuchet MS"/>
                <a:cs typeface="Trebuchet MS"/>
              </a:rPr>
              <a:t>phone, </a:t>
            </a:r>
            <a:r>
              <a:rPr sz="3200" spc="-180" dirty="0">
                <a:solidFill>
                  <a:srgbClr val="3C3C3C"/>
                </a:solidFill>
                <a:latin typeface="Trebuchet MS"/>
                <a:cs typeface="Trebuchet MS"/>
              </a:rPr>
              <a:t>he</a:t>
            </a:r>
            <a:r>
              <a:rPr sz="3200" spc="-13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3200" spc="-280" dirty="0">
                <a:solidFill>
                  <a:srgbClr val="3C3C3C"/>
                </a:solidFill>
                <a:latin typeface="Trebuchet MS"/>
                <a:cs typeface="Trebuchet MS"/>
              </a:rPr>
              <a:t>can:</a:t>
            </a:r>
            <a:endParaRPr sz="32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1290"/>
              </a:spcBef>
              <a:buClr>
                <a:srgbClr val="4590B8"/>
              </a:buClr>
              <a:buSzPct val="91071"/>
              <a:buFont typeface="Wingdings"/>
              <a:buChar char=""/>
              <a:tabLst>
                <a:tab pos="642620" algn="l"/>
              </a:tabLst>
            </a:pPr>
            <a:r>
              <a:rPr sz="2800" spc="-110" dirty="0">
                <a:solidFill>
                  <a:srgbClr val="3C3C3C"/>
                </a:solidFill>
                <a:latin typeface="Trebuchet MS"/>
                <a:cs typeface="Trebuchet MS"/>
              </a:rPr>
              <a:t>Make </a:t>
            </a:r>
            <a:r>
              <a:rPr sz="2800" spc="-2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2800" spc="-165" dirty="0">
                <a:solidFill>
                  <a:srgbClr val="3C3C3C"/>
                </a:solidFill>
                <a:latin typeface="Trebuchet MS"/>
                <a:cs typeface="Trebuchet MS"/>
              </a:rPr>
              <a:t>backup </a:t>
            </a:r>
            <a:r>
              <a:rPr sz="2800" spc="-17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2800" spc="-100" dirty="0">
                <a:solidFill>
                  <a:srgbClr val="3C3C3C"/>
                </a:solidFill>
                <a:latin typeface="Trebuchet MS"/>
                <a:cs typeface="Trebuchet MS"/>
              </a:rPr>
              <a:t>choosing </a:t>
            </a:r>
            <a:r>
              <a:rPr sz="2800" spc="-16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800" spc="-105" dirty="0">
                <a:solidFill>
                  <a:srgbClr val="3C3C3C"/>
                </a:solidFill>
                <a:latin typeface="Trebuchet MS"/>
                <a:cs typeface="Trebuchet MS"/>
              </a:rPr>
              <a:t>password </a:t>
            </a:r>
            <a:r>
              <a:rPr sz="2800" spc="-160" dirty="0">
                <a:solidFill>
                  <a:srgbClr val="3C3C3C"/>
                </a:solidFill>
                <a:latin typeface="Trebuchet MS"/>
                <a:cs typeface="Trebuchet MS"/>
              </a:rPr>
              <a:t>he</a:t>
            </a:r>
            <a:r>
              <a:rPr sz="2800" spc="-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3C3C3C"/>
                </a:solidFill>
                <a:latin typeface="Trebuchet MS"/>
                <a:cs typeface="Trebuchet MS"/>
              </a:rPr>
              <a:t>wants</a:t>
            </a:r>
            <a:endParaRPr sz="2800">
              <a:latin typeface="Trebuchet MS"/>
              <a:cs typeface="Trebuchet MS"/>
            </a:endParaRPr>
          </a:p>
          <a:p>
            <a:pPr marL="641985" lvl="1" indent="-305435">
              <a:lnSpc>
                <a:spcPct val="100000"/>
              </a:lnSpc>
              <a:spcBef>
                <a:spcPts val="1285"/>
              </a:spcBef>
              <a:buClr>
                <a:srgbClr val="4590B8"/>
              </a:buClr>
              <a:buSzPct val="91071"/>
              <a:buFont typeface="Wingdings"/>
              <a:buChar char=""/>
              <a:tabLst>
                <a:tab pos="642620" algn="l"/>
              </a:tabLst>
            </a:pPr>
            <a:r>
              <a:rPr sz="2800" spc="-60" dirty="0">
                <a:solidFill>
                  <a:srgbClr val="3C3C3C"/>
                </a:solidFill>
                <a:latin typeface="Trebuchet MS"/>
                <a:cs typeface="Trebuchet MS"/>
              </a:rPr>
              <a:t>«Crack» </a:t>
            </a:r>
            <a:r>
              <a:rPr sz="2800" spc="-16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800" spc="-105" dirty="0">
                <a:solidFill>
                  <a:srgbClr val="3C3C3C"/>
                </a:solidFill>
                <a:latin typeface="Trebuchet MS"/>
                <a:cs typeface="Trebuchet MS"/>
              </a:rPr>
              <a:t>backup….with </a:t>
            </a:r>
            <a:r>
              <a:rPr sz="2800" spc="-16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800" spc="-85" dirty="0">
                <a:solidFill>
                  <a:srgbClr val="3C3C3C"/>
                </a:solidFill>
                <a:latin typeface="Trebuchet MS"/>
                <a:cs typeface="Trebuchet MS"/>
              </a:rPr>
              <a:t>choosen </a:t>
            </a:r>
            <a:r>
              <a:rPr sz="2800" spc="-105" dirty="0">
                <a:solidFill>
                  <a:srgbClr val="3C3C3C"/>
                </a:solidFill>
                <a:latin typeface="Trebuchet MS"/>
                <a:cs typeface="Trebuchet MS"/>
              </a:rPr>
              <a:t>password</a:t>
            </a:r>
            <a:r>
              <a:rPr sz="2800" spc="2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800" spc="-5" dirty="0">
                <a:solidFill>
                  <a:srgbClr val="3C3C3C"/>
                </a:solidFill>
                <a:latin typeface="Wingdings"/>
                <a:cs typeface="Wingdings"/>
              </a:rPr>
              <a:t></a:t>
            </a:r>
            <a:endParaRPr sz="2800">
              <a:latin typeface="Wingdings"/>
              <a:cs typeface="Wingdings"/>
            </a:endParaRPr>
          </a:p>
          <a:p>
            <a:pPr marL="641985" marR="5080" lvl="1" indent="-305435">
              <a:lnSpc>
                <a:spcPct val="100000"/>
              </a:lnSpc>
              <a:spcBef>
                <a:spcPts val="1260"/>
              </a:spcBef>
              <a:buClr>
                <a:srgbClr val="4590B8"/>
              </a:buClr>
              <a:buSzPct val="91071"/>
              <a:buFont typeface="Wingdings"/>
              <a:buChar char=""/>
              <a:tabLst>
                <a:tab pos="642620" algn="l"/>
              </a:tabLst>
            </a:pPr>
            <a:r>
              <a:rPr sz="2800" b="1" spc="40" dirty="0">
                <a:solidFill>
                  <a:srgbClr val="3C3C3C"/>
                </a:solidFill>
                <a:latin typeface="Trebuchet MS"/>
                <a:cs typeface="Trebuchet MS"/>
              </a:rPr>
              <a:t>Access </a:t>
            </a:r>
            <a:r>
              <a:rPr sz="2800" b="1" dirty="0">
                <a:solidFill>
                  <a:srgbClr val="3C3C3C"/>
                </a:solidFill>
                <a:latin typeface="Trebuchet MS"/>
                <a:cs typeface="Trebuchet MS"/>
              </a:rPr>
              <a:t>data stored </a:t>
            </a:r>
            <a:r>
              <a:rPr sz="2800" b="1" spc="20" dirty="0">
                <a:solidFill>
                  <a:srgbClr val="3C3C3C"/>
                </a:solidFill>
                <a:latin typeface="Trebuchet MS"/>
                <a:cs typeface="Trebuchet MS"/>
              </a:rPr>
              <a:t>on </a:t>
            </a:r>
            <a:r>
              <a:rPr sz="2800" b="1" spc="-2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800" b="1" spc="40" dirty="0">
                <a:solidFill>
                  <a:srgbClr val="3C3C3C"/>
                </a:solidFill>
                <a:latin typeface="Trebuchet MS"/>
                <a:cs typeface="Trebuchet MS"/>
              </a:rPr>
              <a:t>phone….and </a:t>
            </a:r>
            <a:r>
              <a:rPr sz="2800" b="1" spc="-2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800" b="1" spc="-10" dirty="0">
                <a:solidFill>
                  <a:srgbClr val="3C3C3C"/>
                </a:solidFill>
                <a:latin typeface="Trebuchet MS"/>
                <a:cs typeface="Trebuchet MS"/>
              </a:rPr>
              <a:t>passwords</a:t>
            </a:r>
            <a:r>
              <a:rPr sz="2800" b="1" spc="-39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3C3C3C"/>
                </a:solidFill>
                <a:latin typeface="Trebuchet MS"/>
                <a:cs typeface="Trebuchet MS"/>
              </a:rPr>
              <a:t>stored  </a:t>
            </a:r>
            <a:r>
              <a:rPr sz="2800" b="1" spc="-50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2800" b="1" spc="-25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2800" b="1" spc="-7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800" b="1" spc="-55" dirty="0">
                <a:solidFill>
                  <a:srgbClr val="3C3C3C"/>
                </a:solidFill>
                <a:latin typeface="Trebuchet MS"/>
                <a:cs typeface="Trebuchet MS"/>
              </a:rPr>
              <a:t>keychain</a:t>
            </a:r>
            <a:endParaRPr sz="2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0283" y="614349"/>
            <a:ext cx="11309350" cy="1189355"/>
          </a:xfrm>
          <a:custGeom>
            <a:avLst/>
            <a:gdLst/>
            <a:ahLst/>
            <a:cxnLst/>
            <a:rect l="l" t="t" r="r" b="b"/>
            <a:pathLst>
              <a:path w="11309350" h="1189355">
                <a:moveTo>
                  <a:pt x="0" y="1189304"/>
                </a:moveTo>
                <a:lnTo>
                  <a:pt x="11309350" y="1189304"/>
                </a:lnTo>
                <a:lnTo>
                  <a:pt x="11309350" y="0"/>
                </a:lnTo>
                <a:lnTo>
                  <a:pt x="0" y="0"/>
                </a:lnTo>
                <a:lnTo>
                  <a:pt x="0" y="1189304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2693" y="1217422"/>
            <a:ext cx="133731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pc="185" dirty="0"/>
              <a:t>ICLOUD</a:t>
            </a:r>
          </a:p>
        </p:txBody>
      </p:sp>
      <p:sp>
        <p:nvSpPr>
          <p:cNvPr id="4" name="object 4"/>
          <p:cNvSpPr/>
          <p:nvPr/>
        </p:nvSpPr>
        <p:spPr>
          <a:xfrm>
            <a:off x="3026664" y="2014092"/>
            <a:ext cx="4236847" cy="17743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026664" y="4532604"/>
            <a:ext cx="3744722" cy="207276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755635" y="4169486"/>
            <a:ext cx="3855212" cy="255308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595496" y="3889375"/>
            <a:ext cx="362585" cy="560705"/>
          </a:xfrm>
          <a:custGeom>
            <a:avLst/>
            <a:gdLst/>
            <a:ahLst/>
            <a:cxnLst/>
            <a:rect l="l" t="t" r="r" b="b"/>
            <a:pathLst>
              <a:path w="362585" h="560704">
                <a:moveTo>
                  <a:pt x="362457" y="378968"/>
                </a:moveTo>
                <a:lnTo>
                  <a:pt x="0" y="378968"/>
                </a:lnTo>
                <a:lnTo>
                  <a:pt x="181228" y="560197"/>
                </a:lnTo>
                <a:lnTo>
                  <a:pt x="362457" y="378968"/>
                </a:lnTo>
                <a:close/>
              </a:path>
              <a:path w="362585" h="560704">
                <a:moveTo>
                  <a:pt x="271906" y="0"/>
                </a:moveTo>
                <a:lnTo>
                  <a:pt x="90677" y="0"/>
                </a:lnTo>
                <a:lnTo>
                  <a:pt x="90677" y="378968"/>
                </a:lnTo>
                <a:lnTo>
                  <a:pt x="271906" y="378968"/>
                </a:lnTo>
                <a:lnTo>
                  <a:pt x="271906" y="0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595496" y="3889375"/>
            <a:ext cx="362585" cy="560705"/>
          </a:xfrm>
          <a:custGeom>
            <a:avLst/>
            <a:gdLst/>
            <a:ahLst/>
            <a:cxnLst/>
            <a:rect l="l" t="t" r="r" b="b"/>
            <a:pathLst>
              <a:path w="362585" h="560704">
                <a:moveTo>
                  <a:pt x="271906" y="0"/>
                </a:moveTo>
                <a:lnTo>
                  <a:pt x="271906" y="378968"/>
                </a:lnTo>
                <a:lnTo>
                  <a:pt x="362457" y="378968"/>
                </a:lnTo>
                <a:lnTo>
                  <a:pt x="181228" y="560197"/>
                </a:lnTo>
                <a:lnTo>
                  <a:pt x="0" y="378968"/>
                </a:lnTo>
                <a:lnTo>
                  <a:pt x="90677" y="378968"/>
                </a:lnTo>
                <a:lnTo>
                  <a:pt x="90677" y="0"/>
                </a:lnTo>
                <a:lnTo>
                  <a:pt x="271906" y="0"/>
                </a:lnTo>
                <a:close/>
              </a:path>
            </a:pathLst>
          </a:custGeom>
          <a:ln w="22225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896227" y="5074539"/>
            <a:ext cx="734695" cy="362585"/>
          </a:xfrm>
          <a:custGeom>
            <a:avLst/>
            <a:gdLst/>
            <a:ahLst/>
            <a:cxnLst/>
            <a:rect l="l" t="t" r="r" b="b"/>
            <a:pathLst>
              <a:path w="734695" h="362585">
                <a:moveTo>
                  <a:pt x="553339" y="0"/>
                </a:moveTo>
                <a:lnTo>
                  <a:pt x="553339" y="90550"/>
                </a:lnTo>
                <a:lnTo>
                  <a:pt x="0" y="90550"/>
                </a:lnTo>
                <a:lnTo>
                  <a:pt x="0" y="271780"/>
                </a:lnTo>
                <a:lnTo>
                  <a:pt x="553339" y="271780"/>
                </a:lnTo>
                <a:lnTo>
                  <a:pt x="553339" y="362458"/>
                </a:lnTo>
                <a:lnTo>
                  <a:pt x="734568" y="181229"/>
                </a:lnTo>
                <a:lnTo>
                  <a:pt x="553339" y="0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896227" y="5074539"/>
            <a:ext cx="734695" cy="362585"/>
          </a:xfrm>
          <a:custGeom>
            <a:avLst/>
            <a:gdLst/>
            <a:ahLst/>
            <a:cxnLst/>
            <a:rect l="l" t="t" r="r" b="b"/>
            <a:pathLst>
              <a:path w="734695" h="362585">
                <a:moveTo>
                  <a:pt x="0" y="90550"/>
                </a:moveTo>
                <a:lnTo>
                  <a:pt x="553339" y="90550"/>
                </a:lnTo>
                <a:lnTo>
                  <a:pt x="553339" y="0"/>
                </a:lnTo>
                <a:lnTo>
                  <a:pt x="734568" y="181229"/>
                </a:lnTo>
                <a:lnTo>
                  <a:pt x="553339" y="362458"/>
                </a:lnTo>
                <a:lnTo>
                  <a:pt x="553339" y="271780"/>
                </a:lnTo>
                <a:lnTo>
                  <a:pt x="0" y="271780"/>
                </a:lnTo>
                <a:lnTo>
                  <a:pt x="0" y="90550"/>
                </a:lnTo>
                <a:close/>
              </a:path>
            </a:pathLst>
          </a:custGeom>
          <a:ln w="22224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3431" y="1910842"/>
            <a:ext cx="2112772" cy="29432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291207" y="2725039"/>
            <a:ext cx="560070" cy="362585"/>
          </a:xfrm>
          <a:custGeom>
            <a:avLst/>
            <a:gdLst/>
            <a:ahLst/>
            <a:cxnLst/>
            <a:rect l="l" t="t" r="r" b="b"/>
            <a:pathLst>
              <a:path w="560069" h="362585">
                <a:moveTo>
                  <a:pt x="378841" y="0"/>
                </a:moveTo>
                <a:lnTo>
                  <a:pt x="378841" y="90677"/>
                </a:lnTo>
                <a:lnTo>
                  <a:pt x="0" y="90677"/>
                </a:lnTo>
                <a:lnTo>
                  <a:pt x="0" y="271907"/>
                </a:lnTo>
                <a:lnTo>
                  <a:pt x="378841" y="271907"/>
                </a:lnTo>
                <a:lnTo>
                  <a:pt x="378841" y="362458"/>
                </a:lnTo>
                <a:lnTo>
                  <a:pt x="560069" y="181228"/>
                </a:lnTo>
                <a:lnTo>
                  <a:pt x="378841" y="0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291207" y="2725039"/>
            <a:ext cx="560070" cy="362585"/>
          </a:xfrm>
          <a:custGeom>
            <a:avLst/>
            <a:gdLst/>
            <a:ahLst/>
            <a:cxnLst/>
            <a:rect l="l" t="t" r="r" b="b"/>
            <a:pathLst>
              <a:path w="560069" h="362585">
                <a:moveTo>
                  <a:pt x="0" y="90677"/>
                </a:moveTo>
                <a:lnTo>
                  <a:pt x="378841" y="90677"/>
                </a:lnTo>
                <a:lnTo>
                  <a:pt x="378841" y="0"/>
                </a:lnTo>
                <a:lnTo>
                  <a:pt x="560069" y="181228"/>
                </a:lnTo>
                <a:lnTo>
                  <a:pt x="378841" y="362458"/>
                </a:lnTo>
                <a:lnTo>
                  <a:pt x="378841" y="271907"/>
                </a:lnTo>
                <a:lnTo>
                  <a:pt x="0" y="271907"/>
                </a:lnTo>
                <a:lnTo>
                  <a:pt x="0" y="90677"/>
                </a:lnTo>
                <a:close/>
              </a:path>
            </a:pathLst>
          </a:custGeom>
          <a:ln w="22225">
            <a:solidFill>
              <a:srgbClr val="0F21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0283" y="614349"/>
            <a:ext cx="11309350" cy="1189355"/>
          </a:xfrm>
          <a:custGeom>
            <a:avLst/>
            <a:gdLst/>
            <a:ahLst/>
            <a:cxnLst/>
            <a:rect l="l" t="t" r="r" b="b"/>
            <a:pathLst>
              <a:path w="11309350" h="1189355">
                <a:moveTo>
                  <a:pt x="0" y="1189304"/>
                </a:moveTo>
                <a:lnTo>
                  <a:pt x="11309350" y="1189304"/>
                </a:lnTo>
                <a:lnTo>
                  <a:pt x="11309350" y="0"/>
                </a:lnTo>
                <a:lnTo>
                  <a:pt x="0" y="0"/>
                </a:lnTo>
                <a:lnTo>
                  <a:pt x="0" y="1189304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2693" y="1217422"/>
            <a:ext cx="133731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pc="185" dirty="0"/>
              <a:t>ICLOUD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9993" y="2762758"/>
            <a:ext cx="10989310" cy="3183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770" marR="1471295" indent="-306705">
              <a:lnSpc>
                <a:spcPct val="100000"/>
              </a:lnSpc>
              <a:spcBef>
                <a:spcPts val="10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2400" spc="-95" dirty="0">
                <a:solidFill>
                  <a:srgbClr val="3C3C3C"/>
                </a:solidFill>
                <a:latin typeface="Trebuchet MS"/>
                <a:cs typeface="Trebuchet MS"/>
              </a:rPr>
              <a:t>Researchers </a:t>
            </a:r>
            <a:r>
              <a:rPr sz="2400" spc="-195" dirty="0">
                <a:solidFill>
                  <a:srgbClr val="3C3C3C"/>
                </a:solidFill>
                <a:latin typeface="Trebuchet MS"/>
                <a:cs typeface="Trebuchet MS"/>
              </a:rPr>
              <a:t>at </a:t>
            </a:r>
            <a:r>
              <a:rPr sz="2400" spc="-14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400" spc="-100" dirty="0">
                <a:solidFill>
                  <a:srgbClr val="3C3C3C"/>
                </a:solidFill>
                <a:latin typeface="Trebuchet MS"/>
                <a:cs typeface="Trebuchet MS"/>
              </a:rPr>
              <a:t>Russian </a:t>
            </a:r>
            <a:r>
              <a:rPr sz="2400" spc="-120" dirty="0">
                <a:solidFill>
                  <a:srgbClr val="3C3C3C"/>
                </a:solidFill>
                <a:latin typeface="Trebuchet MS"/>
                <a:cs typeface="Trebuchet MS"/>
              </a:rPr>
              <a:t>software </a:t>
            </a:r>
            <a:r>
              <a:rPr sz="2400" spc="-135" dirty="0">
                <a:solidFill>
                  <a:srgbClr val="3C3C3C"/>
                </a:solidFill>
                <a:latin typeface="Trebuchet MS"/>
                <a:cs typeface="Trebuchet MS"/>
              </a:rPr>
              <a:t>company </a:t>
            </a:r>
            <a:r>
              <a:rPr sz="2400" spc="-110" dirty="0">
                <a:solidFill>
                  <a:srgbClr val="3C3C3C"/>
                </a:solidFill>
                <a:latin typeface="Trebuchet MS"/>
                <a:cs typeface="Trebuchet MS"/>
              </a:rPr>
              <a:t>Elcomsoft </a:t>
            </a:r>
            <a:r>
              <a:rPr sz="2400" spc="-195" dirty="0">
                <a:solidFill>
                  <a:srgbClr val="3C3C3C"/>
                </a:solidFill>
                <a:latin typeface="Trebuchet MS"/>
                <a:cs typeface="Trebuchet MS"/>
              </a:rPr>
              <a:t>have </a:t>
            </a:r>
            <a:r>
              <a:rPr sz="2400" spc="-170" dirty="0">
                <a:solidFill>
                  <a:srgbClr val="3C3C3C"/>
                </a:solidFill>
                <a:latin typeface="Trebuchet MS"/>
                <a:cs typeface="Trebuchet MS"/>
              </a:rPr>
              <a:t>analyzed </a:t>
            </a:r>
            <a:r>
              <a:rPr sz="2400" spc="-145" dirty="0">
                <a:solidFill>
                  <a:srgbClr val="3C3C3C"/>
                </a:solidFill>
                <a:latin typeface="Trebuchet MS"/>
                <a:cs typeface="Trebuchet MS"/>
              </a:rPr>
              <a:t>the  </a:t>
            </a:r>
            <a:r>
              <a:rPr sz="2400" spc="-120" dirty="0">
                <a:solidFill>
                  <a:srgbClr val="3C3C3C"/>
                </a:solidFill>
                <a:latin typeface="Trebuchet MS"/>
                <a:cs typeface="Trebuchet MS"/>
              </a:rPr>
              <a:t>communication </a:t>
            </a:r>
            <a:r>
              <a:rPr sz="2400" spc="-70" dirty="0">
                <a:solidFill>
                  <a:srgbClr val="3C3C3C"/>
                </a:solidFill>
                <a:latin typeface="Trebuchet MS"/>
                <a:cs typeface="Trebuchet MS"/>
              </a:rPr>
              <a:t>protocol </a:t>
            </a:r>
            <a:r>
              <a:rPr sz="2400" spc="-145" dirty="0">
                <a:solidFill>
                  <a:srgbClr val="3C3C3C"/>
                </a:solidFill>
                <a:latin typeface="Trebuchet MS"/>
                <a:cs typeface="Trebuchet MS"/>
              </a:rPr>
              <a:t>between </a:t>
            </a:r>
            <a:r>
              <a:rPr sz="2400" spc="-90" dirty="0">
                <a:solidFill>
                  <a:srgbClr val="3C3C3C"/>
                </a:solidFill>
                <a:latin typeface="Trebuchet MS"/>
                <a:cs typeface="Trebuchet MS"/>
              </a:rPr>
              <a:t>iDevice </a:t>
            </a:r>
            <a:r>
              <a:rPr sz="2400" spc="-155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2400" spc="-90" dirty="0">
                <a:solidFill>
                  <a:srgbClr val="3C3C3C"/>
                </a:solidFill>
                <a:latin typeface="Trebuchet MS"/>
                <a:cs typeface="Trebuchet MS"/>
              </a:rPr>
              <a:t>Apple</a:t>
            </a:r>
            <a:r>
              <a:rPr sz="2400" spc="-5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3C3C3C"/>
                </a:solidFill>
                <a:latin typeface="Trebuchet MS"/>
                <a:cs typeface="Trebuchet MS"/>
              </a:rPr>
              <a:t>iCloud</a:t>
            </a:r>
            <a:endParaRPr sz="2400">
              <a:latin typeface="Trebuchet MS"/>
              <a:cs typeface="Trebuchet MS"/>
            </a:endParaRPr>
          </a:p>
          <a:p>
            <a:pPr marL="318770" marR="5080" indent="-306705">
              <a:lnSpc>
                <a:spcPct val="100000"/>
              </a:lnSpc>
              <a:spcBef>
                <a:spcPts val="117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2400" spc="-100" dirty="0">
                <a:solidFill>
                  <a:srgbClr val="3C3C3C"/>
                </a:solidFill>
                <a:latin typeface="Trebuchet MS"/>
                <a:cs typeface="Trebuchet MS"/>
              </a:rPr>
              <a:t>They </a:t>
            </a:r>
            <a:r>
              <a:rPr sz="2400" spc="-120" dirty="0">
                <a:solidFill>
                  <a:srgbClr val="3C3C3C"/>
                </a:solidFill>
                <a:latin typeface="Trebuchet MS"/>
                <a:cs typeface="Trebuchet MS"/>
              </a:rPr>
              <a:t>were </a:t>
            </a:r>
            <a:r>
              <a:rPr sz="2400" spc="-185" dirty="0">
                <a:solidFill>
                  <a:srgbClr val="3C3C3C"/>
                </a:solidFill>
                <a:latin typeface="Trebuchet MS"/>
                <a:cs typeface="Trebuchet MS"/>
              </a:rPr>
              <a:t>able </a:t>
            </a:r>
            <a:r>
              <a:rPr sz="2400" spc="-60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2400" b="1" spc="5" dirty="0">
                <a:solidFill>
                  <a:srgbClr val="3C3C3C"/>
                </a:solidFill>
                <a:latin typeface="Trebuchet MS"/>
                <a:cs typeface="Trebuchet MS"/>
              </a:rPr>
              <a:t>emulate </a:t>
            </a:r>
            <a:r>
              <a:rPr sz="2400" b="1" spc="-2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400" b="1" dirty="0">
                <a:solidFill>
                  <a:srgbClr val="3C3C3C"/>
                </a:solidFill>
                <a:latin typeface="Trebuchet MS"/>
                <a:cs typeface="Trebuchet MS"/>
              </a:rPr>
              <a:t>correct </a:t>
            </a:r>
            <a:r>
              <a:rPr sz="2400" b="1" spc="55" dirty="0">
                <a:solidFill>
                  <a:srgbClr val="3C3C3C"/>
                </a:solidFill>
                <a:latin typeface="Trebuchet MS"/>
                <a:cs typeface="Trebuchet MS"/>
              </a:rPr>
              <a:t>commands </a:t>
            </a:r>
            <a:r>
              <a:rPr sz="2400" b="1" spc="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2400" b="1" spc="-45" dirty="0">
                <a:solidFill>
                  <a:srgbClr val="3C3C3C"/>
                </a:solidFill>
                <a:latin typeface="Trebuchet MS"/>
                <a:cs typeface="Trebuchet MS"/>
              </a:rPr>
              <a:t>retrieve </a:t>
            </a:r>
            <a:r>
              <a:rPr sz="2400" b="1" spc="-2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400" b="1" spc="-5" dirty="0">
                <a:solidFill>
                  <a:srgbClr val="3C3C3C"/>
                </a:solidFill>
                <a:latin typeface="Trebuchet MS"/>
                <a:cs typeface="Trebuchet MS"/>
              </a:rPr>
              <a:t>contents</a:t>
            </a:r>
            <a:r>
              <a:rPr sz="2400" b="1" spc="-229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b="1" spc="-50" dirty="0">
                <a:solidFill>
                  <a:srgbClr val="3C3C3C"/>
                </a:solidFill>
                <a:latin typeface="Trebuchet MS"/>
                <a:cs typeface="Trebuchet MS"/>
              </a:rPr>
              <a:t>of  </a:t>
            </a:r>
            <a:r>
              <a:rPr sz="2400" b="1" spc="-5" dirty="0">
                <a:solidFill>
                  <a:srgbClr val="3C3C3C"/>
                </a:solidFill>
                <a:latin typeface="Trebuchet MS"/>
                <a:cs typeface="Trebuchet MS"/>
              </a:rPr>
              <a:t>a user's </a:t>
            </a:r>
            <a:r>
              <a:rPr sz="2400" b="1" spc="50" dirty="0">
                <a:solidFill>
                  <a:srgbClr val="3C3C3C"/>
                </a:solidFill>
                <a:latin typeface="Trebuchet MS"/>
                <a:cs typeface="Trebuchet MS"/>
              </a:rPr>
              <a:t>iCloud</a:t>
            </a:r>
            <a:r>
              <a:rPr sz="2400" b="1" spc="-18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b="1" spc="5" dirty="0">
                <a:solidFill>
                  <a:srgbClr val="3C3C3C"/>
                </a:solidFill>
                <a:latin typeface="Trebuchet MS"/>
                <a:cs typeface="Trebuchet MS"/>
              </a:rPr>
              <a:t>storage</a:t>
            </a:r>
            <a:endParaRPr sz="2400">
              <a:latin typeface="Trebuchet MS"/>
              <a:cs typeface="Trebuchet MS"/>
            </a:endParaRPr>
          </a:p>
          <a:p>
            <a:pPr marL="318770">
              <a:lnSpc>
                <a:spcPct val="100000"/>
              </a:lnSpc>
              <a:spcBef>
                <a:spcPts val="20"/>
              </a:spcBef>
            </a:pPr>
            <a:r>
              <a:rPr sz="2000" spc="-140" dirty="0">
                <a:solidFill>
                  <a:srgbClr val="3C3C3C"/>
                </a:solidFill>
                <a:latin typeface="Trebuchet MS"/>
                <a:cs typeface="Trebuchet MS"/>
                <a:hlinkClick r:id="rId2"/>
              </a:rPr>
              <a:t>(http://cansecwest.com/slides/2013/Cracking</a:t>
            </a:r>
            <a:r>
              <a:rPr sz="2000" spc="-140" dirty="0">
                <a:solidFill>
                  <a:srgbClr val="3C3C3C"/>
                </a:solidFill>
                <a:latin typeface="Trebuchet MS"/>
                <a:cs typeface="Trebuchet MS"/>
              </a:rPr>
              <a:t>% </a:t>
            </a:r>
            <a:r>
              <a:rPr sz="2000" spc="-55" dirty="0">
                <a:solidFill>
                  <a:srgbClr val="3C3C3C"/>
                </a:solidFill>
                <a:latin typeface="Trebuchet MS"/>
                <a:cs typeface="Trebuchet MS"/>
              </a:rPr>
              <a:t>20and% </a:t>
            </a:r>
            <a:r>
              <a:rPr sz="2000" spc="-70" dirty="0">
                <a:solidFill>
                  <a:srgbClr val="3C3C3C"/>
                </a:solidFill>
                <a:latin typeface="Trebuchet MS"/>
                <a:cs typeface="Trebuchet MS"/>
              </a:rPr>
              <a:t>20Analyzing% </a:t>
            </a:r>
            <a:r>
              <a:rPr sz="2000" spc="-40" dirty="0">
                <a:solidFill>
                  <a:srgbClr val="3C3C3C"/>
                </a:solidFill>
                <a:latin typeface="Trebuchet MS"/>
                <a:cs typeface="Trebuchet MS"/>
              </a:rPr>
              <a:t>20Apple%</a:t>
            </a:r>
            <a:r>
              <a:rPr sz="2000" spc="-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3C3C3C"/>
                </a:solidFill>
                <a:latin typeface="Trebuchet MS"/>
                <a:cs typeface="Trebuchet MS"/>
              </a:rPr>
              <a:t>20iCloud.ppt)</a:t>
            </a:r>
            <a:endParaRPr sz="2000">
              <a:latin typeface="Trebuchet MS"/>
              <a:cs typeface="Trebuchet MS"/>
            </a:endParaRPr>
          </a:p>
          <a:p>
            <a:pPr marL="318770" marR="273685" indent="-306705">
              <a:lnSpc>
                <a:spcPct val="99200"/>
              </a:lnSpc>
              <a:spcBef>
                <a:spcPts val="118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2400" spc="-75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400" spc="-105" dirty="0">
                <a:solidFill>
                  <a:srgbClr val="3C3C3C"/>
                </a:solidFill>
                <a:latin typeface="Trebuchet MS"/>
                <a:cs typeface="Trebuchet MS"/>
              </a:rPr>
              <a:t>download </a:t>
            </a:r>
            <a:r>
              <a:rPr sz="2400" spc="-95" dirty="0">
                <a:solidFill>
                  <a:srgbClr val="3C3C3C"/>
                </a:solidFill>
                <a:latin typeface="Trebuchet MS"/>
                <a:cs typeface="Trebuchet MS"/>
              </a:rPr>
              <a:t>operations </a:t>
            </a:r>
            <a:r>
              <a:rPr sz="2400" spc="-145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2400" b="1" spc="-5" dirty="0">
                <a:solidFill>
                  <a:srgbClr val="3C3C3C"/>
                </a:solidFill>
                <a:latin typeface="Trebuchet MS"/>
                <a:cs typeface="Trebuchet MS"/>
              </a:rPr>
              <a:t>completely </a:t>
            </a:r>
            <a:r>
              <a:rPr sz="2400" b="1" dirty="0">
                <a:solidFill>
                  <a:srgbClr val="3C3C3C"/>
                </a:solidFill>
                <a:latin typeface="Trebuchet MS"/>
                <a:cs typeface="Trebuchet MS"/>
              </a:rPr>
              <a:t>transparent </a:t>
            </a:r>
            <a:r>
              <a:rPr sz="2400" b="1" spc="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2400" b="1" spc="-2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2400" b="1" spc="-55" dirty="0">
                <a:solidFill>
                  <a:srgbClr val="3C3C3C"/>
                </a:solidFill>
                <a:latin typeface="Trebuchet MS"/>
                <a:cs typeface="Trebuchet MS"/>
              </a:rPr>
              <a:t>device </a:t>
            </a:r>
            <a:r>
              <a:rPr sz="2400" b="1" spc="-70" dirty="0">
                <a:solidFill>
                  <a:srgbClr val="3C3C3C"/>
                </a:solidFill>
                <a:latin typeface="Trebuchet MS"/>
                <a:cs typeface="Trebuchet MS"/>
              </a:rPr>
              <a:t>owner</a:t>
            </a:r>
            <a:r>
              <a:rPr sz="2400" spc="-70" dirty="0">
                <a:solidFill>
                  <a:srgbClr val="3C3C3C"/>
                </a:solidFill>
                <a:latin typeface="Trebuchet MS"/>
                <a:cs typeface="Trebuchet MS"/>
              </a:rPr>
              <a:t>,</a:t>
            </a:r>
            <a:r>
              <a:rPr sz="2400" spc="-34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3C3C3C"/>
                </a:solidFill>
                <a:latin typeface="Trebuchet MS"/>
                <a:cs typeface="Trebuchet MS"/>
              </a:rPr>
              <a:t>so  </a:t>
            </a:r>
            <a:r>
              <a:rPr sz="2400" spc="-175" dirty="0">
                <a:solidFill>
                  <a:srgbClr val="3C3C3C"/>
                </a:solidFill>
                <a:latin typeface="Trebuchet MS"/>
                <a:cs typeface="Trebuchet MS"/>
              </a:rPr>
              <a:t>an </a:t>
            </a:r>
            <a:r>
              <a:rPr sz="2400" spc="-150" dirty="0">
                <a:solidFill>
                  <a:srgbClr val="3C3C3C"/>
                </a:solidFill>
                <a:latin typeface="Trebuchet MS"/>
                <a:cs typeface="Trebuchet MS"/>
              </a:rPr>
              <a:t>attacker </a:t>
            </a:r>
            <a:r>
              <a:rPr sz="2400" spc="-16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2400" b="1" spc="50" dirty="0">
                <a:solidFill>
                  <a:srgbClr val="3C3C3C"/>
                </a:solidFill>
                <a:latin typeface="Trebuchet MS"/>
                <a:cs typeface="Trebuchet MS"/>
              </a:rPr>
              <a:t>monitor </a:t>
            </a:r>
            <a:r>
              <a:rPr sz="2400" b="1" spc="-10" dirty="0">
                <a:solidFill>
                  <a:srgbClr val="3C3C3C"/>
                </a:solidFill>
                <a:latin typeface="Trebuchet MS"/>
                <a:cs typeface="Trebuchet MS"/>
              </a:rPr>
              <a:t>user </a:t>
            </a:r>
            <a:r>
              <a:rPr sz="2400" b="1" spc="-35" dirty="0">
                <a:solidFill>
                  <a:srgbClr val="3C3C3C"/>
                </a:solidFill>
                <a:latin typeface="Trebuchet MS"/>
                <a:cs typeface="Trebuchet MS"/>
              </a:rPr>
              <a:t>activities </a:t>
            </a:r>
            <a:r>
              <a:rPr sz="2400" b="1" spc="-45" dirty="0">
                <a:solidFill>
                  <a:srgbClr val="3C3C3C"/>
                </a:solidFill>
                <a:latin typeface="Trebuchet MS"/>
                <a:cs typeface="Trebuchet MS"/>
              </a:rPr>
              <a:t>every </a:t>
            </a:r>
            <a:r>
              <a:rPr sz="2400" b="1" spc="30" dirty="0">
                <a:solidFill>
                  <a:srgbClr val="3C3C3C"/>
                </a:solidFill>
                <a:latin typeface="Trebuchet MS"/>
                <a:cs typeface="Trebuchet MS"/>
              </a:rPr>
              <a:t>time </a:t>
            </a:r>
            <a:r>
              <a:rPr sz="2400" b="1" spc="-5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2400" b="1" spc="-40" dirty="0">
                <a:solidFill>
                  <a:srgbClr val="3C3C3C"/>
                </a:solidFill>
                <a:latin typeface="Trebuchet MS"/>
                <a:cs typeface="Trebuchet MS"/>
              </a:rPr>
              <a:t>new </a:t>
            </a:r>
            <a:r>
              <a:rPr sz="2400" b="1" spc="-10" dirty="0">
                <a:solidFill>
                  <a:srgbClr val="3C3C3C"/>
                </a:solidFill>
                <a:latin typeface="Trebuchet MS"/>
                <a:cs typeface="Trebuchet MS"/>
              </a:rPr>
              <a:t>backup </a:t>
            </a:r>
            <a:r>
              <a:rPr sz="2400" b="1" spc="-45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2400" b="1" spc="-20" dirty="0">
                <a:solidFill>
                  <a:srgbClr val="3C3C3C"/>
                </a:solidFill>
                <a:latin typeface="Trebuchet MS"/>
                <a:cs typeface="Trebuchet MS"/>
              </a:rPr>
              <a:t>created  </a:t>
            </a:r>
            <a:r>
              <a:rPr sz="2400" b="1" spc="-30" dirty="0">
                <a:solidFill>
                  <a:srgbClr val="3C3C3C"/>
                </a:solidFill>
                <a:latin typeface="Trebuchet MS"/>
                <a:cs typeface="Trebuchet MS"/>
              </a:rPr>
              <a:t>online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0283" y="614349"/>
            <a:ext cx="11309350" cy="1189355"/>
          </a:xfrm>
          <a:custGeom>
            <a:avLst/>
            <a:gdLst/>
            <a:ahLst/>
            <a:cxnLst/>
            <a:rect l="l" t="t" r="r" b="b"/>
            <a:pathLst>
              <a:path w="11309350" h="1189355">
                <a:moveTo>
                  <a:pt x="0" y="1189304"/>
                </a:moveTo>
                <a:lnTo>
                  <a:pt x="11309350" y="1189304"/>
                </a:lnTo>
                <a:lnTo>
                  <a:pt x="11309350" y="0"/>
                </a:lnTo>
                <a:lnTo>
                  <a:pt x="0" y="0"/>
                </a:lnTo>
                <a:lnTo>
                  <a:pt x="0" y="1189304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2693" y="1217422"/>
            <a:ext cx="133731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pc="185" dirty="0"/>
              <a:t>ICLOUD</a:t>
            </a:r>
          </a:p>
        </p:txBody>
      </p:sp>
      <p:sp>
        <p:nvSpPr>
          <p:cNvPr id="4" name="object 4"/>
          <p:cNvSpPr/>
          <p:nvPr/>
        </p:nvSpPr>
        <p:spPr>
          <a:xfrm>
            <a:off x="2635630" y="2188717"/>
            <a:ext cx="6920865" cy="31125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0283" y="614349"/>
            <a:ext cx="11309350" cy="1189355"/>
          </a:xfrm>
          <a:custGeom>
            <a:avLst/>
            <a:gdLst/>
            <a:ahLst/>
            <a:cxnLst/>
            <a:rect l="l" t="t" r="r" b="b"/>
            <a:pathLst>
              <a:path w="11309350" h="1189355">
                <a:moveTo>
                  <a:pt x="0" y="1189304"/>
                </a:moveTo>
                <a:lnTo>
                  <a:pt x="11309350" y="1189304"/>
                </a:lnTo>
                <a:lnTo>
                  <a:pt x="11309350" y="0"/>
                </a:lnTo>
                <a:lnTo>
                  <a:pt x="0" y="0"/>
                </a:lnTo>
                <a:lnTo>
                  <a:pt x="0" y="1189304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2693" y="1217422"/>
            <a:ext cx="133731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pc="185" dirty="0"/>
              <a:t>ICLOUD</a:t>
            </a:r>
          </a:p>
        </p:txBody>
      </p:sp>
      <p:sp>
        <p:nvSpPr>
          <p:cNvPr id="4" name="object 4"/>
          <p:cNvSpPr/>
          <p:nvPr/>
        </p:nvSpPr>
        <p:spPr>
          <a:xfrm>
            <a:off x="3395726" y="2188667"/>
            <a:ext cx="5400675" cy="36099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0283" y="614349"/>
            <a:ext cx="11309350" cy="1189355"/>
          </a:xfrm>
          <a:custGeom>
            <a:avLst/>
            <a:gdLst/>
            <a:ahLst/>
            <a:cxnLst/>
            <a:rect l="l" t="t" r="r" b="b"/>
            <a:pathLst>
              <a:path w="11309350" h="1189355">
                <a:moveTo>
                  <a:pt x="0" y="1189304"/>
                </a:moveTo>
                <a:lnTo>
                  <a:pt x="11309350" y="1189304"/>
                </a:lnTo>
                <a:lnTo>
                  <a:pt x="11309350" y="0"/>
                </a:lnTo>
                <a:lnTo>
                  <a:pt x="0" y="0"/>
                </a:lnTo>
                <a:lnTo>
                  <a:pt x="0" y="1189304"/>
                </a:lnTo>
                <a:close/>
              </a:path>
            </a:pathLst>
          </a:custGeom>
          <a:solidFill>
            <a:srgbClr val="1A31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2693" y="1217422"/>
            <a:ext cx="133731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pc="185" dirty="0"/>
              <a:t>ICLOUD</a:t>
            </a:r>
          </a:p>
        </p:txBody>
      </p:sp>
      <p:sp>
        <p:nvSpPr>
          <p:cNvPr id="4" name="object 4"/>
          <p:cNvSpPr/>
          <p:nvPr/>
        </p:nvSpPr>
        <p:spPr>
          <a:xfrm>
            <a:off x="3395726" y="2060841"/>
            <a:ext cx="5400675" cy="35591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0283" y="614349"/>
            <a:ext cx="11309350" cy="1189355"/>
          </a:xfrm>
          <a:prstGeom prst="rect">
            <a:avLst/>
          </a:prstGeom>
          <a:solidFill>
            <a:srgbClr val="1A315F"/>
          </a:solidFill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4200">
              <a:latin typeface="Times New Roman"/>
              <a:cs typeface="Times New Roman"/>
            </a:endParaRPr>
          </a:p>
          <a:p>
            <a:pPr marL="232410">
              <a:lnSpc>
                <a:spcPct val="100000"/>
              </a:lnSpc>
            </a:pPr>
            <a:r>
              <a:rPr spc="190" dirty="0"/>
              <a:t>CONCLUSIONS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9993" y="2268474"/>
            <a:ext cx="10198100" cy="4354830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318770" indent="-306705">
              <a:lnSpc>
                <a:spcPct val="100000"/>
              </a:lnSpc>
              <a:spcBef>
                <a:spcPts val="11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135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lot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of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useful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be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found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analyzing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artifacts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left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20" dirty="0">
                <a:solidFill>
                  <a:srgbClr val="3C3C3C"/>
                </a:solidFill>
                <a:latin typeface="Trebuchet MS"/>
                <a:cs typeface="Trebuchet MS"/>
              </a:rPr>
              <a:t>Cloud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Storage</a:t>
            </a:r>
            <a:r>
              <a:rPr sz="1800" spc="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clients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dirty="0">
                <a:solidFill>
                  <a:srgbClr val="3C3C3C"/>
                </a:solidFill>
                <a:latin typeface="Trebuchet MS"/>
                <a:cs typeface="Trebuchet MS"/>
              </a:rPr>
              <a:t>Dropbox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Google </a:t>
            </a:r>
            <a:r>
              <a:rPr sz="1800" spc="-25" dirty="0">
                <a:solidFill>
                  <a:srgbClr val="3C3C3C"/>
                </a:solidFill>
                <a:latin typeface="Trebuchet MS"/>
                <a:cs typeface="Trebuchet MS"/>
              </a:rPr>
              <a:t>Drive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use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Sqlite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databases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store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</a:t>
            </a:r>
            <a:r>
              <a:rPr sz="1800" spc="9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5" dirty="0">
                <a:solidFill>
                  <a:srgbClr val="3C3C3C"/>
                </a:solidFill>
                <a:latin typeface="Trebuchet MS"/>
                <a:cs typeface="Trebuchet MS"/>
              </a:rPr>
              <a:t>Dropbox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databases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encrypted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but in 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some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cases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easily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decrypted </a:t>
            </a:r>
            <a:r>
              <a:rPr sz="1800" spc="-10" dirty="0">
                <a:solidFill>
                  <a:srgbClr val="3C3C3C"/>
                </a:solidFill>
                <a:latin typeface="Trebuchet MS"/>
                <a:cs typeface="Trebuchet MS"/>
              </a:rPr>
              <a:t>(Dropbox </a:t>
            </a:r>
            <a:r>
              <a:rPr sz="1800" spc="-65" dirty="0">
                <a:solidFill>
                  <a:srgbClr val="3C3C3C"/>
                </a:solidFill>
                <a:latin typeface="Trebuchet MS"/>
                <a:cs typeface="Trebuchet MS"/>
              </a:rPr>
              <a:t>Decryptor,</a:t>
            </a:r>
            <a:r>
              <a:rPr sz="1800" spc="229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3C3C3C"/>
                </a:solidFill>
                <a:latin typeface="Trebuchet MS"/>
                <a:cs typeface="Trebuchet MS"/>
              </a:rPr>
              <a:t>IEF)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Google </a:t>
            </a:r>
            <a:r>
              <a:rPr sz="1800" spc="-25" dirty="0">
                <a:solidFill>
                  <a:srgbClr val="3C3C3C"/>
                </a:solidFill>
                <a:latin typeface="Trebuchet MS"/>
                <a:cs typeface="Trebuchet MS"/>
              </a:rPr>
              <a:t>Drive</a:t>
            </a:r>
            <a:r>
              <a:rPr sz="1800" spc="23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databases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clear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and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contain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still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present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storage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Google </a:t>
            </a:r>
            <a:r>
              <a:rPr sz="1800" spc="-25" dirty="0">
                <a:solidFill>
                  <a:srgbClr val="3C3C3C"/>
                </a:solidFill>
                <a:latin typeface="Trebuchet MS"/>
                <a:cs typeface="Trebuchet MS"/>
              </a:rPr>
              <a:t>Drive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Sync_log.log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useful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obtain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r>
              <a:rPr sz="1800" spc="16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0" dirty="0">
                <a:solidFill>
                  <a:srgbClr val="3C3C3C"/>
                </a:solidFill>
                <a:latin typeface="Trebuchet MS"/>
                <a:cs typeface="Trebuchet MS"/>
              </a:rPr>
              <a:t>SkyDrive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uses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binary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(usercid.dat)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55" dirty="0">
                <a:solidFill>
                  <a:srgbClr val="3C3C3C"/>
                </a:solidFill>
                <a:latin typeface="Trebuchet MS"/>
                <a:cs typeface="Trebuchet MS"/>
              </a:rPr>
              <a:t>store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still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present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in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the</a:t>
            </a:r>
            <a:r>
              <a:rPr sz="1800" spc="-6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storage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0" dirty="0">
                <a:solidFill>
                  <a:srgbClr val="3C3C3C"/>
                </a:solidFill>
                <a:latin typeface="Trebuchet MS"/>
                <a:cs typeface="Trebuchet MS"/>
              </a:rPr>
              <a:t>SkyDrive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usercid.dat </a:t>
            </a:r>
            <a:r>
              <a:rPr sz="1800" spc="-150" dirty="0">
                <a:solidFill>
                  <a:srgbClr val="3C3C3C"/>
                </a:solidFill>
                <a:latin typeface="Trebuchet MS"/>
                <a:cs typeface="Trebuchet MS"/>
              </a:rPr>
              <a:t>file </a:t>
            </a:r>
            <a:r>
              <a:rPr sz="1800" spc="-120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be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analyzed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Internet </a:t>
            </a:r>
            <a:r>
              <a:rPr sz="1800" spc="-100" dirty="0">
                <a:solidFill>
                  <a:srgbClr val="3C3C3C"/>
                </a:solidFill>
                <a:latin typeface="Trebuchet MS"/>
                <a:cs typeface="Trebuchet MS"/>
              </a:rPr>
              <a:t>Evidence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Finder </a:t>
            </a:r>
            <a:r>
              <a:rPr sz="1800" spc="20" dirty="0">
                <a:solidFill>
                  <a:srgbClr val="3C3C3C"/>
                </a:solidFill>
                <a:latin typeface="Trebuchet MS"/>
                <a:cs typeface="Trebuchet MS"/>
              </a:rPr>
              <a:t>or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with </a:t>
            </a:r>
            <a:r>
              <a:rPr sz="1800" spc="-180" dirty="0">
                <a:solidFill>
                  <a:srgbClr val="3C3C3C"/>
                </a:solidFill>
                <a:latin typeface="Trebuchet MS"/>
                <a:cs typeface="Trebuchet MS"/>
              </a:rPr>
              <a:t>a </a:t>
            </a:r>
            <a:r>
              <a:rPr sz="1800" dirty="0">
                <a:solidFill>
                  <a:srgbClr val="3C3C3C"/>
                </a:solidFill>
                <a:latin typeface="Trebuchet MS"/>
                <a:cs typeface="Trebuchet MS"/>
              </a:rPr>
              <a:t>Hex</a:t>
            </a:r>
            <a:r>
              <a:rPr sz="1800" spc="310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70" dirty="0">
                <a:solidFill>
                  <a:srgbClr val="3C3C3C"/>
                </a:solidFill>
                <a:latin typeface="Trebuchet MS"/>
                <a:cs typeface="Trebuchet MS"/>
              </a:rPr>
              <a:t>editor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40" dirty="0">
                <a:solidFill>
                  <a:srgbClr val="3C3C3C"/>
                </a:solidFill>
                <a:latin typeface="Trebuchet MS"/>
                <a:cs typeface="Trebuchet MS"/>
              </a:rPr>
              <a:t>SkyDrive </a:t>
            </a: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log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are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useful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obtain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deleted</a:t>
            </a:r>
            <a:r>
              <a:rPr sz="1800" spc="29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files</a:t>
            </a:r>
            <a:endParaRPr sz="1800">
              <a:latin typeface="Trebuchet MS"/>
              <a:cs typeface="Trebuchet MS"/>
            </a:endParaRPr>
          </a:p>
          <a:p>
            <a:pPr marL="318770" indent="-306705">
              <a:lnSpc>
                <a:spcPct val="100000"/>
              </a:lnSpc>
              <a:spcBef>
                <a:spcPts val="1035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85" dirty="0">
                <a:solidFill>
                  <a:srgbClr val="3C3C3C"/>
                </a:solidFill>
                <a:latin typeface="Trebuchet MS"/>
                <a:cs typeface="Trebuchet MS"/>
              </a:rPr>
              <a:t>Ram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analysis </a:t>
            </a:r>
            <a:r>
              <a:rPr sz="1800" spc="-80" dirty="0">
                <a:solidFill>
                  <a:srgbClr val="3C3C3C"/>
                </a:solidFill>
                <a:latin typeface="Trebuchet MS"/>
                <a:cs typeface="Trebuchet MS"/>
              </a:rPr>
              <a:t>is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useful </a:t>
            </a:r>
            <a:r>
              <a:rPr sz="1800" spc="-45" dirty="0">
                <a:solidFill>
                  <a:srgbClr val="3C3C3C"/>
                </a:solidFill>
                <a:latin typeface="Trebuchet MS"/>
                <a:cs typeface="Trebuchet MS"/>
              </a:rPr>
              <a:t>to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obtain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about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client</a:t>
            </a:r>
            <a:r>
              <a:rPr sz="1800" spc="229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configuration</a:t>
            </a:r>
            <a:endParaRPr sz="1800">
              <a:latin typeface="Trebuchet MS"/>
              <a:cs typeface="Trebuchet MS"/>
            </a:endParaRPr>
          </a:p>
          <a:p>
            <a:pPr marL="318770" marR="5080" indent="-306705">
              <a:lnSpc>
                <a:spcPct val="100000"/>
              </a:lnSpc>
              <a:spcBef>
                <a:spcPts val="1030"/>
              </a:spcBef>
              <a:buClr>
                <a:srgbClr val="4590B8"/>
              </a:buClr>
              <a:buSzPct val="91666"/>
              <a:buFont typeface="Wingdings"/>
              <a:buChar char=""/>
              <a:tabLst>
                <a:tab pos="318770" algn="l"/>
                <a:tab pos="319405" algn="l"/>
              </a:tabLst>
            </a:pP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Interesting </a:t>
            </a:r>
            <a:r>
              <a:rPr sz="1800" spc="-90" dirty="0">
                <a:solidFill>
                  <a:srgbClr val="3C3C3C"/>
                </a:solidFill>
                <a:latin typeface="Trebuchet MS"/>
                <a:cs typeface="Trebuchet MS"/>
              </a:rPr>
              <a:t>information </a:t>
            </a:r>
            <a:r>
              <a:rPr sz="1800" spc="-125" dirty="0">
                <a:solidFill>
                  <a:srgbClr val="3C3C3C"/>
                </a:solidFill>
                <a:latin typeface="Trebuchet MS"/>
                <a:cs typeface="Trebuchet MS"/>
              </a:rPr>
              <a:t>can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be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found </a:t>
            </a:r>
            <a:r>
              <a:rPr sz="1800" spc="-110" dirty="0">
                <a:solidFill>
                  <a:srgbClr val="3C3C3C"/>
                </a:solidFill>
                <a:latin typeface="Trebuchet MS"/>
                <a:cs typeface="Trebuchet MS"/>
              </a:rPr>
              <a:t>by </a:t>
            </a:r>
            <a:r>
              <a:rPr sz="1800" spc="-130" dirty="0">
                <a:solidFill>
                  <a:srgbClr val="3C3C3C"/>
                </a:solidFill>
                <a:latin typeface="Trebuchet MS"/>
                <a:cs typeface="Trebuchet MS"/>
              </a:rPr>
              <a:t>analyzing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traditional </a:t>
            </a:r>
            <a:r>
              <a:rPr sz="1800" spc="-5" dirty="0">
                <a:solidFill>
                  <a:srgbClr val="3C3C3C"/>
                </a:solidFill>
                <a:latin typeface="Trebuchet MS"/>
                <a:cs typeface="Trebuchet MS"/>
              </a:rPr>
              <a:t>Windows </a:t>
            </a:r>
            <a:r>
              <a:rPr sz="1800" spc="-114" dirty="0">
                <a:solidFill>
                  <a:srgbClr val="3C3C3C"/>
                </a:solidFill>
                <a:latin typeface="Trebuchet MS"/>
                <a:cs typeface="Trebuchet MS"/>
              </a:rPr>
              <a:t>artifacts </a:t>
            </a:r>
            <a:r>
              <a:rPr sz="1800" dirty="0">
                <a:solidFill>
                  <a:srgbClr val="3C3C3C"/>
                </a:solidFill>
                <a:latin typeface="Trebuchet MS"/>
                <a:cs typeface="Trebuchet MS"/>
              </a:rPr>
              <a:t>(LNK, </a:t>
            </a:r>
            <a:r>
              <a:rPr sz="1800" spc="-95" dirty="0">
                <a:solidFill>
                  <a:srgbClr val="3C3C3C"/>
                </a:solidFill>
                <a:latin typeface="Trebuchet MS"/>
                <a:cs typeface="Trebuchet MS"/>
              </a:rPr>
              <a:t>Browser,Thmubnails,  </a:t>
            </a:r>
            <a:r>
              <a:rPr sz="1800" spc="-105" dirty="0">
                <a:solidFill>
                  <a:srgbClr val="3C3C3C"/>
                </a:solidFill>
                <a:latin typeface="Trebuchet MS"/>
                <a:cs typeface="Trebuchet MS"/>
              </a:rPr>
              <a:t>Hiberfil,</a:t>
            </a:r>
            <a:r>
              <a:rPr sz="1800" spc="-215" dirty="0">
                <a:solidFill>
                  <a:srgbClr val="3C3C3C"/>
                </a:solidFill>
                <a:latin typeface="Trebuchet MS"/>
                <a:cs typeface="Trebuchet MS"/>
              </a:rPr>
              <a:t> </a:t>
            </a:r>
            <a:r>
              <a:rPr sz="1800" spc="-135" dirty="0">
                <a:solidFill>
                  <a:srgbClr val="3C3C3C"/>
                </a:solidFill>
                <a:latin typeface="Trebuchet MS"/>
                <a:cs typeface="Trebuchet MS"/>
              </a:rPr>
              <a:t>etc.)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</TotalTime>
  <Words>2656</Words>
  <Application>Microsoft Office PowerPoint</Application>
  <PresentationFormat>Widescreen</PresentationFormat>
  <Paragraphs>426</Paragraphs>
  <Slides>55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2" baseType="lpstr">
      <vt:lpstr>Aptos</vt:lpstr>
      <vt:lpstr>Arial</vt:lpstr>
      <vt:lpstr>Calibri</vt:lpstr>
      <vt:lpstr>Times New Roman</vt:lpstr>
      <vt:lpstr>Trebuchet MS</vt:lpstr>
      <vt:lpstr>Wingdings</vt:lpstr>
      <vt:lpstr>Office Theme</vt:lpstr>
      <vt:lpstr>PowerPoint Presentation</vt:lpstr>
      <vt:lpstr>SUMMARY</vt:lpstr>
      <vt:lpstr> CLOUD STORAGE</vt:lpstr>
      <vt:lpstr> TESTING ENVIRONMENT</vt:lpstr>
      <vt:lpstr> METHODOLOGY - INSTALLATION</vt:lpstr>
      <vt:lpstr> GOOGLE DRIVE</vt:lpstr>
      <vt:lpstr> GOOGLE DRIVE</vt:lpstr>
      <vt:lpstr> GOOGLE DRIVE – INSTALLATION FOLDER</vt:lpstr>
      <vt:lpstr> GOOGLE DRIVE – REGISTRY CHANGES</vt:lpstr>
      <vt:lpstr> GOOGLE DRIVE – FILE CREATED</vt:lpstr>
      <vt:lpstr> GOOGLE DRIVE – SYNC_CONFIG.DB</vt:lpstr>
      <vt:lpstr> GOOGLE DRIVE – SNAPSHOT.DB</vt:lpstr>
      <vt:lpstr> GOOGLE DRIVE – SNAPSHOT.DB</vt:lpstr>
      <vt:lpstr> GOOGLE DRIVE – SNAPSHOT.DB AFTER DELETION</vt:lpstr>
      <vt:lpstr> GOOGLE DRIVE – SYNC_LOG.LOG</vt:lpstr>
      <vt:lpstr> GOOGLE DRIVE ONLINE ACCESS</vt:lpstr>
      <vt:lpstr> GOOGLE DRIVE ONLINE ACCESS</vt:lpstr>
      <vt:lpstr> GOOGLE DRIVE ONLINE ACCESS</vt:lpstr>
      <vt:lpstr> GOOGLE DRIVE RAM ANALYSIS – CLIENT ACCESS</vt:lpstr>
      <vt:lpstr> GOOGLE DRIVE RAM ANALYSIS – BROWSER ACCESS</vt:lpstr>
      <vt:lpstr> GOOGLE DRIVE ACCESS AND PASSWORD RECOVERY</vt:lpstr>
      <vt:lpstr> GOOGLE DRIVE UNINSTALL</vt:lpstr>
      <vt:lpstr> GOOGLE DRIVE IOS APP</vt:lpstr>
      <vt:lpstr> GOOGLE DRIVE IOS APP</vt:lpstr>
      <vt:lpstr> GOOGLE DRIVE IOS APP – ITEMS_SNAPSHOT_USEREMAIL.DB</vt:lpstr>
      <vt:lpstr> OneDRIVE – INSTALLATION FOLDER</vt:lpstr>
      <vt:lpstr> OneDrive – LOCAL FILE SHARING!</vt:lpstr>
      <vt:lpstr> OneDrive – REGISTRY CHANGES</vt:lpstr>
      <vt:lpstr> OneDrive– FILE CREATED</vt:lpstr>
      <vt:lpstr> OneDrive – SETTINGS FOLDER</vt:lpstr>
      <vt:lpstr> OneDrive – CLIENTPOLICY.INI</vt:lpstr>
      <vt:lpstr> OneDrive – APPLICATIONSETTINGS.XML</vt:lpstr>
      <vt:lpstr> OneDrive – USERCID.INI</vt:lpstr>
      <vt:lpstr> OneDrive – USERCID.DAT – BEFORE DELETION</vt:lpstr>
      <vt:lpstr> OneDrive– USERCID.DAT – AFTER DELETION</vt:lpstr>
      <vt:lpstr> OneDrive – USERCID.DAT – IEF – BEFORE DELETION</vt:lpstr>
      <vt:lpstr> OneDrive – USERCID.DAT – IEF – AFTER DELETION</vt:lpstr>
      <vt:lpstr> OneDrive– LOGS FOLDER</vt:lpstr>
      <vt:lpstr> OneDrive – LOG FILE</vt:lpstr>
      <vt:lpstr> OneDrive ONLINE ACCESS</vt:lpstr>
      <vt:lpstr> OneDrive DRIVE ONLINE ACCESS</vt:lpstr>
      <vt:lpstr> OneDrive ONLINE ACCESS</vt:lpstr>
      <vt:lpstr> OneDrive RAM ANALYSIS – CLIENT ACCESS</vt:lpstr>
      <vt:lpstr> OneDriveRAM ANALYSIS – BROWSER ACCESS</vt:lpstr>
      <vt:lpstr> OneDrive ACCESS AND PASSWORD RECOVERY</vt:lpstr>
      <vt:lpstr> OneDriveDRIVE UNINSTALL</vt:lpstr>
      <vt:lpstr> OneDrive IOS APP</vt:lpstr>
      <vt:lpstr>ICLOUD</vt:lpstr>
      <vt:lpstr>PowerPoint Presentation</vt:lpstr>
      <vt:lpstr>ICLOUD</vt:lpstr>
      <vt:lpstr>ICLOUD</vt:lpstr>
      <vt:lpstr>ICLOUD</vt:lpstr>
      <vt:lpstr>ICLOUD</vt:lpstr>
      <vt:lpstr>ICLOUD</vt:lpstr>
      <vt:lpstr> 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Storage Forensics</dc:title>
  <dc:creator>Mattia</dc:creator>
  <cp:lastModifiedBy>Mohamed Ghanem</cp:lastModifiedBy>
  <cp:revision>13</cp:revision>
  <dcterms:created xsi:type="dcterms:W3CDTF">2021-03-22T07:34:35Z</dcterms:created>
  <dcterms:modified xsi:type="dcterms:W3CDTF">2025-07-09T13:03:49Z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2013-10-14T00:00:00Z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2021-03-22T00:00:00Z</vt:filetime>
  </property>
</Properties>
</file>