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embeddedFontLst>
    <p:embeddedFont>
      <p:font typeface="Plus Jakarta Sans"/>
      <p:italic r:id="rId8"/>
    </p:embeddedFont>
  </p:embeddedFont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BD5E1"/>
    <a:srgbClr val="33415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6B1B943-C7A6-491F-9D44-B2A8EAE01697}" v="1" dt="2026-10-09T09:12:49.05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101" d="100"/>
          <a:sy n="101" d="100"/>
        </p:scale>
        <p:origin x="954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1.fntdata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uheb Ahmed" userId="1792518c2537a1c5" providerId="LiveId" clId="{3D9E49F9-D805-4568-903D-0C89D64EEF00}"/>
    <pc:docChg chg="modSld">
      <pc:chgData name="Ruheb Ahmed" userId="1792518c2537a1c5" providerId="LiveId" clId="{3D9E49F9-D805-4568-903D-0C89D64EEF00}" dt="2026-10-09T09:13:50.602" v="2"/>
      <pc:docMkLst>
        <pc:docMk/>
      </pc:docMkLst>
      <pc:sldChg chg="addSp delSp modSp mod">
        <pc:chgData name="Ruheb Ahmed" userId="1792518c2537a1c5" providerId="LiveId" clId="{3D9E49F9-D805-4568-903D-0C89D64EEF00}" dt="2026-10-09T09:13:50.602" v="2"/>
        <pc:sldMkLst>
          <pc:docMk/>
          <pc:sldMk cId="0" sldId="256"/>
        </pc:sldMkLst>
        <pc:spChg chg="add del mod">
          <ac:chgData name="Ruheb Ahmed" userId="1792518c2537a1c5" providerId="LiveId" clId="{3D9E49F9-D805-4568-903D-0C89D64EEF00}" dt="2026-10-09T09:13:50.602" v="2"/>
          <ac:spMkLst>
            <pc:docMk/>
            <pc:sldMk cId="0" sldId="256"/>
            <ac:spMk id="14" creationId="{2E586FCC-4C6B-604C-23F6-B5AF332E2177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F17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09600" y="4189065"/>
            <a:ext cx="8572500" cy="70485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609600" y="4189065"/>
            <a:ext cx="8572500" cy="9525"/>
          </a:xfrm>
          <a:prstGeom prst="rect">
            <a:avLst/>
          </a:prstGeom>
          <a:solidFill>
            <a:srgbClr val="33415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609600" y="1964084"/>
            <a:ext cx="10715625" cy="17145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050" b="1" i="0" u="none">
                <a:solidFill>
                  <a:srgbClr val="38BDF8"/>
                </a:solidFill>
                <a:latin typeface="Plus Jakarta Sans"/>
              </a:rPr>
              <a:t>UNIVERSITY OF WALES TRINITY SAINT DAVID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09600" y="2211734"/>
            <a:ext cx="9101137" cy="113913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4484"/>
              </a:lnSpc>
            </a:pPr>
            <a:r>
              <a:rPr sz="3900" b="1" i="0" u="none">
                <a:solidFill>
                  <a:srgbClr val="FFFFFF"/>
                </a:solidFill>
                <a:latin typeface="Plus Jakarta Sans"/>
              </a:rPr>
              <a:t>Self-Awareness &amp; Professional Development Presentation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09600" y="3541365"/>
            <a:ext cx="10715625" cy="2667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650" b="0" i="0" u="none">
                <a:solidFill>
                  <a:srgbClr val="94A3B8"/>
                </a:solidFill>
                <a:latin typeface="Plus Jakarta Sans"/>
              </a:rPr>
              <a:t>Module LCHS4009: Professional Development within Health and Social Care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09600" y="4465290"/>
            <a:ext cx="1488281" cy="17145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050" b="0" i="0" u="none">
                <a:solidFill>
                  <a:srgbClr val="64748B"/>
                </a:solidFill>
                <a:latin typeface="Plus Jakarta Sans"/>
              </a:rPr>
              <a:t>STUDENT NAME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09600" y="4674840"/>
            <a:ext cx="1019510" cy="415498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lang="en-US" sz="1350" b="1" dirty="0">
                <a:solidFill>
                  <a:srgbClr val="F1F5F9"/>
                </a:solidFill>
                <a:latin typeface="Plus Jakarta Sans"/>
              </a:rPr>
              <a:t>Ruheb Ahmed</a:t>
            </a:r>
          </a:p>
          <a:p>
            <a:pPr algn="l"/>
            <a:r>
              <a:rPr lang="en-US" sz="1350" b="1" dirty="0">
                <a:solidFill>
                  <a:srgbClr val="F1F5F9"/>
                </a:solidFill>
                <a:latin typeface="Plus Jakarta Sans"/>
              </a:rPr>
              <a:t>2519552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257425" y="4465290"/>
            <a:ext cx="3440906" cy="17145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050" b="0" i="0" u="none">
                <a:solidFill>
                  <a:srgbClr val="64748B"/>
                </a:solidFill>
                <a:latin typeface="Plus Jakarta Sans"/>
              </a:rPr>
              <a:t>PROGRAMME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2257425" y="4674840"/>
            <a:ext cx="3440906" cy="21907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350" b="1" i="0" u="none">
                <a:solidFill>
                  <a:srgbClr val="F1F5F9"/>
                </a:solidFill>
                <a:latin typeface="Plus Jakarta Sans"/>
              </a:rPr>
              <a:t>CertHE Skills for Workplace (HSC)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467350" y="4465290"/>
            <a:ext cx="2059781" cy="17145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050" b="0" i="0" u="none">
                <a:solidFill>
                  <a:srgbClr val="64748B"/>
                </a:solidFill>
                <a:latin typeface="Plus Jakarta Sans"/>
              </a:rPr>
              <a:t>MODULE LEAD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5467350" y="4674840"/>
            <a:ext cx="2059781" cy="21907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lang="en-GB" sz="1350" b="1" i="0" u="none" dirty="0" err="1">
                <a:solidFill>
                  <a:srgbClr val="F1F5F9"/>
                </a:solidFill>
                <a:latin typeface="Plus Jakarta Sans"/>
              </a:rPr>
              <a:t>Olubakola</a:t>
            </a:r>
            <a:r>
              <a:rPr lang="en-GB" sz="1350" b="1" i="0" u="none" dirty="0">
                <a:solidFill>
                  <a:srgbClr val="F1F5F9"/>
                </a:solidFill>
                <a:latin typeface="Plus Jakarta Sans"/>
              </a:rPr>
              <a:t> Adegbite</a:t>
            </a:r>
            <a:endParaRPr sz="1350" b="1" i="0" u="none" dirty="0">
              <a:solidFill>
                <a:srgbClr val="F1F5F9"/>
              </a:solidFill>
              <a:latin typeface="Plus Jakarta Sans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609600" y="1976437"/>
            <a:ext cx="5295900" cy="1543050"/>
          </a:xfrm>
          <a:prstGeom prst="roundRect">
            <a:avLst>
              <a:gd name="adj" fmla="val 7407"/>
            </a:avLst>
          </a:prstGeom>
          <a:solidFill>
            <a:srgbClr val="F8FAFC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ounded Rectangle 2"/>
          <p:cNvSpPr/>
          <p:nvPr/>
        </p:nvSpPr>
        <p:spPr>
          <a:xfrm>
            <a:off x="609600" y="3709987"/>
            <a:ext cx="5295900" cy="1800225"/>
          </a:xfrm>
          <a:prstGeom prst="roundRect">
            <a:avLst>
              <a:gd name="adj" fmla="val 6349"/>
            </a:avLst>
          </a:prstGeom>
          <a:solidFill>
            <a:srgbClr val="F8FAFC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609600" y="1976437"/>
            <a:ext cx="38100" cy="1543050"/>
          </a:xfrm>
          <a:prstGeom prst="rect">
            <a:avLst/>
          </a:prstGeom>
          <a:solidFill>
            <a:srgbClr val="0284C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609600" y="3709987"/>
            <a:ext cx="38100" cy="1800225"/>
          </a:xfrm>
          <a:prstGeom prst="rect">
            <a:avLst/>
          </a:prstGeom>
          <a:solidFill>
            <a:srgbClr val="0D948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6" name="Picture 5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86500" y="1933575"/>
            <a:ext cx="5295900" cy="36195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609600" y="457200"/>
            <a:ext cx="11582400" cy="17145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050" b="1" i="0" u="none">
                <a:solidFill>
                  <a:srgbClr val="0284C7"/>
                </a:solidFill>
                <a:latin typeface="Plus Jakarta Sans"/>
              </a:rPr>
              <a:t>CAREER ALIGNMENT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09600" y="704850"/>
            <a:ext cx="11582400" cy="3810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2400" b="1" i="0" u="none">
                <a:solidFill>
                  <a:srgbClr val="0F172A"/>
                </a:solidFill>
                <a:latin typeface="Plus Jakarta Sans"/>
              </a:rPr>
              <a:t>Target Career &amp; Live Job Advert Overview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76300" y="2205037"/>
            <a:ext cx="6300787" cy="2381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500" b="1" i="0" u="none">
                <a:solidFill>
                  <a:srgbClr val="0369A1"/>
                </a:solidFill>
                <a:latin typeface="Plus Jakarta Sans"/>
              </a:rPr>
              <a:t>Target Role: Healthcare Assistant (Adult Care)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76300" y="2519362"/>
            <a:ext cx="4895850" cy="63863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>
              <a:lnSpc>
                <a:spcPct val="100000"/>
              </a:lnSpc>
            </a:pPr>
            <a:r>
              <a:rPr lang="en-US" sz="1350" dirty="0">
                <a:solidFill>
                  <a:srgbClr val="334155"/>
                </a:solidFill>
                <a:latin typeface="Plus Jakarta Sans"/>
              </a:rPr>
              <a:t>Occupation selected from UK NHS and adult social care for the provision of patient-centered and compassionate services. </a:t>
            </a:r>
            <a:r>
              <a:rPr lang="en-US" sz="1400" i="1" dirty="0">
                <a:solidFill>
                  <a:srgbClr val="334155"/>
                </a:solidFill>
              </a:rPr>
              <a:t>(Care Quality Commission, 2023)</a:t>
            </a:r>
            <a:endParaRPr lang="en-US" sz="1350" dirty="0">
              <a:solidFill>
                <a:srgbClr val="334155"/>
              </a:solidFill>
              <a:latin typeface="Plus Jakarta Sans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876300" y="3938587"/>
            <a:ext cx="6300787" cy="2381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500" b="1" i="0" u="none">
                <a:solidFill>
                  <a:srgbClr val="0F766E"/>
                </a:solidFill>
                <a:latin typeface="Plus Jakarta Sans"/>
              </a:rPr>
              <a:t>Live Job Specifications (CQC Accredited Provider)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868020" y="4252912"/>
            <a:ext cx="4776885" cy="238079"/>
          </a:xfrm>
          <a:prstGeom prst="rect">
            <a:avLst/>
          </a:prstGeom>
          <a:noFill/>
        </p:spPr>
        <p:txBody>
          <a:bodyPr wrap="none" lIns="95250" tIns="0" rIns="0" bIns="0" anchor="t">
            <a:spAutoFit/>
          </a:bodyPr>
          <a:lstStyle/>
          <a:p>
            <a:pPr>
              <a:lnSpc>
                <a:spcPts val="2025"/>
              </a:lnSpc>
            </a:pPr>
            <a:r>
              <a:rPr lang="en-US" sz="1350" b="1" dirty="0">
                <a:solidFill>
                  <a:srgbClr val="334155"/>
                </a:solidFill>
                <a:latin typeface="Plus Jakarta Sans"/>
              </a:rPr>
              <a:t>Occupation Role:</a:t>
            </a:r>
            <a:r>
              <a:rPr lang="en-US" sz="1350" dirty="0">
                <a:solidFill>
                  <a:srgbClr val="334155"/>
                </a:solidFill>
                <a:latin typeface="Plus Jakarta Sans"/>
              </a:rPr>
              <a:t> Patient care and management of their vital signs.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68020" y="4548187"/>
            <a:ext cx="4705350" cy="415498"/>
          </a:xfrm>
          <a:prstGeom prst="rect">
            <a:avLst/>
          </a:prstGeom>
          <a:noFill/>
        </p:spPr>
        <p:txBody>
          <a:bodyPr wrap="square" lIns="95250" tIns="0" rIns="0" bIns="0" anchor="t">
            <a:spAutoFit/>
          </a:bodyPr>
          <a:lstStyle/>
          <a:p>
            <a:r>
              <a:rPr lang="en-US" sz="1350" b="1" dirty="0">
                <a:solidFill>
                  <a:srgbClr val="334155"/>
                </a:solidFill>
                <a:latin typeface="Plus Jakarta Sans"/>
              </a:rPr>
              <a:t>Conformity: </a:t>
            </a:r>
            <a:r>
              <a:rPr lang="en-US" sz="1350" dirty="0">
                <a:solidFill>
                  <a:srgbClr val="334155"/>
                </a:solidFill>
                <a:latin typeface="Plus Jakarta Sans"/>
              </a:rPr>
              <a:t>Conformity with basic requirements of care as provided by CQC.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868020" y="5062536"/>
            <a:ext cx="4904130" cy="430887"/>
          </a:xfrm>
          <a:prstGeom prst="rect">
            <a:avLst/>
          </a:prstGeom>
          <a:noFill/>
        </p:spPr>
        <p:txBody>
          <a:bodyPr wrap="square" lIns="95250" tIns="0" rIns="0" bIns="0" anchor="t">
            <a:spAutoFit/>
          </a:bodyPr>
          <a:lstStyle/>
          <a:p>
            <a:r>
              <a:rPr lang="en-US" sz="1350" b="1" dirty="0">
                <a:solidFill>
                  <a:srgbClr val="334155"/>
                </a:solidFill>
                <a:latin typeface="Plus Jakarta Sans"/>
              </a:rPr>
              <a:t>Skills Required: </a:t>
            </a:r>
            <a:r>
              <a:rPr lang="en-US" sz="1350" dirty="0">
                <a:solidFill>
                  <a:srgbClr val="334155"/>
                </a:solidFill>
                <a:latin typeface="Plus Jakarta Sans"/>
              </a:rPr>
              <a:t>Inter-professional Communication. </a:t>
            </a:r>
            <a:r>
              <a:rPr lang="en-US" sz="1400" dirty="0">
                <a:solidFill>
                  <a:srgbClr val="334155"/>
                </a:solidFill>
              </a:rPr>
              <a:t>(Gopee &amp; </a:t>
            </a:r>
            <a:r>
              <a:rPr lang="en-US" sz="1400" dirty="0" err="1">
                <a:solidFill>
                  <a:srgbClr val="334155"/>
                </a:solidFill>
              </a:rPr>
              <a:t>Debeaux</a:t>
            </a:r>
            <a:r>
              <a:rPr lang="en-US" sz="1400" dirty="0">
                <a:solidFill>
                  <a:srgbClr val="334155"/>
                </a:solidFill>
              </a:rPr>
              <a:t>, 2019)</a:t>
            </a:r>
            <a:endParaRPr sz="1350" i="0" u="none" dirty="0">
              <a:solidFill>
                <a:srgbClr val="334155"/>
              </a:solidFill>
              <a:latin typeface="Plus Jakarta Sans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609600" y="2424112"/>
            <a:ext cx="3146970" cy="1352550"/>
          </a:xfrm>
          <a:prstGeom prst="roundRect">
            <a:avLst>
              <a:gd name="adj" fmla="val 8450"/>
            </a:avLst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ounded Rectangle 2"/>
          <p:cNvSpPr/>
          <p:nvPr/>
        </p:nvSpPr>
        <p:spPr>
          <a:xfrm>
            <a:off x="3908970" y="2424112"/>
            <a:ext cx="3147119" cy="1352550"/>
          </a:xfrm>
          <a:prstGeom prst="roundRect">
            <a:avLst>
              <a:gd name="adj" fmla="val 8450"/>
            </a:avLst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ounded Rectangle 3"/>
          <p:cNvSpPr/>
          <p:nvPr/>
        </p:nvSpPr>
        <p:spPr>
          <a:xfrm>
            <a:off x="609600" y="3929062"/>
            <a:ext cx="3146970" cy="1133475"/>
          </a:xfrm>
          <a:prstGeom prst="roundRect">
            <a:avLst>
              <a:gd name="adj" fmla="val 10084"/>
            </a:avLst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ounded Rectangle 4"/>
          <p:cNvSpPr/>
          <p:nvPr/>
        </p:nvSpPr>
        <p:spPr>
          <a:xfrm>
            <a:off x="3908970" y="3929062"/>
            <a:ext cx="3147119" cy="1133475"/>
          </a:xfrm>
          <a:prstGeom prst="roundRect">
            <a:avLst>
              <a:gd name="adj" fmla="val 10084"/>
            </a:avLst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ectangle 5"/>
          <p:cNvSpPr/>
          <p:nvPr/>
        </p:nvSpPr>
        <p:spPr>
          <a:xfrm>
            <a:off x="609600" y="2424112"/>
            <a:ext cx="3146970" cy="38100"/>
          </a:xfrm>
          <a:prstGeom prst="rect">
            <a:avLst/>
          </a:prstGeom>
          <a:solidFill>
            <a:srgbClr val="16A34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3908970" y="2424112"/>
            <a:ext cx="3147119" cy="38100"/>
          </a:xfrm>
          <a:prstGeom prst="rect">
            <a:avLst/>
          </a:prstGeom>
          <a:solidFill>
            <a:srgbClr val="DC2626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609600" y="3929062"/>
            <a:ext cx="3146970" cy="38100"/>
          </a:xfrm>
          <a:prstGeom prst="rect">
            <a:avLst/>
          </a:prstGeom>
          <a:solidFill>
            <a:srgbClr val="2563E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3908970" y="3929062"/>
            <a:ext cx="3147119" cy="38100"/>
          </a:xfrm>
          <a:prstGeom prst="rect">
            <a:avLst/>
          </a:prstGeom>
          <a:solidFill>
            <a:srgbClr val="D97706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10" name="Picture 9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84690" y="2124075"/>
            <a:ext cx="4297709" cy="3238500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609600" y="457200"/>
            <a:ext cx="11582400" cy="17145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050" b="1" i="0" u="none">
                <a:solidFill>
                  <a:srgbClr val="0284C7"/>
                </a:solidFill>
                <a:latin typeface="Plus Jakarta Sans"/>
              </a:rPr>
              <a:t>SELF-EVALUATION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09600" y="704850"/>
            <a:ext cx="11582400" cy="3810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2400" b="1" i="0" u="none">
                <a:solidFill>
                  <a:srgbClr val="0F172A"/>
                </a:solidFill>
                <a:latin typeface="Plus Jakarta Sans"/>
              </a:rPr>
              <a:t>Personal SWOT Analysis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800100" y="2652712"/>
            <a:ext cx="3630336" cy="21907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350" b="1" i="0" u="none">
                <a:solidFill>
                  <a:srgbClr val="15803D"/>
                </a:solidFill>
                <a:latin typeface="Plus Jakarta Sans"/>
              </a:rPr>
              <a:t>Strengths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00100" y="2928937"/>
            <a:ext cx="2861220" cy="63863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r>
              <a:rPr lang="en-US" sz="1350" dirty="0">
                <a:solidFill>
                  <a:srgbClr val="334155"/>
                </a:solidFill>
                <a:latin typeface="Plus Jakarta Sans"/>
              </a:rPr>
              <a:t>Being a good listener, showing empathy, good teamwork skills. </a:t>
            </a:r>
            <a:r>
              <a:rPr lang="en-US" sz="1400" dirty="0">
                <a:solidFill>
                  <a:srgbClr val="334155"/>
                </a:solidFill>
              </a:rPr>
              <a:t>(Heads &amp; Evans, 2018)</a:t>
            </a:r>
            <a:endParaRPr lang="en-US" sz="1350" dirty="0">
              <a:solidFill>
                <a:srgbClr val="334155"/>
              </a:solidFill>
              <a:latin typeface="Plus Jakarta Sans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4099470" y="2652712"/>
            <a:ext cx="3630531" cy="21907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350" b="1" i="0" u="none">
                <a:solidFill>
                  <a:srgbClr val="B91C1C"/>
                </a:solidFill>
                <a:latin typeface="Plus Jakarta Sans"/>
              </a:rPr>
              <a:t>Weaknesses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099470" y="2928937"/>
            <a:ext cx="2861369" cy="63094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r>
              <a:rPr lang="en-US" sz="1350" dirty="0">
                <a:solidFill>
                  <a:srgbClr val="334155"/>
                </a:solidFill>
                <a:latin typeface="Plus Jakarta Sans"/>
              </a:rPr>
              <a:t>Lack of experience in UK-based clinical practice, apprehensive about speaking in public. </a:t>
            </a:r>
            <a:r>
              <a:rPr lang="en-US" sz="1400" dirty="0">
                <a:solidFill>
                  <a:srgbClr val="334155"/>
                </a:solidFill>
              </a:rPr>
              <a:t>(Gopee &amp; </a:t>
            </a:r>
            <a:r>
              <a:rPr lang="en-US" sz="1400" dirty="0" err="1">
                <a:solidFill>
                  <a:srgbClr val="334155"/>
                </a:solidFill>
              </a:rPr>
              <a:t>Debeaux</a:t>
            </a:r>
            <a:r>
              <a:rPr lang="en-US" sz="1400" dirty="0">
                <a:solidFill>
                  <a:srgbClr val="334155"/>
                </a:solidFill>
              </a:rPr>
              <a:t>, 2019)</a:t>
            </a:r>
            <a:endParaRPr lang="en-US" sz="1350" dirty="0">
              <a:solidFill>
                <a:srgbClr val="334155"/>
              </a:solidFill>
              <a:latin typeface="Plus Jakarta Sans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800100" y="4157662"/>
            <a:ext cx="3630336" cy="21907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350" b="1" i="0" u="none">
                <a:solidFill>
                  <a:srgbClr val="1D4ED8"/>
                </a:solidFill>
                <a:latin typeface="Plus Jakarta Sans"/>
              </a:rPr>
              <a:t>Opportunities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800100" y="4433887"/>
            <a:ext cx="2861220" cy="42319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r>
              <a:rPr lang="en-US" sz="1350" dirty="0">
                <a:solidFill>
                  <a:srgbClr val="334155"/>
                </a:solidFill>
                <a:latin typeface="Plus Jakarta Sans"/>
              </a:rPr>
              <a:t>Care Certificate offered by the NHS, CPD workshops. </a:t>
            </a:r>
            <a:r>
              <a:rPr lang="en-US" sz="1400" dirty="0">
                <a:solidFill>
                  <a:srgbClr val="334155"/>
                </a:solidFill>
              </a:rPr>
              <a:t>(Skills for Care, 2024)</a:t>
            </a:r>
            <a:endParaRPr lang="en-US" sz="1350" dirty="0">
              <a:solidFill>
                <a:srgbClr val="334155"/>
              </a:solidFill>
              <a:latin typeface="Plus Jakarta Sans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4099470" y="4157662"/>
            <a:ext cx="3630531" cy="21907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350" b="1" i="0" u="none">
                <a:solidFill>
                  <a:srgbClr val="B45309"/>
                </a:solidFill>
                <a:latin typeface="Plus Jakarta Sans"/>
              </a:rPr>
              <a:t>Threats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4099470" y="4433887"/>
            <a:ext cx="2861369" cy="63863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r>
              <a:rPr lang="en-US" sz="1350" dirty="0">
                <a:solidFill>
                  <a:srgbClr val="334155"/>
                </a:solidFill>
                <a:latin typeface="Plus Jakarta Sans"/>
              </a:rPr>
              <a:t>High levels of stress caused by workload and regulatory changes. </a:t>
            </a:r>
            <a:r>
              <a:rPr lang="en-US" sz="1400" dirty="0">
                <a:solidFill>
                  <a:srgbClr val="334155"/>
                </a:solidFill>
              </a:rPr>
              <a:t>(Care Quality Commission, 2023)</a:t>
            </a:r>
            <a:endParaRPr sz="1350" i="0" u="none" dirty="0">
              <a:solidFill>
                <a:srgbClr val="334155"/>
              </a:solidFill>
              <a:latin typeface="Plus Jakarta Sans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5756969" y="2233612"/>
            <a:ext cx="5825430" cy="1543050"/>
          </a:xfrm>
          <a:prstGeom prst="roundRect">
            <a:avLst>
              <a:gd name="adj" fmla="val 7407"/>
            </a:avLst>
          </a:prstGeom>
          <a:solidFill>
            <a:srgbClr val="F0F9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ounded Rectangle 2"/>
          <p:cNvSpPr/>
          <p:nvPr/>
        </p:nvSpPr>
        <p:spPr>
          <a:xfrm>
            <a:off x="5756969" y="3967162"/>
            <a:ext cx="5825430" cy="1285875"/>
          </a:xfrm>
          <a:prstGeom prst="roundRect">
            <a:avLst>
              <a:gd name="adj" fmla="val 8888"/>
            </a:avLst>
          </a:prstGeom>
          <a:solidFill>
            <a:srgbClr val="F0FDF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" y="2028825"/>
            <a:ext cx="4766369" cy="3429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09600" y="457200"/>
            <a:ext cx="11582400" cy="17145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050" b="1" i="0" u="none">
                <a:solidFill>
                  <a:srgbClr val="0284C7"/>
                </a:solidFill>
                <a:latin typeface="Plus Jakarta Sans"/>
              </a:rPr>
              <a:t>PRACTICAL STRATEGY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09600" y="704850"/>
            <a:ext cx="11582400" cy="3810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2400" b="1" i="0" u="none">
                <a:solidFill>
                  <a:srgbClr val="0F172A"/>
                </a:solidFill>
                <a:latin typeface="Plus Jakarta Sans"/>
              </a:rPr>
              <a:t>Overcoming Weaknesses &amp; Minimising Threats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985569" y="2462212"/>
            <a:ext cx="6206430" cy="2381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500" b="1" i="0" u="none">
                <a:solidFill>
                  <a:srgbClr val="0369A1"/>
                </a:solidFill>
                <a:latin typeface="Plus Jakarta Sans"/>
              </a:rPr>
              <a:t>1. Strengths to Overcome Weaknesses (S-W)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985569" y="2776537"/>
            <a:ext cx="5463480" cy="63094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>
              <a:lnSpc>
                <a:spcPct val="100000"/>
              </a:lnSpc>
            </a:pPr>
            <a:r>
              <a:rPr lang="en-US" sz="1350" b="1" dirty="0">
                <a:solidFill>
                  <a:srgbClr val="334155"/>
                </a:solidFill>
                <a:latin typeface="Plus Jakarta Sans"/>
              </a:rPr>
              <a:t>Action:</a:t>
            </a:r>
            <a:r>
              <a:rPr lang="en-US" sz="1350" dirty="0">
                <a:solidFill>
                  <a:srgbClr val="334155"/>
                </a:solidFill>
                <a:latin typeface="Plus Jakarta Sans"/>
              </a:rPr>
              <a:t> Employ effective teamwork and communication to receive mentoring at senior levels while in clinical roles and gain UK healthcare experience fast. </a:t>
            </a:r>
            <a:r>
              <a:rPr lang="en-US" sz="1400" dirty="0">
                <a:solidFill>
                  <a:srgbClr val="334155"/>
                </a:solidFill>
              </a:rPr>
              <a:t>(Heads &amp; Evans, 2018)</a:t>
            </a:r>
            <a:endParaRPr lang="en-US" sz="1350" dirty="0">
              <a:solidFill>
                <a:srgbClr val="334155"/>
              </a:solidFill>
              <a:latin typeface="Plus Jakarta Sans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5985569" y="4195762"/>
            <a:ext cx="6206430" cy="2381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500" b="1" i="0" u="none">
                <a:solidFill>
                  <a:srgbClr val="15803D"/>
                </a:solidFill>
                <a:latin typeface="Plus Jakarta Sans"/>
              </a:rPr>
              <a:t>2. Opportunities to Minimise Threats (O-T)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5985569" y="4510087"/>
            <a:ext cx="5463480" cy="63863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>
              <a:lnSpc>
                <a:spcPct val="100000"/>
              </a:lnSpc>
            </a:pPr>
            <a:r>
              <a:rPr sz="1350" i="0" u="none" dirty="0">
                <a:solidFill>
                  <a:srgbClr val="334155"/>
                </a:solidFill>
                <a:latin typeface="Plus Jakarta Sans"/>
              </a:rPr>
              <a:t>Action:</a:t>
            </a:r>
            <a:r>
              <a:rPr lang="en-US" sz="1350" i="0" u="none" dirty="0">
                <a:solidFill>
                  <a:srgbClr val="334155"/>
                </a:solidFill>
                <a:latin typeface="Plus Jakarta Sans"/>
              </a:rPr>
              <a:t> </a:t>
            </a:r>
            <a:r>
              <a:rPr lang="en-US" sz="1350" dirty="0">
                <a:solidFill>
                  <a:srgbClr val="334155"/>
                </a:solidFill>
                <a:latin typeface="Plus Jakarta Sans"/>
              </a:rPr>
              <a:t>Complete e-learning courses provided by Skills for Care to be compliant with CQC and not to run the risk of breaking the rules. </a:t>
            </a:r>
            <a:r>
              <a:rPr lang="en-US" sz="1400" i="1" dirty="0">
                <a:solidFill>
                  <a:srgbClr val="334155"/>
                </a:solidFill>
              </a:rPr>
              <a:t>(Skills for Care, 2024)</a:t>
            </a:r>
            <a:endParaRPr sz="1350" i="0" u="none" dirty="0">
              <a:solidFill>
                <a:srgbClr val="334155"/>
              </a:solidFill>
              <a:latin typeface="Plus Jakarta Sans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609600" y="1766887"/>
            <a:ext cx="5825430" cy="1190625"/>
          </a:xfrm>
          <a:prstGeom prst="roundRect">
            <a:avLst>
              <a:gd name="adj" fmla="val 9600"/>
            </a:avLst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609600" y="1766887"/>
            <a:ext cx="57150" cy="1190625"/>
          </a:xfrm>
          <a:prstGeom prst="rect">
            <a:avLst/>
          </a:prstGeom>
          <a:solidFill>
            <a:srgbClr val="2563E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ounded Rectangle 3"/>
          <p:cNvSpPr/>
          <p:nvPr/>
        </p:nvSpPr>
        <p:spPr>
          <a:xfrm>
            <a:off x="609600" y="3148012"/>
            <a:ext cx="5825430" cy="1190625"/>
          </a:xfrm>
          <a:prstGeom prst="roundRect">
            <a:avLst>
              <a:gd name="adj" fmla="val 9600"/>
            </a:avLst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609600" y="3148012"/>
            <a:ext cx="57150" cy="1190625"/>
          </a:xfrm>
          <a:prstGeom prst="rect">
            <a:avLst/>
          </a:prstGeom>
          <a:solidFill>
            <a:srgbClr val="0D948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ounded Rectangle 5"/>
          <p:cNvSpPr/>
          <p:nvPr/>
        </p:nvSpPr>
        <p:spPr>
          <a:xfrm>
            <a:off x="609600" y="4529137"/>
            <a:ext cx="5825430" cy="1190625"/>
          </a:xfrm>
          <a:prstGeom prst="roundRect">
            <a:avLst>
              <a:gd name="adj" fmla="val 9600"/>
            </a:avLst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609600" y="4529137"/>
            <a:ext cx="57150" cy="1190625"/>
          </a:xfrm>
          <a:prstGeom prst="rect">
            <a:avLst/>
          </a:prstGeom>
          <a:solidFill>
            <a:srgbClr val="7C3AE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8" name="Picture 7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16030" y="1933575"/>
            <a:ext cx="4766369" cy="361950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609600" y="457200"/>
            <a:ext cx="11582400" cy="17145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050" b="1" i="0" u="none">
                <a:solidFill>
                  <a:srgbClr val="0284C7"/>
                </a:solidFill>
                <a:latin typeface="Plus Jakarta Sans"/>
              </a:rPr>
              <a:t>CAREER ROADMAP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09600" y="704850"/>
            <a:ext cx="11582400" cy="3810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2400" b="1" i="0" u="none">
                <a:solidFill>
                  <a:srgbClr val="0F172A"/>
                </a:solidFill>
                <a:latin typeface="Plus Jakarta Sans"/>
              </a:rPr>
              <a:t>Action Plan &amp; Professional Milestones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838200" y="1995487"/>
            <a:ext cx="5463480" cy="7334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50" b="1" i="0" u="none" dirty="0">
                <a:solidFill>
                  <a:srgbClr val="2563EB"/>
                </a:solidFill>
                <a:latin typeface="Plus Jakarta Sans"/>
              </a:rPr>
              <a:t>SHORT-TERM (0–6 MONTHS)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38200" y="3376612"/>
            <a:ext cx="5463480" cy="7334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50" b="1" i="0" u="none">
                <a:solidFill>
                  <a:srgbClr val="0D9488"/>
                </a:solidFill>
                <a:latin typeface="Plus Jakarta Sans"/>
              </a:rPr>
              <a:t>MEDIUM-TERM (1–2 YEARS)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838200" y="4757737"/>
            <a:ext cx="5463480" cy="7334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50" b="1" i="0" u="none">
                <a:solidFill>
                  <a:srgbClr val="7C3AED"/>
                </a:solidFill>
                <a:latin typeface="Plus Jakarta Sans"/>
              </a:rPr>
              <a:t>LONG-TERM (3–5 YEARS)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95350" y="2233612"/>
            <a:ext cx="6970793" cy="2381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500" b="1" i="0" u="none">
                <a:solidFill>
                  <a:srgbClr val="0F172A"/>
                </a:solidFill>
                <a:latin typeface="Plus Jakarta Sans"/>
              </a:rPr>
              <a:t>Care Certificate &amp; Level 4 Completion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95350" y="2509836"/>
            <a:ext cx="5406330" cy="43088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r>
              <a:rPr lang="en-US" sz="1350" dirty="0">
                <a:solidFill>
                  <a:srgbClr val="334155"/>
                </a:solidFill>
                <a:latin typeface="Plus Jakarta Sans"/>
              </a:rPr>
              <a:t>Comply fully with the mandatory competencies for patient care. </a:t>
            </a:r>
            <a:r>
              <a:rPr lang="en-US" sz="1400" i="1" dirty="0">
                <a:solidFill>
                  <a:srgbClr val="334155"/>
                </a:solidFill>
              </a:rPr>
              <a:t>(Skills for Care, 2024)</a:t>
            </a:r>
            <a:endParaRPr lang="en-US" sz="1350" dirty="0">
              <a:solidFill>
                <a:srgbClr val="334155"/>
              </a:solidFill>
              <a:latin typeface="Plus Jakarta Sans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895350" y="3614737"/>
            <a:ext cx="6970793" cy="2381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500" b="1" i="0" u="none">
                <a:solidFill>
                  <a:srgbClr val="0F172A"/>
                </a:solidFill>
                <a:latin typeface="Plus Jakarta Sans"/>
              </a:rPr>
              <a:t>NHS Healthcare Support Worker Role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895351" y="3890961"/>
            <a:ext cx="5200650" cy="43088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r>
              <a:rPr lang="en-US" sz="1350" dirty="0">
                <a:solidFill>
                  <a:srgbClr val="334155"/>
                </a:solidFill>
                <a:latin typeface="Plus Jakarta Sans"/>
              </a:rPr>
              <a:t>Get a Band 3 job in the NHS Trust for patient care. </a:t>
            </a:r>
            <a:r>
              <a:rPr lang="en-US" sz="1400" dirty="0">
                <a:solidFill>
                  <a:srgbClr val="334155"/>
                </a:solidFill>
              </a:rPr>
              <a:t>(Department of Health and Social Care, 2022)</a:t>
            </a:r>
            <a:endParaRPr lang="en-US" sz="1350" dirty="0">
              <a:solidFill>
                <a:srgbClr val="334155"/>
              </a:solidFill>
              <a:latin typeface="Plus Jakarta Sans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895350" y="4995862"/>
            <a:ext cx="6970793" cy="2381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500" b="1" i="0" u="none">
                <a:solidFill>
                  <a:srgbClr val="0F172A"/>
                </a:solidFill>
                <a:latin typeface="Plus Jakarta Sans"/>
              </a:rPr>
              <a:t>Senior Care Coordinator Advancement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895350" y="5272087"/>
            <a:ext cx="5252976" cy="215444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r>
              <a:rPr lang="en-US" sz="1350" dirty="0">
                <a:solidFill>
                  <a:srgbClr val="334155"/>
                </a:solidFill>
                <a:latin typeface="Plus Jakarta Sans"/>
              </a:rPr>
              <a:t>Lead the team and ensure quality compliance. </a:t>
            </a:r>
            <a:r>
              <a:rPr lang="en-US" sz="1400" dirty="0">
                <a:solidFill>
                  <a:srgbClr val="334155"/>
                </a:solidFill>
              </a:rPr>
              <a:t>(Gopee &amp; </a:t>
            </a:r>
            <a:r>
              <a:rPr lang="en-US" sz="1400" dirty="0" err="1">
                <a:solidFill>
                  <a:srgbClr val="334155"/>
                </a:solidFill>
              </a:rPr>
              <a:t>Debeaux</a:t>
            </a:r>
            <a:r>
              <a:rPr lang="en-US" sz="1400" dirty="0">
                <a:solidFill>
                  <a:srgbClr val="334155"/>
                </a:solidFill>
              </a:rPr>
              <a:t>, 2019)</a:t>
            </a:r>
            <a:endParaRPr sz="1350" i="0" u="none" dirty="0">
              <a:solidFill>
                <a:srgbClr val="334155"/>
              </a:solidFill>
              <a:latin typeface="Plus Jakarta Sans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F17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609600" y="2490787"/>
            <a:ext cx="10972800" cy="1952625"/>
          </a:xfrm>
          <a:prstGeom prst="roundRect">
            <a:avLst>
              <a:gd name="adj" fmla="val 5853"/>
            </a:avLst>
          </a:prstGeom>
          <a:solidFill>
            <a:srgbClr val="1E293B"/>
          </a:solidFill>
          <a:ln w="9525">
            <a:solidFill>
              <a:srgbClr val="334155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609600" y="4786312"/>
            <a:ext cx="10972800" cy="523875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609600" y="4786312"/>
            <a:ext cx="10972800" cy="9525"/>
          </a:xfrm>
          <a:prstGeom prst="rect">
            <a:avLst/>
          </a:prstGeom>
          <a:solidFill>
            <a:srgbClr val="33415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609600" y="1547812"/>
            <a:ext cx="11582400" cy="17145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050" b="1" i="0" u="none">
                <a:solidFill>
                  <a:srgbClr val="38BDF8"/>
                </a:solidFill>
                <a:latin typeface="Plus Jakarta Sans"/>
              </a:rPr>
              <a:t>ACADEMIC INTEGRITY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09600" y="1795462"/>
            <a:ext cx="1655903" cy="415498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2700" b="1" i="0" u="none" dirty="0">
                <a:solidFill>
                  <a:srgbClr val="FFFFFF"/>
                </a:solidFill>
                <a:latin typeface="Plus Jakarta Sans"/>
              </a:rPr>
              <a:t>References</a:t>
            </a:r>
            <a:r>
              <a:rPr lang="en-US" sz="2700" b="1" i="0" u="none" dirty="0">
                <a:solidFill>
                  <a:srgbClr val="FFFFFF"/>
                </a:solidFill>
                <a:latin typeface="Plus Jakarta Sans"/>
              </a:rPr>
              <a:t> </a:t>
            </a:r>
            <a:endParaRPr sz="2700" b="1" i="0" u="none" dirty="0">
              <a:solidFill>
                <a:srgbClr val="FFFFFF"/>
              </a:solidFill>
              <a:latin typeface="Plus Jakarta Sans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4496043" y="5024437"/>
            <a:ext cx="3199915" cy="276999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ctr"/>
            <a:r>
              <a:rPr sz="1800" b="1" i="0" u="none" dirty="0">
                <a:solidFill>
                  <a:srgbClr val="38BDF8"/>
                </a:solidFill>
                <a:latin typeface="Plus Jakarta Sans"/>
              </a:rPr>
              <a:t>Thank You </a:t>
            </a:r>
            <a:r>
              <a:rPr lang="en-US" sz="1800" b="1" i="0" u="none" dirty="0">
                <a:solidFill>
                  <a:srgbClr val="38BDF8"/>
                </a:solidFill>
                <a:latin typeface="Plus Jakarta Sans"/>
              </a:rPr>
              <a:t>-</a:t>
            </a:r>
            <a:r>
              <a:rPr sz="1800" b="1" i="0" u="none" dirty="0">
                <a:solidFill>
                  <a:srgbClr val="38BDF8"/>
                </a:solidFill>
                <a:latin typeface="Plus Jakarta Sans"/>
              </a:rPr>
              <a:t> Questions &amp; Answers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85825" y="2767012"/>
            <a:ext cx="10515600" cy="4381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350" b="1" i="0" u="none">
                <a:solidFill>
                  <a:srgbClr val="CBD5E1"/>
                </a:solidFill>
                <a:latin typeface="Plus Jakarta Sans"/>
              </a:rPr>
              <a:t>Care Quality Commission (CQC) (2023)</a:t>
            </a:r>
            <a:r>
              <a:rPr sz="1350" b="0" i="0" u="none">
                <a:solidFill>
                  <a:srgbClr val="CBD5E1"/>
                </a:solidFill>
                <a:latin typeface="Plus Jakarta Sans"/>
              </a:rPr>
              <a:t> </a:t>
            </a:r>
            <a:r>
              <a:rPr sz="1350" b="0" i="1" u="none">
                <a:solidFill>
                  <a:srgbClr val="CBD5E1"/>
                </a:solidFill>
                <a:latin typeface="Plus Jakarta Sans"/>
              </a:rPr>
              <a:t>The state of health care and adult social care in England 2022/23</a:t>
            </a:r>
            <a:r>
              <a:rPr sz="1350" b="0" i="0" u="none">
                <a:solidFill>
                  <a:srgbClr val="CBD5E1"/>
                </a:solidFill>
                <a:latin typeface="Plus Jakarta Sans"/>
              </a:rPr>
              <a:t>. Newcastle upon Tyne: CQC Publications.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85825" y="3105771"/>
            <a:ext cx="10515600" cy="4381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350" b="1" i="0" u="none" dirty="0">
                <a:solidFill>
                  <a:srgbClr val="CBD5E1"/>
                </a:solidFill>
                <a:latin typeface="Plus Jakarta Sans"/>
              </a:rPr>
              <a:t>Department of Health and Social Care (2022)</a:t>
            </a:r>
            <a:r>
              <a:rPr sz="1350" b="0" i="0" u="none" dirty="0">
                <a:solidFill>
                  <a:srgbClr val="CBD5E1"/>
                </a:solidFill>
                <a:latin typeface="Plus Jakarta Sans"/>
              </a:rPr>
              <a:t> </a:t>
            </a:r>
            <a:r>
              <a:rPr sz="1350" b="0" i="1" u="none" dirty="0">
                <a:solidFill>
                  <a:srgbClr val="CBD5E1"/>
                </a:solidFill>
                <a:latin typeface="Plus Jakarta Sans"/>
              </a:rPr>
              <a:t>Health and Social Care Integration: Joining up care for people, places and populations</a:t>
            </a:r>
            <a:r>
              <a:rPr sz="1350" b="0" i="0" u="none" dirty="0">
                <a:solidFill>
                  <a:srgbClr val="CBD5E1"/>
                </a:solidFill>
                <a:latin typeface="Plus Jakarta Sans"/>
              </a:rPr>
              <a:t>. London: HMSO.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85825" y="3423761"/>
            <a:ext cx="8992270" cy="1165704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>
              <a:lnSpc>
                <a:spcPct val="150000"/>
              </a:lnSpc>
            </a:pPr>
            <a:r>
              <a:rPr sz="1350" b="1" i="0" u="none" dirty="0">
                <a:solidFill>
                  <a:srgbClr val="CBD5E1"/>
                </a:solidFill>
                <a:latin typeface="Plus Jakarta Sans"/>
              </a:rPr>
              <a:t>Skills for Care (2024)</a:t>
            </a:r>
            <a:r>
              <a:rPr sz="1350" b="0" i="0" u="none" dirty="0">
                <a:solidFill>
                  <a:srgbClr val="CBD5E1"/>
                </a:solidFill>
                <a:latin typeface="Plus Jakarta Sans"/>
              </a:rPr>
              <a:t> </a:t>
            </a:r>
            <a:r>
              <a:rPr sz="1350" b="0" i="1" u="none" dirty="0">
                <a:solidFill>
                  <a:srgbClr val="CBD5E1"/>
                </a:solidFill>
                <a:latin typeface="Plus Jakarta Sans"/>
              </a:rPr>
              <a:t>The state of the adult social care sector and workforce in England</a:t>
            </a:r>
            <a:r>
              <a:rPr sz="1350" b="0" i="0" u="none" dirty="0">
                <a:solidFill>
                  <a:srgbClr val="CBD5E1"/>
                </a:solidFill>
                <a:latin typeface="Plus Jakarta Sans"/>
              </a:rPr>
              <a:t>. Leeds: Skills for Care.</a:t>
            </a:r>
            <a:endParaRPr lang="en-US" sz="1350" b="0" i="0" u="none" dirty="0">
              <a:solidFill>
                <a:srgbClr val="CBD5E1"/>
              </a:solidFill>
              <a:latin typeface="Plus Jakarta Sans"/>
            </a:endParaRPr>
          </a:p>
          <a:p>
            <a:pPr lvl="0">
              <a:lnSpc>
                <a:spcPct val="150000"/>
              </a:lnSpc>
            </a:pPr>
            <a:r>
              <a:rPr lang="en-US" sz="1400" b="1" dirty="0">
                <a:solidFill>
                  <a:srgbClr val="CBD5E1"/>
                </a:solidFill>
              </a:rPr>
              <a:t>Gopee, N. and </a:t>
            </a:r>
            <a:r>
              <a:rPr lang="en-US" sz="1400" b="1" dirty="0" err="1">
                <a:solidFill>
                  <a:srgbClr val="CBD5E1"/>
                </a:solidFill>
              </a:rPr>
              <a:t>Debeaux</a:t>
            </a:r>
            <a:r>
              <a:rPr lang="en-US" sz="1400" b="1" dirty="0">
                <a:solidFill>
                  <a:srgbClr val="CBD5E1"/>
                </a:solidFill>
              </a:rPr>
              <a:t>, P. (2019)</a:t>
            </a:r>
            <a:r>
              <a:rPr lang="en-US" sz="1400" dirty="0">
                <a:solidFill>
                  <a:srgbClr val="CBD5E1"/>
                </a:solidFill>
              </a:rPr>
              <a:t> </a:t>
            </a:r>
            <a:r>
              <a:rPr lang="en-US" sz="1400" i="1" dirty="0">
                <a:solidFill>
                  <a:srgbClr val="CBD5E1"/>
                </a:solidFill>
              </a:rPr>
              <a:t>Practice Teaching in Health and Social Care</a:t>
            </a:r>
            <a:r>
              <a:rPr lang="en-US" sz="1400" dirty="0">
                <a:solidFill>
                  <a:srgbClr val="CBD5E1"/>
                </a:solidFill>
              </a:rPr>
              <a:t>. 3rd </a:t>
            </a:r>
            <a:r>
              <a:rPr lang="en-US" sz="1400" dirty="0" err="1">
                <a:solidFill>
                  <a:srgbClr val="CBD5E1"/>
                </a:solidFill>
              </a:rPr>
              <a:t>edn</a:t>
            </a:r>
            <a:r>
              <a:rPr lang="en-US" sz="1400" dirty="0">
                <a:solidFill>
                  <a:srgbClr val="CBD5E1"/>
                </a:solidFill>
              </a:rPr>
              <a:t>. London: SAGE Publications. </a:t>
            </a:r>
          </a:p>
          <a:p>
            <a:pPr lvl="0">
              <a:lnSpc>
                <a:spcPct val="150000"/>
              </a:lnSpc>
            </a:pPr>
            <a:r>
              <a:rPr lang="en-US" sz="1400" b="1" dirty="0">
                <a:solidFill>
                  <a:srgbClr val="CBD5E1"/>
                </a:solidFill>
              </a:rPr>
              <a:t>Heads, G. and Evans, L. (2018)</a:t>
            </a:r>
            <a:r>
              <a:rPr lang="en-US" sz="1400" dirty="0">
                <a:solidFill>
                  <a:srgbClr val="CBD5E1"/>
                </a:solidFill>
              </a:rPr>
              <a:t> </a:t>
            </a:r>
            <a:r>
              <a:rPr lang="en-US" sz="1400" i="1" dirty="0">
                <a:solidFill>
                  <a:srgbClr val="CBD5E1"/>
                </a:solidFill>
              </a:rPr>
              <a:t>Self-Awareness and Personal Development in Care Practice</a:t>
            </a:r>
            <a:r>
              <a:rPr lang="en-US" sz="1400" dirty="0">
                <a:solidFill>
                  <a:srgbClr val="CBD5E1"/>
                </a:solidFill>
              </a:rPr>
              <a:t>. Oxford: Elsevier Health Sciences.</a:t>
            </a:r>
          </a:p>
          <a:p>
            <a:pPr algn="l"/>
            <a:endParaRPr sz="1350" b="0" i="0" u="none" dirty="0">
              <a:solidFill>
                <a:srgbClr val="CBD5E1"/>
              </a:solidFill>
              <a:latin typeface="Plus Jakarta Sans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537</Words>
  <Application>Microsoft Office PowerPoint</Application>
  <PresentationFormat>Widescreen</PresentationFormat>
  <Paragraphs>53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Calibri</vt:lpstr>
      <vt:lpstr>Arial</vt:lpstr>
      <vt:lpstr>Plus Jakarta Sans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Abdul Rahman</dc:creator>
  <cp:keywords/>
  <dc:description>generated using python-pptx</dc:description>
  <cp:lastModifiedBy>Ruheb Ahmed</cp:lastModifiedBy>
  <cp:revision>5</cp:revision>
  <dcterms:created xsi:type="dcterms:W3CDTF">2013-01-27T09:14:16Z</dcterms:created>
  <dcterms:modified xsi:type="dcterms:W3CDTF">2026-10-09T09:14:26Z</dcterms:modified>
  <cp:category/>
</cp:coreProperties>
</file>