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296" y="-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D8BD707-D9CF-40AE-B4C6-C98DA3205C09}" type="datetimeFigureOut">
              <a:rPr lang="en-US" smtClean="0"/>
              <a:pPr/>
              <a:t>11/22/2015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11/22/2015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11/22/2015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11/22/2015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11/22/2015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11/22/2015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11/22/2015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11/22/2015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D8BD707-D9CF-40AE-B4C6-C98DA3205C09}" type="datetimeFigureOut">
              <a:rPr lang="en-US" smtClean="0"/>
              <a:pPr/>
              <a:t>11/22/2015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11/22/2015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11/22/2015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D8BD707-D9CF-40AE-B4C6-C98DA3205C09}" type="datetimeFigureOut">
              <a:rPr lang="en-US" smtClean="0"/>
              <a:pPr/>
              <a:t>11/22/2015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overnment/news/landmark-children-and-families-act-2014-gains-royal-assent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overnment/speeches/edward-timpson-speaks-about-vulnerable-children-and-the-children-and-families-bill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overnment/speeches/edward-timpson-speaks-about-vulnerable-children-and-the-children-and-families-bill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overnment/news/landmark-children-and-families-act-2014-gains-royal-assent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overnment/news/landmark-children-and-families-act-2014-gains-royal-assent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hildreninwales.org.uk/policy-document/children-families-act-2014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Legislation: </a:t>
            </a:r>
            <a:br>
              <a:rPr lang="en-GB" dirty="0" smtClean="0"/>
            </a:br>
            <a:r>
              <a:rPr lang="en-GB" dirty="0" smtClean="0"/>
              <a:t>Children and Families Act 2014</a:t>
            </a:r>
            <a:endParaRPr lang="en-GB" dirty="0"/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>
          <a:xfrm>
            <a:off x="762000" y="4191000"/>
            <a:ext cx="777240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ct val="20000"/>
              </a:spcBef>
            </a:pPr>
            <a:r>
              <a:rPr lang="en-GB" sz="2000" dirty="0">
                <a:solidFill>
                  <a:prstClr val="black"/>
                </a:solidFill>
                <a:hlinkClick r:id="rId2"/>
              </a:rPr>
              <a:t>https://www.gov.uk/government/news/landmark-children-and-families-act-2014-gains-royal-assent</a:t>
            </a:r>
            <a:endParaRPr lang="en-GB" sz="2000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E2965-984A-495E-877C-81008351A995}" type="slidenum">
              <a:rPr lang="en-GB" smtClean="0"/>
              <a:pPr/>
              <a:t>2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28596" y="857232"/>
            <a:ext cx="8229600" cy="4572032"/>
          </a:xfrm>
        </p:spPr>
        <p:txBody>
          <a:bodyPr>
            <a:normAutofit/>
          </a:bodyPr>
          <a:lstStyle/>
          <a:p>
            <a:r>
              <a:rPr lang="en-GB" sz="6000" dirty="0" smtClean="0"/>
              <a:t>Legislation to support children and families</a:t>
            </a:r>
            <a:endParaRPr lang="en-GB" sz="6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In 2014</a:t>
            </a:r>
            <a:r>
              <a:rPr lang="en-GB" dirty="0" smtClean="0"/>
              <a:t> </a:t>
            </a:r>
            <a:r>
              <a:rPr lang="en-GB" dirty="0" smtClean="0"/>
              <a:t>the UK </a:t>
            </a:r>
            <a:r>
              <a:rPr lang="en-GB" dirty="0" smtClean="0"/>
              <a:t>Government </a:t>
            </a:r>
            <a:r>
              <a:rPr lang="en-GB" dirty="0" smtClean="0"/>
              <a:t>were aiming to establish new laws for vulnerable children:</a:t>
            </a:r>
          </a:p>
          <a:p>
            <a:endParaRPr lang="en-GB" dirty="0"/>
          </a:p>
          <a:p>
            <a:r>
              <a:rPr lang="en-GB" dirty="0" smtClean="0"/>
              <a:t>The Bill sets out plans to:</a:t>
            </a:r>
          </a:p>
          <a:p>
            <a:r>
              <a:rPr lang="en-GB" dirty="0" smtClean="0"/>
              <a:t>S</a:t>
            </a:r>
            <a:r>
              <a:rPr lang="en-GB" dirty="0" smtClean="0"/>
              <a:t>weep </a:t>
            </a:r>
            <a:r>
              <a:rPr lang="en-GB" dirty="0" smtClean="0"/>
              <a:t>away barriers to adoption</a:t>
            </a:r>
          </a:p>
          <a:p>
            <a:r>
              <a:rPr lang="en-GB" dirty="0" smtClean="0"/>
              <a:t>S</a:t>
            </a:r>
            <a:r>
              <a:rPr lang="en-GB" dirty="0" smtClean="0"/>
              <a:t>peed </a:t>
            </a:r>
            <a:r>
              <a:rPr lang="en-GB" dirty="0" smtClean="0"/>
              <a:t>up care proceedings in the family courts</a:t>
            </a:r>
          </a:p>
          <a:p>
            <a:r>
              <a:rPr lang="en-GB" dirty="0" smtClean="0"/>
              <a:t>S</a:t>
            </a:r>
            <a:r>
              <a:rPr lang="en-GB" dirty="0" smtClean="0"/>
              <a:t>trengthen </a:t>
            </a:r>
            <a:r>
              <a:rPr lang="en-GB" dirty="0" smtClean="0"/>
              <a:t>support for those with special educational needs.</a:t>
            </a:r>
          </a:p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E2965-984A-495E-877C-81008351A995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en-GB" sz="3200" dirty="0" smtClean="0"/>
              <a:t>New UK Laws for Vulnerable Children</a:t>
            </a:r>
            <a:endParaRPr lang="en-GB" sz="3200" dirty="0"/>
          </a:p>
        </p:txBody>
      </p:sp>
      <p:sp>
        <p:nvSpPr>
          <p:cNvPr id="4" name="Rectangle 3"/>
          <p:cNvSpPr/>
          <p:nvPr/>
        </p:nvSpPr>
        <p:spPr>
          <a:xfrm>
            <a:off x="914400" y="5257800"/>
            <a:ext cx="800100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www.gov.uk/government/speeches/edward-timpson-speaks-about-vulnerable-children-and-the-children-and-families-bill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050466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983179"/>
          </a:xfrm>
        </p:spPr>
        <p:txBody>
          <a:bodyPr>
            <a:normAutofit/>
          </a:bodyPr>
          <a:lstStyle/>
          <a:p>
            <a:pPr>
              <a:buNone/>
            </a:pPr>
            <a:endParaRPr lang="en-GB" dirty="0"/>
          </a:p>
          <a:p>
            <a:r>
              <a:rPr lang="en-GB" dirty="0" smtClean="0"/>
              <a:t>Families will also get extra support through a new system of shared parental leave, the right to request flexible working and improved childcare for working parents.</a:t>
            </a:r>
          </a:p>
          <a:p>
            <a:r>
              <a:rPr lang="en-GB" dirty="0" smtClean="0"/>
              <a:t>A </a:t>
            </a:r>
            <a:r>
              <a:rPr lang="en-GB" dirty="0" smtClean="0"/>
              <a:t>theme running through the Bill is the enhancement of children’s rights.</a:t>
            </a:r>
          </a:p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E2965-984A-495E-877C-81008351A995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en-GB" sz="3200" dirty="0" smtClean="0"/>
              <a:t>New UK Laws for Vulnerable Children</a:t>
            </a:r>
            <a:endParaRPr lang="en-GB" sz="3200" dirty="0"/>
          </a:p>
        </p:txBody>
      </p:sp>
      <p:sp>
        <p:nvSpPr>
          <p:cNvPr id="4" name="Rectangle 3"/>
          <p:cNvSpPr/>
          <p:nvPr/>
        </p:nvSpPr>
        <p:spPr>
          <a:xfrm>
            <a:off x="1143000" y="4549676"/>
            <a:ext cx="754380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www.gov.uk/government/speeches/edward-timpson-speaks-about-vulnerable-children-and-the-children-and-families-bill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050466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36302" y="1071546"/>
            <a:ext cx="8907698" cy="4018768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E2965-984A-495E-877C-81008351A995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307296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124200" y="5877272"/>
            <a:ext cx="5562600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>
                <a:hlinkClick r:id="rId2"/>
              </a:rPr>
              <a:t>https://</a:t>
            </a:r>
            <a:r>
              <a:rPr lang="en-GB" sz="1400" dirty="0" smtClean="0">
                <a:hlinkClick r:id="rId2"/>
              </a:rPr>
              <a:t>www.gov.uk/government/news/landmark-children-and-families-act-2014-gains-royal-assent</a:t>
            </a:r>
            <a:endParaRPr lang="en-GB" sz="1400" dirty="0" smtClean="0"/>
          </a:p>
          <a:p>
            <a:endParaRPr lang="en-GB" sz="1400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G</a:t>
            </a:r>
            <a:r>
              <a:rPr lang="en-GB" dirty="0" smtClean="0"/>
              <a:t>reater </a:t>
            </a:r>
            <a:r>
              <a:rPr lang="en-GB" dirty="0"/>
              <a:t>protection to vulnerable </a:t>
            </a:r>
            <a:r>
              <a:rPr lang="en-GB" dirty="0" smtClean="0"/>
              <a:t>children</a:t>
            </a:r>
          </a:p>
          <a:p>
            <a:pPr>
              <a:buNone/>
            </a:pPr>
            <a:r>
              <a:rPr lang="en-GB" dirty="0" smtClean="0"/>
              <a:t>   </a:t>
            </a:r>
            <a:r>
              <a:rPr lang="en-GB" dirty="0" smtClean="0"/>
              <a:t>better </a:t>
            </a:r>
            <a:r>
              <a:rPr lang="en-GB" dirty="0"/>
              <a:t>support for children whose parents are </a:t>
            </a:r>
            <a:r>
              <a:rPr lang="en-GB" dirty="0" smtClean="0"/>
              <a:t> </a:t>
            </a:r>
          </a:p>
          <a:p>
            <a:pPr>
              <a:buNone/>
            </a:pPr>
            <a:r>
              <a:rPr lang="en-GB" dirty="0" smtClean="0"/>
              <a:t>    separating.</a:t>
            </a:r>
            <a:endParaRPr lang="en-GB" dirty="0" smtClean="0"/>
          </a:p>
          <a:p>
            <a:r>
              <a:rPr lang="en-GB" dirty="0" smtClean="0"/>
              <a:t>A</a:t>
            </a:r>
            <a:r>
              <a:rPr lang="en-GB" dirty="0" smtClean="0"/>
              <a:t> </a:t>
            </a:r>
            <a:r>
              <a:rPr lang="en-GB" dirty="0"/>
              <a:t>new system to help children with special educational needs and </a:t>
            </a:r>
            <a:r>
              <a:rPr lang="en-GB" dirty="0" smtClean="0"/>
              <a:t>disabilities.</a:t>
            </a:r>
            <a:endParaRPr lang="en-GB" dirty="0" smtClean="0"/>
          </a:p>
          <a:p>
            <a:r>
              <a:rPr lang="en-GB" dirty="0" smtClean="0"/>
              <a:t>H</a:t>
            </a:r>
            <a:r>
              <a:rPr lang="en-GB" dirty="0" smtClean="0"/>
              <a:t>elp </a:t>
            </a:r>
            <a:r>
              <a:rPr lang="en-GB" dirty="0"/>
              <a:t>for parents to balance work and family life</a:t>
            </a:r>
            <a:r>
              <a:rPr lang="en-GB" dirty="0" smtClean="0"/>
              <a:t>.</a:t>
            </a:r>
          </a:p>
          <a:p>
            <a:pPr>
              <a:buNone/>
            </a:pPr>
            <a:r>
              <a:rPr lang="en-GB" dirty="0" smtClean="0"/>
              <a:t>   vital </a:t>
            </a:r>
            <a:r>
              <a:rPr lang="en-GB" dirty="0"/>
              <a:t>changes to the adoption system can be put into </a:t>
            </a:r>
            <a:r>
              <a:rPr lang="en-GB" dirty="0" smtClean="0"/>
              <a:t>practice.</a:t>
            </a:r>
            <a:endParaRPr lang="en-GB" dirty="0" smtClean="0"/>
          </a:p>
          <a:p>
            <a:r>
              <a:rPr lang="en-GB" dirty="0" smtClean="0"/>
              <a:t>Reforms </a:t>
            </a:r>
            <a:r>
              <a:rPr lang="en-GB" dirty="0"/>
              <a:t>for children in care can be implemented including giving them the choice to stay with their foster families until their 21st birthday.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E2965-984A-495E-877C-81008351A995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Children and Family Act 2014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4234624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9083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2400" dirty="0"/>
              <a:t>The act includes a number of new measures to protect the welfare of children, including</a:t>
            </a:r>
            <a:r>
              <a:rPr lang="en-GB" sz="2400" dirty="0" smtClean="0"/>
              <a:t>: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C</a:t>
            </a:r>
            <a:r>
              <a:rPr lang="en-GB" sz="2400" dirty="0" smtClean="0"/>
              <a:t>hanges </a:t>
            </a:r>
            <a:r>
              <a:rPr lang="en-GB" sz="2400" dirty="0"/>
              <a:t>to the law to give children in care the choice to stay with their foster families until they turn </a:t>
            </a:r>
            <a:r>
              <a:rPr lang="en-GB" sz="2400" dirty="0" smtClean="0"/>
              <a:t>21.</a:t>
            </a:r>
            <a:endParaRPr lang="en-GB" sz="2400" dirty="0"/>
          </a:p>
          <a:p>
            <a:r>
              <a:rPr lang="en-GB" sz="2400" dirty="0"/>
              <a:t>A</a:t>
            </a:r>
            <a:r>
              <a:rPr lang="en-GB" sz="2400" dirty="0" smtClean="0"/>
              <a:t> </a:t>
            </a:r>
            <a:r>
              <a:rPr lang="en-GB" sz="2400" dirty="0"/>
              <a:t>new legal duty on schools to support children at school with medical conditions </a:t>
            </a:r>
            <a:r>
              <a:rPr lang="en-GB" sz="2400" dirty="0" smtClean="0"/>
              <a:t>better.</a:t>
            </a:r>
            <a:endParaRPr lang="en-GB" sz="2400" dirty="0" smtClean="0"/>
          </a:p>
          <a:p>
            <a:r>
              <a:rPr lang="en-GB" sz="2400" dirty="0"/>
              <a:t>M</a:t>
            </a:r>
            <a:r>
              <a:rPr lang="en-GB" sz="2400" dirty="0" smtClean="0"/>
              <a:t>aking </a:t>
            </a:r>
            <a:r>
              <a:rPr lang="en-GB" sz="2400" dirty="0"/>
              <a:t>young carers’ and parent carers’ rights to support from councils much </a:t>
            </a:r>
            <a:r>
              <a:rPr lang="en-GB" sz="2400" dirty="0" smtClean="0"/>
              <a:t>clearer.</a:t>
            </a:r>
            <a:endParaRPr lang="en-GB" sz="2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E2965-984A-495E-877C-81008351A995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Children and Family Act 2014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652438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R</a:t>
            </a:r>
            <a:r>
              <a:rPr lang="en-GB" dirty="0" smtClean="0"/>
              <a:t>eforms </a:t>
            </a:r>
            <a:r>
              <a:rPr lang="en-GB" dirty="0"/>
              <a:t>to children’s residential care to make sure homes are safe and secure, and to improve the quality of care vulnerable children </a:t>
            </a:r>
            <a:r>
              <a:rPr lang="en-GB" dirty="0" smtClean="0"/>
              <a:t>receive.</a:t>
            </a:r>
            <a:endParaRPr lang="en-GB" dirty="0"/>
          </a:p>
          <a:p>
            <a:r>
              <a:rPr lang="en-GB" dirty="0"/>
              <a:t>A</a:t>
            </a:r>
            <a:r>
              <a:rPr lang="en-GB" dirty="0" smtClean="0"/>
              <a:t> </a:t>
            </a:r>
            <a:r>
              <a:rPr lang="en-GB" dirty="0"/>
              <a:t>requirement on all state-funded schools - including academies - to provide free school lunches on request for all pupils in reception, year 1 and year </a:t>
            </a:r>
            <a:r>
              <a:rPr lang="en-GB" dirty="0" smtClean="0"/>
              <a:t>2.</a:t>
            </a:r>
            <a:endParaRPr lang="en-GB" dirty="0"/>
          </a:p>
          <a:p>
            <a:r>
              <a:rPr lang="en-GB" dirty="0"/>
              <a:t>A</a:t>
            </a:r>
            <a:r>
              <a:rPr lang="en-GB" dirty="0" smtClean="0"/>
              <a:t>mendments </a:t>
            </a:r>
            <a:r>
              <a:rPr lang="en-GB" dirty="0"/>
              <a:t>to the law to protect children in cars from the dangers of second-hand </a:t>
            </a:r>
            <a:r>
              <a:rPr lang="en-GB" dirty="0" smtClean="0"/>
              <a:t>smoke.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E2965-984A-495E-877C-81008351A995}" type="slidenum">
              <a:rPr lang="en-GB" smtClean="0"/>
              <a:pPr/>
              <a:t>8</a:t>
            </a:fld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Children and Family Act 2014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488264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70852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B0C0C"/>
                </a:solidFill>
                <a:latin typeface="Lucida Sans Unicode" pitchFamily="34" charset="0"/>
                <a:cs typeface="Lucida Sans Unicode" pitchFamily="34" charset="0"/>
              </a:rPr>
              <a:t>The act will also help people to better balance their work and home life with the following measures</a:t>
            </a:r>
            <a:r>
              <a:rPr lang="en-GB" dirty="0" smtClean="0">
                <a:solidFill>
                  <a:srgbClr val="0B0C0C"/>
                </a:solidFill>
                <a:latin typeface="Lucida Sans Unicode" pitchFamily="34" charset="0"/>
                <a:cs typeface="Lucida Sans Unicode" pitchFamily="34" charset="0"/>
              </a:rPr>
              <a:t>:</a:t>
            </a:r>
          </a:p>
          <a:p>
            <a:pPr marL="0" indent="0">
              <a:buNone/>
            </a:pPr>
            <a:endParaRPr lang="en-GB" dirty="0" smtClean="0">
              <a:solidFill>
                <a:srgbClr val="0B0C0C"/>
              </a:solidFill>
              <a:latin typeface="nta"/>
            </a:endParaRPr>
          </a:p>
          <a:p>
            <a:r>
              <a:rPr lang="en-GB" dirty="0"/>
              <a:t>F</a:t>
            </a:r>
            <a:r>
              <a:rPr lang="en-GB" dirty="0" smtClean="0"/>
              <a:t>rom </a:t>
            </a:r>
            <a:r>
              <a:rPr lang="en-GB" dirty="0"/>
              <a:t>April 2015, mothers, fathers and adopters can opt to share parental leave around their child’s birth or placement. </a:t>
            </a:r>
            <a:endParaRPr lang="en-GB" dirty="0" smtClean="0"/>
          </a:p>
          <a:p>
            <a:r>
              <a:rPr lang="en-GB" dirty="0" smtClean="0"/>
              <a:t>This </a:t>
            </a:r>
            <a:r>
              <a:rPr lang="en-GB" dirty="0"/>
              <a:t>gives families more choice over taking leave in the first year - dads and mothers’ partners can take up to a year, or parents can take several months at the same </a:t>
            </a:r>
            <a:r>
              <a:rPr lang="en-GB" dirty="0" smtClean="0"/>
              <a:t>time.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E2965-984A-495E-877C-81008351A995}" type="slidenum">
              <a:rPr lang="en-GB" smtClean="0"/>
              <a:pPr/>
              <a:t>9</a:t>
            </a:fld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Children and Family Act 2014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258391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F</a:t>
            </a:r>
            <a:r>
              <a:rPr lang="en-GB" dirty="0" smtClean="0"/>
              <a:t>rom </a:t>
            </a:r>
            <a:r>
              <a:rPr lang="en-GB" dirty="0"/>
              <a:t>1 October 2014, prospective fathers or a mother’s partner can take time off to attend up to 2 antenatal </a:t>
            </a:r>
            <a:r>
              <a:rPr lang="en-GB" dirty="0" smtClean="0"/>
              <a:t>appointments.</a:t>
            </a:r>
            <a:endParaRPr lang="en-GB" dirty="0"/>
          </a:p>
          <a:p>
            <a:r>
              <a:rPr lang="en-GB" dirty="0"/>
              <a:t>A</a:t>
            </a:r>
            <a:r>
              <a:rPr lang="en-GB" dirty="0" smtClean="0"/>
              <a:t>doption </a:t>
            </a:r>
            <a:r>
              <a:rPr lang="en-GB" dirty="0"/>
              <a:t>leave and pay will reflect entitlements available to birth parents from April 2015 - no qualifying period for leave; enhanced pay to 90% of salary for the first 6 weeks; and time off to attend introductory appointments. </a:t>
            </a:r>
            <a:endParaRPr lang="en-GB" dirty="0" smtClean="0"/>
          </a:p>
          <a:p>
            <a:r>
              <a:rPr lang="en-GB" dirty="0" smtClean="0"/>
              <a:t>Intended </a:t>
            </a:r>
            <a:r>
              <a:rPr lang="en-GB" dirty="0"/>
              <a:t>parents in surrogacy and ‘foster to adopt’ arrangements will also qualify for adoption leave and </a:t>
            </a:r>
            <a:r>
              <a:rPr lang="en-GB" dirty="0" smtClean="0"/>
              <a:t>pay.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E2965-984A-495E-877C-81008351A995}" type="slidenum">
              <a:rPr lang="en-GB" smtClean="0"/>
              <a:pPr/>
              <a:t>10</a:t>
            </a:fld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Children and Family Act 2014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930647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</a:t>
            </a:r>
            <a:r>
              <a:rPr lang="en-GB" dirty="0" smtClean="0"/>
              <a:t>xtending </a:t>
            </a:r>
            <a:r>
              <a:rPr lang="en-GB" dirty="0"/>
              <a:t>the right to request flexible working to all employees from 30 June 2014</a:t>
            </a:r>
          </a:p>
          <a:p>
            <a:r>
              <a:rPr lang="en-GB" dirty="0"/>
              <a:t>R</a:t>
            </a:r>
            <a:r>
              <a:rPr lang="en-GB" dirty="0" smtClean="0"/>
              <a:t>eplacing </a:t>
            </a:r>
            <a:r>
              <a:rPr lang="en-GB" dirty="0"/>
              <a:t>the current statutory procedure, through which employers consider flexible working requests, with a duty on employers to consider with requests in a ‘reasonable’ manner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E2965-984A-495E-877C-81008351A995}" type="slidenum">
              <a:rPr lang="en-GB" smtClean="0"/>
              <a:pPr/>
              <a:t>11</a:t>
            </a:fld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Children and Family Act 2014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1066800" y="5391454"/>
            <a:ext cx="794623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20000"/>
              </a:spcBef>
            </a:pPr>
            <a:r>
              <a:rPr lang="en-GB" dirty="0">
                <a:solidFill>
                  <a:prstClr val="black"/>
                </a:solidFill>
                <a:hlinkClick r:id="rId2"/>
              </a:rPr>
              <a:t>https://www.gov.uk/government/news/landmark-children-and-families-act-2014-gains-royal-assent</a:t>
            </a:r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20411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While much of the content of the bill relates to England only, some provisions also relate to Wales.</a:t>
            </a:r>
          </a:p>
          <a:p>
            <a:r>
              <a:rPr lang="en-GB" dirty="0" smtClean="0"/>
              <a:t>These include:</a:t>
            </a:r>
          </a:p>
          <a:p>
            <a:r>
              <a:rPr lang="en-GB" dirty="0" smtClean="0"/>
              <a:t>Family justice – There are a number of provisions to change the operation of the family justice system, as recommended by the Family Justice Review.</a:t>
            </a:r>
          </a:p>
          <a:p>
            <a:r>
              <a:rPr lang="en-GB" dirty="0" smtClean="0"/>
              <a:t>Flexible working and rights to leave and pay – A number of provisions relate to flexible working for parents including the legislative commitments made in the Government Response to the Modern Workplaces consultation</a:t>
            </a:r>
            <a:r>
              <a:rPr lang="en-GB" dirty="0" smtClean="0"/>
              <a:t>.</a:t>
            </a:r>
          </a:p>
          <a:p>
            <a:pPr algn="r">
              <a:buNone/>
            </a:pPr>
            <a:r>
              <a:rPr lang="en-GB" dirty="0" smtClean="0"/>
              <a:t>(Children in Wales 2014)</a:t>
            </a:r>
            <a:endParaRPr lang="en-GB" dirty="0" smtClean="0"/>
          </a:p>
          <a:p>
            <a:pPr>
              <a:buNone/>
            </a:pP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E2965-984A-495E-877C-81008351A995}" type="slidenum">
              <a:rPr lang="en-GB" smtClean="0"/>
              <a:pPr/>
              <a:t>12</a:t>
            </a:fld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Children and Family Act 2014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895712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Children in Wales </a:t>
            </a:r>
            <a:r>
              <a:rPr lang="en-GB" dirty="0" smtClean="0"/>
              <a:t>(2014) </a:t>
            </a:r>
            <a:r>
              <a:rPr lang="en-GB" u="sng" dirty="0" smtClean="0"/>
              <a:t>Children and Families Act 2014</a:t>
            </a:r>
            <a:r>
              <a:rPr lang="en-GB" dirty="0" smtClean="0"/>
              <a:t> [Online] Available at: </a:t>
            </a:r>
            <a:r>
              <a:rPr lang="en-GB" dirty="0" smtClean="0">
                <a:hlinkClick r:id="rId2"/>
              </a:rPr>
              <a:t>http</a:t>
            </a:r>
            <a:r>
              <a:rPr lang="en-GB" dirty="0" smtClean="0">
                <a:hlinkClick r:id="rId2"/>
              </a:rPr>
              <a:t>://www.childreninwales.org.uk/policy-document/children-families-act-2014</a:t>
            </a:r>
            <a:r>
              <a:rPr lang="en-GB" dirty="0" smtClean="0">
                <a:hlinkClick r:id="rId2"/>
              </a:rPr>
              <a:t>/</a:t>
            </a:r>
            <a:r>
              <a:rPr lang="en-GB" dirty="0" smtClean="0"/>
              <a:t> Accessed 22</a:t>
            </a:r>
            <a:r>
              <a:rPr lang="en-GB" baseline="30000" dirty="0" smtClean="0"/>
              <a:t>nd</a:t>
            </a:r>
            <a:r>
              <a:rPr lang="en-GB" dirty="0" smtClean="0"/>
              <a:t> </a:t>
            </a:r>
            <a:r>
              <a:rPr lang="en-GB" dirty="0" smtClean="0"/>
              <a:t>N</a:t>
            </a:r>
            <a:r>
              <a:rPr lang="en-GB" dirty="0" smtClean="0"/>
              <a:t>ovember 2015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</a:t>
            </a: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18</TotalTime>
  <Words>704</Words>
  <Application>Microsoft Office PowerPoint</Application>
  <PresentationFormat>On-screen Show (4:3)</PresentationFormat>
  <Paragraphs>67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Concourse</vt:lpstr>
      <vt:lpstr>Legislation:  Children and Families Act 2014</vt:lpstr>
      <vt:lpstr>Legislation to support children and families</vt:lpstr>
      <vt:lpstr>New UK Laws for Vulnerable Children</vt:lpstr>
      <vt:lpstr>New UK Laws for Vulnerable Children</vt:lpstr>
      <vt:lpstr>Slide 5</vt:lpstr>
      <vt:lpstr>Children and Family Act 2014</vt:lpstr>
      <vt:lpstr>Children and Family Act 2014</vt:lpstr>
      <vt:lpstr>Children and Family Act 2014</vt:lpstr>
      <vt:lpstr>Children and Family Act 2014</vt:lpstr>
      <vt:lpstr>Children and Family Act 2014</vt:lpstr>
      <vt:lpstr>Children and Family Act 2014</vt:lpstr>
      <vt:lpstr>Children and Family Act 2014</vt:lpstr>
      <vt:lpstr>Reference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Legislation: CFA 2014</dc:title>
  <dc:creator>Karen Hudson</dc:creator>
  <cp:lastModifiedBy>Karen</cp:lastModifiedBy>
  <cp:revision>7</cp:revision>
  <dcterms:created xsi:type="dcterms:W3CDTF">2006-08-16T00:00:00Z</dcterms:created>
  <dcterms:modified xsi:type="dcterms:W3CDTF">2015-11-22T09:29:10Z</dcterms:modified>
</cp:coreProperties>
</file>