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96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591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12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17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616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15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809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947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57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113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00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49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Steps in the application process:</a:t>
            </a:r>
            <a:br>
              <a:rPr lang="en-GB" sz="3600" b="1" dirty="0" smtClean="0">
                <a:solidFill>
                  <a:schemeClr val="tx2"/>
                </a:solidFill>
              </a:rPr>
            </a:br>
            <a:r>
              <a:rPr lang="en-GB" sz="3600" dirty="0" smtClean="0">
                <a:solidFill>
                  <a:schemeClr val="tx2"/>
                </a:solidFill>
              </a:rPr>
              <a:t>Solicited or unsolicited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Preparation</a:t>
            </a:r>
          </a:p>
          <a:p>
            <a:r>
              <a:rPr lang="en-GB" dirty="0" smtClean="0"/>
              <a:t>Curriculum Vitae (CV)</a:t>
            </a:r>
          </a:p>
          <a:p>
            <a:r>
              <a:rPr lang="en-GB" dirty="0" smtClean="0"/>
              <a:t>Application letter</a:t>
            </a:r>
          </a:p>
          <a:p>
            <a:r>
              <a:rPr lang="en-GB" dirty="0" smtClean="0"/>
              <a:t>Interview</a:t>
            </a:r>
            <a:endParaRPr lang="en-GB" dirty="0"/>
          </a:p>
        </p:txBody>
      </p:sp>
      <p:pic>
        <p:nvPicPr>
          <p:cNvPr id="7170" name="Picture 2" descr="C:\Documents and Settings\bus-ad1\Local Settings\Temporary Internet Files\Content.IE5\00YY7TR3\MP9004422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2021"/>
            <a:ext cx="4283968" cy="285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72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Preparation: the key to success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module helps you to prepare </a:t>
            </a:r>
          </a:p>
          <a:p>
            <a:r>
              <a:rPr lang="en-GB" dirty="0" smtClean="0"/>
              <a:t>Must be academically valid as well as professionally or personally interesting</a:t>
            </a:r>
          </a:p>
          <a:p>
            <a:r>
              <a:rPr lang="en-GB" dirty="0" smtClean="0"/>
              <a:t>We must ‘register’/agree your placement</a:t>
            </a:r>
          </a:p>
          <a:p>
            <a:r>
              <a:rPr lang="en-GB" dirty="0" smtClean="0"/>
              <a:t>What does your target organisation want in placement applicants?  Find out. </a:t>
            </a:r>
          </a:p>
          <a:p>
            <a:r>
              <a:rPr lang="en-GB" dirty="0" smtClean="0"/>
              <a:t>They will scrutinise your personal profile so match this to their requirements as much as possible (won’t be 100%).</a:t>
            </a:r>
            <a:endParaRPr lang="en-GB" dirty="0"/>
          </a:p>
        </p:txBody>
      </p:sp>
      <p:pic>
        <p:nvPicPr>
          <p:cNvPr id="8194" name="Picture 2" descr="C:\Documents and Settings\bus-ad1\Local Settings\Temporary Internet Files\Content.IE5\ISXWFGTU\MP9003875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392" y="0"/>
            <a:ext cx="1880608" cy="263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69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Preparation: the key to success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your motivations and ambitions carefully as you’ll be asked to talk about them</a:t>
            </a:r>
          </a:p>
          <a:p>
            <a:r>
              <a:rPr lang="en-GB" dirty="0" smtClean="0"/>
              <a:t>Highlight your skills and characteristics too</a:t>
            </a:r>
          </a:p>
          <a:p>
            <a:r>
              <a:rPr lang="en-GB" dirty="0" smtClean="0"/>
              <a:t>Listing them won’t be enough</a:t>
            </a:r>
          </a:p>
          <a:p>
            <a:r>
              <a:rPr lang="en-GB" dirty="0" smtClean="0"/>
              <a:t>Provide examples for each competency you list – prove it!</a:t>
            </a:r>
          </a:p>
          <a:p>
            <a:r>
              <a:rPr lang="en-GB" dirty="0" smtClean="0"/>
              <a:t>Providers focus on your level of working and thinking – choose your level carefully</a:t>
            </a:r>
          </a:p>
          <a:p>
            <a:endParaRPr lang="en-GB" dirty="0"/>
          </a:p>
        </p:txBody>
      </p:sp>
      <p:pic>
        <p:nvPicPr>
          <p:cNvPr id="9219" name="Picture 3" descr="C:\Documents and Settings\bus-ad1\Local Settings\Temporary Internet Files\Content.IE5\Z3G12HBK\MC900089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715" y="116632"/>
            <a:ext cx="1364285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45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Preparation: </a:t>
            </a:r>
            <a:r>
              <a:rPr lang="en-GB" sz="3600" dirty="0" smtClean="0">
                <a:solidFill>
                  <a:srgbClr val="1F497D"/>
                </a:solidFill>
              </a:rPr>
              <a:t>BEFORE YOU APPLY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Gather as much information about the position/department/organisation/corporate culture/national culture (if overseas)</a:t>
            </a:r>
          </a:p>
          <a:p>
            <a:r>
              <a:rPr lang="en-GB" dirty="0" smtClean="0"/>
              <a:t>Sources: websites/annual reports/corporate newsletters/articles about the organisation/relevant literature (+ network)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NEVER REPLY TO AN AD WITHOUT DOING THIS</a:t>
            </a:r>
            <a:endParaRPr lang="en-GB" dirty="0"/>
          </a:p>
        </p:txBody>
      </p:sp>
      <p:pic>
        <p:nvPicPr>
          <p:cNvPr id="10242" name="Picture 2" descr="C:\Documents and Settings\bus-ad1\Local Settings\Temporary Internet Files\Content.IE5\RUFE6WE6\MP900448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226" y="0"/>
            <a:ext cx="1226266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40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Preparation: </a:t>
            </a:r>
            <a:r>
              <a:rPr lang="en-GB" sz="3600" dirty="0" smtClean="0">
                <a:solidFill>
                  <a:srgbClr val="1F497D"/>
                </a:solidFill>
              </a:rPr>
              <a:t/>
            </a:r>
            <a:br>
              <a:rPr lang="en-GB" sz="3600" dirty="0" smtClean="0">
                <a:solidFill>
                  <a:srgbClr val="1F497D"/>
                </a:solidFill>
              </a:rPr>
            </a:br>
            <a:r>
              <a:rPr lang="en-GB" sz="3600" b="1" dirty="0" smtClean="0">
                <a:solidFill>
                  <a:srgbClr val="1F497D"/>
                </a:solidFill>
              </a:rPr>
              <a:t>THE APPLICATION PROCEDURE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Stick to it – websites often give advice on this</a:t>
            </a:r>
          </a:p>
          <a:p>
            <a:r>
              <a:rPr lang="en-GB" dirty="0" smtClean="0"/>
              <a:t>Some are happy to be called, others prefer email/website/social media</a:t>
            </a:r>
          </a:p>
          <a:p>
            <a:r>
              <a:rPr lang="en-GB" dirty="0" smtClean="0"/>
              <a:t>If you can call, prepare thoroughly as first impressions count!</a:t>
            </a:r>
          </a:p>
          <a:p>
            <a:r>
              <a:rPr lang="en-GB" dirty="0" smtClean="0"/>
              <a:t>Write down the questions you want to ask and the answers you’re given</a:t>
            </a:r>
          </a:p>
          <a:p>
            <a:r>
              <a:rPr lang="en-GB" dirty="0" smtClean="0"/>
              <a:t>Quote the answers back in your application – why?  Personalises the application - warmer</a:t>
            </a:r>
            <a:endParaRPr lang="en-GB" dirty="0"/>
          </a:p>
        </p:txBody>
      </p:sp>
      <p:pic>
        <p:nvPicPr>
          <p:cNvPr id="11266" name="Picture 2" descr="C:\Documents and Settings\bus-ad1\Local Settings\Temporary Internet Files\Content.IE5\RUFE6WE6\MC900039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3665"/>
            <a:ext cx="1691680" cy="156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46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Preparation</a:t>
            </a:r>
            <a:r>
              <a:rPr lang="en-GB" sz="3600" dirty="0" smtClean="0">
                <a:solidFill>
                  <a:srgbClr val="1F497D"/>
                </a:solidFill>
              </a:rPr>
              <a:t>: </a:t>
            </a:r>
            <a:br>
              <a:rPr lang="en-GB" sz="3600" dirty="0" smtClean="0">
                <a:solidFill>
                  <a:srgbClr val="1F497D"/>
                </a:solidFill>
              </a:rPr>
            </a:br>
            <a:r>
              <a:rPr lang="en-GB" sz="3600" b="1" dirty="0" smtClean="0">
                <a:solidFill>
                  <a:srgbClr val="1F497D"/>
                </a:solidFill>
              </a:rPr>
              <a:t>THE APPLICATION PROCESS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</a:t>
            </a:r>
            <a:r>
              <a:rPr lang="en-GB" dirty="0" smtClean="0"/>
              <a:t>lso prepare what you want to </a:t>
            </a:r>
            <a:r>
              <a:rPr lang="en-GB" u="sng" dirty="0" smtClean="0"/>
              <a:t>SAY</a:t>
            </a:r>
          </a:p>
          <a:p>
            <a:r>
              <a:rPr lang="en-GB" dirty="0" smtClean="0"/>
              <a:t>Show you’ve done your research: mention any recent initiatives/news of a project to show you’re interested and motivated</a:t>
            </a:r>
          </a:p>
          <a:p>
            <a:r>
              <a:rPr lang="en-GB" dirty="0" smtClean="0"/>
              <a:t>Say you’re interested; show cultural empathy</a:t>
            </a:r>
          </a:p>
          <a:p>
            <a:r>
              <a:rPr lang="en-GB" dirty="0" smtClean="0"/>
              <a:t>Ensure that your covering letter and CV are as good as ready and send in to the contact person within 3 days of the conversation – say you’ll do this in your discussion – check preferred delivery method.</a:t>
            </a:r>
          </a:p>
          <a:p>
            <a:r>
              <a:rPr lang="en-GB" dirty="0" smtClean="0"/>
              <a:t>Double check all spelling – names/job titles</a:t>
            </a:r>
            <a:endParaRPr lang="en-GB" dirty="0"/>
          </a:p>
        </p:txBody>
      </p:sp>
      <p:pic>
        <p:nvPicPr>
          <p:cNvPr id="12290" name="Picture 2" descr="C:\Documents and Settings\bus-ad1\Local Settings\Temporary Internet Files\Content.IE5\TT2KBKDW\MP9004223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176" y="0"/>
            <a:ext cx="2369823" cy="157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244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Competencies demonstrated: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 smtClean="0"/>
              <a:t>Accuracy</a:t>
            </a:r>
          </a:p>
          <a:p>
            <a:pPr marL="0" indent="0">
              <a:buNone/>
            </a:pPr>
            <a:r>
              <a:rPr lang="en-GB" sz="3600" dirty="0" smtClean="0"/>
              <a:t>Decisiveness</a:t>
            </a:r>
          </a:p>
          <a:p>
            <a:pPr marL="0" indent="0">
              <a:buNone/>
            </a:pPr>
            <a:r>
              <a:rPr lang="en-GB" sz="3600" dirty="0" smtClean="0"/>
              <a:t>Motivation</a:t>
            </a:r>
          </a:p>
          <a:p>
            <a:pPr marL="0" indent="0">
              <a:buNone/>
            </a:pPr>
            <a:r>
              <a:rPr lang="en-GB" sz="3600" dirty="0" smtClean="0"/>
              <a:t>Empathy</a:t>
            </a:r>
          </a:p>
          <a:p>
            <a:pPr marL="0" indent="0">
              <a:buNone/>
            </a:pPr>
            <a:r>
              <a:rPr lang="en-GB" sz="3600" dirty="0" smtClean="0"/>
              <a:t>Intercultural competence</a:t>
            </a:r>
          </a:p>
          <a:p>
            <a:pPr marL="0" indent="0">
              <a:buNone/>
            </a:pPr>
            <a:r>
              <a:rPr lang="en-GB" sz="3600" dirty="0" smtClean="0"/>
              <a:t>Reliability</a:t>
            </a:r>
          </a:p>
          <a:p>
            <a:pPr marL="0" indent="0">
              <a:buNone/>
            </a:pPr>
            <a:r>
              <a:rPr lang="en-GB" sz="3600" dirty="0"/>
              <a:t>	</a:t>
            </a:r>
            <a:r>
              <a:rPr lang="en-GB" sz="3600" dirty="0" smtClean="0"/>
              <a:t>	</a:t>
            </a:r>
            <a:endParaRPr lang="en-GB" sz="3600" dirty="0"/>
          </a:p>
        </p:txBody>
      </p:sp>
      <p:pic>
        <p:nvPicPr>
          <p:cNvPr id="13314" name="Picture 2" descr="C:\Documents and Settings\bus-ad1\Local Settings\Temporary Internet Files\Content.IE5\C3G35BHB\MC91021704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645024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769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Curriculum Vitae </a:t>
            </a:r>
            <a:r>
              <a:rPr lang="en-GB" sz="3600" dirty="0" smtClean="0">
                <a:solidFill>
                  <a:schemeClr val="tx2"/>
                </a:solidFill>
              </a:rPr>
              <a:t>(CV)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A key document in the application process</a:t>
            </a:r>
          </a:p>
          <a:p>
            <a:pPr marL="0" indent="0">
              <a:buNone/>
            </a:pPr>
            <a:r>
              <a:rPr lang="en-GB" dirty="0" smtClean="0"/>
              <a:t>Your primary personal ‘sales pitch’ – it sells you!</a:t>
            </a:r>
          </a:p>
          <a:p>
            <a:pPr marL="0" indent="0">
              <a:buNone/>
            </a:pPr>
            <a:r>
              <a:rPr lang="en-GB" dirty="0" smtClean="0"/>
              <a:t>Your ‘personal brochure’ presenting you</a:t>
            </a:r>
          </a:p>
          <a:p>
            <a:pPr marL="0" indent="0">
              <a:buNone/>
            </a:pPr>
            <a:r>
              <a:rPr lang="en-GB" dirty="0" smtClean="0"/>
              <a:t>Accompanies your application letter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does a CV contain?</a:t>
            </a:r>
          </a:p>
          <a:p>
            <a:r>
              <a:rPr lang="en-GB" dirty="0" smtClean="0"/>
              <a:t>Summarises your education and life experience until now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long should it be?</a:t>
            </a:r>
          </a:p>
          <a:p>
            <a:r>
              <a:rPr lang="en-GB" dirty="0" smtClean="0"/>
              <a:t>1-2 sides of A4</a:t>
            </a:r>
            <a:endParaRPr lang="en-GB" dirty="0"/>
          </a:p>
          <a:p>
            <a:endParaRPr lang="en-GB" dirty="0"/>
          </a:p>
        </p:txBody>
      </p:sp>
      <p:pic>
        <p:nvPicPr>
          <p:cNvPr id="14338" name="Picture 2" descr="C:\Documents and Settings\bus-ad1\Local Settings\Temporary Internet Files\Content.IE5\3IZ7ON3B\MC9000561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398" y="31034"/>
            <a:ext cx="1841602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0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Curriculum Vitae (CV)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What’s the aim of your CV?</a:t>
            </a:r>
          </a:p>
          <a:p>
            <a:r>
              <a:rPr lang="en-GB" dirty="0" smtClean="0"/>
              <a:t>To motivate the reader to invite you to an interview</a:t>
            </a:r>
          </a:p>
          <a:p>
            <a:pPr marL="0" indent="0">
              <a:buNone/>
            </a:pPr>
            <a:r>
              <a:rPr lang="en-GB" b="1" dirty="0" smtClean="0"/>
              <a:t>It is not necessarily to make sure you secure the placement</a:t>
            </a:r>
            <a:endParaRPr lang="en-GB" b="1" dirty="0"/>
          </a:p>
          <a:p>
            <a:r>
              <a:rPr lang="en-GB" dirty="0" smtClean="0"/>
              <a:t>Use it to recommend you for an interview</a:t>
            </a:r>
          </a:p>
          <a:p>
            <a:r>
              <a:rPr lang="en-GB" dirty="0" smtClean="0"/>
              <a:t>Make yourself a suitable candidate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The aim of the </a:t>
            </a:r>
            <a:r>
              <a:rPr lang="en-GB" b="1" u="sng" dirty="0" smtClean="0"/>
              <a:t>interview</a:t>
            </a:r>
            <a:r>
              <a:rPr lang="en-GB" b="1" dirty="0" smtClean="0"/>
              <a:t> is to then secure the placement itself (if there is one)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362" name="Picture 2" descr="C:\Documents and Settings\bus-ad1\Local Settings\Temporary Internet Files\Content.IE5\5G7WGP6X\MC900231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390" y="116632"/>
            <a:ext cx="181818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5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Curriculum Vitae (CV</a:t>
            </a:r>
            <a:r>
              <a:rPr lang="en-GB" sz="3600" dirty="0" smtClean="0">
                <a:solidFill>
                  <a:srgbClr val="1F497D"/>
                </a:solidFill>
              </a:rPr>
              <a:t>):  It’s tricky…..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does an HR manager select people from a pile of CV’s? </a:t>
            </a:r>
          </a:p>
          <a:p>
            <a:r>
              <a:rPr lang="en-GB" dirty="0" smtClean="0"/>
              <a:t>You want yours to be on the ‘interview’ pile not the ‘doubtful’ or ‘rejected’ list</a:t>
            </a:r>
          </a:p>
          <a:p>
            <a:r>
              <a:rPr lang="en-GB" dirty="0" smtClean="0"/>
              <a:t>So it has to work hard for you</a:t>
            </a:r>
          </a:p>
          <a:p>
            <a:r>
              <a:rPr lang="en-GB" dirty="0" smtClean="0"/>
              <a:t>Some key steps to follow with your CV</a:t>
            </a:r>
            <a:endParaRPr lang="en-GB" dirty="0"/>
          </a:p>
        </p:txBody>
      </p:sp>
      <p:pic>
        <p:nvPicPr>
          <p:cNvPr id="16386" name="Picture 2" descr="C:\Documents and Settings\bus-ad1\Local Settings\Temporary Internet Files\Content.IE5\C3G35BHB\MC9000234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28339"/>
            <a:ext cx="1579161" cy="134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84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Curriculum Vitae (CV</a:t>
            </a:r>
            <a:r>
              <a:rPr lang="en-GB" sz="3600" dirty="0" smtClean="0">
                <a:solidFill>
                  <a:srgbClr val="1F497D"/>
                </a:solidFill>
              </a:rPr>
              <a:t>): </a:t>
            </a:r>
            <a:br>
              <a:rPr lang="en-GB" sz="3600" dirty="0" smtClean="0">
                <a:solidFill>
                  <a:srgbClr val="1F497D"/>
                </a:solidFill>
              </a:rPr>
            </a:br>
            <a:r>
              <a:rPr lang="en-GB" sz="3600" dirty="0" smtClean="0">
                <a:solidFill>
                  <a:srgbClr val="1F497D"/>
                </a:solidFill>
              </a:rPr>
              <a:t>It </a:t>
            </a:r>
            <a:r>
              <a:rPr lang="en-GB" sz="3600" b="1" dirty="0" smtClean="0">
                <a:solidFill>
                  <a:srgbClr val="1F497D"/>
                </a:solidFill>
              </a:rPr>
              <a:t>must.…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Attract attention  </a:t>
            </a:r>
            <a:r>
              <a:rPr lang="en-GB" dirty="0" smtClean="0"/>
              <a:t>(but take care here about going over the top)</a:t>
            </a:r>
          </a:p>
          <a:p>
            <a:pPr marL="0" indent="0">
              <a:buNone/>
            </a:pPr>
            <a:r>
              <a:rPr lang="en-GB" dirty="0" smtClean="0"/>
              <a:t>	- No coloured paper, unusual typefaces, 	   stating unusual hobbies – often 	   	   counterproductive</a:t>
            </a:r>
          </a:p>
          <a:p>
            <a:r>
              <a:rPr lang="en-GB" b="1" dirty="0" smtClean="0"/>
              <a:t>Let reader judge your suitability for the post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dirty="0" smtClean="0"/>
              <a:t>- must be able to see your knowledge and          	  experience at a glance</a:t>
            </a:r>
            <a:endParaRPr lang="en-GB" b="1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7410" name="Picture 2" descr="C:\Documents and Settings\bus-ad1\Local Settings\Temporary Internet Files\Content.IE5\00YY7TR3\MC91021636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813" y="28803"/>
            <a:ext cx="2253233" cy="196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6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Curriculum Vitae (CV):    It </a:t>
            </a:r>
            <a:r>
              <a:rPr lang="en-GB" sz="3600" b="1" u="sng" dirty="0">
                <a:solidFill>
                  <a:srgbClr val="1F497D"/>
                </a:solidFill>
              </a:rPr>
              <a:t>must.…</a:t>
            </a:r>
            <a:endParaRPr lang="en-GB" sz="36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Show the reader that you are serious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show basic competencies staff need such 	as neatness, forming sentences correctly, 	avoiding mistakes/spelling or grammatical 	errors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take the organisation seriously and show 	respect, be accurate and precise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leave what you </a:t>
            </a:r>
            <a:r>
              <a:rPr lang="en-GB" u="sng" dirty="0" smtClean="0"/>
              <a:t>want </a:t>
            </a:r>
            <a:r>
              <a:rPr lang="en-GB" dirty="0" smtClean="0"/>
              <a:t>to the covering 	letter</a:t>
            </a:r>
            <a:endParaRPr lang="en-GB" u="sng" dirty="0"/>
          </a:p>
        </p:txBody>
      </p:sp>
      <p:pic>
        <p:nvPicPr>
          <p:cNvPr id="18434" name="Picture 2" descr="C:\Documents and Settings\bus-ad1\Local Settings\Temporary Internet Files\Content.IE5\C3G35BHB\MC900439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25144"/>
            <a:ext cx="1472208" cy="14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66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Curriculum Vitae (CV):    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START WORK ON IT NOW</a:t>
            </a:r>
          </a:p>
          <a:p>
            <a:r>
              <a:rPr lang="en-GB" dirty="0" smtClean="0"/>
              <a:t>Update it regularly</a:t>
            </a:r>
          </a:p>
          <a:p>
            <a:r>
              <a:rPr lang="en-GB" dirty="0" smtClean="0"/>
              <a:t>Adapt it to each new post applied for by matching your skills/experience/competencies to those required for that specific role</a:t>
            </a:r>
          </a:p>
          <a:p>
            <a:r>
              <a:rPr lang="en-GB" dirty="0" smtClean="0"/>
              <a:t>Start with a basic CV you can then adapt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9458" name="Picture 2" descr="C:\Documents and Settings\bus-ad1\Local Settings\Temporary Internet Files\Content.IE5\00YY7TR3\MC900239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836" y="548680"/>
            <a:ext cx="236510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1116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b="1" u="sng" dirty="0" smtClean="0">
                <a:solidFill>
                  <a:srgbClr val="1F497D"/>
                </a:solidFill>
              </a:rPr>
              <a:t>Basic CV</a:t>
            </a:r>
            <a:r>
              <a:rPr lang="en-GB" sz="3600" b="1" dirty="0" smtClean="0">
                <a:solidFill>
                  <a:srgbClr val="1F497D"/>
                </a:solidFill>
              </a:rPr>
              <a:t> should contain…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All training, jobs, courses and other life experiences</a:t>
            </a:r>
          </a:p>
          <a:p>
            <a:r>
              <a:rPr lang="en-GB" dirty="0" smtClean="0"/>
              <a:t>Too big to send off to employers – you write this for yourself to get an overview with dates (in years)</a:t>
            </a:r>
          </a:p>
          <a:p>
            <a:r>
              <a:rPr lang="en-GB" dirty="0" smtClean="0"/>
              <a:t>When preparing it for an application, select those aspects relevant to that placement opportunity and omit the rest</a:t>
            </a:r>
          </a:p>
          <a:p>
            <a:r>
              <a:rPr lang="en-GB" dirty="0" smtClean="0"/>
              <a:t>Saves you time later: you’re not reinventing the wheel </a:t>
            </a:r>
            <a:endParaRPr lang="en-GB" dirty="0"/>
          </a:p>
        </p:txBody>
      </p:sp>
      <p:pic>
        <p:nvPicPr>
          <p:cNvPr id="20482" name="Picture 2" descr="C:\Documents and Settings\bus-ad1\Local Settings\Temporary Internet Files\Content.IE5\BOC54UZ2\MC900088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633" y="116632"/>
            <a:ext cx="1566367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01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CV advice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is no ‘single best way’ to create a CV</a:t>
            </a:r>
          </a:p>
          <a:p>
            <a:r>
              <a:rPr lang="en-GB" dirty="0" smtClean="0"/>
              <a:t>Aim: to create interest in you as a potential intern/employee</a:t>
            </a:r>
          </a:p>
          <a:p>
            <a:r>
              <a:rPr lang="en-GB" dirty="0" smtClean="0"/>
              <a:t>Can you organise your education, experience, other skills and qualifications so that the most information can be found in 15 seconds?</a:t>
            </a:r>
          </a:p>
          <a:p>
            <a:r>
              <a:rPr lang="en-GB" dirty="0" smtClean="0"/>
              <a:t>May need a personal summary at the start if no covering letter is produced (profile if networking)</a:t>
            </a:r>
            <a:endParaRPr lang="en-GB" dirty="0"/>
          </a:p>
        </p:txBody>
      </p:sp>
      <p:pic>
        <p:nvPicPr>
          <p:cNvPr id="21506" name="Picture 2" descr="C:\Documents and Settings\bus-ad1\Local Settings\Temporary Internet Files\Content.IE5\RUFE6WE6\MP9003414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"/>
            <a:ext cx="2120686" cy="151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2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The Ideal CV is…..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Complete view of your achievements, personal and professional</a:t>
            </a:r>
          </a:p>
          <a:p>
            <a:r>
              <a:rPr lang="en-GB" dirty="0" smtClean="0"/>
              <a:t>Concise and coherent (beware abbreviations)</a:t>
            </a:r>
          </a:p>
          <a:p>
            <a:r>
              <a:rPr lang="en-GB" dirty="0" smtClean="0"/>
              <a:t>Orderly – expand only what’s important, be consistent </a:t>
            </a:r>
          </a:p>
          <a:p>
            <a:r>
              <a:rPr lang="en-GB" dirty="0" smtClean="0"/>
              <a:t>Clear – no jargon: should be a pleasure to read</a:t>
            </a:r>
          </a:p>
          <a:p>
            <a:r>
              <a:rPr lang="en-GB" dirty="0" smtClean="0"/>
              <a:t>Interesting: try to keep the reader’s attention</a:t>
            </a:r>
          </a:p>
          <a:p>
            <a:r>
              <a:rPr lang="en-GB" dirty="0" smtClean="0"/>
              <a:t>Expand beyond what you did to why it helped you become more marketable as a candidate</a:t>
            </a:r>
            <a:endParaRPr lang="en-GB" dirty="0"/>
          </a:p>
        </p:txBody>
      </p:sp>
      <p:pic>
        <p:nvPicPr>
          <p:cNvPr id="22530" name="Picture 2" descr="C:\Documents and Settings\bus-ad1\Local Settings\Temporary Internet Files\Content.IE5\8G13O92Z\MC9000788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0648"/>
            <a:ext cx="2269332" cy="129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59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1F497D"/>
                </a:solidFill>
              </a:rPr>
              <a:t>The Ideal CV is…..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Professional:  don’t boast or be modest</a:t>
            </a:r>
          </a:p>
          <a:p>
            <a:pPr marL="0" indent="0">
              <a:buNone/>
            </a:pPr>
            <a:r>
              <a:rPr lang="en-GB" dirty="0" smtClean="0"/>
              <a:t>	- don’t lie/mislead or you’ll get found out 	at interview</a:t>
            </a:r>
          </a:p>
          <a:p>
            <a:r>
              <a:rPr lang="en-GB" dirty="0" smtClean="0"/>
              <a:t>Concrete:  give numbers where possible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how many people attended the event?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how many people did you supervise?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how big was your budget?</a:t>
            </a:r>
          </a:p>
          <a:p>
            <a:r>
              <a:rPr lang="en-GB" dirty="0" smtClean="0"/>
              <a:t>Appropriate: i.e. be a customised version of your basic CV both in terms of content and style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3554" name="Picture 2" descr="C:\Documents and Settings\bus-ad1\Local Settings\Temporary Internet Files\Content.IE5\5G7WGP6X\MC9004316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428" y="1166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004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CV Layout:</a:t>
            </a:r>
            <a:r>
              <a:rPr lang="en-GB" sz="3600" dirty="0" smtClean="0">
                <a:solidFill>
                  <a:schemeClr val="tx2"/>
                </a:solidFill>
              </a:rPr>
              <a:t> Key requirements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Customised CV is no longer than 2 pages A4</a:t>
            </a:r>
          </a:p>
          <a:p>
            <a:r>
              <a:rPr lang="en-GB" dirty="0" smtClean="0"/>
              <a:t>Should say CV at the top or it isn’t one</a:t>
            </a:r>
          </a:p>
          <a:p>
            <a:r>
              <a:rPr lang="en-GB" dirty="0" smtClean="0"/>
              <a:t>Mention what it’s an attachment to</a:t>
            </a:r>
          </a:p>
          <a:p>
            <a:r>
              <a:rPr lang="en-GB" dirty="0" smtClean="0"/>
              <a:t>Start with your most recent experiences rather than a logical chronological order</a:t>
            </a:r>
          </a:p>
          <a:p>
            <a:r>
              <a:rPr lang="en-GB" dirty="0" smtClean="0"/>
              <a:t>Years on the left, description one tab to right</a:t>
            </a:r>
          </a:p>
          <a:p>
            <a:r>
              <a:rPr lang="en-GB" dirty="0" smtClean="0"/>
              <a:t>Avoid months unless something was brief</a:t>
            </a:r>
            <a:endParaRPr lang="en-GB" dirty="0"/>
          </a:p>
        </p:txBody>
      </p:sp>
      <p:pic>
        <p:nvPicPr>
          <p:cNvPr id="24578" name="Picture 2" descr="C:\Documents and Settings\bus-ad1\Local Settings\Temporary Internet Files\Content.IE5\KCTXA56R\MC900383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561" y="188640"/>
            <a:ext cx="153942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92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CV Layout:</a:t>
            </a:r>
            <a:r>
              <a:rPr lang="en-GB" sz="3600" dirty="0">
                <a:solidFill>
                  <a:srgbClr val="1F497D"/>
                </a:solidFill>
              </a:rPr>
              <a:t> Key requirements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Get rid of ‘problems’: fill gaps with experience gained in those periods, explain why you didn’t finish something, ‘fresh challenge’</a:t>
            </a:r>
          </a:p>
          <a:p>
            <a:r>
              <a:rPr lang="en-GB" dirty="0" smtClean="0"/>
              <a:t>No mistakes and must be completely truthful</a:t>
            </a:r>
          </a:p>
          <a:p>
            <a:pPr marL="0" indent="0">
              <a:buNone/>
            </a:pPr>
            <a:r>
              <a:rPr lang="en-GB" dirty="0" smtClean="0"/>
              <a:t>    	(easy to check these days – google/social 	media profiles – time for a </a:t>
            </a:r>
            <a:r>
              <a:rPr lang="en-GB" dirty="0" err="1" smtClean="0"/>
              <a:t>cleanup</a:t>
            </a:r>
            <a:r>
              <a:rPr lang="en-GB" dirty="0" smtClean="0"/>
              <a:t>?)</a:t>
            </a:r>
          </a:p>
          <a:p>
            <a:r>
              <a:rPr lang="en-GB" dirty="0" smtClean="0"/>
              <a:t>Be serious – </a:t>
            </a:r>
            <a:r>
              <a:rPr lang="en-GB" i="1" dirty="0" smtClean="0"/>
              <a:t>serious email address needed!!</a:t>
            </a:r>
          </a:p>
          <a:p>
            <a:r>
              <a:rPr lang="en-GB" dirty="0" smtClean="0"/>
              <a:t>Be contactable throughout the process – check emails/phone daily</a:t>
            </a:r>
          </a:p>
          <a:p>
            <a:endParaRPr lang="en-GB" dirty="0"/>
          </a:p>
        </p:txBody>
      </p:sp>
      <p:pic>
        <p:nvPicPr>
          <p:cNvPr id="25602" name="Picture 2" descr="C:\Documents and Settings\bus-ad1\Local Settings\Temporary Internet Files\Content.IE5\005XH7UX\MC9004325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180500" cy="118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82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CV Layout:</a:t>
            </a:r>
            <a:r>
              <a:rPr lang="en-GB" sz="3600" dirty="0">
                <a:solidFill>
                  <a:srgbClr val="1F497D"/>
                </a:solidFill>
              </a:rPr>
              <a:t> Key requirements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it something worth </a:t>
            </a:r>
            <a:r>
              <a:rPr lang="en-GB" i="1" dirty="0" smtClean="0"/>
              <a:t>reading </a:t>
            </a:r>
            <a:r>
              <a:rPr lang="en-GB" dirty="0" smtClean="0"/>
              <a:t>not just a list – imagine yourself in the reader’s position and use the right hand column to elaborate</a:t>
            </a:r>
          </a:p>
          <a:p>
            <a:r>
              <a:rPr lang="en-GB" dirty="0" smtClean="0"/>
              <a:t>What different about you from the usual?</a:t>
            </a:r>
            <a:endParaRPr lang="en-GB" dirty="0"/>
          </a:p>
        </p:txBody>
      </p:sp>
      <p:pic>
        <p:nvPicPr>
          <p:cNvPr id="26626" name="Picture 2" descr="C:\Documents and Settings\bus-ad1\Local Settings\Temporary Internet Files\Content.IE5\Z3G12HBK\MC900078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750" y="3933056"/>
            <a:ext cx="1844563" cy="251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336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CV </a:t>
            </a:r>
            <a:r>
              <a:rPr lang="en-GB" sz="3600" b="1" dirty="0" smtClean="0">
                <a:solidFill>
                  <a:srgbClr val="1F497D"/>
                </a:solidFill>
              </a:rPr>
              <a:t>Format:  </a:t>
            </a:r>
            <a:r>
              <a:rPr lang="en-GB" sz="3600" dirty="0" smtClean="0">
                <a:solidFill>
                  <a:srgbClr val="1F497D"/>
                </a:solidFill>
              </a:rPr>
              <a:t> Sentence structure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Short, simple sentences (‘Chaired the staff meeting’ – no need to mention frequency, venue, who attended, agenda </a:t>
            </a:r>
            <a:r>
              <a:rPr lang="en-GB" dirty="0" err="1" smtClean="0"/>
              <a:t>etc</a:t>
            </a:r>
            <a:r>
              <a:rPr lang="en-GB" dirty="0" smtClean="0"/>
              <a:t> )</a:t>
            </a:r>
          </a:p>
          <a:p>
            <a:r>
              <a:rPr lang="en-GB" dirty="0" smtClean="0"/>
              <a:t>Try to avoid 1</a:t>
            </a:r>
            <a:r>
              <a:rPr lang="en-GB" baseline="30000" dirty="0" smtClean="0"/>
              <a:t>st</a:t>
            </a:r>
            <a:r>
              <a:rPr lang="en-GB" dirty="0" smtClean="0"/>
              <a:t> person (‘I did this…..): use 3</a:t>
            </a:r>
            <a:r>
              <a:rPr lang="en-GB" baseline="30000" dirty="0" smtClean="0"/>
              <a:t>rd</a:t>
            </a:r>
            <a:r>
              <a:rPr lang="en-GB" dirty="0" smtClean="0"/>
              <a:t>   </a:t>
            </a:r>
          </a:p>
          <a:p>
            <a:r>
              <a:rPr lang="en-GB" dirty="0" smtClean="0"/>
              <a:t>Write actively in simple past tense (‘Organised a seminar….’)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7650" name="Picture 2" descr="C:\Documents and Settings\bus-ad1\Local Settings\Temporary Internet Files\Content.IE5\RUFE6WE6\MP9003997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41168"/>
            <a:ext cx="2604789" cy="173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01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CV Format</a:t>
            </a:r>
            <a:r>
              <a:rPr lang="en-GB" sz="3600" b="1" dirty="0" smtClean="0">
                <a:solidFill>
                  <a:srgbClr val="1F497D"/>
                </a:solidFill>
              </a:rPr>
              <a:t>:  </a:t>
            </a:r>
            <a:r>
              <a:rPr lang="en-GB" sz="3600" dirty="0" smtClean="0">
                <a:solidFill>
                  <a:srgbClr val="1F497D"/>
                </a:solidFill>
              </a:rPr>
              <a:t>Vocabulary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transparent – avoid terms reader won’t understand </a:t>
            </a:r>
          </a:p>
          <a:p>
            <a:r>
              <a:rPr lang="en-GB" dirty="0" smtClean="0"/>
              <a:t>Be concrete – not just what you did but what you achieved.  Write it all down and make these clear</a:t>
            </a:r>
          </a:p>
          <a:p>
            <a:r>
              <a:rPr lang="en-GB" dirty="0" smtClean="0"/>
              <a:t>Use everyday words – no jargon, take care with abbreviations</a:t>
            </a:r>
            <a:endParaRPr lang="en-GB" dirty="0"/>
          </a:p>
        </p:txBody>
      </p:sp>
      <p:pic>
        <p:nvPicPr>
          <p:cNvPr id="28674" name="Picture 2" descr="C:\Documents and Settings\bus-ad1\Local Settings\Temporary Internet Files\Content.IE5\R6GKA3P0\MP900309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152" y="0"/>
            <a:ext cx="2260848" cy="161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08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CV Format</a:t>
            </a:r>
            <a:r>
              <a:rPr lang="en-GB" sz="3600" b="1" dirty="0" smtClean="0">
                <a:solidFill>
                  <a:srgbClr val="1F497D"/>
                </a:solidFill>
              </a:rPr>
              <a:t>:  </a:t>
            </a:r>
            <a:r>
              <a:rPr lang="en-GB" sz="3600" dirty="0" smtClean="0">
                <a:solidFill>
                  <a:srgbClr val="1F497D"/>
                </a:solidFill>
              </a:rPr>
              <a:t>Form/Layout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Maximum of 2 separate sheets of white A4 paper</a:t>
            </a:r>
          </a:p>
          <a:p>
            <a:r>
              <a:rPr lang="en-GB" dirty="0" smtClean="0"/>
              <a:t>Keep a calm layout – use wide, white margins on all sides (2.5cm) and a familiar font such as Verdana or Arial).  Align text to left</a:t>
            </a:r>
          </a:p>
          <a:p>
            <a:r>
              <a:rPr lang="en-GB" dirty="0" smtClean="0"/>
              <a:t>Use sub-headings, but don’t vary the text size.</a:t>
            </a:r>
          </a:p>
          <a:p>
            <a:r>
              <a:rPr lang="en-GB" dirty="0" smtClean="0"/>
              <a:t>Don’t underline; use bold for headings only</a:t>
            </a:r>
          </a:p>
          <a:p>
            <a:r>
              <a:rPr lang="en-GB" dirty="0" smtClean="0"/>
              <a:t>Don’t add images.  Only add your photo if you’ve been asked to/if normal for the particular organisation or a custom of the country concerned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400" dirty="0" err="1" smtClean="0"/>
              <a:t>Bolte</a:t>
            </a:r>
            <a:r>
              <a:rPr lang="en-GB" sz="2400" dirty="0" smtClean="0"/>
              <a:t> (2003 in Haag, 2013)</a:t>
            </a:r>
            <a:endParaRPr lang="en-GB" sz="2600" dirty="0"/>
          </a:p>
        </p:txBody>
      </p:sp>
      <p:pic>
        <p:nvPicPr>
          <p:cNvPr id="29698" name="Picture 2" descr="C:\Documents and Settings\bus-ad1\Local Settings\Temporary Internet Files\Content.IE5\US9IMP6S\MP9004485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345" y="5243516"/>
            <a:ext cx="2411760" cy="161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57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Application Letter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Here you link your strengths with the placement opportunity</a:t>
            </a:r>
          </a:p>
          <a:p>
            <a:r>
              <a:rPr lang="en-GB" dirty="0" smtClean="0"/>
              <a:t>Core message is why you are the most suitable candidate</a:t>
            </a:r>
          </a:p>
          <a:p>
            <a:r>
              <a:rPr lang="en-GB" dirty="0" smtClean="0"/>
              <a:t>Not designed to get you accepted immediately, but to get you invited to interview either in person or by phone</a:t>
            </a:r>
          </a:p>
          <a:p>
            <a:r>
              <a:rPr lang="en-GB" dirty="0" smtClean="0"/>
              <a:t>One of the hardest things to write – why?</a:t>
            </a:r>
          </a:p>
          <a:p>
            <a:r>
              <a:rPr lang="en-GB" dirty="0" smtClean="0"/>
              <a:t>You’re writing your letter for someone else – requires a certain style – target oriented writing</a:t>
            </a:r>
            <a:endParaRPr lang="en-GB" dirty="0"/>
          </a:p>
        </p:txBody>
      </p:sp>
      <p:pic>
        <p:nvPicPr>
          <p:cNvPr id="30722" name="Picture 2" descr="C:\Documents and Settings\bus-ad1\Local Settings\Temporary Internet Files\Content.IE5\US9IMP6S\MP900411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0"/>
            <a:ext cx="1619672" cy="107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182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Application Letter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It’s hard to put your motivation and aim into words</a:t>
            </a:r>
          </a:p>
          <a:p>
            <a:r>
              <a:rPr lang="en-GB" dirty="0" smtClean="0"/>
              <a:t>It’s difficult to describe yourself</a:t>
            </a:r>
          </a:p>
          <a:p>
            <a:r>
              <a:rPr lang="en-GB" dirty="0" smtClean="0"/>
              <a:t>It’s difficult to do this clearly and concisely</a:t>
            </a:r>
          </a:p>
          <a:p>
            <a:r>
              <a:rPr lang="en-GB" dirty="0" smtClean="0"/>
              <a:t>It’s difficult to find the right balance between boasting and modesty</a:t>
            </a:r>
          </a:p>
          <a:p>
            <a:r>
              <a:rPr lang="en-GB" dirty="0" smtClean="0"/>
              <a:t>It is most difficult to sell yourself through a letter – some find this uncomfortable</a:t>
            </a:r>
            <a:endParaRPr lang="en-GB" dirty="0"/>
          </a:p>
        </p:txBody>
      </p:sp>
      <p:pic>
        <p:nvPicPr>
          <p:cNvPr id="31746" name="Picture 2" descr="C:\Documents and Settings\bus-ad1\Local Settings\Temporary Internet Files\Content.IE5\Z3G12HBK\MC9001875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672" y="0"/>
            <a:ext cx="1477327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35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Application </a:t>
            </a:r>
            <a:r>
              <a:rPr lang="en-GB" sz="3600" b="1" dirty="0" smtClean="0">
                <a:solidFill>
                  <a:srgbClr val="1F497D"/>
                </a:solidFill>
              </a:rPr>
              <a:t>Letter:     AIDA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A</a:t>
            </a:r>
            <a:r>
              <a:rPr lang="en-GB" dirty="0" smtClean="0"/>
              <a:t>ttention (the reader’s…you need to stand out)</a:t>
            </a:r>
          </a:p>
          <a:p>
            <a:r>
              <a:rPr lang="en-GB" b="1" dirty="0" smtClean="0"/>
              <a:t>I</a:t>
            </a:r>
            <a:r>
              <a:rPr lang="en-GB" dirty="0" smtClean="0"/>
              <a:t>nterest  (show in para 1 that you have the profile needed – refer to CV’s personal profile)</a:t>
            </a:r>
          </a:p>
          <a:p>
            <a:r>
              <a:rPr lang="en-GB" b="1" dirty="0" smtClean="0"/>
              <a:t>D</a:t>
            </a:r>
            <a:r>
              <a:rPr lang="en-GB" dirty="0" smtClean="0"/>
              <a:t>esire  (can you make the reader </a:t>
            </a:r>
            <a:r>
              <a:rPr lang="en-GB" u="sng" dirty="0" smtClean="0"/>
              <a:t>want to </a:t>
            </a:r>
            <a:r>
              <a:rPr lang="en-GB" dirty="0" smtClean="0"/>
              <a:t>meet you? – use paras &amp; summarise key personal selling points re: knowledge and competencies)</a:t>
            </a:r>
          </a:p>
          <a:p>
            <a:r>
              <a:rPr lang="en-GB" b="1" dirty="0" smtClean="0"/>
              <a:t>A</a:t>
            </a:r>
            <a:r>
              <a:rPr lang="en-GB" dirty="0" smtClean="0"/>
              <a:t>ction  (motivate reader to act – go for the right mix of modesty and drive – ‘I truly believe that I am the right person for…..’)</a:t>
            </a:r>
            <a:endParaRPr lang="en-GB" b="1" dirty="0"/>
          </a:p>
        </p:txBody>
      </p:sp>
      <p:pic>
        <p:nvPicPr>
          <p:cNvPr id="32770" name="Picture 2" descr="C:\Documents and Settings\bus-ad1\Local Settings\Temporary Internet Files\Content.IE5\C3G35BHB\MC900104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145550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27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Application Letter</a:t>
            </a:r>
            <a:r>
              <a:rPr lang="en-GB" sz="3600" b="1" dirty="0" smtClean="0">
                <a:solidFill>
                  <a:srgbClr val="1F497D"/>
                </a:solidFill>
              </a:rPr>
              <a:t>:  </a:t>
            </a:r>
            <a:br>
              <a:rPr lang="en-GB" sz="3600" b="1" dirty="0" smtClean="0">
                <a:solidFill>
                  <a:srgbClr val="1F497D"/>
                </a:solidFill>
              </a:rPr>
            </a:br>
            <a:r>
              <a:rPr lang="en-GB" sz="3600" dirty="0" smtClean="0">
                <a:solidFill>
                  <a:srgbClr val="1F497D"/>
                </a:solidFill>
              </a:rPr>
              <a:t>Advertised post/Solicited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Recipient’s full address: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name of organisation, addressee, address</a:t>
            </a:r>
          </a:p>
          <a:p>
            <a:r>
              <a:rPr lang="en-GB" dirty="0" smtClean="0"/>
              <a:t>A subject: ‘Application for placement in…’</a:t>
            </a:r>
          </a:p>
          <a:p>
            <a:r>
              <a:rPr lang="en-GB" dirty="0" smtClean="0"/>
              <a:t>A personal greeting: ‘Dear Miss Smith….’</a:t>
            </a:r>
          </a:p>
          <a:p>
            <a:r>
              <a:rPr lang="en-GB" dirty="0" smtClean="0"/>
              <a:t>Information about where you found the placement advertisement – 1 paragraph using 1 sentence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3794" name="Picture 2" descr="C:\Documents and Settings\bus-ad1\Local Settings\Temporary Internet Files\Content.IE5\005XH7UX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9736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016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>
                <a:solidFill>
                  <a:srgbClr val="1F497D"/>
                </a:solidFill>
              </a:rPr>
              <a:t>Application Letter</a:t>
            </a:r>
            <a:r>
              <a:rPr lang="en-GB" sz="3600" b="1" dirty="0" smtClean="0">
                <a:solidFill>
                  <a:srgbClr val="1F497D"/>
                </a:solidFill>
              </a:rPr>
              <a:t>:  </a:t>
            </a:r>
            <a:br>
              <a:rPr lang="en-GB" sz="3600" b="1" dirty="0" smtClean="0">
                <a:solidFill>
                  <a:srgbClr val="1F497D"/>
                </a:solidFill>
              </a:rPr>
            </a:br>
            <a:r>
              <a:rPr lang="en-GB" sz="3600" dirty="0" smtClean="0">
                <a:solidFill>
                  <a:srgbClr val="1F497D"/>
                </a:solidFill>
              </a:rPr>
              <a:t>Advertised post/Solicited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Reason you are applying (i.e. your motivation) in 1 paragraph</a:t>
            </a:r>
          </a:p>
          <a:p>
            <a:r>
              <a:rPr lang="en-GB" dirty="0" smtClean="0"/>
              <a:t>Reason why YOU qualify for the placement (given your experience, competencies, training) in 1 or 2 paragraphs</a:t>
            </a:r>
          </a:p>
          <a:p>
            <a:r>
              <a:rPr lang="en-GB" dirty="0" smtClean="0"/>
              <a:t>Final paragraph (1-2 sentences) stating that you are willing to discuss your application at an interview</a:t>
            </a:r>
          </a:p>
          <a:p>
            <a:r>
              <a:rPr lang="en-GB" dirty="0" smtClean="0"/>
              <a:t>Yours sincerely</a:t>
            </a:r>
          </a:p>
          <a:p>
            <a:r>
              <a:rPr lang="en-GB" dirty="0" smtClean="0"/>
              <a:t>Your signature, name and address</a:t>
            </a:r>
          </a:p>
          <a:p>
            <a:r>
              <a:rPr lang="en-GB" dirty="0" smtClean="0"/>
              <a:t>A reference to your attached CV (Enclosure: Curriculum Vitae) at bottom of page</a:t>
            </a:r>
          </a:p>
          <a:p>
            <a:r>
              <a:rPr lang="en-GB" dirty="0" smtClean="0"/>
              <a:t>Be authentic!</a:t>
            </a:r>
          </a:p>
          <a:p>
            <a:r>
              <a:rPr lang="en-GB" dirty="0" smtClean="0"/>
              <a:t>Acts like an extended business card – impression given will help determine whether you’re interviewed or not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4818" name="Picture 2" descr="C:\Documents and Settings\bus-ad1\Local Settings\Temporary Internet Files\Content.IE5\Z3G12HBK\MP9004486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0"/>
            <a:ext cx="1979712" cy="1319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19" name="Picture 3" descr="C:\Documents and Settings\bus-ad1\Local Settings\Temporary Internet Files\Content.IE5\8G13O92Z\MP9004422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574" y="0"/>
            <a:ext cx="1979714" cy="1319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86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rgbClr val="1F497D"/>
                </a:solidFill>
              </a:rPr>
              <a:t>Application Letter:  </a:t>
            </a:r>
            <a:br>
              <a:rPr lang="en-GB" sz="3200" b="1" dirty="0">
                <a:solidFill>
                  <a:srgbClr val="1F497D"/>
                </a:solidFill>
              </a:rPr>
            </a:br>
            <a:r>
              <a:rPr lang="en-GB" sz="3200" dirty="0" smtClean="0">
                <a:solidFill>
                  <a:srgbClr val="1F497D"/>
                </a:solidFill>
              </a:rPr>
              <a:t>Unsolicited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Very similar layout to solicited </a:t>
            </a:r>
          </a:p>
          <a:p>
            <a:r>
              <a:rPr lang="en-GB" dirty="0" smtClean="0"/>
              <a:t>Omit subject (application for post….) and where you saw the opportunity</a:t>
            </a:r>
          </a:p>
          <a:p>
            <a:r>
              <a:rPr lang="en-GB" dirty="0" smtClean="0"/>
              <a:t>Different </a:t>
            </a:r>
            <a:r>
              <a:rPr lang="en-GB" b="1" dirty="0" smtClean="0"/>
              <a:t>approach </a:t>
            </a:r>
            <a:r>
              <a:rPr lang="en-GB" dirty="0" smtClean="0"/>
              <a:t>is needed as you’ve less knowledge (no ad to help) so prior research is </a:t>
            </a:r>
            <a:r>
              <a:rPr lang="en-GB" b="1" u="sng" dirty="0" smtClean="0"/>
              <a:t>vital</a:t>
            </a:r>
          </a:p>
          <a:p>
            <a:r>
              <a:rPr lang="en-GB" dirty="0" smtClean="0"/>
              <a:t>Call to check whether it’s possible to submit such an application and if so, who to address it to </a:t>
            </a:r>
            <a:endParaRPr lang="en-GB" dirty="0"/>
          </a:p>
        </p:txBody>
      </p:sp>
      <p:pic>
        <p:nvPicPr>
          <p:cNvPr id="35842" name="Picture 2" descr="C:\Documents and Settings\bus-ad1\Local Settings\Temporary Internet Files\Content.IE5\BOC54UZ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3529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3" name="Picture 3" descr="C:\Documents and Settings\bus-ad1\Local Settings\Temporary Internet Files\Content.IE5\Z3G12HBK\MP9004304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961" y="160041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971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rgbClr val="1F497D"/>
                </a:solidFill>
              </a:rPr>
              <a:t>Application Letter:  </a:t>
            </a:r>
            <a:br>
              <a:rPr lang="en-GB" sz="3200" b="1" dirty="0">
                <a:solidFill>
                  <a:srgbClr val="1F497D"/>
                </a:solidFill>
              </a:rPr>
            </a:br>
            <a:r>
              <a:rPr lang="en-GB" sz="3200" dirty="0" smtClean="0">
                <a:solidFill>
                  <a:srgbClr val="1F497D"/>
                </a:solidFill>
              </a:rPr>
              <a:t>Unsolicited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Get the right person when you call – networking beforehand may have helped here</a:t>
            </a:r>
          </a:p>
          <a:p>
            <a:r>
              <a:rPr lang="en-GB" dirty="0" smtClean="0"/>
              <a:t>They’ve not yet thought about taking a student on placement, so you need to build a bridge here</a:t>
            </a:r>
          </a:p>
          <a:p>
            <a:r>
              <a:rPr lang="en-GB" dirty="0" smtClean="0"/>
              <a:t>Ball is in your court:  ‘What can you do for us?’ </a:t>
            </a:r>
          </a:p>
          <a:p>
            <a:r>
              <a:rPr lang="en-GB" dirty="0" smtClean="0"/>
              <a:t>What do they need?  What could you most usefully do and contribute?</a:t>
            </a:r>
          </a:p>
          <a:p>
            <a:r>
              <a:rPr lang="en-GB" dirty="0" smtClean="0"/>
              <a:t>Consider placement length</a:t>
            </a:r>
            <a:endParaRPr lang="en-GB" dirty="0"/>
          </a:p>
        </p:txBody>
      </p:sp>
      <p:pic>
        <p:nvPicPr>
          <p:cNvPr id="36866" name="Picture 2" descr="C:\Documents and Settings\bus-ad1\Local Settings\Temporary Internet Files\Content.IE5\00YY7TR3\MP900405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0"/>
            <a:ext cx="1979712" cy="19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51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rgbClr val="1F497D"/>
                </a:solidFill>
              </a:rPr>
              <a:t>Application Letter:  </a:t>
            </a:r>
            <a:br>
              <a:rPr lang="en-GB" sz="3200" b="1" dirty="0">
                <a:solidFill>
                  <a:srgbClr val="1F497D"/>
                </a:solidFill>
              </a:rPr>
            </a:br>
            <a:r>
              <a:rPr lang="en-GB" sz="3200" dirty="0" smtClean="0">
                <a:solidFill>
                  <a:srgbClr val="1F497D"/>
                </a:solidFill>
              </a:rPr>
              <a:t>Unsolicited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Recipient’s full address: organisation’s name, addressee’s name, address</a:t>
            </a:r>
          </a:p>
          <a:p>
            <a:r>
              <a:rPr lang="en-GB" dirty="0" smtClean="0"/>
              <a:t>Subject: ‘e.g. unsolicited application for a placement in…..’</a:t>
            </a:r>
          </a:p>
          <a:p>
            <a:r>
              <a:rPr lang="en-GB" dirty="0" smtClean="0"/>
              <a:t>Dear Miss Smith</a:t>
            </a:r>
          </a:p>
          <a:p>
            <a:r>
              <a:rPr lang="en-GB" dirty="0" smtClean="0"/>
              <a:t>Reason why you’re applying for this particular department and/or organisation (your motivation) in 1 paragraph</a:t>
            </a:r>
            <a:endParaRPr lang="en-GB" dirty="0"/>
          </a:p>
        </p:txBody>
      </p:sp>
      <p:pic>
        <p:nvPicPr>
          <p:cNvPr id="37890" name="Picture 2" descr="C:\Documents and Settings\bus-ad1\Local Settings\Temporary Internet Files\Content.IE5\BOC54UZ2\MC900391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-1691"/>
            <a:ext cx="1456873" cy="1452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61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rgbClr val="1F497D"/>
                </a:solidFill>
              </a:rPr>
              <a:t>Application Letter:  </a:t>
            </a:r>
            <a:br>
              <a:rPr lang="en-GB" sz="3200" b="1" dirty="0">
                <a:solidFill>
                  <a:srgbClr val="1F497D"/>
                </a:solidFill>
              </a:rPr>
            </a:br>
            <a:r>
              <a:rPr lang="en-GB" sz="3200" dirty="0" smtClean="0">
                <a:solidFill>
                  <a:srgbClr val="1F497D"/>
                </a:solidFill>
              </a:rPr>
              <a:t>Unsolicited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contribution that you – given your experience, particular competencies, training – can make as a student on placement (1-2 paragraphs)</a:t>
            </a:r>
          </a:p>
          <a:p>
            <a:r>
              <a:rPr lang="en-GB" dirty="0" smtClean="0"/>
              <a:t>Final paragraph stating you are willing to discuss your application in an interview (1 paragraph, 1-2 sentences)</a:t>
            </a:r>
          </a:p>
          <a:p>
            <a:r>
              <a:rPr lang="en-GB" dirty="0" smtClean="0"/>
              <a:t>Yours sincerely; signature, name, address</a:t>
            </a:r>
          </a:p>
          <a:p>
            <a:r>
              <a:rPr lang="en-GB" dirty="0" smtClean="0"/>
              <a:t>Reference to attached CV (Enclosure: CV)</a:t>
            </a:r>
            <a:endParaRPr lang="en-GB" dirty="0"/>
          </a:p>
        </p:txBody>
      </p:sp>
      <p:pic>
        <p:nvPicPr>
          <p:cNvPr id="38914" name="Picture 2" descr="C:\Documents and Settings\bus-ad1\Local Settings\Temporary Internet Files\Content.IE5\RUFE6WE6\MP9004304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6632"/>
            <a:ext cx="1498476" cy="149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0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rgbClr val="1F497D"/>
                </a:solidFill>
              </a:rPr>
              <a:t>Application Letter:  </a:t>
            </a:r>
            <a:br>
              <a:rPr lang="en-GB" sz="3200" b="1" dirty="0">
                <a:solidFill>
                  <a:srgbClr val="1F497D"/>
                </a:solidFill>
              </a:rPr>
            </a:br>
            <a:r>
              <a:rPr lang="en-GB" sz="3200" dirty="0" smtClean="0">
                <a:solidFill>
                  <a:srgbClr val="1F497D"/>
                </a:solidFill>
              </a:rPr>
              <a:t>Unsolicited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have to work hard to win the reader over</a:t>
            </a:r>
          </a:p>
          <a:p>
            <a:r>
              <a:rPr lang="en-GB" dirty="0" smtClean="0"/>
              <a:t>Needs to be tailored to the reader personally</a:t>
            </a:r>
          </a:p>
          <a:p>
            <a:r>
              <a:rPr lang="en-GB" dirty="0" smtClean="0"/>
              <a:t>Research keywords the organisation uses regularly and use them</a:t>
            </a:r>
          </a:p>
          <a:p>
            <a:r>
              <a:rPr lang="en-GB" dirty="0" smtClean="0"/>
              <a:t>Talk to employees to find out</a:t>
            </a:r>
          </a:p>
          <a:p>
            <a:r>
              <a:rPr lang="en-GB" dirty="0" smtClean="0"/>
              <a:t>Show you’ve researched and understand their culture.</a:t>
            </a:r>
            <a:endParaRPr lang="en-GB" dirty="0"/>
          </a:p>
        </p:txBody>
      </p:sp>
      <p:pic>
        <p:nvPicPr>
          <p:cNvPr id="39938" name="Picture 2" descr="C:\Documents and Settings\bus-ad1\Local Settings\Temporary Internet Files\Content.IE5\005XH7UX\MP9004421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0"/>
            <a:ext cx="2137072" cy="162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31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Digital Applications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On websites of organisations</a:t>
            </a:r>
          </a:p>
          <a:p>
            <a:r>
              <a:rPr lang="en-GB" dirty="0" smtClean="0"/>
              <a:t>Must be completed – procedure is normally explained there</a:t>
            </a:r>
          </a:p>
          <a:p>
            <a:r>
              <a:rPr lang="en-GB" dirty="0" smtClean="0"/>
              <a:t>Email applications included here</a:t>
            </a:r>
          </a:p>
          <a:p>
            <a:r>
              <a:rPr lang="en-GB" dirty="0" smtClean="0"/>
              <a:t>Find out what’s required of you: email and CV attached only quite often, so your email becomes your covering letter.</a:t>
            </a:r>
          </a:p>
          <a:p>
            <a:r>
              <a:rPr lang="en-GB" dirty="0" smtClean="0"/>
              <a:t>Slightly less formal, and shorter than a covering letter normally would be</a:t>
            </a:r>
          </a:p>
          <a:p>
            <a:r>
              <a:rPr lang="en-GB" dirty="0" smtClean="0"/>
              <a:t>Be polite – you are still being tested/assessed</a:t>
            </a:r>
          </a:p>
          <a:p>
            <a:r>
              <a:rPr lang="en-GB" dirty="0" smtClean="0"/>
              <a:t>Could incorporate CV into the body of your message (prevents problems with file opening)</a:t>
            </a:r>
            <a:endParaRPr lang="en-GB" dirty="0"/>
          </a:p>
        </p:txBody>
      </p:sp>
      <p:pic>
        <p:nvPicPr>
          <p:cNvPr id="40962" name="Picture 2" descr="C:\Documents and Settings\bus-ad1\Local Settings\Temporary Internet Files\Content.IE5\KCTXA56R\MP9003879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0"/>
            <a:ext cx="1354629" cy="189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4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1795</Words>
  <Application>Microsoft Office PowerPoint</Application>
  <PresentationFormat>On-screen Show (4:3)</PresentationFormat>
  <Paragraphs>209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1_Office Theme</vt:lpstr>
      <vt:lpstr>Steps in the application process: Solicited or unsolicited</vt:lpstr>
      <vt:lpstr>Preparation: the key to success</vt:lpstr>
      <vt:lpstr>Preparation: the key to success</vt:lpstr>
      <vt:lpstr>Preparation: BEFORE YOU APPLY</vt:lpstr>
      <vt:lpstr>Preparation:  THE APPLICATION PROCEDURE</vt:lpstr>
      <vt:lpstr>Preparation:  THE APPLICATION PROCESS</vt:lpstr>
      <vt:lpstr>Competencies demonstrated:</vt:lpstr>
      <vt:lpstr>Curriculum Vitae (CV)</vt:lpstr>
      <vt:lpstr>Curriculum Vitae (CV)</vt:lpstr>
      <vt:lpstr>Curriculum Vitae (CV):  It’s tricky…..</vt:lpstr>
      <vt:lpstr>Curriculum Vitae (CV):  It must.…</vt:lpstr>
      <vt:lpstr>Curriculum Vitae (CV):    It must.…</vt:lpstr>
      <vt:lpstr>Curriculum Vitae (CV):    </vt:lpstr>
      <vt:lpstr>Basic CV should contain…</vt:lpstr>
      <vt:lpstr>CV advice</vt:lpstr>
      <vt:lpstr>The Ideal CV is…..</vt:lpstr>
      <vt:lpstr>The Ideal CV is…..</vt:lpstr>
      <vt:lpstr>CV Layout: Key requirements</vt:lpstr>
      <vt:lpstr>CV Layout: Key requirements</vt:lpstr>
      <vt:lpstr>CV Layout: Key requirements</vt:lpstr>
      <vt:lpstr>CV Format:   Sentence structure</vt:lpstr>
      <vt:lpstr>CV Format:  Vocabulary</vt:lpstr>
      <vt:lpstr>CV Format:  Form/Layout</vt:lpstr>
      <vt:lpstr>Application Letter</vt:lpstr>
      <vt:lpstr>Application Letter</vt:lpstr>
      <vt:lpstr>Application Letter:     AIDA</vt:lpstr>
      <vt:lpstr>Application Letter:   Advertised post/Solicited</vt:lpstr>
      <vt:lpstr>Application Letter:   Advertised post/Solicited</vt:lpstr>
      <vt:lpstr>Application Letter:   Unsolicited</vt:lpstr>
      <vt:lpstr>Application Letter:   Unsolicited</vt:lpstr>
      <vt:lpstr>Application Letter:   Unsolicited</vt:lpstr>
      <vt:lpstr>Application Letter:   Unsolicited</vt:lpstr>
      <vt:lpstr>Application Letter:   Unsolicited</vt:lpstr>
      <vt:lpstr>Digital Applications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Steps in the application process: Solicited or unsolicited</dc:title>
  <dc:creator>Mike</dc:creator>
  <cp:lastModifiedBy>Mike</cp:lastModifiedBy>
  <cp:revision>1</cp:revision>
  <dcterms:created xsi:type="dcterms:W3CDTF">2016-01-08T10:14:27Z</dcterms:created>
  <dcterms:modified xsi:type="dcterms:W3CDTF">2016-01-08T10:15:03Z</dcterms:modified>
</cp:coreProperties>
</file>