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8288000" cy="10287000"/>
  <p:notesSz cx="6858000" cy="9144000"/>
  <p:embeddedFontLst>
    <p:embeddedFont>
      <p:font typeface="Quattrocento" panose="02020502030000000404" pitchFamily="18" charset="0"/>
      <p:regular r:id="rId15"/>
    </p:embeddedFont>
    <p:embeddedFont>
      <p:font typeface="Quattrocento Bold" panose="020208020300000004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1056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iana Elena Bacalu" userId="84e1b5dd0f87fc62" providerId="LiveId" clId="{B862F63B-F73C-4ADB-8599-AD2C764F650E}"/>
    <pc:docChg chg="undo custSel addSld delSld modSld modMainMaster">
      <pc:chgData name="Tatiana Elena Bacalu" userId="84e1b5dd0f87fc62" providerId="LiveId" clId="{B862F63B-F73C-4ADB-8599-AD2C764F650E}" dt="2025-11-06T01:37:14.758" v="1541" actId="14100"/>
      <pc:docMkLst>
        <pc:docMk/>
      </pc:docMkLst>
      <pc:sldChg chg="addSp delSp modSp mod setBg">
        <pc:chgData name="Tatiana Elena Bacalu" userId="84e1b5dd0f87fc62" providerId="LiveId" clId="{B862F63B-F73C-4ADB-8599-AD2C764F650E}" dt="2025-11-05T06:33:30.761" v="1474" actId="313"/>
        <pc:sldMkLst>
          <pc:docMk/>
          <pc:sldMk cId="0" sldId="256"/>
        </pc:sldMkLst>
        <pc:spChg chg="add mod">
          <ac:chgData name="Tatiana Elena Bacalu" userId="84e1b5dd0f87fc62" providerId="LiveId" clId="{B862F63B-F73C-4ADB-8599-AD2C764F650E}" dt="2025-11-03T17:32:38.417" v="1452" actId="255"/>
          <ac:spMkLst>
            <pc:docMk/>
            <pc:sldMk cId="0" sldId="256"/>
            <ac:spMk id="2" creationId="{576399A5-A7D1-CA4D-1730-C703BA67EE6A}"/>
          </ac:spMkLst>
        </pc:spChg>
        <pc:spChg chg="add mod">
          <ac:chgData name="Tatiana Elena Bacalu" userId="84e1b5dd0f87fc62" providerId="LiveId" clId="{B862F63B-F73C-4ADB-8599-AD2C764F650E}" dt="2025-11-05T06:33:30.761" v="1474" actId="313"/>
          <ac:spMkLst>
            <pc:docMk/>
            <pc:sldMk cId="0" sldId="256"/>
            <ac:spMk id="3" creationId="{E278DB4D-22C8-DFA4-1762-AFB8937E8FAF}"/>
          </ac:spMkLst>
        </pc:spChg>
        <pc:spChg chg="mod">
          <ac:chgData name="Tatiana Elena Bacalu" userId="84e1b5dd0f87fc62" providerId="LiveId" clId="{B862F63B-F73C-4ADB-8599-AD2C764F650E}" dt="2025-10-29T22:28:06.844" v="340" actId="2710"/>
          <ac:spMkLst>
            <pc:docMk/>
            <pc:sldMk cId="0" sldId="256"/>
            <ac:spMk id="8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3T17:31:31.320" v="1447" actId="14100"/>
          <ac:grpSpMkLst>
            <pc:docMk/>
            <pc:sldMk cId="0" sldId="256"/>
            <ac:grpSpMk id="6" creationId="{00000000-0000-0000-0000-000000000000}"/>
          </ac:grpSpMkLst>
        </pc:grpChg>
        <pc:picChg chg="add mod">
          <ac:chgData name="Tatiana Elena Bacalu" userId="84e1b5dd0f87fc62" providerId="LiveId" clId="{B862F63B-F73C-4ADB-8599-AD2C764F650E}" dt="2025-11-03T17:36:18.241" v="1466" actId="1076"/>
          <ac:picMkLst>
            <pc:docMk/>
            <pc:sldMk cId="0" sldId="256"/>
            <ac:picMk id="4" creationId="{FE17AE50-7E1B-CDA7-11BA-77EC9470B183}"/>
          </ac:picMkLst>
        </pc:picChg>
      </pc:sldChg>
      <pc:sldChg chg="addSp delSp modSp mod setBg">
        <pc:chgData name="Tatiana Elena Bacalu" userId="84e1b5dd0f87fc62" providerId="LiveId" clId="{B862F63B-F73C-4ADB-8599-AD2C764F650E}" dt="2025-11-03T17:32:59.559" v="1453" actId="1076"/>
        <pc:sldMkLst>
          <pc:docMk/>
          <pc:sldMk cId="0" sldId="257"/>
        </pc:sldMkLst>
        <pc:spChg chg="add mod">
          <ac:chgData name="Tatiana Elena Bacalu" userId="84e1b5dd0f87fc62" providerId="LiveId" clId="{B862F63B-F73C-4ADB-8599-AD2C764F650E}" dt="2025-10-29T22:31:12.946" v="360" actId="1076"/>
          <ac:spMkLst>
            <pc:docMk/>
            <pc:sldMk cId="0" sldId="257"/>
            <ac:spMk id="3" creationId="{99466CDD-D23F-0E4A-8049-8A522935C50A}"/>
          </ac:spMkLst>
        </pc:spChg>
        <pc:spChg chg="mod">
          <ac:chgData name="Tatiana Elena Bacalu" userId="84e1b5dd0f87fc62" providerId="LiveId" clId="{B862F63B-F73C-4ADB-8599-AD2C764F650E}" dt="2025-11-03T17:32:59.559" v="1453" actId="1076"/>
          <ac:spMkLst>
            <pc:docMk/>
            <pc:sldMk cId="0" sldId="257"/>
            <ac:spMk id="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4:40.658" v="381" actId="122"/>
          <ac:spMkLst>
            <pc:docMk/>
            <pc:sldMk cId="0" sldId="257"/>
            <ac:spMk id="1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3:39.841" v="376" actId="1076"/>
          <ac:spMkLst>
            <pc:docMk/>
            <pc:sldMk cId="0" sldId="257"/>
            <ac:spMk id="1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0:26.237" v="352" actId="1076"/>
          <ac:spMkLst>
            <pc:docMk/>
            <pc:sldMk cId="0" sldId="257"/>
            <ac:spMk id="12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3:17.821" v="374" actId="1076"/>
          <ac:spMkLst>
            <pc:docMk/>
            <pc:sldMk cId="0" sldId="257"/>
            <ac:spMk id="1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3:28.644" v="375" actId="1076"/>
          <ac:spMkLst>
            <pc:docMk/>
            <pc:sldMk cId="0" sldId="257"/>
            <ac:spMk id="1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4:16.351" v="379" actId="14100"/>
          <ac:spMkLst>
            <pc:docMk/>
            <pc:sldMk cId="0" sldId="257"/>
            <ac:spMk id="17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0-28T20:48:13.075" v="108" actId="1076"/>
          <ac:grpSpMkLst>
            <pc:docMk/>
            <pc:sldMk cId="0" sldId="257"/>
            <ac:grpSpMk id="7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0-28T20:48:07.149" v="107" actId="1076"/>
          <ac:grpSpMkLst>
            <pc:docMk/>
            <pc:sldMk cId="0" sldId="257"/>
            <ac:grpSpMk id="15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6T01:37:14.758" v="1541" actId="14100"/>
        <pc:sldMkLst>
          <pc:docMk/>
          <pc:sldMk cId="0" sldId="258"/>
        </pc:sldMkLst>
        <pc:spChg chg="mod">
          <ac:chgData name="Tatiana Elena Bacalu" userId="84e1b5dd0f87fc62" providerId="LiveId" clId="{B862F63B-F73C-4ADB-8599-AD2C764F650E}" dt="2025-10-29T22:35:21.975" v="385" actId="123"/>
          <ac:spMkLst>
            <pc:docMk/>
            <pc:sldMk cId="0" sldId="258"/>
            <ac:spMk id="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3:11.064" v="1402" actId="1076"/>
          <ac:spMkLst>
            <pc:docMk/>
            <pc:sldMk cId="0" sldId="258"/>
            <ac:spMk id="8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6T01:36:38.110" v="1540" actId="20577"/>
          <ac:spMkLst>
            <pc:docMk/>
            <pc:sldMk cId="0" sldId="258"/>
            <ac:spMk id="1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8T20:50:12.563" v="120" actId="255"/>
          <ac:spMkLst>
            <pc:docMk/>
            <pc:sldMk cId="0" sldId="258"/>
            <ac:spMk id="1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5:43.792" v="389" actId="123"/>
          <ac:spMkLst>
            <pc:docMk/>
            <pc:sldMk cId="0" sldId="258"/>
            <ac:spMk id="1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6:27.536" v="395" actId="1076"/>
          <ac:spMkLst>
            <pc:docMk/>
            <pc:sldMk cId="0" sldId="258"/>
            <ac:spMk id="2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37:23.911" v="402" actId="1076"/>
          <ac:spMkLst>
            <pc:docMk/>
            <pc:sldMk cId="0" sldId="258"/>
            <ac:spMk id="23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6T01:37:14.758" v="1541" actId="14100"/>
          <ac:grpSpMkLst>
            <pc:docMk/>
            <pc:sldMk cId="0" sldId="258"/>
            <ac:grpSpMk id="6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0-29T22:35:34.455" v="387" actId="1076"/>
          <ac:grpSpMkLst>
            <pc:docMk/>
            <pc:sldMk cId="0" sldId="258"/>
            <ac:grpSpMk id="15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0-29T22:36:21.534" v="394" actId="1076"/>
          <ac:grpSpMkLst>
            <pc:docMk/>
            <pc:sldMk cId="0" sldId="258"/>
            <ac:grpSpMk id="18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0-29T22:37:04.015" v="400" actId="1076"/>
          <ac:grpSpMkLst>
            <pc:docMk/>
            <pc:sldMk cId="0" sldId="258"/>
            <ac:grpSpMk id="21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6T01:31:25.604" v="1525"/>
        <pc:sldMkLst>
          <pc:docMk/>
          <pc:sldMk cId="0" sldId="259"/>
        </pc:sldMkLst>
        <pc:spChg chg="mod">
          <ac:chgData name="Tatiana Elena Bacalu" userId="84e1b5dd0f87fc62" providerId="LiveId" clId="{B862F63B-F73C-4ADB-8599-AD2C764F650E}" dt="2025-10-29T22:48:47.911" v="479" actId="1076"/>
          <ac:spMkLst>
            <pc:docMk/>
            <pc:sldMk cId="0" sldId="259"/>
            <ac:spMk id="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44:41.393" v="451" actId="122"/>
          <ac:spMkLst>
            <pc:docMk/>
            <pc:sldMk cId="0" sldId="259"/>
            <ac:spMk id="1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03.090" v="1404" actId="13926"/>
          <ac:spMkLst>
            <pc:docMk/>
            <pc:sldMk cId="0" sldId="259"/>
            <ac:spMk id="1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47:56.122" v="474" actId="1076"/>
          <ac:spMkLst>
            <pc:docMk/>
            <pc:sldMk cId="0" sldId="259"/>
            <ac:spMk id="1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06.446" v="1405" actId="13926"/>
          <ac:spMkLst>
            <pc:docMk/>
            <pc:sldMk cId="0" sldId="259"/>
            <ac:spMk id="2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0:47.699" v="1390" actId="1076"/>
          <ac:spMkLst>
            <pc:docMk/>
            <pc:sldMk cId="0" sldId="259"/>
            <ac:spMk id="2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24.221" v="1408" actId="13926"/>
          <ac:spMkLst>
            <pc:docMk/>
            <pc:sldMk cId="0" sldId="259"/>
            <ac:spMk id="3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2:24.910" v="1400" actId="1076"/>
          <ac:spMkLst>
            <pc:docMk/>
            <pc:sldMk cId="0" sldId="259"/>
            <ac:spMk id="3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0-29T22:46:40.421" v="465" actId="1076"/>
          <ac:spMkLst>
            <pc:docMk/>
            <pc:sldMk cId="0" sldId="259"/>
            <ac:spMk id="3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21.728" v="1407" actId="13926"/>
          <ac:spMkLst>
            <pc:docMk/>
            <pc:sldMk cId="0" sldId="259"/>
            <ac:spMk id="3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0:59.317" v="1392" actId="1076"/>
          <ac:spMkLst>
            <pc:docMk/>
            <pc:sldMk cId="0" sldId="259"/>
            <ac:spMk id="38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0-29T22:44:44.277" v="452" actId="1076"/>
          <ac:grpSpMkLst>
            <pc:docMk/>
            <pc:sldMk cId="0" sldId="259"/>
            <ac:grpSpMk id="9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0-29T22:46:56.439" v="467" actId="1076"/>
          <ac:grpSpMkLst>
            <pc:docMk/>
            <pc:sldMk cId="0" sldId="259"/>
            <ac:grpSpMk id="11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20:21.848" v="1388" actId="1076"/>
          <ac:grpSpMkLst>
            <pc:docMk/>
            <pc:sldMk cId="0" sldId="259"/>
            <ac:grpSpMk id="18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22:03.170" v="1399" actId="14100"/>
          <ac:grpSpMkLst>
            <pc:docMk/>
            <pc:sldMk cId="0" sldId="259"/>
            <ac:grpSpMk id="25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24:12.037" v="1406" actId="1076"/>
          <ac:grpSpMkLst>
            <pc:docMk/>
            <pc:sldMk cId="0" sldId="259"/>
            <ac:grpSpMk id="32" creationId="{00000000-0000-0000-0000-000000000000}"/>
          </ac:grpSpMkLst>
        </pc:grpChg>
      </pc:sldChg>
      <pc:sldChg chg="addSp delSp modSp mod setBg">
        <pc:chgData name="Tatiana Elena Bacalu" userId="84e1b5dd0f87fc62" providerId="LiveId" clId="{B862F63B-F73C-4ADB-8599-AD2C764F650E}" dt="2025-11-06T01:28:54.180" v="1480" actId="14100"/>
        <pc:sldMkLst>
          <pc:docMk/>
          <pc:sldMk cId="0" sldId="260"/>
        </pc:sldMkLst>
        <pc:spChg chg="mod">
          <ac:chgData name="Tatiana Elena Bacalu" userId="84e1b5dd0f87fc62" providerId="LiveId" clId="{B862F63B-F73C-4ADB-8599-AD2C764F650E}" dt="2025-10-29T22:51:59.246" v="490" actId="1076"/>
          <ac:spMkLst>
            <pc:docMk/>
            <pc:sldMk cId="0" sldId="260"/>
            <ac:spMk id="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6:52.986" v="612" actId="1076"/>
          <ac:spMkLst>
            <pc:docMk/>
            <pc:sldMk cId="0" sldId="260"/>
            <ac:spMk id="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40.633" v="1409" actId="13926"/>
          <ac:spMkLst>
            <pc:docMk/>
            <pc:sldMk cId="0" sldId="260"/>
            <ac:spMk id="1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6:24.052" v="607" actId="1076"/>
          <ac:spMkLst>
            <pc:docMk/>
            <pc:sldMk cId="0" sldId="260"/>
            <ac:spMk id="1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8:39.961" v="619" actId="1076"/>
          <ac:spMkLst>
            <pc:docMk/>
            <pc:sldMk cId="0" sldId="260"/>
            <ac:spMk id="12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44.146" v="1410" actId="13926"/>
          <ac:spMkLst>
            <pc:docMk/>
            <pc:sldMk cId="0" sldId="260"/>
            <ac:spMk id="15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8:26.473" v="616" actId="1076"/>
          <ac:spMkLst>
            <pc:docMk/>
            <pc:sldMk cId="0" sldId="260"/>
            <ac:spMk id="1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5:39.928" v="601" actId="1076"/>
          <ac:spMkLst>
            <pc:docMk/>
            <pc:sldMk cId="0" sldId="260"/>
            <ac:spMk id="1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4:54.029" v="1412" actId="13926"/>
          <ac:spMkLst>
            <pc:docMk/>
            <pc:sldMk cId="0" sldId="260"/>
            <ac:spMk id="2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5:17.762" v="598" actId="1076"/>
          <ac:spMkLst>
            <pc:docMk/>
            <pc:sldMk cId="0" sldId="260"/>
            <ac:spMk id="2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7:08.902" v="613" actId="1076"/>
          <ac:spMkLst>
            <pc:docMk/>
            <pc:sldMk cId="0" sldId="260"/>
            <ac:spMk id="22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25:10.508" v="1413" actId="13926"/>
          <ac:spMkLst>
            <pc:docMk/>
            <pc:sldMk cId="0" sldId="260"/>
            <ac:spMk id="25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13:03.019" v="594" actId="1076"/>
          <ac:spMkLst>
            <pc:docMk/>
            <pc:sldMk cId="0" sldId="260"/>
            <ac:spMk id="2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16:14.712" v="1059" actId="1076"/>
          <ac:spMkLst>
            <pc:docMk/>
            <pc:sldMk cId="0" sldId="260"/>
            <ac:spMk id="30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3T16:16:46.309" v="611" actId="1076"/>
          <ac:grpSpMkLst>
            <pc:docMk/>
            <pc:sldMk cId="0" sldId="260"/>
            <ac:grpSpMk id="8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18:35.277" v="618" actId="1076"/>
          <ac:grpSpMkLst>
            <pc:docMk/>
            <pc:sldMk cId="0" sldId="260"/>
            <ac:grpSpMk id="13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15:30.970" v="600" actId="1076"/>
          <ac:grpSpMkLst>
            <pc:docMk/>
            <pc:sldMk cId="0" sldId="260"/>
            <ac:grpSpMk id="18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19:21.982" v="621" actId="1076"/>
          <ac:grpSpMkLst>
            <pc:docMk/>
            <pc:sldMk cId="0" sldId="260"/>
            <ac:grpSpMk id="23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6T01:28:54.180" v="1480" actId="14100"/>
          <ac:grpSpMkLst>
            <pc:docMk/>
            <pc:sldMk cId="0" sldId="260"/>
            <ac:grpSpMk id="27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16:21.834" v="1060" actId="1076"/>
          <ac:grpSpMkLst>
            <pc:docMk/>
            <pc:sldMk cId="0" sldId="260"/>
            <ac:grpSpMk id="29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3T17:13:44.856" v="1049"/>
        <pc:sldMkLst>
          <pc:docMk/>
          <pc:sldMk cId="0" sldId="261"/>
        </pc:sldMkLst>
        <pc:spChg chg="mod">
          <ac:chgData name="Tatiana Elena Bacalu" userId="84e1b5dd0f87fc62" providerId="LiveId" clId="{B862F63B-F73C-4ADB-8599-AD2C764F650E}" dt="2025-11-03T16:34:35.153" v="683" actId="1076"/>
          <ac:spMkLst>
            <pc:docMk/>
            <pc:sldMk cId="0" sldId="261"/>
            <ac:spMk id="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28:34.944" v="628" actId="123"/>
          <ac:spMkLst>
            <pc:docMk/>
            <pc:sldMk cId="0" sldId="261"/>
            <ac:spMk id="1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29:01.009" v="632" actId="123"/>
          <ac:spMkLst>
            <pc:docMk/>
            <pc:sldMk cId="0" sldId="261"/>
            <ac:spMk id="1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0:08.793" v="638" actId="2710"/>
          <ac:spMkLst>
            <pc:docMk/>
            <pc:sldMk cId="0" sldId="261"/>
            <ac:spMk id="2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0:28.606" v="642" actId="2710"/>
          <ac:spMkLst>
            <pc:docMk/>
            <pc:sldMk cId="0" sldId="261"/>
            <ac:spMk id="22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1:12.916" v="650" actId="2710"/>
          <ac:spMkLst>
            <pc:docMk/>
            <pc:sldMk cId="0" sldId="261"/>
            <ac:spMk id="29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0:57.136" v="646" actId="2710"/>
          <ac:spMkLst>
            <pc:docMk/>
            <pc:sldMk cId="0" sldId="261"/>
            <ac:spMk id="3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1:38.879" v="654" actId="123"/>
          <ac:spMkLst>
            <pc:docMk/>
            <pc:sldMk cId="0" sldId="261"/>
            <ac:spMk id="3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2:02.524" v="658" actId="255"/>
          <ac:spMkLst>
            <pc:docMk/>
            <pc:sldMk cId="0" sldId="261"/>
            <ac:spMk id="38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2:27.924" v="662" actId="255"/>
          <ac:spMkLst>
            <pc:docMk/>
            <pc:sldMk cId="0" sldId="261"/>
            <ac:spMk id="45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3:03.199" v="668" actId="2710"/>
          <ac:spMkLst>
            <pc:docMk/>
            <pc:sldMk cId="0" sldId="261"/>
            <ac:spMk id="4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3:48.721" v="677" actId="123"/>
          <ac:spMkLst>
            <pc:docMk/>
            <pc:sldMk cId="0" sldId="261"/>
            <ac:spMk id="5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3:23.028" v="672" actId="2710"/>
          <ac:spMkLst>
            <pc:docMk/>
            <pc:sldMk cId="0" sldId="261"/>
            <ac:spMk id="54" creationId="{00000000-0000-0000-0000-000000000000}"/>
          </ac:spMkLst>
        </pc:spChg>
      </pc:sldChg>
      <pc:sldChg chg="delSp modSp mod setBg">
        <pc:chgData name="Tatiana Elena Bacalu" userId="84e1b5dd0f87fc62" providerId="LiveId" clId="{B862F63B-F73C-4ADB-8599-AD2C764F650E}" dt="2025-11-03T17:13:44.856" v="1049"/>
        <pc:sldMkLst>
          <pc:docMk/>
          <pc:sldMk cId="0" sldId="262"/>
        </pc:sldMkLst>
        <pc:spChg chg="mod">
          <ac:chgData name="Tatiana Elena Bacalu" userId="84e1b5dd0f87fc62" providerId="LiveId" clId="{B862F63B-F73C-4ADB-8599-AD2C764F650E}" dt="2025-11-03T16:44:48.212" v="752" actId="14100"/>
          <ac:spMkLst>
            <pc:docMk/>
            <pc:sldMk cId="0" sldId="262"/>
            <ac:spMk id="18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5:30.851" v="689" actId="1076"/>
          <ac:spMkLst>
            <pc:docMk/>
            <pc:sldMk cId="0" sldId="262"/>
            <ac:spMk id="19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4:34.777" v="751" actId="1076"/>
          <ac:spMkLst>
            <pc:docMk/>
            <pc:sldMk cId="0" sldId="262"/>
            <ac:spMk id="2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3:11.886" v="744" actId="1076"/>
          <ac:spMkLst>
            <pc:docMk/>
            <pc:sldMk cId="0" sldId="262"/>
            <ac:spMk id="21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3:01.753" v="743" actId="1076"/>
          <ac:spMkLst>
            <pc:docMk/>
            <pc:sldMk cId="0" sldId="262"/>
            <ac:spMk id="22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3:38.103" v="746" actId="1076"/>
          <ac:spMkLst>
            <pc:docMk/>
            <pc:sldMk cId="0" sldId="262"/>
            <ac:spMk id="2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3:23.819" v="745" actId="1076"/>
          <ac:spMkLst>
            <pc:docMk/>
            <pc:sldMk cId="0" sldId="262"/>
            <ac:spMk id="2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39:23.481" v="716" actId="1076"/>
          <ac:spMkLst>
            <pc:docMk/>
            <pc:sldMk cId="0" sldId="262"/>
            <ac:spMk id="25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0:14.680" v="722" actId="14100"/>
          <ac:spMkLst>
            <pc:docMk/>
            <pc:sldMk cId="0" sldId="262"/>
            <ac:spMk id="2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42:17.705" v="738" actId="1076"/>
          <ac:spMkLst>
            <pc:docMk/>
            <pc:sldMk cId="0" sldId="262"/>
            <ac:spMk id="27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3T16:44:53.388" v="753" actId="14100"/>
          <ac:grpSpMkLst>
            <pc:docMk/>
            <pc:sldMk cId="0" sldId="262"/>
            <ac:grpSpMk id="6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42:40.982" v="741" actId="1076"/>
          <ac:grpSpMkLst>
            <pc:docMk/>
            <pc:sldMk cId="0" sldId="262"/>
            <ac:grpSpMk id="8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42:46.099" v="742" actId="1076"/>
          <ac:grpSpMkLst>
            <pc:docMk/>
            <pc:sldMk cId="0" sldId="262"/>
            <ac:grpSpMk id="10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41:10.330" v="727" actId="1076"/>
          <ac:grpSpMkLst>
            <pc:docMk/>
            <pc:sldMk cId="0" sldId="262"/>
            <ac:grpSpMk id="12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41:54.151" v="734" actId="14100"/>
          <ac:grpSpMkLst>
            <pc:docMk/>
            <pc:sldMk cId="0" sldId="262"/>
            <ac:grpSpMk id="14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42:30.197" v="740" actId="1076"/>
          <ac:grpSpMkLst>
            <pc:docMk/>
            <pc:sldMk cId="0" sldId="262"/>
            <ac:grpSpMk id="16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5T06:34:59.975" v="1476" actId="16481"/>
        <pc:sldMkLst>
          <pc:docMk/>
          <pc:sldMk cId="0" sldId="263"/>
        </pc:sldMkLst>
        <pc:spChg chg="mod">
          <ac:chgData name="Tatiana Elena Bacalu" userId="84e1b5dd0f87fc62" providerId="LiveId" clId="{B862F63B-F73C-4ADB-8599-AD2C764F650E}" dt="2025-11-03T16:56:10.150" v="810" actId="1076"/>
          <ac:spMkLst>
            <pc:docMk/>
            <pc:sldMk cId="0" sldId="263"/>
            <ac:spMk id="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1:22.581" v="772" actId="2710"/>
          <ac:spMkLst>
            <pc:docMk/>
            <pc:sldMk cId="0" sldId="263"/>
            <ac:spMk id="1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5:25.500" v="803" actId="1076"/>
          <ac:spMkLst>
            <pc:docMk/>
            <pc:sldMk cId="0" sldId="263"/>
            <ac:spMk id="17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3:23.528" v="783" actId="1076"/>
          <ac:spMkLst>
            <pc:docMk/>
            <pc:sldMk cId="0" sldId="263"/>
            <ac:spMk id="2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5:10.328" v="801" actId="1076"/>
          <ac:spMkLst>
            <pc:docMk/>
            <pc:sldMk cId="0" sldId="263"/>
            <ac:spMk id="24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5:37.193" v="804" actId="1076"/>
          <ac:spMkLst>
            <pc:docMk/>
            <pc:sldMk cId="0" sldId="263"/>
            <ac:spMk id="3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6:55:42.712" v="805" actId="1076"/>
          <ac:spMkLst>
            <pc:docMk/>
            <pc:sldMk cId="0" sldId="263"/>
            <ac:spMk id="31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5T06:34:59.975" v="1476" actId="16481"/>
          <ac:grpSpMkLst>
            <pc:docMk/>
            <pc:sldMk cId="0" sldId="263"/>
            <ac:grpSpMk id="9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4:54.609" v="800" actId="1076"/>
          <ac:grpSpMkLst>
            <pc:docMk/>
            <pc:sldMk cId="0" sldId="263"/>
            <ac:grpSpMk id="13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4:11.323" v="789" actId="1076"/>
          <ac:grpSpMkLst>
            <pc:docMk/>
            <pc:sldMk cId="0" sldId="263"/>
            <ac:grpSpMk id="20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3:40.727" v="785" actId="1076"/>
          <ac:grpSpMkLst>
            <pc:docMk/>
            <pc:sldMk cId="0" sldId="263"/>
            <ac:grpSpMk id="27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3T17:34:45.588" v="1461" actId="14100"/>
        <pc:sldMkLst>
          <pc:docMk/>
          <pc:sldMk cId="0" sldId="264"/>
        </pc:sldMkLst>
        <pc:spChg chg="mod">
          <ac:chgData name="Tatiana Elena Bacalu" userId="84e1b5dd0f87fc62" providerId="LiveId" clId="{B862F63B-F73C-4ADB-8599-AD2C764F650E}" dt="2025-11-03T16:59:18.459" v="832" actId="1076"/>
          <ac:spMkLst>
            <pc:docMk/>
            <pc:sldMk cId="0" sldId="264"/>
            <ac:spMk id="1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01:46.894" v="851" actId="2711"/>
          <ac:spMkLst>
            <pc:docMk/>
            <pc:sldMk cId="0" sldId="264"/>
            <ac:spMk id="13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01:52.945" v="852" actId="2711"/>
          <ac:spMkLst>
            <pc:docMk/>
            <pc:sldMk cId="0" sldId="264"/>
            <ac:spMk id="16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02:00.595" v="853" actId="2711"/>
          <ac:spMkLst>
            <pc:docMk/>
            <pc:sldMk cId="0" sldId="264"/>
            <ac:spMk id="19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01:20.942" v="849" actId="14100"/>
          <ac:spMkLst>
            <pc:docMk/>
            <pc:sldMk cId="0" sldId="264"/>
            <ac:spMk id="22" creationId="{00000000-0000-0000-0000-000000000000}"/>
          </ac:spMkLst>
        </pc:spChg>
        <pc:grpChg chg="mod">
          <ac:chgData name="Tatiana Elena Bacalu" userId="84e1b5dd0f87fc62" providerId="LiveId" clId="{B862F63B-F73C-4ADB-8599-AD2C764F650E}" dt="2025-11-03T16:58:45.321" v="825" actId="14100"/>
          <ac:grpSpMkLst>
            <pc:docMk/>
            <pc:sldMk cId="0" sldId="264"/>
            <ac:grpSpMk id="11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8:10.190" v="820" actId="14100"/>
          <ac:grpSpMkLst>
            <pc:docMk/>
            <pc:sldMk cId="0" sldId="264"/>
            <ac:grpSpMk id="14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8:26.360" v="822" actId="14100"/>
          <ac:grpSpMkLst>
            <pc:docMk/>
            <pc:sldMk cId="0" sldId="264"/>
            <ac:grpSpMk id="17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6:57:32.757" v="817" actId="1076"/>
          <ac:grpSpMkLst>
            <pc:docMk/>
            <pc:sldMk cId="0" sldId="264"/>
            <ac:grpSpMk id="20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01:27.459" v="850" actId="1076"/>
          <ac:grpSpMkLst>
            <pc:docMk/>
            <pc:sldMk cId="0" sldId="264"/>
            <ac:grpSpMk id="23" creationId="{00000000-0000-0000-0000-000000000000}"/>
          </ac:grpSpMkLst>
        </pc:grpChg>
        <pc:grpChg chg="mod">
          <ac:chgData name="Tatiana Elena Bacalu" userId="84e1b5dd0f87fc62" providerId="LiveId" clId="{B862F63B-F73C-4ADB-8599-AD2C764F650E}" dt="2025-11-03T17:34:45.588" v="1461" actId="14100"/>
          <ac:grpSpMkLst>
            <pc:docMk/>
            <pc:sldMk cId="0" sldId="264"/>
            <ac:grpSpMk id="25" creationId="{00000000-0000-0000-0000-000000000000}"/>
          </ac:grpSpMkLst>
        </pc:grpChg>
      </pc:sldChg>
      <pc:sldChg chg="delSp modSp mod setBg">
        <pc:chgData name="Tatiana Elena Bacalu" userId="84e1b5dd0f87fc62" providerId="LiveId" clId="{B862F63B-F73C-4ADB-8599-AD2C764F650E}" dt="2025-11-06T01:32:23.424" v="1539"/>
        <pc:sldMkLst>
          <pc:docMk/>
          <pc:sldMk cId="0" sldId="265"/>
        </pc:sldMkLst>
        <pc:spChg chg="mod">
          <ac:chgData name="Tatiana Elena Bacalu" userId="84e1b5dd0f87fc62" providerId="LiveId" clId="{B862F63B-F73C-4ADB-8599-AD2C764F650E}" dt="2025-11-03T17:34:11.832" v="1459" actId="207"/>
          <ac:spMkLst>
            <pc:docMk/>
            <pc:sldMk cId="0" sldId="265"/>
            <ac:spMk id="10" creationId="{00000000-0000-0000-0000-000000000000}"/>
          </ac:spMkLst>
        </pc:spChg>
        <pc:spChg chg="mod">
          <ac:chgData name="Tatiana Elena Bacalu" userId="84e1b5dd0f87fc62" providerId="LiveId" clId="{B862F63B-F73C-4ADB-8599-AD2C764F650E}" dt="2025-11-03T17:09:52.802" v="899" actId="123"/>
          <ac:spMkLst>
            <pc:docMk/>
            <pc:sldMk cId="0" sldId="265"/>
            <ac:spMk id="11" creationId="{00000000-0000-0000-0000-000000000000}"/>
          </ac:spMkLst>
        </pc:spChg>
      </pc:sldChg>
      <pc:sldChg chg="addSp delSp modSp new mod setBg">
        <pc:chgData name="Tatiana Elena Bacalu" userId="84e1b5dd0f87fc62" providerId="LiveId" clId="{B862F63B-F73C-4ADB-8599-AD2C764F650E}" dt="2025-11-03T17:33:53.291" v="1458" actId="207"/>
        <pc:sldMkLst>
          <pc:docMk/>
          <pc:sldMk cId="473953662" sldId="266"/>
        </pc:sldMkLst>
        <pc:spChg chg="add mod">
          <ac:chgData name="Tatiana Elena Bacalu" userId="84e1b5dd0f87fc62" providerId="LiveId" clId="{B862F63B-F73C-4ADB-8599-AD2C764F650E}" dt="2025-11-03T17:33:53.291" v="1458" actId="207"/>
          <ac:spMkLst>
            <pc:docMk/>
            <pc:sldMk cId="473953662" sldId="266"/>
            <ac:spMk id="2" creationId="{AE0FDB69-9520-FBD0-90A7-39D57D156C9B}"/>
          </ac:spMkLst>
        </pc:spChg>
        <pc:spChg chg="add">
          <ac:chgData name="Tatiana Elena Bacalu" userId="84e1b5dd0f87fc62" providerId="LiveId" clId="{B862F63B-F73C-4ADB-8599-AD2C764F650E}" dt="2025-11-03T17:14:15.873" v="1052" actId="26606"/>
          <ac:spMkLst>
            <pc:docMk/>
            <pc:sldMk cId="473953662" sldId="266"/>
            <ac:spMk id="25" creationId="{9089EED9-F54D-4F20-A2C6-949DE4176959}"/>
          </ac:spMkLst>
        </pc:spChg>
        <pc:spChg chg="add">
          <ac:chgData name="Tatiana Elena Bacalu" userId="84e1b5dd0f87fc62" providerId="LiveId" clId="{B862F63B-F73C-4ADB-8599-AD2C764F650E}" dt="2025-11-03T17:14:15.873" v="1052" actId="26606"/>
          <ac:spMkLst>
            <pc:docMk/>
            <pc:sldMk cId="473953662" sldId="266"/>
            <ac:spMk id="27" creationId="{7E46F721-3785-414D-8697-16AF490E6806}"/>
          </ac:spMkLst>
        </pc:spChg>
      </pc:sldChg>
      <pc:sldChg chg="addSp delSp modSp new mod setBg">
        <pc:chgData name="Tatiana Elena Bacalu" userId="84e1b5dd0f87fc62" providerId="LiveId" clId="{B862F63B-F73C-4ADB-8599-AD2C764F650E}" dt="2025-11-03T17:13:44.856" v="1049"/>
        <pc:sldMkLst>
          <pc:docMk/>
          <pc:sldMk cId="1120039913" sldId="267"/>
        </pc:sldMkLst>
        <pc:spChg chg="add mod">
          <ac:chgData name="Tatiana Elena Bacalu" userId="84e1b5dd0f87fc62" providerId="LiveId" clId="{B862F63B-F73C-4ADB-8599-AD2C764F650E}" dt="2025-11-03T17:09:44.587" v="898" actId="14100"/>
          <ac:spMkLst>
            <pc:docMk/>
            <pc:sldMk cId="1120039913" sldId="267"/>
            <ac:spMk id="4" creationId="{FDA8845C-19B1-825F-AA21-BBFC929E89A3}"/>
          </ac:spMkLst>
        </pc:spChg>
      </pc:sldChg>
      <pc:sldMasterChg chg="setBg modSldLayout">
        <pc:chgData name="Tatiana Elena Bacalu" userId="84e1b5dd0f87fc62" providerId="LiveId" clId="{B862F63B-F73C-4ADB-8599-AD2C764F650E}" dt="2025-11-06T01:32:23.424" v="1539"/>
        <pc:sldMasterMkLst>
          <pc:docMk/>
          <pc:sldMasterMk cId="0" sldId="2147483648"/>
        </pc:sldMasterMkLst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49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0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3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8"/>
          </pc:sldLayoutMkLst>
        </pc:sldLayoutChg>
        <pc:sldLayoutChg chg="setBg">
          <pc:chgData name="Tatiana Elena Bacalu" userId="84e1b5dd0f87fc62" providerId="LiveId" clId="{B862F63B-F73C-4ADB-8599-AD2C764F650E}" dt="2025-11-06T01:32:23.424" v="1539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83000">
              <a:schemeClr val="accent4">
                <a:lumMod val="5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0058400" y="0"/>
            <a:ext cx="8229600" cy="9073971"/>
            <a:chOff x="0" y="0"/>
            <a:chExt cx="10972800" cy="13716000"/>
          </a:xfrm>
        </p:grpSpPr>
        <p:sp>
          <p:nvSpPr>
            <p:cNvPr id="7" name="Freeform 7" descr="preencoded.png"/>
            <p:cNvSpPr/>
            <p:nvPr/>
          </p:nvSpPr>
          <p:spPr>
            <a:xfrm>
              <a:off x="0" y="0"/>
              <a:ext cx="10972800" cy="13716000"/>
            </a:xfrm>
            <a:custGeom>
              <a:avLst/>
              <a:gdLst/>
              <a:ahLst/>
              <a:cxnLst/>
              <a:rect l="l" t="t" r="r" b="b"/>
              <a:pathLst>
                <a:path w="10972800" h="13716000">
                  <a:moveTo>
                    <a:pt x="0" y="0"/>
                  </a:moveTo>
                  <a:lnTo>
                    <a:pt x="10972800" y="0"/>
                  </a:lnTo>
                  <a:lnTo>
                    <a:pt x="109728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047155" y="2569666"/>
            <a:ext cx="7964091" cy="19263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How to Include Autistic People in the Hospitality Industry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6399A5-A7D1-CA4D-1730-C703BA67EE6A}"/>
              </a:ext>
            </a:extLst>
          </p:cNvPr>
          <p:cNvSpPr txBox="1"/>
          <p:nvPr/>
        </p:nvSpPr>
        <p:spPr>
          <a:xfrm>
            <a:off x="800100" y="6591300"/>
            <a:ext cx="8458200" cy="166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GB" sz="3600" dirty="0">
                <a:solidFill>
                  <a:schemeClr val="bg2"/>
                </a:solidFill>
              </a:rPr>
              <a:t>Student name: Tatiana Elena Bacalu</a:t>
            </a:r>
          </a:p>
          <a:p>
            <a:pPr algn="r">
              <a:lnSpc>
                <a:spcPct val="150000"/>
              </a:lnSpc>
            </a:pPr>
            <a:r>
              <a:rPr lang="en-GB" sz="3600" dirty="0">
                <a:solidFill>
                  <a:schemeClr val="bg2"/>
                </a:solidFill>
              </a:rPr>
              <a:t>ID number: 2224927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8DB4D-22C8-DFA4-1762-AFB8937E8FAF}"/>
              </a:ext>
            </a:extLst>
          </p:cNvPr>
          <p:cNvSpPr txBox="1"/>
          <p:nvPr/>
        </p:nvSpPr>
        <p:spPr>
          <a:xfrm>
            <a:off x="114300" y="8447582"/>
            <a:ext cx="18288000" cy="1697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b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lang="en-GB" sz="2400" b="1" dirty="0">
                <a:solidFill>
                  <a:schemeClr val="bg1"/>
                </a:solidFill>
                <a:latin typeface="Calibri"/>
                <a:ea typeface="+mj-ea"/>
                <a:cs typeface="+mj-cs"/>
              </a:rPr>
              <a:t>“</a:t>
            </a:r>
            <a:r>
              <a:rPr kumimoji="0" lang="en-GB" sz="24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evidence.”</a:t>
            </a:r>
            <a:endParaRPr lang="en-GB" i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17AE50-7E1B-CDA7-11BA-77EC9470B1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" y="180450"/>
            <a:ext cx="3657600" cy="16066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878929" y="857393"/>
            <a:ext cx="6182171" cy="910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Context and Rationale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853529" y="2082236"/>
            <a:ext cx="5826770" cy="5826770"/>
            <a:chOff x="0" y="0"/>
            <a:chExt cx="7769027" cy="7769027"/>
          </a:xfrm>
        </p:grpSpPr>
        <p:sp>
          <p:nvSpPr>
            <p:cNvPr id="8" name="Freeform 8" descr="preencoded.png"/>
            <p:cNvSpPr/>
            <p:nvPr/>
          </p:nvSpPr>
          <p:spPr>
            <a:xfrm>
              <a:off x="0" y="0"/>
              <a:ext cx="7768971" cy="7768971"/>
            </a:xfrm>
            <a:custGeom>
              <a:avLst/>
              <a:gdLst/>
              <a:ahLst/>
              <a:cxnLst/>
              <a:rect l="l" t="t" r="r" b="b"/>
              <a:pathLst>
                <a:path w="7768971" h="7768971">
                  <a:moveTo>
                    <a:pt x="0" y="0"/>
                  </a:moveTo>
                  <a:lnTo>
                    <a:pt x="7768971" y="0"/>
                  </a:lnTo>
                  <a:lnTo>
                    <a:pt x="7768971" y="7768971"/>
                  </a:lnTo>
                  <a:lnTo>
                    <a:pt x="0" y="77689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847175" y="4250491"/>
            <a:ext cx="4570660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People are autistic in the world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088499" y="4749608"/>
            <a:ext cx="4088011" cy="5009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(WHO, 2022</a:t>
            </a:r>
            <a:r>
              <a:rPr lang="en-US" sz="2400" dirty="0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827085" y="5500663"/>
            <a:ext cx="4088160" cy="827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&gt;70%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785444" y="6254704"/>
            <a:ext cx="6477413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Employment gap for autistic adults in the UK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827085" y="6733286"/>
            <a:ext cx="4088160" cy="5009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(</a:t>
            </a: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Scott et al, 2022</a:t>
            </a:r>
            <a:r>
              <a:rPr lang="en-US" sz="2400" dirty="0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)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749952" y="8290431"/>
            <a:ext cx="16936342" cy="24259"/>
            <a:chOff x="0" y="0"/>
            <a:chExt cx="22581790" cy="3234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2581743" cy="32385"/>
            </a:xfrm>
            <a:custGeom>
              <a:avLst/>
              <a:gdLst/>
              <a:ahLst/>
              <a:cxnLst/>
              <a:rect l="l" t="t" r="r" b="b"/>
              <a:pathLst>
                <a:path w="22581743" h="32385">
                  <a:moveTo>
                    <a:pt x="0" y="0"/>
                  </a:moveTo>
                  <a:lnTo>
                    <a:pt x="22581743" y="0"/>
                  </a:lnTo>
                  <a:lnTo>
                    <a:pt x="22581743" y="32385"/>
                  </a:lnTo>
                  <a:lnTo>
                    <a:pt x="0" y="32385"/>
                  </a:lnTo>
                  <a:close/>
                </a:path>
              </a:pathLst>
            </a:custGeom>
            <a:solidFill>
              <a:srgbClr val="F9EEE7">
                <a:alpha val="24706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853529" y="8775202"/>
            <a:ext cx="9814471" cy="11398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The hospitality industry has inclusion problems because of </a:t>
            </a:r>
            <a:r>
              <a:rPr lang="en-US" sz="2400" b="1" dirty="0">
                <a:solidFill>
                  <a:srgbClr val="EF9C82"/>
                </a:solidFill>
                <a:ea typeface="Quattrocento Bold"/>
                <a:cs typeface="Quattrocento Bold"/>
                <a:sym typeface="Quattrocento Bold"/>
              </a:rPr>
              <a:t>sensory overload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, expectations of social interaction and high turnover (Baum, 2019</a:t>
            </a:r>
            <a:r>
              <a:rPr lang="en-US" sz="28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)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75829" y="12027545"/>
            <a:ext cx="16936342" cy="293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12"/>
              </a:lnSpc>
            </a:pPr>
            <a:r>
              <a:rPr lang="en-US" sz="1124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Inclusion is needed for </a:t>
            </a:r>
            <a:r>
              <a:rPr lang="en-US" sz="1124" b="1">
                <a:solidFill>
                  <a:srgbClr val="1D4241"/>
                </a:solidFill>
                <a:latin typeface="Quattrocento Bold"/>
                <a:ea typeface="Quattrocento Bold"/>
                <a:cs typeface="Quattrocento Bold"/>
                <a:sym typeface="Quattrocento Bold"/>
              </a:rPr>
              <a:t>social sustainability</a:t>
            </a:r>
            <a:r>
              <a:rPr lang="en-US" sz="1124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 and ethical hospitality (Costa and Costa, 2022)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66CDD-D23F-0E4A-8049-8A522935C50A}"/>
              </a:ext>
            </a:extLst>
          </p:cNvPr>
          <p:cNvSpPr txBox="1"/>
          <p:nvPr/>
        </p:nvSpPr>
        <p:spPr>
          <a:xfrm>
            <a:off x="9218105" y="3352064"/>
            <a:ext cx="1828800" cy="920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1:100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0" y="1"/>
            <a:ext cx="6858000" cy="10287000"/>
            <a:chOff x="0" y="0"/>
            <a:chExt cx="9144000" cy="14077157"/>
          </a:xfrm>
        </p:grpSpPr>
        <p:sp>
          <p:nvSpPr>
            <p:cNvPr id="7" name="Freeform 7" descr="preencoded.png"/>
            <p:cNvSpPr/>
            <p:nvPr/>
          </p:nvSpPr>
          <p:spPr>
            <a:xfrm>
              <a:off x="0" y="0"/>
              <a:ext cx="9144000" cy="14077187"/>
            </a:xfrm>
            <a:custGeom>
              <a:avLst/>
              <a:gdLst/>
              <a:ahLst/>
              <a:cxnLst/>
              <a:rect l="l" t="t" r="r" b="b"/>
              <a:pathLst>
                <a:path w="9144000" h="14077187">
                  <a:moveTo>
                    <a:pt x="0" y="0"/>
                  </a:moveTo>
                  <a:lnTo>
                    <a:pt x="9144000" y="0"/>
                  </a:lnTo>
                  <a:lnTo>
                    <a:pt x="9144000" y="14077187"/>
                  </a:lnTo>
                  <a:lnTo>
                    <a:pt x="0" y="140771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9" r="-19"/>
              </a:stretch>
            </a:blipFill>
          </p:spPr>
          <p:txBody>
            <a:bodyPr/>
            <a:lstStyle/>
            <a:p>
              <a:pPr algn="just">
                <a:lnSpc>
                  <a:spcPct val="150000"/>
                </a:lnSpc>
              </a:pPr>
              <a:endParaRPr lang="en-GB" sz="2400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7881440" y="407665"/>
            <a:ext cx="7480101" cy="9206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Aim and Research Questions</a:t>
            </a:r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7846665" y="1986409"/>
            <a:ext cx="3741539" cy="3741539"/>
            <a:chOff x="0" y="0"/>
            <a:chExt cx="4988718" cy="4988718"/>
          </a:xfrm>
        </p:grpSpPr>
        <p:sp>
          <p:nvSpPr>
            <p:cNvPr id="10" name="Freeform 10" descr="preencoded.png"/>
            <p:cNvSpPr/>
            <p:nvPr/>
          </p:nvSpPr>
          <p:spPr>
            <a:xfrm>
              <a:off x="0" y="0"/>
              <a:ext cx="4988687" cy="4988687"/>
            </a:xfrm>
            <a:custGeom>
              <a:avLst/>
              <a:gdLst/>
              <a:ahLst/>
              <a:cxnLst/>
              <a:rect l="l" t="t" r="r" b="b"/>
              <a:pathLst>
                <a:path w="4988687" h="4988687">
                  <a:moveTo>
                    <a:pt x="0" y="0"/>
                  </a:moveTo>
                  <a:lnTo>
                    <a:pt x="4988687" y="0"/>
                  </a:lnTo>
                  <a:lnTo>
                    <a:pt x="4988687" y="4988687"/>
                  </a:lnTo>
                  <a:lnTo>
                    <a:pt x="0" y="49886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2367469" y="3207246"/>
            <a:ext cx="4941242" cy="1610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EF9C82"/>
                </a:solidFill>
                <a:latin typeface="+mj-lt"/>
                <a:ea typeface="Quattrocento"/>
                <a:cs typeface="Quattrocento"/>
                <a:sym typeface="Quattrocento"/>
              </a:rPr>
              <a:t>Aim:</a:t>
            </a:r>
            <a:r>
              <a:rPr lang="en-US" sz="2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 To discover how the people in hospitality may be better included in </a:t>
            </a:r>
            <a:r>
              <a:rPr lang="en-US" sz="240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the workplace.</a:t>
            </a:r>
            <a:endParaRPr lang="en-US" sz="2400" dirty="0">
              <a:solidFill>
                <a:srgbClr val="FFD9BE"/>
              </a:solidFill>
              <a:latin typeface="+mj-lt"/>
              <a:ea typeface="Quattrocento"/>
              <a:cs typeface="Quattrocento"/>
              <a:sym typeface="Quattrocento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7846665" y="6373332"/>
            <a:ext cx="9452670" cy="38844"/>
            <a:chOff x="0" y="0"/>
            <a:chExt cx="12603560" cy="5179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2603607" cy="51816"/>
            </a:xfrm>
            <a:custGeom>
              <a:avLst/>
              <a:gdLst/>
              <a:ahLst/>
              <a:cxnLst/>
              <a:rect l="l" t="t" r="r" b="b"/>
              <a:pathLst>
                <a:path w="12603607" h="51816">
                  <a:moveTo>
                    <a:pt x="0" y="0"/>
                  </a:moveTo>
                  <a:lnTo>
                    <a:pt x="12603607" y="0"/>
                  </a:lnTo>
                  <a:lnTo>
                    <a:pt x="12603607" y="51816"/>
                  </a:lnTo>
                  <a:lnTo>
                    <a:pt x="0" y="51816"/>
                  </a:lnTo>
                  <a:close/>
                </a:path>
              </a:pathLst>
            </a:custGeom>
            <a:solidFill>
              <a:srgbClr val="F9EEE7">
                <a:alpha val="24706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846665" y="6735664"/>
            <a:ext cx="4420046" cy="5514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12"/>
              </a:lnSpc>
            </a:pPr>
            <a:r>
              <a:rPr lang="en-US" sz="3600" dirty="0">
                <a:solidFill>
                  <a:srgbClr val="FFD9BE"/>
                </a:solidFill>
                <a:latin typeface="Quattrocento"/>
                <a:ea typeface="Quattrocento"/>
                <a:cs typeface="Quattrocento"/>
                <a:sym typeface="Quattrocento"/>
              </a:rPr>
              <a:t>Research Questions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7846665" y="7694139"/>
            <a:ext cx="4608910" cy="1159966"/>
            <a:chOff x="0" y="0"/>
            <a:chExt cx="6145213" cy="154662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145276" cy="1546606"/>
            </a:xfrm>
            <a:custGeom>
              <a:avLst/>
              <a:gdLst/>
              <a:ahLst/>
              <a:cxnLst/>
              <a:rect l="l" t="t" r="r" b="b"/>
              <a:pathLst>
                <a:path w="6145276" h="1546606">
                  <a:moveTo>
                    <a:pt x="0" y="46990"/>
                  </a:moveTo>
                  <a:cubicBezTo>
                    <a:pt x="0" y="21082"/>
                    <a:pt x="21082" y="0"/>
                    <a:pt x="46990" y="0"/>
                  </a:cubicBezTo>
                  <a:lnTo>
                    <a:pt x="6098286" y="0"/>
                  </a:lnTo>
                  <a:cubicBezTo>
                    <a:pt x="6124194" y="0"/>
                    <a:pt x="6145276" y="21082"/>
                    <a:pt x="6145276" y="46990"/>
                  </a:cubicBezTo>
                  <a:lnTo>
                    <a:pt x="6145276" y="1499616"/>
                  </a:lnTo>
                  <a:cubicBezTo>
                    <a:pt x="6145276" y="1525524"/>
                    <a:pt x="6124194" y="1546606"/>
                    <a:pt x="6098286" y="1546606"/>
                  </a:cubicBezTo>
                  <a:lnTo>
                    <a:pt x="46990" y="1546606"/>
                  </a:lnTo>
                  <a:cubicBezTo>
                    <a:pt x="21082" y="1546606"/>
                    <a:pt x="0" y="1525524"/>
                    <a:pt x="0" y="1499616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8081367" y="7748747"/>
            <a:ext cx="4139505" cy="1050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What barriers / issues to the inclusion in hospitality?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2690276" y="7694139"/>
            <a:ext cx="4609059" cy="1159966"/>
            <a:chOff x="0" y="0"/>
            <a:chExt cx="6145412" cy="154662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145403" cy="1546606"/>
            </a:xfrm>
            <a:custGeom>
              <a:avLst/>
              <a:gdLst/>
              <a:ahLst/>
              <a:cxnLst/>
              <a:rect l="l" t="t" r="r" b="b"/>
              <a:pathLst>
                <a:path w="6145403" h="1546606">
                  <a:moveTo>
                    <a:pt x="0" y="46990"/>
                  </a:moveTo>
                  <a:cubicBezTo>
                    <a:pt x="0" y="21082"/>
                    <a:pt x="21082" y="0"/>
                    <a:pt x="46990" y="0"/>
                  </a:cubicBezTo>
                  <a:lnTo>
                    <a:pt x="6098413" y="0"/>
                  </a:lnTo>
                  <a:cubicBezTo>
                    <a:pt x="6124321" y="0"/>
                    <a:pt x="6145403" y="21082"/>
                    <a:pt x="6145403" y="46990"/>
                  </a:cubicBezTo>
                  <a:lnTo>
                    <a:pt x="6145403" y="1499616"/>
                  </a:lnTo>
                  <a:cubicBezTo>
                    <a:pt x="6145403" y="1525524"/>
                    <a:pt x="6124321" y="1546606"/>
                    <a:pt x="6098413" y="1546606"/>
                  </a:cubicBezTo>
                  <a:lnTo>
                    <a:pt x="46990" y="1546606"/>
                  </a:lnTo>
                  <a:cubicBezTo>
                    <a:pt x="21082" y="1546606"/>
                    <a:pt x="0" y="1525524"/>
                    <a:pt x="0" y="1499616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2924975" y="7735631"/>
            <a:ext cx="4139654" cy="1050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What organizational strategies can be successful?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7856040" y="9056602"/>
            <a:ext cx="9452670" cy="814685"/>
            <a:chOff x="0" y="0"/>
            <a:chExt cx="12603560" cy="108624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2603607" cy="1086231"/>
            </a:xfrm>
            <a:custGeom>
              <a:avLst/>
              <a:gdLst/>
              <a:ahLst/>
              <a:cxnLst/>
              <a:rect l="l" t="t" r="r" b="b"/>
              <a:pathLst>
                <a:path w="12603607" h="1086231">
                  <a:moveTo>
                    <a:pt x="0" y="46990"/>
                  </a:moveTo>
                  <a:cubicBezTo>
                    <a:pt x="0" y="21082"/>
                    <a:pt x="21082" y="0"/>
                    <a:pt x="46990" y="0"/>
                  </a:cubicBezTo>
                  <a:lnTo>
                    <a:pt x="12556617" y="0"/>
                  </a:lnTo>
                  <a:cubicBezTo>
                    <a:pt x="12582525" y="0"/>
                    <a:pt x="12603607" y="21082"/>
                    <a:pt x="12603607" y="46990"/>
                  </a:cubicBezTo>
                  <a:lnTo>
                    <a:pt x="12603607" y="1039241"/>
                  </a:lnTo>
                  <a:cubicBezTo>
                    <a:pt x="12603607" y="1065149"/>
                    <a:pt x="12582525" y="1086231"/>
                    <a:pt x="12556617" y="1086231"/>
                  </a:cubicBezTo>
                  <a:lnTo>
                    <a:pt x="46990" y="1086231"/>
                  </a:lnTo>
                  <a:cubicBezTo>
                    <a:pt x="21082" y="1086231"/>
                    <a:pt x="0" y="1065149"/>
                    <a:pt x="0" y="1039241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8071985" y="9158747"/>
            <a:ext cx="9227343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What role can leadership and policy play in sustainable inclusion?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6076463" y="156930"/>
            <a:ext cx="6133803" cy="910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Insights from Literature</a:t>
            </a:r>
          </a:p>
        </p:txBody>
      </p: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6721562" y="1394694"/>
            <a:ext cx="4091136" cy="2757443"/>
            <a:chOff x="0" y="0"/>
            <a:chExt cx="7455297" cy="7455297"/>
          </a:xfrm>
        </p:grpSpPr>
        <p:sp>
          <p:nvSpPr>
            <p:cNvPr id="10" name="Freeform 10" descr="preencoded.png"/>
            <p:cNvSpPr/>
            <p:nvPr/>
          </p:nvSpPr>
          <p:spPr>
            <a:xfrm>
              <a:off x="0" y="0"/>
              <a:ext cx="7455281" cy="7455281"/>
            </a:xfrm>
            <a:custGeom>
              <a:avLst/>
              <a:gdLst/>
              <a:ahLst/>
              <a:cxnLst/>
              <a:rect l="l" t="t" r="r" b="b"/>
              <a:pathLst>
                <a:path w="7455281" h="7455281">
                  <a:moveTo>
                    <a:pt x="0" y="0"/>
                  </a:moveTo>
                  <a:lnTo>
                    <a:pt x="7455281" y="0"/>
                  </a:lnTo>
                  <a:lnTo>
                    <a:pt x="7455281" y="7455281"/>
                  </a:lnTo>
                  <a:lnTo>
                    <a:pt x="0" y="74552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pPr algn="ctr"/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70969" y="4315195"/>
            <a:ext cx="8048763" cy="2690426"/>
            <a:chOff x="0" y="0"/>
            <a:chExt cx="10835878" cy="1692077"/>
          </a:xfrm>
        </p:grpSpPr>
        <p:sp>
          <p:nvSpPr>
            <p:cNvPr id="12" name="Freeform 12"/>
            <p:cNvSpPr/>
            <p:nvPr/>
          </p:nvSpPr>
          <p:spPr>
            <a:xfrm>
              <a:off x="12700" y="12700"/>
              <a:ext cx="10810494" cy="1666621"/>
            </a:xfrm>
            <a:custGeom>
              <a:avLst/>
              <a:gdLst/>
              <a:ahLst/>
              <a:cxnLst/>
              <a:rect l="l" t="t" r="r" b="b"/>
              <a:pathLst>
                <a:path w="10810494" h="1666621">
                  <a:moveTo>
                    <a:pt x="0" y="121920"/>
                  </a:moveTo>
                  <a:cubicBezTo>
                    <a:pt x="0" y="54610"/>
                    <a:pt x="55245" y="0"/>
                    <a:pt x="123444" y="0"/>
                  </a:cubicBezTo>
                  <a:lnTo>
                    <a:pt x="10687050" y="0"/>
                  </a:lnTo>
                  <a:cubicBezTo>
                    <a:pt x="10755249" y="0"/>
                    <a:pt x="10810494" y="54610"/>
                    <a:pt x="10810494" y="121920"/>
                  </a:cubicBezTo>
                  <a:lnTo>
                    <a:pt x="10810494" y="1544701"/>
                  </a:lnTo>
                  <a:cubicBezTo>
                    <a:pt x="10810494" y="1612011"/>
                    <a:pt x="10755249" y="1666621"/>
                    <a:pt x="10687050" y="1666621"/>
                  </a:cubicBezTo>
                  <a:lnTo>
                    <a:pt x="123444" y="1666621"/>
                  </a:lnTo>
                  <a:cubicBezTo>
                    <a:pt x="55245" y="1666621"/>
                    <a:pt x="0" y="1612011"/>
                    <a:pt x="0" y="1544701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0" y="0"/>
              <a:ext cx="10835894" cy="1692021"/>
            </a:xfrm>
            <a:custGeom>
              <a:avLst/>
              <a:gdLst/>
              <a:ahLst/>
              <a:cxnLst/>
              <a:rect l="l" t="t" r="r" b="b"/>
              <a:pathLst>
                <a:path w="10835894" h="1692021">
                  <a:moveTo>
                    <a:pt x="0" y="134620"/>
                  </a:moveTo>
                  <a:cubicBezTo>
                    <a:pt x="0" y="60071"/>
                    <a:pt x="61087" y="0"/>
                    <a:pt x="136144" y="0"/>
                  </a:cubicBezTo>
                  <a:lnTo>
                    <a:pt x="10699750" y="0"/>
                  </a:lnTo>
                  <a:lnTo>
                    <a:pt x="10699750" y="12700"/>
                  </a:lnTo>
                  <a:lnTo>
                    <a:pt x="10699750" y="0"/>
                  </a:lnTo>
                  <a:cubicBezTo>
                    <a:pt x="10774807" y="0"/>
                    <a:pt x="10835894" y="60071"/>
                    <a:pt x="10835894" y="134620"/>
                  </a:cubicBezTo>
                  <a:lnTo>
                    <a:pt x="10823194" y="134620"/>
                  </a:lnTo>
                  <a:lnTo>
                    <a:pt x="10835894" y="134620"/>
                  </a:lnTo>
                  <a:lnTo>
                    <a:pt x="10835894" y="1557401"/>
                  </a:lnTo>
                  <a:lnTo>
                    <a:pt x="10823194" y="1557401"/>
                  </a:lnTo>
                  <a:lnTo>
                    <a:pt x="10835894" y="1557401"/>
                  </a:lnTo>
                  <a:cubicBezTo>
                    <a:pt x="10835894" y="1631950"/>
                    <a:pt x="10774807" y="1692021"/>
                    <a:pt x="10699750" y="1692021"/>
                  </a:cubicBezTo>
                  <a:lnTo>
                    <a:pt x="10699750" y="1679321"/>
                  </a:lnTo>
                  <a:lnTo>
                    <a:pt x="10699750" y="1692021"/>
                  </a:lnTo>
                  <a:lnTo>
                    <a:pt x="136144" y="1692021"/>
                  </a:lnTo>
                  <a:lnTo>
                    <a:pt x="136144" y="1679321"/>
                  </a:lnTo>
                  <a:lnTo>
                    <a:pt x="136144" y="1692021"/>
                  </a:lnTo>
                  <a:cubicBezTo>
                    <a:pt x="61087" y="1692021"/>
                    <a:pt x="0" y="1631950"/>
                    <a:pt x="0" y="1557401"/>
                  </a:cubicBezTo>
                  <a:lnTo>
                    <a:pt x="0" y="134620"/>
                  </a:lnTo>
                  <a:lnTo>
                    <a:pt x="12700" y="134620"/>
                  </a:lnTo>
                  <a:lnTo>
                    <a:pt x="0" y="134620"/>
                  </a:lnTo>
                  <a:moveTo>
                    <a:pt x="25400" y="134620"/>
                  </a:moveTo>
                  <a:lnTo>
                    <a:pt x="25400" y="1557401"/>
                  </a:lnTo>
                  <a:lnTo>
                    <a:pt x="12700" y="1557401"/>
                  </a:lnTo>
                  <a:lnTo>
                    <a:pt x="25400" y="1557401"/>
                  </a:lnTo>
                  <a:cubicBezTo>
                    <a:pt x="25400" y="1617599"/>
                    <a:pt x="74803" y="1666621"/>
                    <a:pt x="136144" y="1666621"/>
                  </a:cubicBezTo>
                  <a:lnTo>
                    <a:pt x="10699750" y="1666621"/>
                  </a:lnTo>
                  <a:cubicBezTo>
                    <a:pt x="10761091" y="1666621"/>
                    <a:pt x="10810494" y="1617599"/>
                    <a:pt x="10810494" y="1557401"/>
                  </a:cubicBezTo>
                  <a:lnTo>
                    <a:pt x="10810494" y="134620"/>
                  </a:lnTo>
                  <a:cubicBezTo>
                    <a:pt x="10810494" y="74422"/>
                    <a:pt x="10761091" y="25400"/>
                    <a:pt x="10699750" y="25400"/>
                  </a:cubicBezTo>
                  <a:lnTo>
                    <a:pt x="136144" y="25400"/>
                  </a:lnTo>
                  <a:lnTo>
                    <a:pt x="136144" y="12700"/>
                  </a:lnTo>
                  <a:lnTo>
                    <a:pt x="136144" y="25400"/>
                  </a:lnTo>
                  <a:cubicBezTo>
                    <a:pt x="74803" y="25400"/>
                    <a:pt x="25400" y="74422"/>
                    <a:pt x="25400" y="134620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775658" y="4618170"/>
            <a:ext cx="4113806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Neurodiversity Framework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75658" y="5220125"/>
            <a:ext cx="7181553" cy="10561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The framework of neurodiversity redefines autism as </a:t>
            </a:r>
            <a:r>
              <a:rPr lang="en-US" sz="2400" b="1" dirty="0">
                <a:solidFill>
                  <a:srgbClr val="EF9C82"/>
                </a:solidFill>
                <a:ea typeface="Quattrocento Bold"/>
                <a:cs typeface="Quattrocento Bold"/>
                <a:sym typeface="Quattrocento Bold"/>
              </a:rPr>
              <a:t>difference not deficit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 (Morris et al., 2025).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9494975" y="4315194"/>
            <a:ext cx="8312623" cy="2690337"/>
            <a:chOff x="0" y="0"/>
            <a:chExt cx="10835878" cy="1692077"/>
          </a:xfrm>
        </p:grpSpPr>
        <p:sp>
          <p:nvSpPr>
            <p:cNvPr id="19" name="Freeform 19"/>
            <p:cNvSpPr/>
            <p:nvPr/>
          </p:nvSpPr>
          <p:spPr>
            <a:xfrm>
              <a:off x="12700" y="12700"/>
              <a:ext cx="10810494" cy="1666621"/>
            </a:xfrm>
            <a:custGeom>
              <a:avLst/>
              <a:gdLst/>
              <a:ahLst/>
              <a:cxnLst/>
              <a:rect l="l" t="t" r="r" b="b"/>
              <a:pathLst>
                <a:path w="10810494" h="1666621">
                  <a:moveTo>
                    <a:pt x="0" y="121920"/>
                  </a:moveTo>
                  <a:cubicBezTo>
                    <a:pt x="0" y="54610"/>
                    <a:pt x="55245" y="0"/>
                    <a:pt x="123444" y="0"/>
                  </a:cubicBezTo>
                  <a:lnTo>
                    <a:pt x="10687050" y="0"/>
                  </a:lnTo>
                  <a:cubicBezTo>
                    <a:pt x="10755249" y="0"/>
                    <a:pt x="10810494" y="54610"/>
                    <a:pt x="10810494" y="121920"/>
                  </a:cubicBezTo>
                  <a:lnTo>
                    <a:pt x="10810494" y="1544701"/>
                  </a:lnTo>
                  <a:cubicBezTo>
                    <a:pt x="10810494" y="1612011"/>
                    <a:pt x="10755249" y="1666621"/>
                    <a:pt x="10687050" y="1666621"/>
                  </a:cubicBezTo>
                  <a:lnTo>
                    <a:pt x="123444" y="1666621"/>
                  </a:lnTo>
                  <a:cubicBezTo>
                    <a:pt x="55245" y="1666621"/>
                    <a:pt x="0" y="1612011"/>
                    <a:pt x="0" y="1544701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0"/>
              <a:ext cx="10835894" cy="1692021"/>
            </a:xfrm>
            <a:custGeom>
              <a:avLst/>
              <a:gdLst/>
              <a:ahLst/>
              <a:cxnLst/>
              <a:rect l="l" t="t" r="r" b="b"/>
              <a:pathLst>
                <a:path w="10835894" h="1692021">
                  <a:moveTo>
                    <a:pt x="0" y="134620"/>
                  </a:moveTo>
                  <a:cubicBezTo>
                    <a:pt x="0" y="60071"/>
                    <a:pt x="61087" y="0"/>
                    <a:pt x="136144" y="0"/>
                  </a:cubicBezTo>
                  <a:lnTo>
                    <a:pt x="10699750" y="0"/>
                  </a:lnTo>
                  <a:lnTo>
                    <a:pt x="10699750" y="12700"/>
                  </a:lnTo>
                  <a:lnTo>
                    <a:pt x="10699750" y="0"/>
                  </a:lnTo>
                  <a:cubicBezTo>
                    <a:pt x="10774807" y="0"/>
                    <a:pt x="10835894" y="60071"/>
                    <a:pt x="10835894" y="134620"/>
                  </a:cubicBezTo>
                  <a:lnTo>
                    <a:pt x="10823194" y="134620"/>
                  </a:lnTo>
                  <a:lnTo>
                    <a:pt x="10835894" y="134620"/>
                  </a:lnTo>
                  <a:lnTo>
                    <a:pt x="10835894" y="1557401"/>
                  </a:lnTo>
                  <a:lnTo>
                    <a:pt x="10823194" y="1557401"/>
                  </a:lnTo>
                  <a:lnTo>
                    <a:pt x="10835894" y="1557401"/>
                  </a:lnTo>
                  <a:cubicBezTo>
                    <a:pt x="10835894" y="1631950"/>
                    <a:pt x="10774807" y="1692021"/>
                    <a:pt x="10699750" y="1692021"/>
                  </a:cubicBezTo>
                  <a:lnTo>
                    <a:pt x="10699750" y="1679321"/>
                  </a:lnTo>
                  <a:lnTo>
                    <a:pt x="10699750" y="1692021"/>
                  </a:lnTo>
                  <a:lnTo>
                    <a:pt x="136144" y="1692021"/>
                  </a:lnTo>
                  <a:lnTo>
                    <a:pt x="136144" y="1679321"/>
                  </a:lnTo>
                  <a:lnTo>
                    <a:pt x="136144" y="1692021"/>
                  </a:lnTo>
                  <a:cubicBezTo>
                    <a:pt x="61087" y="1692021"/>
                    <a:pt x="0" y="1631950"/>
                    <a:pt x="0" y="1557401"/>
                  </a:cubicBezTo>
                  <a:lnTo>
                    <a:pt x="0" y="134620"/>
                  </a:lnTo>
                  <a:lnTo>
                    <a:pt x="12700" y="134620"/>
                  </a:lnTo>
                  <a:lnTo>
                    <a:pt x="0" y="134620"/>
                  </a:lnTo>
                  <a:moveTo>
                    <a:pt x="25400" y="134620"/>
                  </a:moveTo>
                  <a:lnTo>
                    <a:pt x="25400" y="1557401"/>
                  </a:lnTo>
                  <a:lnTo>
                    <a:pt x="12700" y="1557401"/>
                  </a:lnTo>
                  <a:lnTo>
                    <a:pt x="25400" y="1557401"/>
                  </a:lnTo>
                  <a:cubicBezTo>
                    <a:pt x="25400" y="1617599"/>
                    <a:pt x="74803" y="1666621"/>
                    <a:pt x="136144" y="1666621"/>
                  </a:cubicBezTo>
                  <a:lnTo>
                    <a:pt x="10699750" y="1666621"/>
                  </a:lnTo>
                  <a:cubicBezTo>
                    <a:pt x="10761091" y="1666621"/>
                    <a:pt x="10810494" y="1617599"/>
                    <a:pt x="10810494" y="1557401"/>
                  </a:cubicBezTo>
                  <a:lnTo>
                    <a:pt x="10810494" y="134620"/>
                  </a:lnTo>
                  <a:cubicBezTo>
                    <a:pt x="10810494" y="74422"/>
                    <a:pt x="10761091" y="25400"/>
                    <a:pt x="10699750" y="25400"/>
                  </a:cubicBezTo>
                  <a:lnTo>
                    <a:pt x="136144" y="25400"/>
                  </a:lnTo>
                  <a:lnTo>
                    <a:pt x="136144" y="12700"/>
                  </a:lnTo>
                  <a:lnTo>
                    <a:pt x="136144" y="25400"/>
                  </a:lnTo>
                  <a:cubicBezTo>
                    <a:pt x="74803" y="25400"/>
                    <a:pt x="25400" y="74422"/>
                    <a:pt x="25400" y="134620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9942657" y="4576658"/>
            <a:ext cx="3854661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Barriers to Inclusion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931165" y="5210475"/>
            <a:ext cx="6934200" cy="1604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The barriers include recruitment bias, sensory intolerance and limited management understanding (Lindsay et al., 2019).</a:t>
            </a:r>
          </a:p>
        </p:txBody>
      </p:sp>
      <p:grpSp>
        <p:nvGrpSpPr>
          <p:cNvPr id="25" name="Group 25"/>
          <p:cNvGrpSpPr/>
          <p:nvPr/>
        </p:nvGrpSpPr>
        <p:grpSpPr>
          <a:xfrm>
            <a:off x="466246" y="7168596"/>
            <a:ext cx="8058220" cy="2581991"/>
            <a:chOff x="0" y="0"/>
            <a:chExt cx="10835878" cy="1692077"/>
          </a:xfrm>
        </p:grpSpPr>
        <p:sp>
          <p:nvSpPr>
            <p:cNvPr id="26" name="Freeform 26"/>
            <p:cNvSpPr/>
            <p:nvPr/>
          </p:nvSpPr>
          <p:spPr>
            <a:xfrm>
              <a:off x="12700" y="12700"/>
              <a:ext cx="10810494" cy="1666621"/>
            </a:xfrm>
            <a:custGeom>
              <a:avLst/>
              <a:gdLst/>
              <a:ahLst/>
              <a:cxnLst/>
              <a:rect l="l" t="t" r="r" b="b"/>
              <a:pathLst>
                <a:path w="10810494" h="1666621">
                  <a:moveTo>
                    <a:pt x="0" y="121920"/>
                  </a:moveTo>
                  <a:cubicBezTo>
                    <a:pt x="0" y="54610"/>
                    <a:pt x="55245" y="0"/>
                    <a:pt x="123444" y="0"/>
                  </a:cubicBezTo>
                  <a:lnTo>
                    <a:pt x="10687050" y="0"/>
                  </a:lnTo>
                  <a:cubicBezTo>
                    <a:pt x="10755249" y="0"/>
                    <a:pt x="10810494" y="54610"/>
                    <a:pt x="10810494" y="121920"/>
                  </a:cubicBezTo>
                  <a:lnTo>
                    <a:pt x="10810494" y="1544701"/>
                  </a:lnTo>
                  <a:cubicBezTo>
                    <a:pt x="10810494" y="1612011"/>
                    <a:pt x="10755249" y="1666621"/>
                    <a:pt x="10687050" y="1666621"/>
                  </a:cubicBezTo>
                  <a:lnTo>
                    <a:pt x="123444" y="1666621"/>
                  </a:lnTo>
                  <a:cubicBezTo>
                    <a:pt x="55245" y="1666621"/>
                    <a:pt x="0" y="1612011"/>
                    <a:pt x="0" y="1544701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0" y="0"/>
              <a:ext cx="10835894" cy="1692021"/>
            </a:xfrm>
            <a:custGeom>
              <a:avLst/>
              <a:gdLst/>
              <a:ahLst/>
              <a:cxnLst/>
              <a:rect l="l" t="t" r="r" b="b"/>
              <a:pathLst>
                <a:path w="10835894" h="1692021">
                  <a:moveTo>
                    <a:pt x="0" y="134620"/>
                  </a:moveTo>
                  <a:cubicBezTo>
                    <a:pt x="0" y="60071"/>
                    <a:pt x="61087" y="0"/>
                    <a:pt x="136144" y="0"/>
                  </a:cubicBezTo>
                  <a:lnTo>
                    <a:pt x="10699750" y="0"/>
                  </a:lnTo>
                  <a:lnTo>
                    <a:pt x="10699750" y="12700"/>
                  </a:lnTo>
                  <a:lnTo>
                    <a:pt x="10699750" y="0"/>
                  </a:lnTo>
                  <a:cubicBezTo>
                    <a:pt x="10774807" y="0"/>
                    <a:pt x="10835894" y="60071"/>
                    <a:pt x="10835894" y="134620"/>
                  </a:cubicBezTo>
                  <a:lnTo>
                    <a:pt x="10823194" y="134620"/>
                  </a:lnTo>
                  <a:lnTo>
                    <a:pt x="10835894" y="134620"/>
                  </a:lnTo>
                  <a:lnTo>
                    <a:pt x="10835894" y="1557401"/>
                  </a:lnTo>
                  <a:lnTo>
                    <a:pt x="10823194" y="1557401"/>
                  </a:lnTo>
                  <a:lnTo>
                    <a:pt x="10835894" y="1557401"/>
                  </a:lnTo>
                  <a:cubicBezTo>
                    <a:pt x="10835894" y="1631950"/>
                    <a:pt x="10774807" y="1692021"/>
                    <a:pt x="10699750" y="1692021"/>
                  </a:cubicBezTo>
                  <a:lnTo>
                    <a:pt x="10699750" y="1679321"/>
                  </a:lnTo>
                  <a:lnTo>
                    <a:pt x="10699750" y="1692021"/>
                  </a:lnTo>
                  <a:lnTo>
                    <a:pt x="136144" y="1692021"/>
                  </a:lnTo>
                  <a:lnTo>
                    <a:pt x="136144" y="1679321"/>
                  </a:lnTo>
                  <a:lnTo>
                    <a:pt x="136144" y="1692021"/>
                  </a:lnTo>
                  <a:cubicBezTo>
                    <a:pt x="61087" y="1692021"/>
                    <a:pt x="0" y="1631950"/>
                    <a:pt x="0" y="1557401"/>
                  </a:cubicBezTo>
                  <a:lnTo>
                    <a:pt x="0" y="134620"/>
                  </a:lnTo>
                  <a:lnTo>
                    <a:pt x="12700" y="134620"/>
                  </a:lnTo>
                  <a:lnTo>
                    <a:pt x="0" y="134620"/>
                  </a:lnTo>
                  <a:moveTo>
                    <a:pt x="25400" y="134620"/>
                  </a:moveTo>
                  <a:lnTo>
                    <a:pt x="25400" y="1557401"/>
                  </a:lnTo>
                  <a:lnTo>
                    <a:pt x="12700" y="1557401"/>
                  </a:lnTo>
                  <a:lnTo>
                    <a:pt x="25400" y="1557401"/>
                  </a:lnTo>
                  <a:cubicBezTo>
                    <a:pt x="25400" y="1617599"/>
                    <a:pt x="74803" y="1666621"/>
                    <a:pt x="136144" y="1666621"/>
                  </a:cubicBezTo>
                  <a:lnTo>
                    <a:pt x="10699750" y="1666621"/>
                  </a:lnTo>
                  <a:cubicBezTo>
                    <a:pt x="10761091" y="1666621"/>
                    <a:pt x="10810494" y="1617599"/>
                    <a:pt x="10810494" y="1557401"/>
                  </a:cubicBezTo>
                  <a:lnTo>
                    <a:pt x="10810494" y="134620"/>
                  </a:lnTo>
                  <a:cubicBezTo>
                    <a:pt x="10810494" y="74422"/>
                    <a:pt x="10761091" y="25400"/>
                    <a:pt x="10699750" y="25400"/>
                  </a:cubicBezTo>
                  <a:lnTo>
                    <a:pt x="136144" y="25400"/>
                  </a:lnTo>
                  <a:lnTo>
                    <a:pt x="136144" y="12700"/>
                  </a:lnTo>
                  <a:lnTo>
                    <a:pt x="136144" y="25400"/>
                  </a:lnTo>
                  <a:cubicBezTo>
                    <a:pt x="74803" y="25400"/>
                    <a:pt x="25400" y="74422"/>
                    <a:pt x="25400" y="134620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681139" y="7483887"/>
            <a:ext cx="3376315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Benefits of Inclusion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55739" y="8081736"/>
            <a:ext cx="7679234" cy="1610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The benefits of inclusion include advantages such as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ea typeface="Quattrocento Bold"/>
                <a:cs typeface="Quattrocento Bold"/>
                <a:sym typeface="Quattrocento Bold"/>
              </a:rPr>
              <a:t>attention to detail, reliability and inventiveness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ea typeface="Quattrocento"/>
                <a:cs typeface="Quattrocento"/>
                <a:sym typeface="Quattrocento"/>
              </a:rPr>
              <a:t> 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(Austin &amp; Pisano, 2017).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9507488" y="7226521"/>
            <a:ext cx="8314266" cy="2581991"/>
            <a:chOff x="0" y="0"/>
            <a:chExt cx="10850456" cy="1692021"/>
          </a:xfrm>
        </p:grpSpPr>
        <p:sp>
          <p:nvSpPr>
            <p:cNvPr id="33" name="Freeform 33"/>
            <p:cNvSpPr/>
            <p:nvPr/>
          </p:nvSpPr>
          <p:spPr>
            <a:xfrm>
              <a:off x="39962" y="12699"/>
              <a:ext cx="10810494" cy="1666621"/>
            </a:xfrm>
            <a:custGeom>
              <a:avLst/>
              <a:gdLst/>
              <a:ahLst/>
              <a:cxnLst/>
              <a:rect l="l" t="t" r="r" b="b"/>
              <a:pathLst>
                <a:path w="10810494" h="1666621">
                  <a:moveTo>
                    <a:pt x="0" y="121920"/>
                  </a:moveTo>
                  <a:cubicBezTo>
                    <a:pt x="0" y="54610"/>
                    <a:pt x="55245" y="0"/>
                    <a:pt x="123444" y="0"/>
                  </a:cubicBezTo>
                  <a:lnTo>
                    <a:pt x="10687050" y="0"/>
                  </a:lnTo>
                  <a:cubicBezTo>
                    <a:pt x="10755249" y="0"/>
                    <a:pt x="10810494" y="54610"/>
                    <a:pt x="10810494" y="121920"/>
                  </a:cubicBezTo>
                  <a:lnTo>
                    <a:pt x="10810494" y="1544701"/>
                  </a:lnTo>
                  <a:cubicBezTo>
                    <a:pt x="10810494" y="1612011"/>
                    <a:pt x="10755249" y="1666621"/>
                    <a:pt x="10687050" y="1666621"/>
                  </a:cubicBezTo>
                  <a:lnTo>
                    <a:pt x="123444" y="1666621"/>
                  </a:lnTo>
                  <a:cubicBezTo>
                    <a:pt x="55245" y="1666621"/>
                    <a:pt x="0" y="1612011"/>
                    <a:pt x="0" y="1544701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0" y="0"/>
              <a:ext cx="10835894" cy="1692021"/>
            </a:xfrm>
            <a:custGeom>
              <a:avLst/>
              <a:gdLst/>
              <a:ahLst/>
              <a:cxnLst/>
              <a:rect l="l" t="t" r="r" b="b"/>
              <a:pathLst>
                <a:path w="10835894" h="1692021">
                  <a:moveTo>
                    <a:pt x="0" y="134620"/>
                  </a:moveTo>
                  <a:cubicBezTo>
                    <a:pt x="0" y="60071"/>
                    <a:pt x="61087" y="0"/>
                    <a:pt x="136144" y="0"/>
                  </a:cubicBezTo>
                  <a:lnTo>
                    <a:pt x="10699750" y="0"/>
                  </a:lnTo>
                  <a:lnTo>
                    <a:pt x="10699750" y="12700"/>
                  </a:lnTo>
                  <a:lnTo>
                    <a:pt x="10699750" y="0"/>
                  </a:lnTo>
                  <a:cubicBezTo>
                    <a:pt x="10774807" y="0"/>
                    <a:pt x="10835894" y="60071"/>
                    <a:pt x="10835894" y="134620"/>
                  </a:cubicBezTo>
                  <a:lnTo>
                    <a:pt x="10823194" y="134620"/>
                  </a:lnTo>
                  <a:lnTo>
                    <a:pt x="10835894" y="134620"/>
                  </a:lnTo>
                  <a:lnTo>
                    <a:pt x="10835894" y="1557401"/>
                  </a:lnTo>
                  <a:lnTo>
                    <a:pt x="10823194" y="1557401"/>
                  </a:lnTo>
                  <a:lnTo>
                    <a:pt x="10835894" y="1557401"/>
                  </a:lnTo>
                  <a:cubicBezTo>
                    <a:pt x="10835894" y="1631950"/>
                    <a:pt x="10774807" y="1692021"/>
                    <a:pt x="10699750" y="1692021"/>
                  </a:cubicBezTo>
                  <a:lnTo>
                    <a:pt x="10699750" y="1679321"/>
                  </a:lnTo>
                  <a:lnTo>
                    <a:pt x="10699750" y="1692021"/>
                  </a:lnTo>
                  <a:lnTo>
                    <a:pt x="136144" y="1692021"/>
                  </a:lnTo>
                  <a:lnTo>
                    <a:pt x="136144" y="1679321"/>
                  </a:lnTo>
                  <a:lnTo>
                    <a:pt x="136144" y="1692021"/>
                  </a:lnTo>
                  <a:cubicBezTo>
                    <a:pt x="61087" y="1692021"/>
                    <a:pt x="0" y="1631950"/>
                    <a:pt x="0" y="1557401"/>
                  </a:cubicBezTo>
                  <a:lnTo>
                    <a:pt x="0" y="134620"/>
                  </a:lnTo>
                  <a:lnTo>
                    <a:pt x="12700" y="134620"/>
                  </a:lnTo>
                  <a:lnTo>
                    <a:pt x="0" y="134620"/>
                  </a:lnTo>
                  <a:moveTo>
                    <a:pt x="25400" y="134620"/>
                  </a:moveTo>
                  <a:lnTo>
                    <a:pt x="25400" y="1557401"/>
                  </a:lnTo>
                  <a:lnTo>
                    <a:pt x="12700" y="1557401"/>
                  </a:lnTo>
                  <a:lnTo>
                    <a:pt x="25400" y="1557401"/>
                  </a:lnTo>
                  <a:cubicBezTo>
                    <a:pt x="25400" y="1617599"/>
                    <a:pt x="74803" y="1666621"/>
                    <a:pt x="136144" y="1666621"/>
                  </a:cubicBezTo>
                  <a:lnTo>
                    <a:pt x="10699750" y="1666621"/>
                  </a:lnTo>
                  <a:cubicBezTo>
                    <a:pt x="10761091" y="1666621"/>
                    <a:pt x="10810494" y="1617599"/>
                    <a:pt x="10810494" y="1557401"/>
                  </a:cubicBezTo>
                  <a:lnTo>
                    <a:pt x="10810494" y="134620"/>
                  </a:lnTo>
                  <a:cubicBezTo>
                    <a:pt x="10810494" y="74422"/>
                    <a:pt x="10761091" y="25400"/>
                    <a:pt x="10699750" y="25400"/>
                  </a:cubicBezTo>
                  <a:lnTo>
                    <a:pt x="136144" y="25400"/>
                  </a:lnTo>
                  <a:lnTo>
                    <a:pt x="136144" y="12700"/>
                  </a:lnTo>
                  <a:lnTo>
                    <a:pt x="136144" y="25400"/>
                  </a:lnTo>
                  <a:cubicBezTo>
                    <a:pt x="74803" y="25400"/>
                    <a:pt x="25400" y="74422"/>
                    <a:pt x="25400" y="134620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9942657" y="7452458"/>
            <a:ext cx="3917762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Cultural Shift Required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9942657" y="8157845"/>
            <a:ext cx="7095705" cy="10561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Authentic inclusion is a cultural shift not a token compliance (Butler &amp; Stokes, 2021).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4495800" y="15045"/>
            <a:ext cx="4944219" cy="9206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Methodology</a:t>
            </a:r>
          </a:p>
        </p:txBody>
      </p:sp>
      <p:sp>
        <p:nvSpPr>
          <p:cNvPr id="7" name="TextBox 7"/>
          <p:cNvSpPr txBox="1"/>
          <p:nvPr/>
        </p:nvSpPr>
        <p:spPr>
          <a:xfrm flipH="1">
            <a:off x="572840" y="1405792"/>
            <a:ext cx="524619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01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572840" y="1996483"/>
            <a:ext cx="9294465" cy="19050"/>
            <a:chOff x="0" y="0"/>
            <a:chExt cx="12392620" cy="254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392660" cy="25400"/>
            </a:xfrm>
            <a:custGeom>
              <a:avLst/>
              <a:gdLst/>
              <a:ahLst/>
              <a:cxnLst/>
              <a:rect l="l" t="t" r="r" b="b"/>
              <a:pathLst>
                <a:path w="12392660" h="25400">
                  <a:moveTo>
                    <a:pt x="0" y="0"/>
                  </a:moveTo>
                  <a:lnTo>
                    <a:pt x="12392660" y="0"/>
                  </a:lnTo>
                  <a:lnTo>
                    <a:pt x="12392660" y="2540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EF9C82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28874" y="2043058"/>
            <a:ext cx="3846760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Research Approach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8904" y="2580144"/>
            <a:ext cx="929446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Qualitative research using peer reviewed literature (2018-2025).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02398" y="3269910"/>
            <a:ext cx="417760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02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502398" y="3873656"/>
            <a:ext cx="9294465" cy="19050"/>
            <a:chOff x="0" y="0"/>
            <a:chExt cx="12392620" cy="254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392660" cy="25400"/>
            </a:xfrm>
            <a:custGeom>
              <a:avLst/>
              <a:gdLst/>
              <a:ahLst/>
              <a:cxnLst/>
              <a:rect l="l" t="t" r="r" b="b"/>
              <a:pathLst>
                <a:path w="12392660" h="25400">
                  <a:moveTo>
                    <a:pt x="0" y="0"/>
                  </a:moveTo>
                  <a:lnTo>
                    <a:pt x="12392660" y="0"/>
                  </a:lnTo>
                  <a:lnTo>
                    <a:pt x="12392660" y="2540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EF9C82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28874" y="3924863"/>
            <a:ext cx="2475160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Data Sources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28874" y="4404332"/>
            <a:ext cx="929446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Databases used Science Direct, Emerald Insight, Taylor &amp; Francis Online</a:t>
            </a:r>
            <a:r>
              <a:rPr lang="en-US" sz="937" dirty="0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84216" y="5143500"/>
            <a:ext cx="417760" cy="2255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03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486690" y="5442217"/>
            <a:ext cx="9294465" cy="19050"/>
            <a:chOff x="0" y="0"/>
            <a:chExt cx="12392620" cy="254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392660" cy="25400"/>
            </a:xfrm>
            <a:custGeom>
              <a:avLst/>
              <a:gdLst/>
              <a:ahLst/>
              <a:cxnLst/>
              <a:rect l="l" t="t" r="r" b="b"/>
              <a:pathLst>
                <a:path w="12392660" h="25400">
                  <a:moveTo>
                    <a:pt x="0" y="0"/>
                  </a:moveTo>
                  <a:lnTo>
                    <a:pt x="12392660" y="0"/>
                  </a:lnTo>
                  <a:lnTo>
                    <a:pt x="12392660" y="2540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EF9C82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459574" y="5791953"/>
            <a:ext cx="2691259" cy="2158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374"/>
              </a:lnSpc>
            </a:pPr>
            <a:r>
              <a:rPr lang="en-US" sz="2400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Analytical Framework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86691" y="6089424"/>
            <a:ext cx="9294465" cy="1050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The PESTEL framework was applied to explore macro and </a:t>
            </a:r>
            <a:r>
              <a:rPr lang="en-US" sz="2400" dirty="0" err="1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organisational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 factors (Johnson et al., 2020).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59574" y="7600302"/>
            <a:ext cx="362099" cy="2255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04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486690" y="7873020"/>
            <a:ext cx="9294465" cy="19050"/>
            <a:chOff x="0" y="0"/>
            <a:chExt cx="12392620" cy="254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2392660" cy="25400"/>
            </a:xfrm>
            <a:custGeom>
              <a:avLst/>
              <a:gdLst/>
              <a:ahLst/>
              <a:cxnLst/>
              <a:rect l="l" t="t" r="r" b="b"/>
              <a:pathLst>
                <a:path w="12392660" h="25400">
                  <a:moveTo>
                    <a:pt x="0" y="0"/>
                  </a:moveTo>
                  <a:lnTo>
                    <a:pt x="12392660" y="0"/>
                  </a:lnTo>
                  <a:lnTo>
                    <a:pt x="12392660" y="2540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EF9C82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508462" y="7948909"/>
            <a:ext cx="2943669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highlight>
                  <a:srgbClr val="808000"/>
                </a:highlight>
                <a:latin typeface="+mj-lt"/>
                <a:ea typeface="Quattrocento"/>
                <a:cs typeface="Quattrocento"/>
                <a:sym typeface="Quattrocento"/>
              </a:rPr>
              <a:t>Ethical Considerations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19348" y="8415526"/>
            <a:ext cx="9294465" cy="1050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Ethical rationale: to avoid direct contact with a vulnerable group (Brotherton, 2015</a:t>
            </a:r>
            <a:r>
              <a:rPr lang="en-US" sz="937" dirty="0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).</a:t>
            </a:r>
          </a:p>
        </p:txBody>
      </p:sp>
      <p:grpSp>
        <p:nvGrpSpPr>
          <p:cNvPr id="27" name="Group 27"/>
          <p:cNvGrpSpPr>
            <a:grpSpLocks noChangeAspect="1"/>
          </p:cNvGrpSpPr>
          <p:nvPr/>
        </p:nvGrpSpPr>
        <p:grpSpPr>
          <a:xfrm>
            <a:off x="12982900" y="164902"/>
            <a:ext cx="5305100" cy="5627051"/>
            <a:chOff x="0" y="0"/>
            <a:chExt cx="8557220" cy="8557220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28" name="Freeform 28" descr="preencoded.png"/>
            <p:cNvSpPr/>
            <p:nvPr/>
          </p:nvSpPr>
          <p:spPr>
            <a:xfrm>
              <a:off x="0" y="0"/>
              <a:ext cx="8557260" cy="8557260"/>
            </a:xfrm>
            <a:custGeom>
              <a:avLst/>
              <a:gdLst/>
              <a:ahLst/>
              <a:cxnLst/>
              <a:rect l="l" t="t" r="r" b="b"/>
              <a:pathLst>
                <a:path w="8557260" h="8557260">
                  <a:moveTo>
                    <a:pt x="0" y="0"/>
                  </a:moveTo>
                  <a:lnTo>
                    <a:pt x="8557260" y="0"/>
                  </a:lnTo>
                  <a:lnTo>
                    <a:pt x="8557260" y="8557260"/>
                  </a:lnTo>
                  <a:lnTo>
                    <a:pt x="0" y="8557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9" name="Group 29"/>
          <p:cNvGrpSpPr>
            <a:grpSpLocks noChangeAspect="1"/>
          </p:cNvGrpSpPr>
          <p:nvPr/>
        </p:nvGrpSpPr>
        <p:grpSpPr>
          <a:xfrm>
            <a:off x="9973293" y="3869055"/>
            <a:ext cx="6417945" cy="6417945"/>
            <a:chOff x="33867" y="-65931"/>
            <a:chExt cx="8557260" cy="8557260"/>
          </a:xfrm>
        </p:grpSpPr>
        <p:sp>
          <p:nvSpPr>
            <p:cNvPr id="30" name="Freeform 30" descr="preencoded.png"/>
            <p:cNvSpPr/>
            <p:nvPr/>
          </p:nvSpPr>
          <p:spPr>
            <a:xfrm>
              <a:off x="33867" y="-65931"/>
              <a:ext cx="8557260" cy="8557260"/>
            </a:xfrm>
            <a:custGeom>
              <a:avLst/>
              <a:gdLst/>
              <a:ahLst/>
              <a:cxnLst/>
              <a:rect l="l" t="t" r="r" b="b"/>
              <a:pathLst>
                <a:path w="8557260" h="8557260">
                  <a:moveTo>
                    <a:pt x="0" y="0"/>
                  </a:moveTo>
                  <a:lnTo>
                    <a:pt x="8557260" y="0"/>
                  </a:lnTo>
                  <a:lnTo>
                    <a:pt x="8557260" y="8557260"/>
                  </a:lnTo>
                  <a:lnTo>
                    <a:pt x="0" y="8557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1047155" y="520471"/>
            <a:ext cx="6801445" cy="910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Summary of PESTEL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037630" y="1829990"/>
            <a:ext cx="16212740" cy="1118593"/>
            <a:chOff x="0" y="0"/>
            <a:chExt cx="21616987" cy="1491457"/>
          </a:xfrm>
        </p:grpSpPr>
        <p:sp>
          <p:nvSpPr>
            <p:cNvPr id="8" name="Freeform 8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66205" y="1858566"/>
            <a:ext cx="732979" cy="1061442"/>
            <a:chOff x="0" y="0"/>
            <a:chExt cx="977305" cy="141525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 descr="preencoded.png"/>
          <p:cNvSpPr/>
          <p:nvPr/>
        </p:nvSpPr>
        <p:spPr>
          <a:xfrm>
            <a:off x="1295251" y="2251770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5"/>
                </a:lnTo>
                <a:lnTo>
                  <a:pt x="0" y="27488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5172" b="-51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982391" y="2032247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Political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82391" y="2363986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Equality Act 2010; Disability Confident Scheme (Department for Work and Pensions, 2023</a:t>
            </a:r>
            <a:r>
              <a:rPr lang="en-US" sz="1437" dirty="0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).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037630" y="3112740"/>
            <a:ext cx="16212740" cy="1118592"/>
            <a:chOff x="0" y="0"/>
            <a:chExt cx="21616987" cy="1491457"/>
          </a:xfrm>
        </p:grpSpPr>
        <p:sp>
          <p:nvSpPr>
            <p:cNvPr id="16" name="Freeform 16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066205" y="3141315"/>
            <a:ext cx="732979" cy="1061442"/>
            <a:chOff x="0" y="0"/>
            <a:chExt cx="977305" cy="141525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" name="Freeform 20" descr="preencoded.png"/>
          <p:cNvSpPr/>
          <p:nvPr/>
        </p:nvSpPr>
        <p:spPr>
          <a:xfrm>
            <a:off x="1295251" y="3534519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5"/>
                </a:lnTo>
                <a:lnTo>
                  <a:pt x="0" y="27488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5172" r="-517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1982391" y="3314997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Economic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82391" y="3646735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Retention and productivity outweigh adjustment costs (Foster &amp; Wass, 2013).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1037630" y="4395490"/>
            <a:ext cx="16212740" cy="1118592"/>
            <a:chOff x="0" y="0"/>
            <a:chExt cx="21616987" cy="1491457"/>
          </a:xfrm>
        </p:grpSpPr>
        <p:sp>
          <p:nvSpPr>
            <p:cNvPr id="24" name="Freeform 24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066205" y="4424065"/>
            <a:ext cx="732979" cy="1061443"/>
            <a:chOff x="0" y="0"/>
            <a:chExt cx="977305" cy="141525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8" name="Freeform 28" descr="preencoded.png"/>
          <p:cNvSpPr/>
          <p:nvPr/>
        </p:nvSpPr>
        <p:spPr>
          <a:xfrm>
            <a:off x="1295251" y="4817269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5"/>
                </a:lnTo>
                <a:lnTo>
                  <a:pt x="0" y="27488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t="-6896" b="-68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9" name="TextBox 29"/>
          <p:cNvSpPr txBox="1"/>
          <p:nvPr/>
        </p:nvSpPr>
        <p:spPr>
          <a:xfrm>
            <a:off x="1982391" y="4597747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Social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982391" y="4929485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Stigma and lack of awareness are still barriers (Lindsay et al., 2019).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1037630" y="5678240"/>
            <a:ext cx="16212740" cy="1118592"/>
            <a:chOff x="0" y="0"/>
            <a:chExt cx="21616987" cy="1491457"/>
          </a:xfrm>
        </p:grpSpPr>
        <p:sp>
          <p:nvSpPr>
            <p:cNvPr id="32" name="Freeform 32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066205" y="5706815"/>
            <a:ext cx="732979" cy="1061442"/>
            <a:chOff x="0" y="0"/>
            <a:chExt cx="977305" cy="141525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" name="Freeform 36" descr="preencoded.png"/>
          <p:cNvSpPr/>
          <p:nvPr/>
        </p:nvSpPr>
        <p:spPr>
          <a:xfrm>
            <a:off x="1295251" y="6100019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5"/>
                </a:lnTo>
                <a:lnTo>
                  <a:pt x="0" y="27488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t="-18965" b="-1896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7" name="TextBox 37"/>
          <p:cNvSpPr txBox="1"/>
          <p:nvPr/>
        </p:nvSpPr>
        <p:spPr>
          <a:xfrm>
            <a:off x="1982391" y="5880497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Technological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982391" y="6212235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Availability of assistive devices, visual aids, adaptable design (Waisman-Nitzan et al., 2022).</a:t>
            </a:r>
          </a:p>
        </p:txBody>
      </p:sp>
      <p:grpSp>
        <p:nvGrpSpPr>
          <p:cNvPr id="39" name="Group 39"/>
          <p:cNvGrpSpPr/>
          <p:nvPr/>
        </p:nvGrpSpPr>
        <p:grpSpPr>
          <a:xfrm>
            <a:off x="1037630" y="6960989"/>
            <a:ext cx="16212740" cy="1118592"/>
            <a:chOff x="0" y="0"/>
            <a:chExt cx="21616987" cy="1491457"/>
          </a:xfrm>
        </p:grpSpPr>
        <p:sp>
          <p:nvSpPr>
            <p:cNvPr id="40" name="Freeform 40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066205" y="6989564"/>
            <a:ext cx="732979" cy="1061442"/>
            <a:chOff x="0" y="0"/>
            <a:chExt cx="977305" cy="1415257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" name="Freeform 44" descr="preencoded.png"/>
          <p:cNvSpPr/>
          <p:nvPr/>
        </p:nvSpPr>
        <p:spPr>
          <a:xfrm>
            <a:off x="1295251" y="7382767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5"/>
                </a:lnTo>
                <a:lnTo>
                  <a:pt x="0" y="27488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t="-60344" b="-6034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TextBox 45"/>
          <p:cNvSpPr txBox="1"/>
          <p:nvPr/>
        </p:nvSpPr>
        <p:spPr>
          <a:xfrm>
            <a:off x="1982391" y="7163246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Environmental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982391" y="7494984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Quiet zones and sensory-friendly layouts for wellbeing (Hall, 2020).</a:t>
            </a:r>
          </a:p>
        </p:txBody>
      </p:sp>
      <p:grpSp>
        <p:nvGrpSpPr>
          <p:cNvPr id="47" name="Group 47"/>
          <p:cNvGrpSpPr/>
          <p:nvPr/>
        </p:nvGrpSpPr>
        <p:grpSpPr>
          <a:xfrm>
            <a:off x="1037630" y="8243739"/>
            <a:ext cx="16212740" cy="1118592"/>
            <a:chOff x="0" y="0"/>
            <a:chExt cx="21616987" cy="1491457"/>
          </a:xfrm>
        </p:grpSpPr>
        <p:sp>
          <p:nvSpPr>
            <p:cNvPr id="48" name="Freeform 48"/>
            <p:cNvSpPr/>
            <p:nvPr/>
          </p:nvSpPr>
          <p:spPr>
            <a:xfrm>
              <a:off x="12700" y="12700"/>
              <a:ext cx="21591524" cy="1466088"/>
            </a:xfrm>
            <a:custGeom>
              <a:avLst/>
              <a:gdLst/>
              <a:ahLst/>
              <a:cxnLst/>
              <a:rect l="l" t="t" r="r" b="b"/>
              <a:pathLst>
                <a:path w="21591524" h="1466088">
                  <a:moveTo>
                    <a:pt x="0" y="36703"/>
                  </a:moveTo>
                  <a:cubicBezTo>
                    <a:pt x="0" y="16383"/>
                    <a:pt x="16637" y="0"/>
                    <a:pt x="37211" y="0"/>
                  </a:cubicBezTo>
                  <a:lnTo>
                    <a:pt x="21554312" y="0"/>
                  </a:lnTo>
                  <a:cubicBezTo>
                    <a:pt x="21574886" y="0"/>
                    <a:pt x="21591524" y="16383"/>
                    <a:pt x="21591524" y="36703"/>
                  </a:cubicBezTo>
                  <a:lnTo>
                    <a:pt x="21591524" y="1429385"/>
                  </a:lnTo>
                  <a:cubicBezTo>
                    <a:pt x="21591524" y="1449578"/>
                    <a:pt x="21574886" y="1466088"/>
                    <a:pt x="21554312" y="1466088"/>
                  </a:cubicBezTo>
                  <a:lnTo>
                    <a:pt x="37211" y="1466088"/>
                  </a:lnTo>
                  <a:cubicBezTo>
                    <a:pt x="16637" y="1466088"/>
                    <a:pt x="0" y="1449705"/>
                    <a:pt x="0" y="1429385"/>
                  </a:cubicBezTo>
                  <a:close/>
                </a:path>
              </a:pathLst>
            </a:custGeom>
            <a:solidFill>
              <a:srgbClr val="12333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9"/>
            <p:cNvSpPr/>
            <p:nvPr/>
          </p:nvSpPr>
          <p:spPr>
            <a:xfrm>
              <a:off x="0" y="0"/>
              <a:ext cx="21616924" cy="1491488"/>
            </a:xfrm>
            <a:custGeom>
              <a:avLst/>
              <a:gdLst/>
              <a:ahLst/>
              <a:cxnLst/>
              <a:rect l="l" t="t" r="r" b="b"/>
              <a:pathLst>
                <a:path w="21616924" h="1491488">
                  <a:moveTo>
                    <a:pt x="0" y="49403"/>
                  </a:moveTo>
                  <a:cubicBezTo>
                    <a:pt x="0" y="21844"/>
                    <a:pt x="22606" y="0"/>
                    <a:pt x="49911" y="0"/>
                  </a:cubicBezTo>
                  <a:lnTo>
                    <a:pt x="21567012" y="0"/>
                  </a:lnTo>
                  <a:lnTo>
                    <a:pt x="21567012" y="12700"/>
                  </a:lnTo>
                  <a:lnTo>
                    <a:pt x="21567012" y="0"/>
                  </a:lnTo>
                  <a:cubicBezTo>
                    <a:pt x="21594445" y="0"/>
                    <a:pt x="21616924" y="21844"/>
                    <a:pt x="21616924" y="49403"/>
                  </a:cubicBezTo>
                  <a:lnTo>
                    <a:pt x="21604224" y="49403"/>
                  </a:lnTo>
                  <a:lnTo>
                    <a:pt x="21616924" y="49403"/>
                  </a:lnTo>
                  <a:lnTo>
                    <a:pt x="21616924" y="1442085"/>
                  </a:lnTo>
                  <a:lnTo>
                    <a:pt x="21604224" y="1442085"/>
                  </a:lnTo>
                  <a:lnTo>
                    <a:pt x="21616924" y="1442085"/>
                  </a:lnTo>
                  <a:cubicBezTo>
                    <a:pt x="21616924" y="1469517"/>
                    <a:pt x="21594318" y="1491488"/>
                    <a:pt x="21567012" y="1491488"/>
                  </a:cubicBezTo>
                  <a:lnTo>
                    <a:pt x="21567012" y="1478788"/>
                  </a:lnTo>
                  <a:lnTo>
                    <a:pt x="21567012" y="1491488"/>
                  </a:lnTo>
                  <a:lnTo>
                    <a:pt x="49911" y="1491488"/>
                  </a:lnTo>
                  <a:lnTo>
                    <a:pt x="49911" y="1478788"/>
                  </a:lnTo>
                  <a:lnTo>
                    <a:pt x="49911" y="1491488"/>
                  </a:lnTo>
                  <a:cubicBezTo>
                    <a:pt x="22479" y="1491488"/>
                    <a:pt x="0" y="1469644"/>
                    <a:pt x="0" y="1442085"/>
                  </a:cubicBezTo>
                  <a:lnTo>
                    <a:pt x="0" y="49403"/>
                  </a:lnTo>
                  <a:lnTo>
                    <a:pt x="12700" y="49403"/>
                  </a:lnTo>
                  <a:lnTo>
                    <a:pt x="0" y="49403"/>
                  </a:lnTo>
                  <a:moveTo>
                    <a:pt x="25400" y="49403"/>
                  </a:moveTo>
                  <a:lnTo>
                    <a:pt x="25400" y="1442085"/>
                  </a:lnTo>
                  <a:lnTo>
                    <a:pt x="12700" y="1442085"/>
                  </a:lnTo>
                  <a:lnTo>
                    <a:pt x="25400" y="1442085"/>
                  </a:lnTo>
                  <a:cubicBezTo>
                    <a:pt x="25400" y="1455166"/>
                    <a:pt x="36195" y="1466088"/>
                    <a:pt x="49911" y="1466088"/>
                  </a:cubicBezTo>
                  <a:lnTo>
                    <a:pt x="21567012" y="1466088"/>
                  </a:lnTo>
                  <a:cubicBezTo>
                    <a:pt x="21580728" y="1466088"/>
                    <a:pt x="21591524" y="1455166"/>
                    <a:pt x="21591524" y="1442085"/>
                  </a:cubicBezTo>
                  <a:lnTo>
                    <a:pt x="21591524" y="49403"/>
                  </a:lnTo>
                  <a:cubicBezTo>
                    <a:pt x="21591524" y="36322"/>
                    <a:pt x="21580728" y="25400"/>
                    <a:pt x="21567012" y="25400"/>
                  </a:cubicBezTo>
                  <a:lnTo>
                    <a:pt x="49911" y="25400"/>
                  </a:lnTo>
                  <a:lnTo>
                    <a:pt x="49911" y="12700"/>
                  </a:lnTo>
                  <a:lnTo>
                    <a:pt x="49911" y="25400"/>
                  </a:lnTo>
                  <a:cubicBezTo>
                    <a:pt x="36195" y="25400"/>
                    <a:pt x="25400" y="36322"/>
                    <a:pt x="25400" y="49403"/>
                  </a:cubicBezTo>
                  <a:close/>
                </a:path>
              </a:pathLst>
            </a:custGeom>
            <a:solidFill>
              <a:srgbClr val="4A6B6A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1066205" y="8272314"/>
            <a:ext cx="732979" cy="1061442"/>
            <a:chOff x="0" y="0"/>
            <a:chExt cx="977305" cy="1415257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977392" cy="1415288"/>
            </a:xfrm>
            <a:custGeom>
              <a:avLst/>
              <a:gdLst/>
              <a:ahLst/>
              <a:cxnLst/>
              <a:rect l="l" t="t" r="r" b="b"/>
              <a:pathLst>
                <a:path w="977392" h="1415288">
                  <a:moveTo>
                    <a:pt x="0" y="6223"/>
                  </a:moveTo>
                  <a:cubicBezTo>
                    <a:pt x="0" y="2794"/>
                    <a:pt x="2794" y="0"/>
                    <a:pt x="6223" y="0"/>
                  </a:cubicBezTo>
                  <a:lnTo>
                    <a:pt x="971169" y="0"/>
                  </a:lnTo>
                  <a:cubicBezTo>
                    <a:pt x="974598" y="0"/>
                    <a:pt x="977392" y="2794"/>
                    <a:pt x="977392" y="6223"/>
                  </a:cubicBezTo>
                  <a:lnTo>
                    <a:pt x="977392" y="1409065"/>
                  </a:lnTo>
                  <a:cubicBezTo>
                    <a:pt x="977392" y="1412494"/>
                    <a:pt x="974598" y="1415288"/>
                    <a:pt x="971169" y="1415288"/>
                  </a:cubicBezTo>
                  <a:lnTo>
                    <a:pt x="6223" y="1415288"/>
                  </a:lnTo>
                  <a:cubicBezTo>
                    <a:pt x="2794" y="1415288"/>
                    <a:pt x="0" y="1412494"/>
                    <a:pt x="0" y="1409065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2" name="Freeform 52" descr="preencoded.png"/>
          <p:cNvSpPr/>
          <p:nvPr/>
        </p:nvSpPr>
        <p:spPr>
          <a:xfrm>
            <a:off x="1295251" y="8665518"/>
            <a:ext cx="274885" cy="274885"/>
          </a:xfrm>
          <a:custGeom>
            <a:avLst/>
            <a:gdLst/>
            <a:ahLst/>
            <a:cxnLst/>
            <a:rect l="l" t="t" r="r" b="b"/>
            <a:pathLst>
              <a:path w="274885" h="274885">
                <a:moveTo>
                  <a:pt x="0" y="0"/>
                </a:moveTo>
                <a:lnTo>
                  <a:pt x="274885" y="0"/>
                </a:lnTo>
                <a:lnTo>
                  <a:pt x="274885" y="274884"/>
                </a:lnTo>
                <a:lnTo>
                  <a:pt x="0" y="27488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t="-17241" b="-1724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TextBox 53"/>
          <p:cNvSpPr txBox="1"/>
          <p:nvPr/>
        </p:nvSpPr>
        <p:spPr>
          <a:xfrm>
            <a:off x="1982391" y="8445996"/>
            <a:ext cx="2156072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Legal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1982391" y="8777734"/>
            <a:ext cx="1523940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Reasonable adjustments are statutory duties (Singer, 2019).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420095" y="1587550"/>
            <a:ext cx="5744068" cy="4171035"/>
            <a:chOff x="0" y="0"/>
            <a:chExt cx="6889155" cy="6889155"/>
          </a:xfrm>
        </p:grpSpPr>
        <p:sp>
          <p:nvSpPr>
            <p:cNvPr id="7" name="Freeform 7" descr="preencoded.png"/>
            <p:cNvSpPr/>
            <p:nvPr/>
          </p:nvSpPr>
          <p:spPr>
            <a:xfrm>
              <a:off x="0" y="0"/>
              <a:ext cx="6889115" cy="6889115"/>
            </a:xfrm>
            <a:custGeom>
              <a:avLst/>
              <a:gdLst/>
              <a:ahLst/>
              <a:cxnLst/>
              <a:rect l="l" t="t" r="r" b="b"/>
              <a:pathLst>
                <a:path w="6889115" h="6889115">
                  <a:moveTo>
                    <a:pt x="0" y="0"/>
                  </a:moveTo>
                  <a:lnTo>
                    <a:pt x="6889115" y="0"/>
                  </a:lnTo>
                  <a:lnTo>
                    <a:pt x="6889115" y="6889115"/>
                  </a:lnTo>
                  <a:lnTo>
                    <a:pt x="0" y="68891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398287" y="6181944"/>
            <a:ext cx="5431036" cy="648295"/>
            <a:chOff x="0" y="0"/>
            <a:chExt cx="7241382" cy="864393"/>
          </a:xfrm>
        </p:grpSpPr>
        <p:sp>
          <p:nvSpPr>
            <p:cNvPr id="9" name="Freeform 9" descr="preencoded.png"/>
            <p:cNvSpPr/>
            <p:nvPr/>
          </p:nvSpPr>
          <p:spPr>
            <a:xfrm>
              <a:off x="0" y="0"/>
              <a:ext cx="7241413" cy="864362"/>
            </a:xfrm>
            <a:custGeom>
              <a:avLst/>
              <a:gdLst/>
              <a:ahLst/>
              <a:cxnLst/>
              <a:rect l="l" t="t" r="r" b="b"/>
              <a:pathLst>
                <a:path w="7241413" h="864362">
                  <a:moveTo>
                    <a:pt x="0" y="0"/>
                  </a:moveTo>
                  <a:lnTo>
                    <a:pt x="7241413" y="0"/>
                  </a:lnTo>
                  <a:lnTo>
                    <a:pt x="7241413" y="864362"/>
                  </a:lnTo>
                  <a:lnTo>
                    <a:pt x="0" y="8643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9" r="-29" b="-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6417474" y="6117608"/>
            <a:ext cx="5431185" cy="648295"/>
            <a:chOff x="0" y="0"/>
            <a:chExt cx="7241580" cy="864393"/>
          </a:xfrm>
        </p:grpSpPr>
        <p:sp>
          <p:nvSpPr>
            <p:cNvPr id="11" name="Freeform 11" descr="preencoded.png"/>
            <p:cNvSpPr/>
            <p:nvPr/>
          </p:nvSpPr>
          <p:spPr>
            <a:xfrm>
              <a:off x="0" y="0"/>
              <a:ext cx="7241540" cy="864362"/>
            </a:xfrm>
            <a:custGeom>
              <a:avLst/>
              <a:gdLst/>
              <a:ahLst/>
              <a:cxnLst/>
              <a:rect l="l" t="t" r="r" b="b"/>
              <a:pathLst>
                <a:path w="7241540" h="864362">
                  <a:moveTo>
                    <a:pt x="0" y="0"/>
                  </a:moveTo>
                  <a:lnTo>
                    <a:pt x="7241540" y="0"/>
                  </a:lnTo>
                  <a:lnTo>
                    <a:pt x="7241540" y="864362"/>
                  </a:lnTo>
                  <a:lnTo>
                    <a:pt x="0" y="8643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8" r="-28" b="-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2436787" y="6081076"/>
            <a:ext cx="5431185" cy="648295"/>
            <a:chOff x="0" y="0"/>
            <a:chExt cx="7241580" cy="864393"/>
          </a:xfrm>
        </p:grpSpPr>
        <p:sp>
          <p:nvSpPr>
            <p:cNvPr id="13" name="Freeform 13" descr="preencoded.png"/>
            <p:cNvSpPr/>
            <p:nvPr/>
          </p:nvSpPr>
          <p:spPr>
            <a:xfrm>
              <a:off x="0" y="0"/>
              <a:ext cx="7241540" cy="864362"/>
            </a:xfrm>
            <a:custGeom>
              <a:avLst/>
              <a:gdLst/>
              <a:ahLst/>
              <a:cxnLst/>
              <a:rect l="l" t="t" r="r" b="b"/>
              <a:pathLst>
                <a:path w="7241540" h="864362">
                  <a:moveTo>
                    <a:pt x="0" y="0"/>
                  </a:moveTo>
                  <a:lnTo>
                    <a:pt x="7241540" y="0"/>
                  </a:lnTo>
                  <a:lnTo>
                    <a:pt x="7241540" y="864362"/>
                  </a:lnTo>
                  <a:lnTo>
                    <a:pt x="0" y="8643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28" r="-28" b="-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20095" y="9127777"/>
            <a:ext cx="17447847" cy="753367"/>
            <a:chOff x="0" y="0"/>
            <a:chExt cx="21724540" cy="10044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724494" cy="1004443"/>
            </a:xfrm>
            <a:custGeom>
              <a:avLst/>
              <a:gdLst/>
              <a:ahLst/>
              <a:cxnLst/>
              <a:rect l="l" t="t" r="r" b="b"/>
              <a:pathLst>
                <a:path w="21724494" h="1004443">
                  <a:moveTo>
                    <a:pt x="0" y="32385"/>
                  </a:moveTo>
                  <a:cubicBezTo>
                    <a:pt x="0" y="14478"/>
                    <a:pt x="14478" y="0"/>
                    <a:pt x="32385" y="0"/>
                  </a:cubicBezTo>
                  <a:lnTo>
                    <a:pt x="21692108" y="0"/>
                  </a:lnTo>
                  <a:cubicBezTo>
                    <a:pt x="21710016" y="0"/>
                    <a:pt x="21724494" y="14478"/>
                    <a:pt x="21724494" y="32385"/>
                  </a:cubicBezTo>
                  <a:lnTo>
                    <a:pt x="21724494" y="972058"/>
                  </a:lnTo>
                  <a:cubicBezTo>
                    <a:pt x="21724494" y="989965"/>
                    <a:pt x="21710016" y="1004443"/>
                    <a:pt x="21692108" y="1004443"/>
                  </a:cubicBezTo>
                  <a:lnTo>
                    <a:pt x="32385" y="1004443"/>
                  </a:lnTo>
                  <a:cubicBezTo>
                    <a:pt x="14478" y="1004443"/>
                    <a:pt x="0" y="989965"/>
                    <a:pt x="0" y="972058"/>
                  </a:cubicBezTo>
                  <a:close/>
                </a:path>
              </a:pathLst>
            </a:custGeom>
            <a:solidFill>
              <a:srgbClr val="441709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744141" y="9457717"/>
            <a:ext cx="253156" cy="202555"/>
            <a:chOff x="0" y="0"/>
            <a:chExt cx="337542" cy="270073"/>
          </a:xfrm>
        </p:grpSpPr>
        <p:sp>
          <p:nvSpPr>
            <p:cNvPr id="17" name="Freeform 17" descr="preencoded.png"/>
            <p:cNvSpPr/>
            <p:nvPr/>
          </p:nvSpPr>
          <p:spPr>
            <a:xfrm>
              <a:off x="0" y="0"/>
              <a:ext cx="337566" cy="270129"/>
            </a:xfrm>
            <a:custGeom>
              <a:avLst/>
              <a:gdLst/>
              <a:ahLst/>
              <a:cxnLst/>
              <a:rect l="l" t="t" r="r" b="b"/>
              <a:pathLst>
                <a:path w="337566" h="270129">
                  <a:moveTo>
                    <a:pt x="0" y="0"/>
                  </a:moveTo>
                  <a:lnTo>
                    <a:pt x="337566" y="0"/>
                  </a:lnTo>
                  <a:lnTo>
                    <a:pt x="337566" y="270129"/>
                  </a:lnTo>
                  <a:lnTo>
                    <a:pt x="0" y="2701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436" r="-1428" b="2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Freeform 18"/>
          <p:cNvSpPr/>
          <p:nvPr/>
        </p:nvSpPr>
        <p:spPr>
          <a:xfrm>
            <a:off x="11417767" y="1587550"/>
            <a:ext cx="6450137" cy="4247034"/>
          </a:xfrm>
          <a:custGeom>
            <a:avLst/>
            <a:gdLst/>
            <a:ahLst/>
            <a:cxnLst/>
            <a:rect l="l" t="t" r="r" b="b"/>
            <a:pathLst>
              <a:path w="5872934" h="5256276">
                <a:moveTo>
                  <a:pt x="0" y="0"/>
                </a:moveTo>
                <a:lnTo>
                  <a:pt x="5872934" y="0"/>
                </a:lnTo>
                <a:lnTo>
                  <a:pt x="5872934" y="5256276"/>
                </a:lnTo>
                <a:lnTo>
                  <a:pt x="0" y="525627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7288878" y="2448766"/>
            <a:ext cx="3004144" cy="3385818"/>
          </a:xfrm>
          <a:custGeom>
            <a:avLst/>
            <a:gdLst/>
            <a:ahLst/>
            <a:cxnLst/>
            <a:rect l="l" t="t" r="r" b="b"/>
            <a:pathLst>
              <a:path w="3004144" h="3385818">
                <a:moveTo>
                  <a:pt x="0" y="0"/>
                </a:moveTo>
                <a:lnTo>
                  <a:pt x="3004143" y="0"/>
                </a:lnTo>
                <a:lnTo>
                  <a:pt x="3004143" y="3385817"/>
                </a:lnTo>
                <a:lnTo>
                  <a:pt x="0" y="338581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532698" y="269797"/>
            <a:ext cx="3813572" cy="910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Key Findings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32698" y="6824203"/>
            <a:ext cx="2879229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Inclusion Benefits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60371" y="7342571"/>
            <a:ext cx="5106889" cy="1610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Inclusion increases the </a:t>
            </a:r>
            <a:r>
              <a:rPr lang="en-US" sz="2400" b="1" dirty="0">
                <a:solidFill>
                  <a:srgbClr val="EF9C82"/>
                </a:solidFill>
                <a:ea typeface="Quattrocento Bold"/>
                <a:cs typeface="Quattrocento Bold"/>
                <a:sym typeface="Quattrocento Bold"/>
              </a:rPr>
              <a:t>reliability of service, retention of staff and brand reputation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 (Griffiths et al., 2020).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369411" y="6871024"/>
            <a:ext cx="1906786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Current Gaps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406588" y="7367763"/>
            <a:ext cx="5107038" cy="1604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Major gaps are present: limited leadership training, poor awareness and structural inflexibility (Baum, 2019).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172782" y="6877646"/>
            <a:ext cx="1906786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Success Stories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2111470" y="7331244"/>
            <a:ext cx="5756502" cy="1604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Case studies (Hilton, Marriott) reveal that success can be achieved through autism specific training (Marriott International, 2023).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111850" y="9209348"/>
            <a:ext cx="16964460" cy="4967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FFFFF"/>
                </a:solidFill>
                <a:ea typeface="Quattrocento"/>
                <a:cs typeface="Quattrocento"/>
                <a:sym typeface="Quattrocento"/>
              </a:rPr>
              <a:t>Inclusion must move from policy to practice — </a:t>
            </a:r>
            <a:r>
              <a:rPr lang="en-US" sz="2400" b="1" dirty="0">
                <a:solidFill>
                  <a:srgbClr val="FFFFFF"/>
                </a:solidFill>
                <a:ea typeface="Quattrocento Bold"/>
                <a:cs typeface="Quattrocento Bold"/>
                <a:sym typeface="Quattrocento Bold"/>
              </a:rPr>
              <a:t>embedded in the dance of daily operations of the </a:t>
            </a:r>
            <a:r>
              <a:rPr lang="en-US" sz="2400" b="1" dirty="0" err="1">
                <a:solidFill>
                  <a:srgbClr val="FFFFFF"/>
                </a:solidFill>
                <a:ea typeface="Quattrocento Bold"/>
                <a:cs typeface="Quattrocento Bold"/>
                <a:sym typeface="Quattrocento Bold"/>
              </a:rPr>
              <a:t>organisation</a:t>
            </a:r>
            <a:r>
              <a:rPr lang="en-US" sz="2400" dirty="0">
                <a:solidFill>
                  <a:srgbClr val="FFFFFF"/>
                </a:solidFill>
                <a:ea typeface="Quattrocento"/>
                <a:cs typeface="Quattrocento"/>
                <a:sym typeface="Quattrocento"/>
              </a:rPr>
              <a:t> (Costa &amp; Costa, 2022).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/>
          <p:nvPr/>
        </p:nvSpPr>
        <p:spPr>
          <a:xfrm>
            <a:off x="632577" y="-148969"/>
            <a:ext cx="4741847" cy="910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Recommendations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536972" y="966639"/>
            <a:ext cx="6081712" cy="6081712"/>
            <a:chOff x="0" y="0"/>
            <a:chExt cx="8108950" cy="8108950"/>
          </a:xfrm>
        </p:grpSpPr>
        <p:sp>
          <p:nvSpPr>
            <p:cNvPr id="8" name="Freeform 8" descr="preencoded.png"/>
            <p:cNvSpPr/>
            <p:nvPr/>
          </p:nvSpPr>
          <p:spPr>
            <a:xfrm>
              <a:off x="0" y="0"/>
              <a:ext cx="8108950" cy="8108950"/>
            </a:xfrm>
            <a:custGeom>
              <a:avLst/>
              <a:gdLst/>
              <a:ahLst/>
              <a:cxnLst/>
              <a:rect l="l" t="t" r="r" b="b"/>
              <a:pathLst>
                <a:path w="8108950" h="8108950">
                  <a:moveTo>
                    <a:pt x="0" y="0"/>
                  </a:moveTo>
                  <a:lnTo>
                    <a:pt x="8108950" y="0"/>
                  </a:lnTo>
                  <a:lnTo>
                    <a:pt x="8108950" y="8108950"/>
                  </a:lnTo>
                  <a:lnTo>
                    <a:pt x="0" y="81089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9525000" y="761730"/>
            <a:ext cx="6486346" cy="6486346"/>
            <a:chOff x="0" y="0"/>
            <a:chExt cx="9165233" cy="9165233"/>
          </a:xfrm>
        </p:grpSpPr>
        <p:sp>
          <p:nvSpPr>
            <p:cNvPr id="10" name="Freeform 10" descr="preencoded.png"/>
            <p:cNvSpPr/>
            <p:nvPr/>
          </p:nvSpPr>
          <p:spPr>
            <a:xfrm>
              <a:off x="0" y="0"/>
              <a:ext cx="9165209" cy="9165209"/>
            </a:xfrm>
            <a:custGeom>
              <a:avLst/>
              <a:gdLst/>
              <a:ahLst/>
              <a:cxnLst/>
              <a:rect l="l" t="t" r="r" b="b"/>
              <a:pathLst>
                <a:path w="9165209" h="9165209">
                  <a:moveTo>
                    <a:pt x="0" y="0"/>
                  </a:moveTo>
                  <a:lnTo>
                    <a:pt x="9165209" y="0"/>
                  </a:lnTo>
                  <a:lnTo>
                    <a:pt x="9165209" y="9165209"/>
                  </a:lnTo>
                  <a:lnTo>
                    <a:pt x="0" y="91652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43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75791" y="7663879"/>
            <a:ext cx="322212" cy="322213"/>
            <a:chOff x="0" y="0"/>
            <a:chExt cx="429617" cy="42961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29641" cy="429641"/>
            </a:xfrm>
            <a:custGeom>
              <a:avLst/>
              <a:gdLst/>
              <a:ahLst/>
              <a:cxnLst/>
              <a:rect l="l" t="t" r="r" b="b"/>
              <a:pathLst>
                <a:path w="429641" h="429641">
                  <a:moveTo>
                    <a:pt x="0" y="214757"/>
                  </a:moveTo>
                  <a:cubicBezTo>
                    <a:pt x="0" y="96139"/>
                    <a:pt x="96139" y="0"/>
                    <a:pt x="214757" y="0"/>
                  </a:cubicBezTo>
                  <a:cubicBezTo>
                    <a:pt x="333375" y="0"/>
                    <a:pt x="429641" y="96139"/>
                    <a:pt x="429641" y="214757"/>
                  </a:cubicBezTo>
                  <a:cubicBezTo>
                    <a:pt x="429641" y="333375"/>
                    <a:pt x="333502" y="429641"/>
                    <a:pt x="214757" y="429641"/>
                  </a:cubicBezTo>
                  <a:cubicBezTo>
                    <a:pt x="96012" y="429641"/>
                    <a:pt x="0" y="333502"/>
                    <a:pt x="0" y="214757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859185" y="7415510"/>
            <a:ext cx="3562668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Strategic Integration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27671" y="7777454"/>
            <a:ext cx="16784539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Neurodiversity should be embedded in corporate and ESG strategy (Costa &amp; Costa, 2022).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846328" y="8555215"/>
            <a:ext cx="322212" cy="322213"/>
            <a:chOff x="0" y="0"/>
            <a:chExt cx="429617" cy="42961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29641" cy="429641"/>
            </a:xfrm>
            <a:custGeom>
              <a:avLst/>
              <a:gdLst/>
              <a:ahLst/>
              <a:cxnLst/>
              <a:rect l="l" t="t" r="r" b="b"/>
              <a:pathLst>
                <a:path w="429641" h="429641">
                  <a:moveTo>
                    <a:pt x="0" y="214757"/>
                  </a:moveTo>
                  <a:cubicBezTo>
                    <a:pt x="0" y="96139"/>
                    <a:pt x="96139" y="0"/>
                    <a:pt x="214757" y="0"/>
                  </a:cubicBezTo>
                  <a:cubicBezTo>
                    <a:pt x="333375" y="0"/>
                    <a:pt x="429641" y="96139"/>
                    <a:pt x="429641" y="214757"/>
                  </a:cubicBezTo>
                  <a:cubicBezTo>
                    <a:pt x="429641" y="333375"/>
                    <a:pt x="333502" y="429641"/>
                    <a:pt x="214757" y="429641"/>
                  </a:cubicBezTo>
                  <a:cubicBezTo>
                    <a:pt x="96012" y="429641"/>
                    <a:pt x="0" y="333502"/>
                    <a:pt x="0" y="214757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353315" y="8281311"/>
            <a:ext cx="4322010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Inclusive Recruitment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637316" y="8572507"/>
            <a:ext cx="16623506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Use inclusive recruitment practices: structure interview and skills trials (Griffiths et al., 2020).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476201" y="9501940"/>
            <a:ext cx="322212" cy="322212"/>
            <a:chOff x="0" y="0"/>
            <a:chExt cx="429617" cy="429617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29641" cy="429641"/>
            </a:xfrm>
            <a:custGeom>
              <a:avLst/>
              <a:gdLst/>
              <a:ahLst/>
              <a:cxnLst/>
              <a:rect l="l" t="t" r="r" b="b"/>
              <a:pathLst>
                <a:path w="429641" h="429641">
                  <a:moveTo>
                    <a:pt x="0" y="214757"/>
                  </a:moveTo>
                  <a:cubicBezTo>
                    <a:pt x="0" y="96139"/>
                    <a:pt x="96139" y="0"/>
                    <a:pt x="214757" y="0"/>
                  </a:cubicBezTo>
                  <a:cubicBezTo>
                    <a:pt x="333375" y="0"/>
                    <a:pt x="429641" y="96139"/>
                    <a:pt x="429641" y="214757"/>
                  </a:cubicBezTo>
                  <a:cubicBezTo>
                    <a:pt x="429641" y="333375"/>
                    <a:pt x="333502" y="429641"/>
                    <a:pt x="214757" y="429641"/>
                  </a:cubicBezTo>
                  <a:cubicBezTo>
                    <a:pt x="96012" y="429641"/>
                    <a:pt x="0" y="333502"/>
                    <a:pt x="0" y="214757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1941091" y="9164729"/>
            <a:ext cx="3625947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latin typeface="+mj-lt"/>
                <a:ea typeface="Quattrocento"/>
                <a:cs typeface="Quattrocento"/>
                <a:sym typeface="Quattrocento"/>
              </a:rPr>
              <a:t>Manager Training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204847" y="9462188"/>
            <a:ext cx="16462325" cy="496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Undertake training of managers in autism knowledge and communication modalities (Butler &amp; Stokes, 2021).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1127671" y="10498188"/>
            <a:ext cx="107305" cy="483245"/>
            <a:chOff x="0" y="0"/>
            <a:chExt cx="143073" cy="644327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43002" cy="644271"/>
            </a:xfrm>
            <a:custGeom>
              <a:avLst/>
              <a:gdLst/>
              <a:ahLst/>
              <a:cxnLst/>
              <a:rect l="l" t="t" r="r" b="b"/>
              <a:pathLst>
                <a:path w="143002" h="644271">
                  <a:moveTo>
                    <a:pt x="0" y="21463"/>
                  </a:moveTo>
                  <a:cubicBezTo>
                    <a:pt x="0" y="9652"/>
                    <a:pt x="9652" y="0"/>
                    <a:pt x="21463" y="0"/>
                  </a:cubicBezTo>
                  <a:lnTo>
                    <a:pt x="121539" y="0"/>
                  </a:lnTo>
                  <a:cubicBezTo>
                    <a:pt x="133350" y="0"/>
                    <a:pt x="143002" y="9652"/>
                    <a:pt x="143002" y="21463"/>
                  </a:cubicBezTo>
                  <a:lnTo>
                    <a:pt x="143002" y="622808"/>
                  </a:lnTo>
                  <a:cubicBezTo>
                    <a:pt x="143002" y="634619"/>
                    <a:pt x="133350" y="644271"/>
                    <a:pt x="121539" y="644271"/>
                  </a:cubicBezTo>
                  <a:lnTo>
                    <a:pt x="21463" y="644271"/>
                  </a:lnTo>
                  <a:cubicBezTo>
                    <a:pt x="9652" y="644271"/>
                    <a:pt x="0" y="634746"/>
                    <a:pt x="0" y="622808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020216" y="10427642"/>
            <a:ext cx="322212" cy="322212"/>
            <a:chOff x="0" y="0"/>
            <a:chExt cx="429617" cy="42961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429641" cy="429641"/>
            </a:xfrm>
            <a:custGeom>
              <a:avLst/>
              <a:gdLst/>
              <a:ahLst/>
              <a:cxnLst/>
              <a:rect l="l" t="t" r="r" b="b"/>
              <a:pathLst>
                <a:path w="429641" h="429641">
                  <a:moveTo>
                    <a:pt x="0" y="214757"/>
                  </a:moveTo>
                  <a:cubicBezTo>
                    <a:pt x="0" y="96139"/>
                    <a:pt x="96139" y="0"/>
                    <a:pt x="214757" y="0"/>
                  </a:cubicBezTo>
                  <a:cubicBezTo>
                    <a:pt x="333375" y="0"/>
                    <a:pt x="429641" y="96139"/>
                    <a:pt x="429641" y="214757"/>
                  </a:cubicBezTo>
                  <a:cubicBezTo>
                    <a:pt x="429641" y="333375"/>
                    <a:pt x="333502" y="429641"/>
                    <a:pt x="214757" y="429641"/>
                  </a:cubicBezTo>
                  <a:cubicBezTo>
                    <a:pt x="96012" y="429641"/>
                    <a:pt x="0" y="333502"/>
                    <a:pt x="0" y="214757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" name="Freeform 36" descr="preencoded.png"/>
          <p:cNvSpPr/>
          <p:nvPr/>
        </p:nvSpPr>
        <p:spPr>
          <a:xfrm>
            <a:off x="1100732" y="10508159"/>
            <a:ext cx="161033" cy="161033"/>
          </a:xfrm>
          <a:custGeom>
            <a:avLst/>
            <a:gdLst/>
            <a:ahLst/>
            <a:cxnLst/>
            <a:rect l="l" t="t" r="r" b="b"/>
            <a:pathLst>
              <a:path w="161033" h="161033">
                <a:moveTo>
                  <a:pt x="0" y="0"/>
                </a:moveTo>
                <a:lnTo>
                  <a:pt x="161033" y="0"/>
                </a:lnTo>
                <a:lnTo>
                  <a:pt x="161033" y="161032"/>
                </a:lnTo>
                <a:lnTo>
                  <a:pt x="0" y="1610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t="-8823" b="-882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7" name="TextBox 37"/>
          <p:cNvSpPr txBox="1"/>
          <p:nvPr/>
        </p:nvSpPr>
        <p:spPr>
          <a:xfrm>
            <a:off x="1449735" y="10425410"/>
            <a:ext cx="1553766" cy="176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87"/>
              </a:lnSpc>
            </a:pPr>
            <a:r>
              <a:rPr lang="en-US" sz="937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Environmental Adaptations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449735" y="10619185"/>
            <a:ext cx="16301294" cy="219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2"/>
              </a:lnSpc>
            </a:pPr>
            <a:r>
              <a:rPr lang="en-US" sz="812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Adapt environments: predictable routines, peaceful areas, visual guidance (Waisman-Nitzan et al., 2022).</a:t>
            </a:r>
          </a:p>
        </p:txBody>
      </p:sp>
      <p:grpSp>
        <p:nvGrpSpPr>
          <p:cNvPr id="39" name="Group 39"/>
          <p:cNvGrpSpPr/>
          <p:nvPr/>
        </p:nvGrpSpPr>
        <p:grpSpPr>
          <a:xfrm>
            <a:off x="966639" y="11249917"/>
            <a:ext cx="107305" cy="483245"/>
            <a:chOff x="0" y="0"/>
            <a:chExt cx="143073" cy="644327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43002" cy="644271"/>
            </a:xfrm>
            <a:custGeom>
              <a:avLst/>
              <a:gdLst/>
              <a:ahLst/>
              <a:cxnLst/>
              <a:rect l="l" t="t" r="r" b="b"/>
              <a:pathLst>
                <a:path w="143002" h="644271">
                  <a:moveTo>
                    <a:pt x="0" y="21463"/>
                  </a:moveTo>
                  <a:cubicBezTo>
                    <a:pt x="0" y="9652"/>
                    <a:pt x="9652" y="0"/>
                    <a:pt x="21463" y="0"/>
                  </a:cubicBezTo>
                  <a:lnTo>
                    <a:pt x="121539" y="0"/>
                  </a:lnTo>
                  <a:cubicBezTo>
                    <a:pt x="133350" y="0"/>
                    <a:pt x="143002" y="9652"/>
                    <a:pt x="143002" y="21463"/>
                  </a:cubicBezTo>
                  <a:lnTo>
                    <a:pt x="143002" y="622808"/>
                  </a:lnTo>
                  <a:cubicBezTo>
                    <a:pt x="143002" y="634619"/>
                    <a:pt x="133350" y="644271"/>
                    <a:pt x="121539" y="644271"/>
                  </a:cubicBezTo>
                  <a:lnTo>
                    <a:pt x="21463" y="644271"/>
                  </a:lnTo>
                  <a:cubicBezTo>
                    <a:pt x="9652" y="644271"/>
                    <a:pt x="0" y="634746"/>
                    <a:pt x="0" y="622808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859185" y="11179374"/>
            <a:ext cx="322212" cy="322212"/>
            <a:chOff x="0" y="0"/>
            <a:chExt cx="429617" cy="429617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429641" cy="429641"/>
            </a:xfrm>
            <a:custGeom>
              <a:avLst/>
              <a:gdLst/>
              <a:ahLst/>
              <a:cxnLst/>
              <a:rect l="l" t="t" r="r" b="b"/>
              <a:pathLst>
                <a:path w="429641" h="429641">
                  <a:moveTo>
                    <a:pt x="0" y="214757"/>
                  </a:moveTo>
                  <a:cubicBezTo>
                    <a:pt x="0" y="96139"/>
                    <a:pt x="96139" y="0"/>
                    <a:pt x="214757" y="0"/>
                  </a:cubicBezTo>
                  <a:cubicBezTo>
                    <a:pt x="333375" y="0"/>
                    <a:pt x="429641" y="96139"/>
                    <a:pt x="429641" y="214757"/>
                  </a:cubicBezTo>
                  <a:cubicBezTo>
                    <a:pt x="429641" y="333375"/>
                    <a:pt x="333502" y="429641"/>
                    <a:pt x="214757" y="429641"/>
                  </a:cubicBezTo>
                  <a:cubicBezTo>
                    <a:pt x="96012" y="429641"/>
                    <a:pt x="0" y="333502"/>
                    <a:pt x="0" y="214757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3" name="Freeform 43" descr="preencoded.png"/>
          <p:cNvSpPr/>
          <p:nvPr/>
        </p:nvSpPr>
        <p:spPr>
          <a:xfrm>
            <a:off x="939701" y="11259890"/>
            <a:ext cx="161033" cy="161033"/>
          </a:xfrm>
          <a:custGeom>
            <a:avLst/>
            <a:gdLst/>
            <a:ahLst/>
            <a:cxnLst/>
            <a:rect l="l" t="t" r="r" b="b"/>
            <a:pathLst>
              <a:path w="161033" h="161033">
                <a:moveTo>
                  <a:pt x="0" y="0"/>
                </a:moveTo>
                <a:lnTo>
                  <a:pt x="161033" y="0"/>
                </a:lnTo>
                <a:lnTo>
                  <a:pt x="161033" y="161033"/>
                </a:lnTo>
                <a:lnTo>
                  <a:pt x="0" y="16103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-20588" r="-2058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TextBox 44"/>
          <p:cNvSpPr txBox="1"/>
          <p:nvPr/>
        </p:nvSpPr>
        <p:spPr>
          <a:xfrm>
            <a:off x="1288703" y="11177141"/>
            <a:ext cx="1304776" cy="176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87"/>
              </a:lnSpc>
            </a:pPr>
            <a:r>
              <a:rPr lang="en-US" sz="937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Progress Measurement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288703" y="11370915"/>
            <a:ext cx="16462325" cy="2195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2"/>
              </a:lnSpc>
            </a:pPr>
            <a:r>
              <a:rPr lang="en-US" sz="812">
                <a:solidFill>
                  <a:srgbClr val="F9EEE7"/>
                </a:solidFill>
                <a:latin typeface="Quattrocento"/>
                <a:ea typeface="Quattrocento"/>
                <a:cs typeface="Quattrocento"/>
                <a:sym typeface="Quattrocento"/>
              </a:rPr>
              <a:t>Measure progress in a structure via KPIs and staff feedback (Morris et al., 2025).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567184" y="-81512"/>
            <a:ext cx="5561990" cy="910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FFD9BE"/>
                </a:solidFill>
                <a:latin typeface="+mj-lt"/>
                <a:ea typeface="Quattrocento"/>
                <a:cs typeface="Quattrocento"/>
                <a:sym typeface="Quattrocento"/>
              </a:rPr>
              <a:t>Conclusion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548134" y="985391"/>
            <a:ext cx="5639246" cy="1734587"/>
            <a:chOff x="0" y="0"/>
            <a:chExt cx="7518995" cy="109577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519035" cy="1095756"/>
            </a:xfrm>
            <a:custGeom>
              <a:avLst/>
              <a:gdLst/>
              <a:ahLst/>
              <a:cxnLst/>
              <a:rect l="l" t="t" r="r" b="b"/>
              <a:pathLst>
                <a:path w="7519035" h="1095756">
                  <a:moveTo>
                    <a:pt x="0" y="27432"/>
                  </a:moveTo>
                  <a:cubicBezTo>
                    <a:pt x="0" y="12319"/>
                    <a:pt x="12319" y="0"/>
                    <a:pt x="27432" y="0"/>
                  </a:cubicBezTo>
                  <a:lnTo>
                    <a:pt x="7491603" y="0"/>
                  </a:lnTo>
                  <a:cubicBezTo>
                    <a:pt x="7506716" y="0"/>
                    <a:pt x="7519035" y="12319"/>
                    <a:pt x="7519035" y="27432"/>
                  </a:cubicBezTo>
                  <a:lnTo>
                    <a:pt x="7519035" y="1068324"/>
                  </a:lnTo>
                  <a:cubicBezTo>
                    <a:pt x="7519035" y="1083437"/>
                    <a:pt x="7506716" y="1095756"/>
                    <a:pt x="7491603" y="1095756"/>
                  </a:cubicBezTo>
                  <a:lnTo>
                    <a:pt x="27432" y="1095756"/>
                  </a:lnTo>
                  <a:cubicBezTo>
                    <a:pt x="12319" y="1095756"/>
                    <a:pt x="0" y="1083437"/>
                    <a:pt x="0" y="1068324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44722" y="1309815"/>
            <a:ext cx="5365402" cy="1056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Inclusion of autistic individuals is both </a:t>
            </a:r>
            <a:r>
              <a:rPr lang="en-US" sz="2400" b="1" dirty="0">
                <a:solidFill>
                  <a:srgbClr val="EF9C82"/>
                </a:solidFill>
                <a:ea typeface="Quattrocento Bold"/>
                <a:cs typeface="Quattrocento Bold"/>
                <a:sym typeface="Quattrocento Bold"/>
              </a:rPr>
              <a:t>ethical and strategic</a:t>
            </a: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.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6324302" y="985391"/>
            <a:ext cx="5639246" cy="1734637"/>
            <a:chOff x="0" y="0"/>
            <a:chExt cx="7518995" cy="109577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519035" cy="1095756"/>
            </a:xfrm>
            <a:custGeom>
              <a:avLst/>
              <a:gdLst/>
              <a:ahLst/>
              <a:cxnLst/>
              <a:rect l="l" t="t" r="r" b="b"/>
              <a:pathLst>
                <a:path w="7519035" h="1095756">
                  <a:moveTo>
                    <a:pt x="0" y="27432"/>
                  </a:moveTo>
                  <a:cubicBezTo>
                    <a:pt x="0" y="12319"/>
                    <a:pt x="12319" y="0"/>
                    <a:pt x="27432" y="0"/>
                  </a:cubicBezTo>
                  <a:lnTo>
                    <a:pt x="7491603" y="0"/>
                  </a:lnTo>
                  <a:cubicBezTo>
                    <a:pt x="7506716" y="0"/>
                    <a:pt x="7519035" y="12319"/>
                    <a:pt x="7519035" y="27432"/>
                  </a:cubicBezTo>
                  <a:lnTo>
                    <a:pt x="7519035" y="1068324"/>
                  </a:lnTo>
                  <a:cubicBezTo>
                    <a:pt x="7519035" y="1083437"/>
                    <a:pt x="7506716" y="1095756"/>
                    <a:pt x="7491603" y="1095756"/>
                  </a:cubicBezTo>
                  <a:lnTo>
                    <a:pt x="27432" y="1095756"/>
                  </a:lnTo>
                  <a:cubicBezTo>
                    <a:pt x="12319" y="1095756"/>
                    <a:pt x="0" y="1083437"/>
                    <a:pt x="0" y="1068324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6461228" y="1091527"/>
            <a:ext cx="5365402" cy="1050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9EEE7"/>
                </a:solidFill>
                <a:ea typeface="Quattrocento"/>
                <a:cs typeface="Quattrocento"/>
                <a:sym typeface="Quattrocento"/>
              </a:rPr>
              <a:t>Success depends on commitment by Leadership, training and co-production.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2100471" y="985391"/>
            <a:ext cx="5639395" cy="1734612"/>
            <a:chOff x="0" y="0"/>
            <a:chExt cx="7519193" cy="109577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7519162" cy="1095756"/>
            </a:xfrm>
            <a:custGeom>
              <a:avLst/>
              <a:gdLst/>
              <a:ahLst/>
              <a:cxnLst/>
              <a:rect l="l" t="t" r="r" b="b"/>
              <a:pathLst>
                <a:path w="7519162" h="1095756">
                  <a:moveTo>
                    <a:pt x="0" y="27432"/>
                  </a:moveTo>
                  <a:cubicBezTo>
                    <a:pt x="0" y="12319"/>
                    <a:pt x="12319" y="0"/>
                    <a:pt x="27432" y="0"/>
                  </a:cubicBezTo>
                  <a:lnTo>
                    <a:pt x="7491730" y="0"/>
                  </a:lnTo>
                  <a:cubicBezTo>
                    <a:pt x="7506843" y="0"/>
                    <a:pt x="7519162" y="12319"/>
                    <a:pt x="7519162" y="27432"/>
                  </a:cubicBezTo>
                  <a:lnTo>
                    <a:pt x="7519162" y="1068324"/>
                  </a:lnTo>
                  <a:cubicBezTo>
                    <a:pt x="7519162" y="1083437"/>
                    <a:pt x="7506843" y="1095756"/>
                    <a:pt x="7491730" y="1095756"/>
                  </a:cubicBezTo>
                  <a:lnTo>
                    <a:pt x="27432" y="1095756"/>
                  </a:lnTo>
                  <a:cubicBezTo>
                    <a:pt x="12319" y="1095756"/>
                    <a:pt x="0" y="1083437"/>
                    <a:pt x="0" y="1068324"/>
                  </a:cubicBezTo>
                  <a:close/>
                </a:path>
              </a:pathLst>
            </a:custGeom>
            <a:solidFill>
              <a:srgbClr val="315251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2237392" y="1036588"/>
            <a:ext cx="5365551" cy="1610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FFFFFF"/>
                </a:solidFill>
                <a:ea typeface="Quattrocento"/>
                <a:cs typeface="Quattrocento"/>
                <a:sym typeface="Quattrocento"/>
              </a:rPr>
              <a:t>Inclusive hospitality = </a:t>
            </a:r>
            <a:r>
              <a:rPr lang="en-US" sz="2400" b="1" dirty="0">
                <a:solidFill>
                  <a:srgbClr val="FFFFFF"/>
                </a:solidFill>
                <a:ea typeface="Quattrocento Bold"/>
                <a:cs typeface="Quattrocento Bold"/>
                <a:sym typeface="Quattrocento Bold"/>
              </a:rPr>
              <a:t>sustainable hospitality</a:t>
            </a:r>
            <a:r>
              <a:rPr lang="en-US" sz="2400" dirty="0">
                <a:solidFill>
                  <a:srgbClr val="FFFFFF"/>
                </a:solidFill>
                <a:ea typeface="Quattrocento"/>
                <a:cs typeface="Quattrocento"/>
                <a:sym typeface="Quattrocento"/>
              </a:rPr>
              <a:t> — welcoming diversity in both guests and staff.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548046" y="3136266"/>
            <a:ext cx="17191732" cy="26640"/>
            <a:chOff x="0" y="0"/>
            <a:chExt cx="22922310" cy="3552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22922357" cy="35560"/>
            </a:xfrm>
            <a:custGeom>
              <a:avLst/>
              <a:gdLst/>
              <a:ahLst/>
              <a:cxnLst/>
              <a:rect l="l" t="t" r="r" b="b"/>
              <a:pathLst>
                <a:path w="22922357" h="35560">
                  <a:moveTo>
                    <a:pt x="0" y="0"/>
                  </a:moveTo>
                  <a:lnTo>
                    <a:pt x="22922357" y="0"/>
                  </a:lnTo>
                  <a:lnTo>
                    <a:pt x="22922357" y="35560"/>
                  </a:lnTo>
                  <a:lnTo>
                    <a:pt x="0" y="35560"/>
                  </a:lnTo>
                  <a:close/>
                </a:path>
              </a:pathLst>
            </a:custGeom>
            <a:solidFill>
              <a:srgbClr val="F9EEE7">
                <a:alpha val="24706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716318" y="3579174"/>
            <a:ext cx="11247260" cy="918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rgbClr val="EF9C82"/>
                </a:solidFill>
                <a:latin typeface="Quattrocento"/>
                <a:ea typeface="Quattrocento"/>
                <a:cs typeface="Quattrocento"/>
                <a:sym typeface="Quattrocento"/>
              </a:rPr>
              <a:t>"</a:t>
            </a:r>
            <a:r>
              <a:rPr lang="en-US" sz="4400" dirty="0">
                <a:solidFill>
                  <a:srgbClr val="EF9C82"/>
                </a:solidFill>
                <a:latin typeface="+mj-lt"/>
                <a:ea typeface="Quattrocento"/>
                <a:cs typeface="Quattrocento"/>
                <a:sym typeface="Quattrocento"/>
              </a:rPr>
              <a:t>True hospitality begins behind the scenes."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521465" y="3717982"/>
            <a:ext cx="45719" cy="640712"/>
            <a:chOff x="0" y="0"/>
            <a:chExt cx="25400" cy="128964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5400" cy="1289685"/>
            </a:xfrm>
            <a:custGeom>
              <a:avLst/>
              <a:gdLst/>
              <a:ahLst/>
              <a:cxnLst/>
              <a:rect l="l" t="t" r="r" b="b"/>
              <a:pathLst>
                <a:path w="25400" h="1289685">
                  <a:moveTo>
                    <a:pt x="0" y="0"/>
                  </a:moveTo>
                  <a:lnTo>
                    <a:pt x="25400" y="0"/>
                  </a:lnTo>
                  <a:lnTo>
                    <a:pt x="25400" y="1289685"/>
                  </a:lnTo>
                  <a:lnTo>
                    <a:pt x="0" y="1289685"/>
                  </a:lnTo>
                  <a:close/>
                </a:path>
              </a:pathLst>
            </a:custGeom>
            <a:solidFill>
              <a:srgbClr val="EF9C82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411176" y="4638043"/>
            <a:ext cx="17541548" cy="5302246"/>
            <a:chOff x="0" y="0"/>
            <a:chExt cx="14619883" cy="8771930"/>
          </a:xfrm>
        </p:grpSpPr>
        <p:sp>
          <p:nvSpPr>
            <p:cNvPr id="26" name="Freeform 26" descr="preencoded.png"/>
            <p:cNvSpPr/>
            <p:nvPr/>
          </p:nvSpPr>
          <p:spPr>
            <a:xfrm>
              <a:off x="0" y="0"/>
              <a:ext cx="14619860" cy="8771890"/>
            </a:xfrm>
            <a:custGeom>
              <a:avLst/>
              <a:gdLst/>
              <a:ahLst/>
              <a:cxnLst/>
              <a:rect l="l" t="t" r="r" b="b"/>
              <a:pathLst>
                <a:path w="14619860" h="8771890">
                  <a:moveTo>
                    <a:pt x="0" y="0"/>
                  </a:moveTo>
                  <a:lnTo>
                    <a:pt x="14619860" y="0"/>
                  </a:lnTo>
                  <a:lnTo>
                    <a:pt x="14619860" y="8771890"/>
                  </a:lnTo>
                  <a:lnTo>
                    <a:pt x="0" y="87718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28" b="-2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089EED9-F54D-4F20-A2C6-949DE417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E46F721-3785-414D-8697-16AF490E6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44000" y="0"/>
            <a:ext cx="9144000" cy="10287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0FDB69-9520-FBD0-90A7-39D57D156C9B}"/>
              </a:ext>
            </a:extLst>
          </p:cNvPr>
          <p:cNvSpPr txBox="1"/>
          <p:nvPr/>
        </p:nvSpPr>
        <p:spPr>
          <a:xfrm>
            <a:off x="12172950" y="2344003"/>
            <a:ext cx="5084272" cy="35710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latin typeface="+mj-lt"/>
                <a:ea typeface="+mj-ea"/>
                <a:cs typeface="+mj-cs"/>
              </a:rPr>
              <a:t>Any Questions?</a:t>
            </a:r>
          </a:p>
        </p:txBody>
      </p:sp>
      <p:pic>
        <p:nvPicPr>
          <p:cNvPr id="21" name="Picture 20" descr="Yellow question mark">
            <a:extLst>
              <a:ext uri="{FF2B5EF4-FFF2-40B4-BE49-F238E27FC236}">
                <a16:creationId xmlns:a16="http://schemas.microsoft.com/office/drawing/2014/main" id="{22B37EBE-A12D-7DBD-DD86-C9678C06B9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935" r="-1" b="-1"/>
          <a:stretch>
            <a:fillRect/>
          </a:stretch>
        </p:blipFill>
        <p:spPr>
          <a:xfrm>
            <a:off x="20" y="1"/>
            <a:ext cx="11498369" cy="10286999"/>
          </a:xfrm>
          <a:custGeom>
            <a:avLst/>
            <a:gdLst/>
            <a:ahLst/>
            <a:cxnLst/>
            <a:rect l="l" t="t" r="r" b="b"/>
            <a:pathLst>
              <a:path w="7665593" h="6857999">
                <a:moveTo>
                  <a:pt x="0" y="0"/>
                </a:moveTo>
                <a:lnTo>
                  <a:pt x="7363783" y="0"/>
                </a:lnTo>
                <a:lnTo>
                  <a:pt x="7372954" y="18152"/>
                </a:lnTo>
                <a:cubicBezTo>
                  <a:pt x="7378508" y="27417"/>
                  <a:pt x="7383821" y="35694"/>
                  <a:pt x="7386404" y="41707"/>
                </a:cubicBezTo>
                <a:lnTo>
                  <a:pt x="7389058" y="60832"/>
                </a:lnTo>
                <a:lnTo>
                  <a:pt x="7394074" y="60137"/>
                </a:lnTo>
                <a:lnTo>
                  <a:pt x="7394443" y="67241"/>
                </a:lnTo>
                <a:lnTo>
                  <a:pt x="7394565" y="83099"/>
                </a:lnTo>
                <a:cubicBezTo>
                  <a:pt x="7395324" y="92994"/>
                  <a:pt x="7394122" y="120511"/>
                  <a:pt x="7395957" y="130584"/>
                </a:cubicBezTo>
                <a:cubicBezTo>
                  <a:pt x="7401306" y="133490"/>
                  <a:pt x="7404223" y="137975"/>
                  <a:pt x="7405574" y="143540"/>
                </a:cubicBezTo>
                <a:lnTo>
                  <a:pt x="7405725" y="155795"/>
                </a:lnTo>
                <a:lnTo>
                  <a:pt x="7418615" y="226869"/>
                </a:lnTo>
                <a:lnTo>
                  <a:pt x="7419579" y="236641"/>
                </a:lnTo>
                <a:lnTo>
                  <a:pt x="7423900" y="241933"/>
                </a:lnTo>
                <a:cubicBezTo>
                  <a:pt x="7424763" y="245974"/>
                  <a:pt x="7424206" y="257579"/>
                  <a:pt x="7424760" y="260885"/>
                </a:cubicBezTo>
                <a:cubicBezTo>
                  <a:pt x="7425580" y="261177"/>
                  <a:pt x="7426400" y="261469"/>
                  <a:pt x="7427220" y="261761"/>
                </a:cubicBezTo>
                <a:cubicBezTo>
                  <a:pt x="7431152" y="272291"/>
                  <a:pt x="7444241" y="311893"/>
                  <a:pt x="7448344" y="324055"/>
                </a:cubicBezTo>
                <a:cubicBezTo>
                  <a:pt x="7444563" y="326484"/>
                  <a:pt x="7450535" y="331924"/>
                  <a:pt x="7451833" y="334727"/>
                </a:cubicBezTo>
                <a:cubicBezTo>
                  <a:pt x="7449286" y="335161"/>
                  <a:pt x="7448510" y="341947"/>
                  <a:pt x="7450776" y="343948"/>
                </a:cubicBezTo>
                <a:cubicBezTo>
                  <a:pt x="7463202" y="391652"/>
                  <a:pt x="7437523" y="367773"/>
                  <a:pt x="7453791" y="395003"/>
                </a:cubicBezTo>
                <a:cubicBezTo>
                  <a:pt x="7454869" y="399820"/>
                  <a:pt x="7453841" y="403723"/>
                  <a:pt x="7451939" y="407147"/>
                </a:cubicBezTo>
                <a:lnTo>
                  <a:pt x="7448030" y="412254"/>
                </a:lnTo>
                <a:lnTo>
                  <a:pt x="7455416" y="432021"/>
                </a:lnTo>
                <a:cubicBezTo>
                  <a:pt x="7457991" y="441758"/>
                  <a:pt x="7459699" y="452007"/>
                  <a:pt x="7460479" y="462523"/>
                </a:cubicBezTo>
                <a:cubicBezTo>
                  <a:pt x="7455275" y="464882"/>
                  <a:pt x="7462669" y="473136"/>
                  <a:pt x="7464133" y="477020"/>
                </a:cubicBezTo>
                <a:cubicBezTo>
                  <a:pt x="7460734" y="477060"/>
                  <a:pt x="7459104" y="485663"/>
                  <a:pt x="7461914" y="488716"/>
                </a:cubicBezTo>
                <a:cubicBezTo>
                  <a:pt x="7474065" y="552879"/>
                  <a:pt x="7442314" y="516775"/>
                  <a:pt x="7461353" y="555280"/>
                </a:cubicBezTo>
                <a:cubicBezTo>
                  <a:pt x="7462345" y="561721"/>
                  <a:pt x="7460642" y="566553"/>
                  <a:pt x="7457829" y="570585"/>
                </a:cubicBezTo>
                <a:lnTo>
                  <a:pt x="7450804" y="577839"/>
                </a:lnTo>
                <a:lnTo>
                  <a:pt x="7453309" y="583524"/>
                </a:lnTo>
                <a:cubicBezTo>
                  <a:pt x="7453505" y="604977"/>
                  <a:pt x="7446306" y="611303"/>
                  <a:pt x="7453558" y="623785"/>
                </a:cubicBezTo>
                <a:cubicBezTo>
                  <a:pt x="7438483" y="642230"/>
                  <a:pt x="7452055" y="636019"/>
                  <a:pt x="7454362" y="650049"/>
                </a:cubicBezTo>
                <a:cubicBezTo>
                  <a:pt x="7457368" y="661117"/>
                  <a:pt x="7463152" y="640798"/>
                  <a:pt x="7464006" y="651645"/>
                </a:cubicBezTo>
                <a:cubicBezTo>
                  <a:pt x="7460114" y="663380"/>
                  <a:pt x="7472201" y="662829"/>
                  <a:pt x="7467442" y="675032"/>
                </a:cubicBezTo>
                <a:cubicBezTo>
                  <a:pt x="7458335" y="672068"/>
                  <a:pt x="7469207" y="699114"/>
                  <a:pt x="7461251" y="699956"/>
                </a:cubicBezTo>
                <a:cubicBezTo>
                  <a:pt x="7472628" y="710321"/>
                  <a:pt x="7458614" y="715529"/>
                  <a:pt x="7462119" y="729331"/>
                </a:cubicBezTo>
                <a:cubicBezTo>
                  <a:pt x="7466423" y="735831"/>
                  <a:pt x="7467162" y="740521"/>
                  <a:pt x="7462533" y="746910"/>
                </a:cubicBezTo>
                <a:cubicBezTo>
                  <a:pt x="7483486" y="776851"/>
                  <a:pt x="7463470" y="765024"/>
                  <a:pt x="7471529" y="793043"/>
                </a:cubicBezTo>
                <a:cubicBezTo>
                  <a:pt x="7480002" y="817184"/>
                  <a:pt x="7485500" y="844550"/>
                  <a:pt x="7505730" y="867898"/>
                </a:cubicBezTo>
                <a:cubicBezTo>
                  <a:pt x="7511461" y="872184"/>
                  <a:pt x="7513630" y="882707"/>
                  <a:pt x="7510576" y="891400"/>
                </a:cubicBezTo>
                <a:cubicBezTo>
                  <a:pt x="7510049" y="892894"/>
                  <a:pt x="7509385" y="894278"/>
                  <a:pt x="7508604" y="895508"/>
                </a:cubicBezTo>
                <a:cubicBezTo>
                  <a:pt x="7511698" y="915692"/>
                  <a:pt x="7525520" y="989520"/>
                  <a:pt x="7529143" y="1012510"/>
                </a:cubicBezTo>
                <a:cubicBezTo>
                  <a:pt x="7521781" y="1014371"/>
                  <a:pt x="7535067" y="1025997"/>
                  <a:pt x="7530347" y="1033444"/>
                </a:cubicBezTo>
                <a:cubicBezTo>
                  <a:pt x="7526204" y="1038777"/>
                  <a:pt x="7529270" y="1043549"/>
                  <a:pt x="7529596" y="1049120"/>
                </a:cubicBezTo>
                <a:cubicBezTo>
                  <a:pt x="7526339" y="1056460"/>
                  <a:pt x="7532220" y="1080398"/>
                  <a:pt x="7536437" y="1086639"/>
                </a:cubicBezTo>
                <a:cubicBezTo>
                  <a:pt x="7551094" y="1101553"/>
                  <a:pt x="7540210" y="1135442"/>
                  <a:pt x="7551438" y="1147834"/>
                </a:cubicBezTo>
                <a:cubicBezTo>
                  <a:pt x="7553086" y="1152330"/>
                  <a:pt x="7553752" y="1156729"/>
                  <a:pt x="7553808" y="1161047"/>
                </a:cubicBezTo>
                <a:lnTo>
                  <a:pt x="7552572" y="1173130"/>
                </a:lnTo>
                <a:lnTo>
                  <a:pt x="7549434" y="1176566"/>
                </a:lnTo>
                <a:lnTo>
                  <a:pt x="7550211" y="1183950"/>
                </a:lnTo>
                <a:lnTo>
                  <a:pt x="7549733" y="1186066"/>
                </a:lnTo>
                <a:cubicBezTo>
                  <a:pt x="7548807" y="1190108"/>
                  <a:pt x="7548001" y="1194099"/>
                  <a:pt x="7547683" y="1198047"/>
                </a:cubicBezTo>
                <a:cubicBezTo>
                  <a:pt x="7563423" y="1192855"/>
                  <a:pt x="7547566" y="1230782"/>
                  <a:pt x="7560295" y="1219849"/>
                </a:cubicBezTo>
                <a:cubicBezTo>
                  <a:pt x="7561281" y="1240644"/>
                  <a:pt x="7573138" y="1224782"/>
                  <a:pt x="7561835" y="1249779"/>
                </a:cubicBezTo>
                <a:cubicBezTo>
                  <a:pt x="7574707" y="1282065"/>
                  <a:pt x="7569916" y="1332957"/>
                  <a:pt x="7589445" y="1358245"/>
                </a:cubicBezTo>
                <a:cubicBezTo>
                  <a:pt x="7581989" y="1355103"/>
                  <a:pt x="7576204" y="1368711"/>
                  <a:pt x="7579904" y="1378136"/>
                </a:cubicBezTo>
                <a:cubicBezTo>
                  <a:pt x="7550647" y="1367117"/>
                  <a:pt x="7606267" y="1415404"/>
                  <a:pt x="7586303" y="1423699"/>
                </a:cubicBezTo>
                <a:cubicBezTo>
                  <a:pt x="7604838" y="1424108"/>
                  <a:pt x="7636267" y="1466352"/>
                  <a:pt x="7621059" y="1486236"/>
                </a:cubicBezTo>
                <a:cubicBezTo>
                  <a:pt x="7624771" y="1516526"/>
                  <a:pt x="7640092" y="1537976"/>
                  <a:pt x="7633966" y="1569734"/>
                </a:cubicBezTo>
                <a:cubicBezTo>
                  <a:pt x="7636447" y="1570719"/>
                  <a:pt x="7638522" y="1572334"/>
                  <a:pt x="7640304" y="1574384"/>
                </a:cubicBezTo>
                <a:lnTo>
                  <a:pt x="7644628" y="1581242"/>
                </a:lnTo>
                <a:lnTo>
                  <a:pt x="7644313" y="1582567"/>
                </a:lnTo>
                <a:cubicBezTo>
                  <a:pt x="7644257" y="1587776"/>
                  <a:pt x="7645302" y="1590443"/>
                  <a:pt x="7646831" y="1591983"/>
                </a:cubicBezTo>
                <a:cubicBezTo>
                  <a:pt x="7647577" y="1592347"/>
                  <a:pt x="7648323" y="1592711"/>
                  <a:pt x="7649069" y="1593074"/>
                </a:cubicBezTo>
                <a:lnTo>
                  <a:pt x="7651326" y="1599230"/>
                </a:lnTo>
                <a:lnTo>
                  <a:pt x="7657195" y="1610539"/>
                </a:lnTo>
                <a:lnTo>
                  <a:pt x="7656957" y="1613422"/>
                </a:lnTo>
                <a:lnTo>
                  <a:pt x="7663730" y="1631673"/>
                </a:lnTo>
                <a:lnTo>
                  <a:pt x="7663189" y="1632289"/>
                </a:lnTo>
                <a:cubicBezTo>
                  <a:pt x="7662131" y="1634085"/>
                  <a:pt x="7661641" y="1636199"/>
                  <a:pt x="7662326" y="1639024"/>
                </a:cubicBezTo>
                <a:cubicBezTo>
                  <a:pt x="7651979" y="1640024"/>
                  <a:pt x="7659188" y="1642819"/>
                  <a:pt x="7662125" y="1651067"/>
                </a:cubicBezTo>
                <a:cubicBezTo>
                  <a:pt x="7646711" y="1654462"/>
                  <a:pt x="7660667" y="1674670"/>
                  <a:pt x="7653812" y="1683345"/>
                </a:cubicBezTo>
                <a:cubicBezTo>
                  <a:pt x="7656316" y="1689330"/>
                  <a:pt x="7658683" y="1695719"/>
                  <a:pt x="7660803" y="1702414"/>
                </a:cubicBezTo>
                <a:lnTo>
                  <a:pt x="7661867" y="1756201"/>
                </a:lnTo>
                <a:lnTo>
                  <a:pt x="7649453" y="1812530"/>
                </a:lnTo>
                <a:cubicBezTo>
                  <a:pt x="7649183" y="1833366"/>
                  <a:pt x="7644573" y="1851408"/>
                  <a:pt x="7647823" y="1869041"/>
                </a:cubicBezTo>
                <a:cubicBezTo>
                  <a:pt x="7644238" y="1876204"/>
                  <a:pt x="7642789" y="1882956"/>
                  <a:pt x="7648156" y="1889503"/>
                </a:cubicBezTo>
                <a:cubicBezTo>
                  <a:pt x="7646365" y="1908946"/>
                  <a:pt x="7638702" y="1913653"/>
                  <a:pt x="7644679" y="1925974"/>
                </a:cubicBezTo>
                <a:cubicBezTo>
                  <a:pt x="7632281" y="1936898"/>
                  <a:pt x="7637013" y="1937545"/>
                  <a:pt x="7640564" y="1942678"/>
                </a:cubicBezTo>
                <a:lnTo>
                  <a:pt x="7640816" y="1943410"/>
                </a:lnTo>
                <a:lnTo>
                  <a:pt x="7639044" y="1944904"/>
                </a:lnTo>
                <a:lnTo>
                  <a:pt x="7638223" y="1947993"/>
                </a:lnTo>
                <a:lnTo>
                  <a:pt x="7638752" y="1956430"/>
                </a:lnTo>
                <a:lnTo>
                  <a:pt x="7639407" y="1959603"/>
                </a:lnTo>
                <a:cubicBezTo>
                  <a:pt x="7639690" y="1961788"/>
                  <a:pt x="7639658" y="1963239"/>
                  <a:pt x="7639396" y="1964244"/>
                </a:cubicBezTo>
                <a:lnTo>
                  <a:pt x="7639249" y="1964361"/>
                </a:lnTo>
                <a:lnTo>
                  <a:pt x="7639521" y="1968708"/>
                </a:lnTo>
                <a:cubicBezTo>
                  <a:pt x="7640315" y="1976045"/>
                  <a:pt x="7641402" y="1983186"/>
                  <a:pt x="7642694" y="1989983"/>
                </a:cubicBezTo>
                <a:cubicBezTo>
                  <a:pt x="7634556" y="1995729"/>
                  <a:pt x="7644169" y="2020842"/>
                  <a:pt x="7628828" y="2018094"/>
                </a:cubicBezTo>
                <a:cubicBezTo>
                  <a:pt x="7630116" y="2027262"/>
                  <a:pt x="7636485" y="2032807"/>
                  <a:pt x="7626423" y="2029720"/>
                </a:cubicBezTo>
                <a:cubicBezTo>
                  <a:pt x="7626559" y="2032738"/>
                  <a:pt x="7625703" y="2034598"/>
                  <a:pt x="7624364" y="2035929"/>
                </a:cubicBezTo>
                <a:lnTo>
                  <a:pt x="7623733" y="2036314"/>
                </a:lnTo>
                <a:lnTo>
                  <a:pt x="7626847" y="2056711"/>
                </a:lnTo>
                <a:lnTo>
                  <a:pt x="7626090" y="2059419"/>
                </a:lnTo>
                <a:lnTo>
                  <a:pt x="7629618" y="2072712"/>
                </a:lnTo>
                <a:lnTo>
                  <a:pt x="7630641" y="2079581"/>
                </a:lnTo>
                <a:lnTo>
                  <a:pt x="7632577" y="2081522"/>
                </a:lnTo>
                <a:cubicBezTo>
                  <a:pt x="7633753" y="2083617"/>
                  <a:pt x="7634261" y="2086620"/>
                  <a:pt x="7633251" y="2091658"/>
                </a:cubicBezTo>
                <a:lnTo>
                  <a:pt x="7632707" y="2092825"/>
                </a:lnTo>
                <a:lnTo>
                  <a:pt x="7635575" y="2101184"/>
                </a:lnTo>
                <a:cubicBezTo>
                  <a:pt x="7636900" y="2103876"/>
                  <a:pt x="7638586" y="2106260"/>
                  <a:pt x="7640772" y="2108190"/>
                </a:cubicBezTo>
                <a:cubicBezTo>
                  <a:pt x="7629093" y="2136655"/>
                  <a:pt x="7639778" y="2163513"/>
                  <a:pt x="7637758" y="2194409"/>
                </a:cubicBezTo>
                <a:cubicBezTo>
                  <a:pt x="7619585" y="2207765"/>
                  <a:pt x="7641835" y="2261154"/>
                  <a:pt x="7659453" y="2268824"/>
                </a:cubicBezTo>
                <a:cubicBezTo>
                  <a:pt x="7644015" y="2268997"/>
                  <a:pt x="7665037" y="2307714"/>
                  <a:pt x="7665583" y="2317700"/>
                </a:cubicBezTo>
                <a:cubicBezTo>
                  <a:pt x="7665764" y="2321029"/>
                  <a:pt x="7663671" y="2321166"/>
                  <a:pt x="7657195" y="2315619"/>
                </a:cubicBezTo>
                <a:cubicBezTo>
                  <a:pt x="7658997" y="2326231"/>
                  <a:pt x="7650972" y="2337185"/>
                  <a:pt x="7644431" y="2331209"/>
                </a:cubicBezTo>
                <a:cubicBezTo>
                  <a:pt x="7658433" y="2363448"/>
                  <a:pt x="7644510" y="2411031"/>
                  <a:pt x="7650869" y="2447461"/>
                </a:cubicBezTo>
                <a:cubicBezTo>
                  <a:pt x="7635485" y="2467322"/>
                  <a:pt x="7649719" y="2456555"/>
                  <a:pt x="7646841" y="2477156"/>
                </a:cubicBezTo>
                <a:cubicBezTo>
                  <a:pt x="7661004" y="2471521"/>
                  <a:pt x="7638896" y="2502164"/>
                  <a:pt x="7654880" y="2503292"/>
                </a:cubicBezTo>
                <a:cubicBezTo>
                  <a:pt x="7653849" y="2507005"/>
                  <a:pt x="7652348" y="2510567"/>
                  <a:pt x="7650720" y="2514131"/>
                </a:cubicBezTo>
                <a:lnTo>
                  <a:pt x="7649876" y="2516003"/>
                </a:lnTo>
                <a:lnTo>
                  <a:pt x="7649263" y="2523483"/>
                </a:lnTo>
                <a:lnTo>
                  <a:pt x="7645633" y="2525592"/>
                </a:lnTo>
                <a:lnTo>
                  <a:pt x="7642233" y="2536851"/>
                </a:lnTo>
                <a:cubicBezTo>
                  <a:pt x="7641494" y="2541069"/>
                  <a:pt x="7641323" y="2545607"/>
                  <a:pt x="7642069" y="2550622"/>
                </a:cubicBezTo>
                <a:cubicBezTo>
                  <a:pt x="7648404" y="2562959"/>
                  <a:pt x="7640640" y="2582170"/>
                  <a:pt x="7641110" y="2599544"/>
                </a:cubicBezTo>
                <a:lnTo>
                  <a:pt x="7643071" y="2607523"/>
                </a:lnTo>
                <a:lnTo>
                  <a:pt x="7639801" y="2633566"/>
                </a:lnTo>
                <a:cubicBezTo>
                  <a:pt x="7639166" y="2640978"/>
                  <a:pt x="7638833" y="2648672"/>
                  <a:pt x="7639065" y="2656773"/>
                </a:cubicBezTo>
                <a:lnTo>
                  <a:pt x="7640624" y="2671810"/>
                </a:lnTo>
                <a:lnTo>
                  <a:pt x="7639332" y="2675751"/>
                </a:lnTo>
                <a:cubicBezTo>
                  <a:pt x="7639476" y="2682617"/>
                  <a:pt x="7644027" y="2691703"/>
                  <a:pt x="7638498" y="2690893"/>
                </a:cubicBezTo>
                <a:lnTo>
                  <a:pt x="7640415" y="2698606"/>
                </a:lnTo>
                <a:lnTo>
                  <a:pt x="7636002" y="2706218"/>
                </a:lnTo>
                <a:cubicBezTo>
                  <a:pt x="7634978" y="2707053"/>
                  <a:pt x="7633887" y="2707679"/>
                  <a:pt x="7632770" y="2708079"/>
                </a:cubicBezTo>
                <a:lnTo>
                  <a:pt x="7634220" y="2718854"/>
                </a:lnTo>
                <a:lnTo>
                  <a:pt x="7631061" y="2727688"/>
                </a:lnTo>
                <a:lnTo>
                  <a:pt x="7633127" y="2735389"/>
                </a:lnTo>
                <a:lnTo>
                  <a:pt x="7632661" y="2738584"/>
                </a:lnTo>
                <a:lnTo>
                  <a:pt x="7631098" y="2746529"/>
                </a:lnTo>
                <a:cubicBezTo>
                  <a:pt x="7630002" y="2750602"/>
                  <a:pt x="7628681" y="2755160"/>
                  <a:pt x="7627624" y="2760235"/>
                </a:cubicBezTo>
                <a:lnTo>
                  <a:pt x="7627140" y="2764511"/>
                </a:lnTo>
                <a:lnTo>
                  <a:pt x="7621827" y="2773820"/>
                </a:lnTo>
                <a:cubicBezTo>
                  <a:pt x="7617811" y="2780593"/>
                  <a:pt x="7615104" y="2785923"/>
                  <a:pt x="7617284" y="2791840"/>
                </a:cubicBezTo>
                <a:cubicBezTo>
                  <a:pt x="7612094" y="2801924"/>
                  <a:pt x="7597550" y="2808970"/>
                  <a:pt x="7601430" y="2823567"/>
                </a:cubicBezTo>
                <a:cubicBezTo>
                  <a:pt x="7594841" y="2819137"/>
                  <a:pt x="7600633" y="2839778"/>
                  <a:pt x="7593865" y="2842217"/>
                </a:cubicBezTo>
                <a:cubicBezTo>
                  <a:pt x="7588415" y="2843342"/>
                  <a:pt x="7588901" y="2849866"/>
                  <a:pt x="7586893" y="2854834"/>
                </a:cubicBezTo>
                <a:cubicBezTo>
                  <a:pt x="7581327" y="2858374"/>
                  <a:pt x="7576244" y="2883372"/>
                  <a:pt x="7577046" y="2892075"/>
                </a:cubicBezTo>
                <a:cubicBezTo>
                  <a:pt x="7582584" y="2916606"/>
                  <a:pt x="7560175" y="2936338"/>
                  <a:pt x="7564026" y="2955950"/>
                </a:cubicBezTo>
                <a:cubicBezTo>
                  <a:pt x="7563501" y="2961086"/>
                  <a:pt x="7562240" y="2965343"/>
                  <a:pt x="7560529" y="2969031"/>
                </a:cubicBezTo>
                <a:lnTo>
                  <a:pt x="7554631" y="2978222"/>
                </a:lnTo>
                <a:lnTo>
                  <a:pt x="7550747" y="2978564"/>
                </a:lnTo>
                <a:lnTo>
                  <a:pt x="7548359" y="2985429"/>
                </a:lnTo>
                <a:lnTo>
                  <a:pt x="7547120" y="2986826"/>
                </a:lnTo>
                <a:cubicBezTo>
                  <a:pt x="7544741" y="2989483"/>
                  <a:pt x="7542480" y="2992194"/>
                  <a:pt x="7540621" y="2995267"/>
                </a:cubicBezTo>
                <a:cubicBezTo>
                  <a:pt x="7555200" y="3003715"/>
                  <a:pt x="7527208" y="3022799"/>
                  <a:pt x="7541739" y="3023946"/>
                </a:cubicBezTo>
                <a:cubicBezTo>
                  <a:pt x="7534059" y="3042303"/>
                  <a:pt x="7549904" y="3038579"/>
                  <a:pt x="7530781" y="3050462"/>
                </a:cubicBezTo>
                <a:cubicBezTo>
                  <a:pt x="7527838" y="3088204"/>
                  <a:pt x="7503338" y="3127251"/>
                  <a:pt x="7508515" y="3164510"/>
                </a:cubicBezTo>
                <a:cubicBezTo>
                  <a:pt x="7503888" y="3155782"/>
                  <a:pt x="7493770" y="3162549"/>
                  <a:pt x="7492866" y="3173520"/>
                </a:cubicBezTo>
                <a:cubicBezTo>
                  <a:pt x="7474179" y="3140376"/>
                  <a:pt x="7498581" y="3226463"/>
                  <a:pt x="7479395" y="3217191"/>
                </a:cubicBezTo>
                <a:cubicBezTo>
                  <a:pt x="7493905" y="3232643"/>
                  <a:pt x="7501608" y="3293915"/>
                  <a:pt x="7481475" y="3298298"/>
                </a:cubicBezTo>
                <a:cubicBezTo>
                  <a:pt x="7472089" y="3326890"/>
                  <a:pt x="7475493" y="3357480"/>
                  <a:pt x="7457722" y="3379292"/>
                </a:cubicBezTo>
                <a:cubicBezTo>
                  <a:pt x="7459285" y="3382143"/>
                  <a:pt x="7460273" y="3385199"/>
                  <a:pt x="7460850" y="3388381"/>
                </a:cubicBezTo>
                <a:lnTo>
                  <a:pt x="7461482" y="3397694"/>
                </a:lnTo>
                <a:lnTo>
                  <a:pt x="7460695" y="3398556"/>
                </a:lnTo>
                <a:cubicBezTo>
                  <a:pt x="7458532" y="3402904"/>
                  <a:pt x="7458275" y="3406007"/>
                  <a:pt x="7458858" y="3408553"/>
                </a:cubicBezTo>
                <a:lnTo>
                  <a:pt x="7460185" y="3411299"/>
                </a:lnTo>
                <a:lnTo>
                  <a:pt x="7459468" y="3418333"/>
                </a:lnTo>
                <a:lnTo>
                  <a:pt x="7459515" y="3432662"/>
                </a:lnTo>
                <a:lnTo>
                  <a:pt x="7458154" y="3434902"/>
                </a:lnTo>
                <a:lnTo>
                  <a:pt x="7456091" y="3455825"/>
                </a:lnTo>
                <a:cubicBezTo>
                  <a:pt x="7455865" y="3455850"/>
                  <a:pt x="7455638" y="3455877"/>
                  <a:pt x="7455413" y="3455903"/>
                </a:cubicBezTo>
                <a:cubicBezTo>
                  <a:pt x="7453843" y="3456557"/>
                  <a:pt x="7452596" y="3457940"/>
                  <a:pt x="7451989" y="3460886"/>
                </a:cubicBezTo>
                <a:cubicBezTo>
                  <a:pt x="7443388" y="3453296"/>
                  <a:pt x="7447961" y="3461529"/>
                  <a:pt x="7446929" y="3470886"/>
                </a:cubicBezTo>
                <a:cubicBezTo>
                  <a:pt x="7433341" y="3461186"/>
                  <a:pt x="7436171" y="3489615"/>
                  <a:pt x="7427213" y="3491353"/>
                </a:cubicBezTo>
                <a:cubicBezTo>
                  <a:pt x="7426761" y="3498443"/>
                  <a:pt x="7426037" y="3505767"/>
                  <a:pt x="7424990" y="3513143"/>
                </a:cubicBezTo>
                <a:lnTo>
                  <a:pt x="7424186" y="3517424"/>
                </a:lnTo>
                <a:cubicBezTo>
                  <a:pt x="7424132" y="3517438"/>
                  <a:pt x="7424077" y="3517453"/>
                  <a:pt x="7424024" y="3517467"/>
                </a:cubicBezTo>
                <a:cubicBezTo>
                  <a:pt x="7423536" y="3518305"/>
                  <a:pt x="7423153" y="3519678"/>
                  <a:pt x="7422883" y="3521896"/>
                </a:cubicBezTo>
                <a:lnTo>
                  <a:pt x="7422723" y="3525229"/>
                </a:lnTo>
                <a:lnTo>
                  <a:pt x="7421163" y="3533534"/>
                </a:lnTo>
                <a:lnTo>
                  <a:pt x="7419650" y="3536108"/>
                </a:lnTo>
                <a:lnTo>
                  <a:pt x="7417640" y="3536718"/>
                </a:lnTo>
                <a:lnTo>
                  <a:pt x="7417697" y="3537534"/>
                </a:lnTo>
                <a:cubicBezTo>
                  <a:pt x="7419749" y="3544077"/>
                  <a:pt x="7423989" y="3546875"/>
                  <a:pt x="7409814" y="3551598"/>
                </a:cubicBezTo>
                <a:cubicBezTo>
                  <a:pt x="7412376" y="3566128"/>
                  <a:pt x="7404108" y="3567090"/>
                  <a:pt x="7397719" y="3584844"/>
                </a:cubicBezTo>
                <a:cubicBezTo>
                  <a:pt x="7401116" y="3593573"/>
                  <a:pt x="7398130" y="3599358"/>
                  <a:pt x="7393057" y="3604546"/>
                </a:cubicBezTo>
                <a:cubicBezTo>
                  <a:pt x="7391792" y="3622895"/>
                  <a:pt x="7383125" y="3638008"/>
                  <a:pt x="7377811" y="3657793"/>
                </a:cubicBezTo>
                <a:cubicBezTo>
                  <a:pt x="7379886" y="3680874"/>
                  <a:pt x="7366255" y="3689531"/>
                  <a:pt x="7360624" y="3710685"/>
                </a:cubicBezTo>
                <a:cubicBezTo>
                  <a:pt x="7367950" y="3731637"/>
                  <a:pt x="7347999" y="3723947"/>
                  <a:pt x="7341489" y="3734006"/>
                </a:cubicBezTo>
                <a:lnTo>
                  <a:pt x="7340478" y="3737028"/>
                </a:lnTo>
                <a:lnTo>
                  <a:pt x="7340489" y="3745476"/>
                </a:lnTo>
                <a:lnTo>
                  <a:pt x="7340950" y="3748687"/>
                </a:lnTo>
                <a:cubicBezTo>
                  <a:pt x="7341098" y="3750887"/>
                  <a:pt x="7340976" y="3752333"/>
                  <a:pt x="7340653" y="3753314"/>
                </a:cubicBezTo>
                <a:lnTo>
                  <a:pt x="7340500" y="3753419"/>
                </a:lnTo>
                <a:lnTo>
                  <a:pt x="7340506" y="3757774"/>
                </a:lnTo>
                <a:cubicBezTo>
                  <a:pt x="7340847" y="3765147"/>
                  <a:pt x="7341495" y="3772345"/>
                  <a:pt x="7342369" y="3779218"/>
                </a:cubicBezTo>
                <a:cubicBezTo>
                  <a:pt x="7333890" y="3784348"/>
                  <a:pt x="7341949" y="3810090"/>
                  <a:pt x="7326800" y="3806225"/>
                </a:cubicBezTo>
                <a:cubicBezTo>
                  <a:pt x="7327524" y="3815461"/>
                  <a:pt x="7333545" y="3821456"/>
                  <a:pt x="7323686" y="3817640"/>
                </a:cubicBezTo>
                <a:cubicBezTo>
                  <a:pt x="7323637" y="3820659"/>
                  <a:pt x="7322668" y="3822449"/>
                  <a:pt x="7321247" y="3823678"/>
                </a:cubicBezTo>
                <a:lnTo>
                  <a:pt x="7320595" y="3824018"/>
                </a:lnTo>
                <a:lnTo>
                  <a:pt x="7322453" y="3844579"/>
                </a:lnTo>
                <a:lnTo>
                  <a:pt x="7321532" y="3847225"/>
                </a:lnTo>
                <a:lnTo>
                  <a:pt x="7324238" y="3860736"/>
                </a:lnTo>
                <a:lnTo>
                  <a:pt x="7324840" y="3867658"/>
                </a:lnTo>
                <a:lnTo>
                  <a:pt x="7326655" y="3869733"/>
                </a:lnTo>
                <a:cubicBezTo>
                  <a:pt x="7327701" y="3871909"/>
                  <a:pt x="7328023" y="3874942"/>
                  <a:pt x="7326706" y="3879891"/>
                </a:cubicBezTo>
                <a:lnTo>
                  <a:pt x="7326093" y="3881013"/>
                </a:lnTo>
                <a:lnTo>
                  <a:pt x="7328442" y="3889558"/>
                </a:lnTo>
                <a:cubicBezTo>
                  <a:pt x="7329602" y="3892339"/>
                  <a:pt x="7331138" y="3894839"/>
                  <a:pt x="7333203" y="3896924"/>
                </a:cubicBezTo>
                <a:cubicBezTo>
                  <a:pt x="7319795" y="3924445"/>
                  <a:pt x="7328820" y="3952004"/>
                  <a:pt x="7324908" y="3982658"/>
                </a:cubicBezTo>
                <a:cubicBezTo>
                  <a:pt x="7325522" y="4017325"/>
                  <a:pt x="7327874" y="4041416"/>
                  <a:pt x="7327588" y="4064228"/>
                </a:cubicBezTo>
                <a:cubicBezTo>
                  <a:pt x="7328735" y="4074940"/>
                  <a:pt x="7329351" y="4153102"/>
                  <a:pt x="7323186" y="4146664"/>
                </a:cubicBezTo>
                <a:cubicBezTo>
                  <a:pt x="7335189" y="4179829"/>
                  <a:pt x="7318370" y="4199117"/>
                  <a:pt x="7322488" y="4235901"/>
                </a:cubicBezTo>
                <a:cubicBezTo>
                  <a:pt x="7305909" y="4254573"/>
                  <a:pt x="7320783" y="4244884"/>
                  <a:pt x="7316645" y="4265209"/>
                </a:cubicBezTo>
                <a:cubicBezTo>
                  <a:pt x="7331133" y="4260631"/>
                  <a:pt x="7307179" y="4289560"/>
                  <a:pt x="7323069" y="4291857"/>
                </a:cubicBezTo>
                <a:cubicBezTo>
                  <a:pt x="7321814" y="4295483"/>
                  <a:pt x="7320095" y="4298923"/>
                  <a:pt x="7318251" y="4302359"/>
                </a:cubicBezTo>
                <a:lnTo>
                  <a:pt x="7317295" y="4304161"/>
                </a:lnTo>
                <a:lnTo>
                  <a:pt x="7316223" y="4311573"/>
                </a:lnTo>
                <a:lnTo>
                  <a:pt x="7312469" y="4313411"/>
                </a:lnTo>
                <a:lnTo>
                  <a:pt x="7306447" y="4403491"/>
                </a:lnTo>
                <a:cubicBezTo>
                  <a:pt x="7308849" y="4411399"/>
                  <a:pt x="7308497" y="4436984"/>
                  <a:pt x="7303688" y="4442497"/>
                </a:cubicBezTo>
                <a:cubicBezTo>
                  <a:pt x="7302637" y="4447969"/>
                  <a:pt x="7304327" y="4453942"/>
                  <a:pt x="7299181" y="4457128"/>
                </a:cubicBezTo>
                <a:cubicBezTo>
                  <a:pt x="7296154" y="4469016"/>
                  <a:pt x="7289197" y="4496240"/>
                  <a:pt x="7285530" y="4513823"/>
                </a:cubicBezTo>
                <a:cubicBezTo>
                  <a:pt x="7288769" y="4518560"/>
                  <a:pt x="7287100" y="4524649"/>
                  <a:pt x="7284412" y="4532609"/>
                </a:cubicBezTo>
                <a:lnTo>
                  <a:pt x="7282601" y="4540125"/>
                </a:lnTo>
                <a:lnTo>
                  <a:pt x="7291785" y="4563650"/>
                </a:lnTo>
                <a:lnTo>
                  <a:pt x="7284191" y="4636427"/>
                </a:lnTo>
                <a:lnTo>
                  <a:pt x="7292797" y="4672055"/>
                </a:lnTo>
                <a:cubicBezTo>
                  <a:pt x="7294304" y="4686552"/>
                  <a:pt x="7294421" y="4700466"/>
                  <a:pt x="7295425" y="4713953"/>
                </a:cubicBezTo>
                <a:cubicBezTo>
                  <a:pt x="7296104" y="4744441"/>
                  <a:pt x="7280378" y="4723911"/>
                  <a:pt x="7292574" y="4762180"/>
                </a:cubicBezTo>
                <a:cubicBezTo>
                  <a:pt x="7286719" y="4766152"/>
                  <a:pt x="7286266" y="4770971"/>
                  <a:pt x="7288689" y="4779168"/>
                </a:cubicBezTo>
                <a:cubicBezTo>
                  <a:pt x="7288592" y="4793971"/>
                  <a:pt x="7274303" y="4792486"/>
                  <a:pt x="7282355" y="4807636"/>
                </a:cubicBezTo>
                <a:cubicBezTo>
                  <a:pt x="7278556" y="4806204"/>
                  <a:pt x="7277539" y="4813202"/>
                  <a:pt x="7276505" y="4819678"/>
                </a:cubicBezTo>
                <a:lnTo>
                  <a:pt x="7273752" y="4823797"/>
                </a:lnTo>
                <a:lnTo>
                  <a:pt x="7283683" y="4847794"/>
                </a:lnTo>
                <a:cubicBezTo>
                  <a:pt x="7296832" y="4890479"/>
                  <a:pt x="7302379" y="4941877"/>
                  <a:pt x="7311552" y="4978326"/>
                </a:cubicBezTo>
                <a:cubicBezTo>
                  <a:pt x="7284161" y="4998846"/>
                  <a:pt x="7309660" y="4989594"/>
                  <a:pt x="7304880" y="5015024"/>
                </a:cubicBezTo>
                <a:cubicBezTo>
                  <a:pt x="7330355" y="5012307"/>
                  <a:pt x="7291032" y="5044485"/>
                  <a:pt x="7319932" y="5050993"/>
                </a:cubicBezTo>
                <a:cubicBezTo>
                  <a:pt x="7318148" y="5055414"/>
                  <a:pt x="7315506" y="5059493"/>
                  <a:pt x="7312641" y="5063537"/>
                </a:cubicBezTo>
                <a:lnTo>
                  <a:pt x="7311153" y="5065661"/>
                </a:lnTo>
                <a:lnTo>
                  <a:pt x="7310197" y="5075032"/>
                </a:lnTo>
                <a:lnTo>
                  <a:pt x="7303683" y="5076576"/>
                </a:lnTo>
                <a:lnTo>
                  <a:pt x="7297768" y="5089898"/>
                </a:lnTo>
                <a:cubicBezTo>
                  <a:pt x="7296519" y="5095057"/>
                  <a:pt x="7296302" y="5100805"/>
                  <a:pt x="7297750" y="5107454"/>
                </a:cubicBezTo>
                <a:cubicBezTo>
                  <a:pt x="7309447" y="5125240"/>
                  <a:pt x="7295812" y="5147341"/>
                  <a:pt x="7297014" y="5169708"/>
                </a:cubicBezTo>
                <a:lnTo>
                  <a:pt x="7300719" y="5180532"/>
                </a:lnTo>
                <a:lnTo>
                  <a:pt x="7295705" y="5210620"/>
                </a:lnTo>
                <a:lnTo>
                  <a:pt x="7296901" y="5212749"/>
                </a:lnTo>
                <a:cubicBezTo>
                  <a:pt x="7296704" y="5218058"/>
                  <a:pt x="7294377" y="5228574"/>
                  <a:pt x="7294523" y="5242477"/>
                </a:cubicBezTo>
                <a:lnTo>
                  <a:pt x="7297776" y="5296160"/>
                </a:lnTo>
                <a:lnTo>
                  <a:pt x="7289955" y="5304499"/>
                </a:lnTo>
                <a:lnTo>
                  <a:pt x="7286210" y="5305374"/>
                </a:lnTo>
                <a:lnTo>
                  <a:pt x="7286995" y="5320092"/>
                </a:lnTo>
                <a:lnTo>
                  <a:pt x="7281550" y="5330613"/>
                </a:lnTo>
                <a:lnTo>
                  <a:pt x="7285354" y="5340890"/>
                </a:lnTo>
                <a:lnTo>
                  <a:pt x="7281914" y="5354491"/>
                </a:lnTo>
                <a:cubicBezTo>
                  <a:pt x="7280017" y="5359352"/>
                  <a:pt x="7277725" y="5364763"/>
                  <a:pt x="7275918" y="5370917"/>
                </a:cubicBezTo>
                <a:lnTo>
                  <a:pt x="7267655" y="5384350"/>
                </a:lnTo>
                <a:lnTo>
                  <a:pt x="7263791" y="5406610"/>
                </a:lnTo>
                <a:cubicBezTo>
                  <a:pt x="7260956" y="5423841"/>
                  <a:pt x="7257650" y="5440271"/>
                  <a:pt x="7251522" y="5456222"/>
                </a:cubicBezTo>
                <a:cubicBezTo>
                  <a:pt x="7253699" y="5469913"/>
                  <a:pt x="7252931" y="5482529"/>
                  <a:pt x="7242311" y="5493751"/>
                </a:cubicBezTo>
                <a:cubicBezTo>
                  <a:pt x="7236636" y="5529727"/>
                  <a:pt x="7245809" y="5539513"/>
                  <a:pt x="7231835" y="5561252"/>
                </a:cubicBezTo>
                <a:cubicBezTo>
                  <a:pt x="7236311" y="5568555"/>
                  <a:pt x="7238499" y="5573475"/>
                  <a:pt x="7239152" y="5577121"/>
                </a:cubicBezTo>
                <a:cubicBezTo>
                  <a:pt x="7241111" y="5588065"/>
                  <a:pt x="7229268" y="5587525"/>
                  <a:pt x="7224043" y="5605355"/>
                </a:cubicBezTo>
                <a:cubicBezTo>
                  <a:pt x="7216774" y="5624244"/>
                  <a:pt x="7213225" y="5590845"/>
                  <a:pt x="7209229" y="5609118"/>
                </a:cubicBezTo>
                <a:cubicBezTo>
                  <a:pt x="7212098" y="5628346"/>
                  <a:pt x="7194168" y="5628785"/>
                  <a:pt x="7198222" y="5648700"/>
                </a:cubicBezTo>
                <a:cubicBezTo>
                  <a:pt x="7212577" y="5642705"/>
                  <a:pt x="7189541" y="5689259"/>
                  <a:pt x="7201221" y="5689771"/>
                </a:cubicBezTo>
                <a:cubicBezTo>
                  <a:pt x="7181618" y="5708428"/>
                  <a:pt x="7201258" y="5715573"/>
                  <a:pt x="7192555" y="5739098"/>
                </a:cubicBezTo>
                <a:cubicBezTo>
                  <a:pt x="7184486" y="5750478"/>
                  <a:pt x="7182208" y="5758416"/>
                  <a:pt x="7187522" y="5768603"/>
                </a:cubicBezTo>
                <a:cubicBezTo>
                  <a:pt x="7148692" y="5821144"/>
                  <a:pt x="7181577" y="5799065"/>
                  <a:pt x="7162500" y="5846928"/>
                </a:cubicBezTo>
                <a:lnTo>
                  <a:pt x="7160827" y="5850799"/>
                </a:lnTo>
                <a:lnTo>
                  <a:pt x="7163312" y="5866636"/>
                </a:lnTo>
                <a:cubicBezTo>
                  <a:pt x="7163884" y="5867070"/>
                  <a:pt x="7164455" y="5867505"/>
                  <a:pt x="7165029" y="5867939"/>
                </a:cubicBezTo>
                <a:lnTo>
                  <a:pt x="7142501" y="5914339"/>
                </a:lnTo>
                <a:lnTo>
                  <a:pt x="7143151" y="5921221"/>
                </a:lnTo>
                <a:lnTo>
                  <a:pt x="7123808" y="5950546"/>
                </a:lnTo>
                <a:lnTo>
                  <a:pt x="7116299" y="5966186"/>
                </a:lnTo>
                <a:lnTo>
                  <a:pt x="7106117" y="5983669"/>
                </a:lnTo>
                <a:lnTo>
                  <a:pt x="7109622" y="5995569"/>
                </a:lnTo>
                <a:cubicBezTo>
                  <a:pt x="7114727" y="6023526"/>
                  <a:pt x="7092983" y="6067450"/>
                  <a:pt x="7116605" y="6077139"/>
                </a:cubicBezTo>
                <a:cubicBezTo>
                  <a:pt x="7102148" y="6089933"/>
                  <a:pt x="7125501" y="6101908"/>
                  <a:pt x="7127573" y="6115892"/>
                </a:cubicBezTo>
                <a:cubicBezTo>
                  <a:pt x="7118381" y="6127056"/>
                  <a:pt x="7126331" y="6132595"/>
                  <a:pt x="7128098" y="6142737"/>
                </a:cubicBezTo>
                <a:cubicBezTo>
                  <a:pt x="7122429" y="6147329"/>
                  <a:pt x="7122724" y="6155912"/>
                  <a:pt x="7129375" y="6158833"/>
                </a:cubicBezTo>
                <a:cubicBezTo>
                  <a:pt x="7144709" y="6154689"/>
                  <a:pt x="7137060" y="6184499"/>
                  <a:pt x="7147635" y="6186714"/>
                </a:cubicBezTo>
                <a:cubicBezTo>
                  <a:pt x="7149842" y="6204016"/>
                  <a:pt x="7136414" y="6279145"/>
                  <a:pt x="7153343" y="6291871"/>
                </a:cubicBezTo>
                <a:cubicBezTo>
                  <a:pt x="7161381" y="6326852"/>
                  <a:pt x="7134450" y="6377408"/>
                  <a:pt x="7134923" y="6392273"/>
                </a:cubicBezTo>
                <a:cubicBezTo>
                  <a:pt x="7103997" y="6407024"/>
                  <a:pt x="7185503" y="6478818"/>
                  <a:pt x="7187236" y="6541940"/>
                </a:cubicBezTo>
                <a:cubicBezTo>
                  <a:pt x="7184250" y="6550446"/>
                  <a:pt x="7184290" y="6554993"/>
                  <a:pt x="7191340" y="6557275"/>
                </a:cubicBezTo>
                <a:cubicBezTo>
                  <a:pt x="7195412" y="6573685"/>
                  <a:pt x="7202070" y="6606060"/>
                  <a:pt x="7211670" y="6640404"/>
                </a:cubicBezTo>
                <a:cubicBezTo>
                  <a:pt x="7219591" y="6666216"/>
                  <a:pt x="7212698" y="6793331"/>
                  <a:pt x="7221085" y="6827708"/>
                </a:cubicBezTo>
                <a:lnTo>
                  <a:pt x="7227698" y="6857999"/>
                </a:lnTo>
                <a:lnTo>
                  <a:pt x="0" y="685799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73953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510620" y="-34399"/>
            <a:ext cx="8576519" cy="910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dirty="0">
                <a:solidFill>
                  <a:schemeClr val="bg1"/>
                </a:solidFill>
                <a:latin typeface="+mj-lt"/>
                <a:ea typeface="Quattrocento"/>
                <a:cs typeface="Quattrocento"/>
                <a:sym typeface="Quattrocento"/>
              </a:rPr>
              <a:t>References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10620" y="876300"/>
            <a:ext cx="17266759" cy="968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Austin, R.D. and Pisano, G.P. (2017) ‘Neurodiversity as a competitive advantage’, Harvard Business Review, 95(3), pp. 96–103.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Baum, T. (2019) ‘Hospitality employment 2030: a vision for inclusive and sustainable work’, International Journal of Contemporary Hospitality Management, 31(10), pp. 3772–3790.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https://doi.org/10.1108/IJCHM-05-2018-0419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Butler, C. and Stokes, J. (2021) ‘Neurodiversity at work: A systematic review’, Human Resource Management Review, 31(3), 100728.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https://doi.org/10.1016/j.hrmr.2020.100728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Costa, V. and Costa, C. (eds.) (2022) Sustainability and Competitiveness in the Hospitality Industry. Hershey, PA: Business Science Reference.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Department for Work and Pensions (2023) Disability Confident Employer Scheme. UK Government.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 Available at: https://www.gov.uk/disability-confident-employer-scheme (Accessed: 12 October 2025).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Foster, D. and Wass, V. (2013) ‘Disability in the </a:t>
            </a:r>
            <a:r>
              <a:rPr lang="en-US" sz="2400" dirty="0" err="1">
                <a:ea typeface="Quattrocento"/>
                <a:cs typeface="Quattrocento"/>
                <a:sym typeface="Quattrocento"/>
              </a:rPr>
              <a:t>labour</a:t>
            </a:r>
            <a:r>
              <a:rPr lang="en-US" sz="2400" dirty="0">
                <a:ea typeface="Quattrocento"/>
                <a:cs typeface="Quattrocento"/>
                <a:sym typeface="Quattrocento"/>
              </a:rPr>
              <a:t> market: An exploration of employer practices’, Work, Employment and Society, 27(3), pp. 404–420.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https://doi.org/10.1177/0950017012460315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Griffiths, A., Knight, A. and Harwood, R. (2020) ‘Employing people with autism: Barriers and facilitators’, Journal of Management &amp; Organization, 26(3), pp. 491–507.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https://doi.org/10.1017/jmo.2018.66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Hall, C. (2020) ‘Inclusive policy implementation in tourism and hospitality SMEs’, Tourism Management Perspectives, 35, 100678.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ea typeface="Quattrocento"/>
                <a:cs typeface="Quattrocento"/>
                <a:sym typeface="Quattrocento"/>
              </a:rPr>
              <a:t>https://doi.org/10.1016/j.tmp.2020.100678</a:t>
            </a:r>
          </a:p>
          <a:p>
            <a:pPr algn="l">
              <a:lnSpc>
                <a:spcPts val="2125"/>
              </a:lnSpc>
            </a:pPr>
            <a:endParaRPr lang="en-US" sz="1700" dirty="0">
              <a:solidFill>
                <a:srgbClr val="FFFFFF"/>
              </a:solidFill>
              <a:latin typeface="Quattrocento"/>
              <a:ea typeface="Quattrocento"/>
              <a:cs typeface="Quattrocento"/>
              <a:sym typeface="Quattrocen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A8845C-19B1-825F-AA21-BBFC929E89A3}"/>
              </a:ext>
            </a:extLst>
          </p:cNvPr>
          <p:cNvSpPr txBox="1"/>
          <p:nvPr/>
        </p:nvSpPr>
        <p:spPr>
          <a:xfrm>
            <a:off x="457200" y="416981"/>
            <a:ext cx="17373600" cy="9453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/>
              <a:t>Johnson, G., Scholes, K. and Whittington, R. (2020) Exploring Strategy: Text and Cases (12th </a:t>
            </a:r>
            <a:r>
              <a:rPr lang="en-GB" sz="2400" dirty="0" err="1"/>
              <a:t>edn</a:t>
            </a:r>
            <a:r>
              <a:rPr lang="en-GB" sz="2400" dirty="0"/>
              <a:t>). Harlow: Pearson Education.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Lindsay, S., Osten, V., Rezai, M. and Bui, S. (2019) ‘Disclosure and workplace accommodations for people with autism: A systematic review’, Disability and Rehabilitation, 41(15), pp. 1919–1934.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https://doi.org/10.1080/09638288.2018.1462414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Marriott International (2023) Neurodiversity Inclusion at Work: Annual Report. Available at: https://www.marriott.com (Accessed: 9 October 2025).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Morris, T., Strickland, K. and Power, S. (2025) ‘Ethical hospitality: Reframing neurodiversity inclusion’, Journal of Sustainable Tourism Studies, 33(1), pp. 45–62.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Scott, M., Milbourn, B., </a:t>
            </a:r>
            <a:r>
              <a:rPr lang="en-GB" sz="2400" dirty="0" err="1"/>
              <a:t>Falkmer</a:t>
            </a:r>
            <a:r>
              <a:rPr lang="en-GB" sz="2400" dirty="0"/>
              <a:t>, M. and </a:t>
            </a:r>
            <a:r>
              <a:rPr lang="en-GB" sz="2400" dirty="0" err="1"/>
              <a:t>Falkmer</a:t>
            </a:r>
            <a:r>
              <a:rPr lang="en-GB" sz="2400" dirty="0"/>
              <a:t>, T. (2022) ‘Employment outcomes of autistic adults: A meta-analysis of intervention effectiveness’, Autism, 26(3), pp. 707–721.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https://doi.org/10.1177/13623613211069323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Singer, J. (2019) Neurodiversity: The Birth of an Idea. London: Judy Singer Foundation.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Waisman-Nitzan, M., Gal, E. and Segev, N. (2022) ‘Technology-mediated employment support for adults with autism’, Disability and Rehabilitation: Assistive Technology, 17(6), pp. 600–611.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https://doi.org/10.1080/17483107.2020.1819307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World Health Organization (2022) Autism Spectrum Disorders: Key Facts. Geneva: WHO.</a:t>
            </a:r>
          </a:p>
          <a:p>
            <a:pPr algn="just">
              <a:lnSpc>
                <a:spcPct val="150000"/>
              </a:lnSpc>
            </a:pPr>
            <a:r>
              <a:rPr lang="en-GB" sz="2400" dirty="0"/>
              <a:t> Available at: https://www.who.int/news-room/fact-sheets/detail/autism-spectrum-disorders (Accessed: 10 October 2025).</a:t>
            </a:r>
          </a:p>
        </p:txBody>
      </p:sp>
    </p:spTree>
    <p:extLst>
      <p:ext uri="{BB962C8B-B14F-4D97-AF65-F5344CB8AC3E}">
        <p14:creationId xmlns:p14="http://schemas.microsoft.com/office/powerpoint/2010/main" val="1120039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6984</TotalTime>
  <Words>1346</Words>
  <Application>Microsoft Office PowerPoint</Application>
  <PresentationFormat>Custom</PresentationFormat>
  <Paragraphs>136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Quattrocento Bold</vt:lpstr>
      <vt:lpstr>Quattrocento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How-to-Include-Autistic-People-in-the-Hospitality-Industry.pptx</dc:title>
  <dc:creator>Tatian Elena Bacalu</dc:creator>
  <cp:lastModifiedBy>Tatiana Elena Bacalu</cp:lastModifiedBy>
  <cp:revision>2</cp:revision>
  <dcterms:created xsi:type="dcterms:W3CDTF">2006-08-16T00:00:00Z</dcterms:created>
  <dcterms:modified xsi:type="dcterms:W3CDTF">2025-11-06T01:37:48Z</dcterms:modified>
  <dc:identifier>DAG2DAkCiiw</dc:identifier>
</cp:coreProperties>
</file>