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0" r:id="rId1"/>
  </p:sldMasterIdLst>
  <p:notesMasterIdLst>
    <p:notesMasterId r:id="rId17"/>
  </p:notesMasterIdLst>
  <p:sldIdLst>
    <p:sldId id="256" r:id="rId2"/>
    <p:sldId id="257" r:id="rId3"/>
    <p:sldId id="258" r:id="rId4"/>
    <p:sldId id="269" r:id="rId5"/>
    <p:sldId id="259" r:id="rId6"/>
    <p:sldId id="260" r:id="rId7"/>
    <p:sldId id="261" r:id="rId8"/>
    <p:sldId id="262" r:id="rId9"/>
    <p:sldId id="263" r:id="rId10"/>
    <p:sldId id="264" r:id="rId11"/>
    <p:sldId id="265" r:id="rId12"/>
    <p:sldId id="270"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S" lastIdx="0" clrIdx="0">
    <p:extLst>
      <p:ext uri="{19B8F6BF-5375-455C-9EA6-DF929625EA0E}">
        <p15:presenceInfo xmlns:p15="http://schemas.microsoft.com/office/powerpoint/2012/main" userId="Autho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545" autoAdjust="0"/>
  </p:normalViewPr>
  <p:slideViewPr>
    <p:cSldViewPr snapToGrid="0">
      <p:cViewPr varScale="1">
        <p:scale>
          <a:sx n="73" d="100"/>
          <a:sy n="73" d="100"/>
        </p:scale>
        <p:origin x="107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F0A371-1B4C-4743-909F-BA95858B891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C7D6B46-C987-4BBA-A4BF-8B437D79D419}">
      <dgm:prSet/>
      <dgm:spPr/>
      <dgm:t>
        <a:bodyPr/>
        <a:lstStyle/>
        <a:p>
          <a:pPr rtl="0"/>
          <a:r>
            <a:rPr lang="en-GB"/>
            <a:t>The purpose of this research is to develop a successful advertising strategy for the Hilton Hotel. </a:t>
          </a:r>
          <a:endParaRPr lang="en-US"/>
        </a:p>
      </dgm:t>
    </dgm:pt>
    <dgm:pt modelId="{30634EE6-4220-4D81-ABFD-9C2722148810}" type="parTrans" cxnId="{E115C768-D842-46FE-AC91-A818F2E234CC}">
      <dgm:prSet/>
      <dgm:spPr/>
      <dgm:t>
        <a:bodyPr/>
        <a:lstStyle/>
        <a:p>
          <a:endParaRPr lang="en-US"/>
        </a:p>
      </dgm:t>
    </dgm:pt>
    <dgm:pt modelId="{DF78AE00-A02F-4B81-8F3E-D75704219762}" type="sibTrans" cxnId="{E115C768-D842-46FE-AC91-A818F2E234CC}">
      <dgm:prSet/>
      <dgm:spPr/>
      <dgm:t>
        <a:bodyPr/>
        <a:lstStyle/>
        <a:p>
          <a:endParaRPr lang="en-US"/>
        </a:p>
      </dgm:t>
    </dgm:pt>
    <dgm:pt modelId="{4C302069-6AE7-4DAD-A7EB-AB12302D9AD8}">
      <dgm:prSet/>
      <dgm:spPr/>
      <dgm:t>
        <a:bodyPr/>
        <a:lstStyle/>
        <a:p>
          <a:pPr rtl="0"/>
          <a:r>
            <a:rPr lang="en-GB"/>
            <a:t>One of the biggest hotel chains in the world, Hilton Hotels &amp; Resorts is also Hilton's most well-known and prestigious brand. </a:t>
          </a:r>
          <a:endParaRPr lang="en-US"/>
        </a:p>
      </dgm:t>
    </dgm:pt>
    <dgm:pt modelId="{29A4CF5B-186D-4834-9C9C-5BB49F8C8953}" type="parTrans" cxnId="{27E613A1-70E7-4EA5-9623-D3CD49D7CFED}">
      <dgm:prSet/>
      <dgm:spPr/>
      <dgm:t>
        <a:bodyPr/>
        <a:lstStyle/>
        <a:p>
          <a:endParaRPr lang="en-US"/>
        </a:p>
      </dgm:t>
    </dgm:pt>
    <dgm:pt modelId="{9713A161-3006-408D-9260-EEF3F5A0D825}" type="sibTrans" cxnId="{27E613A1-70E7-4EA5-9623-D3CD49D7CFED}">
      <dgm:prSet/>
      <dgm:spPr/>
      <dgm:t>
        <a:bodyPr/>
        <a:lstStyle/>
        <a:p>
          <a:endParaRPr lang="en-US"/>
        </a:p>
      </dgm:t>
    </dgm:pt>
    <dgm:pt modelId="{282A87C6-D903-4E82-914D-6636604B707B}">
      <dgm:prSet/>
      <dgm:spPr/>
      <dgm:t>
        <a:bodyPr/>
        <a:lstStyle/>
        <a:p>
          <a:pPr rtl="0"/>
          <a:r>
            <a:rPr lang="en-GB"/>
            <a:t>Business frameworks such as STP analysis, SWOT analysis, Bowman's Strategy Clock, and PESTEL analysis will be discussed in this research using the SOSTAC model. </a:t>
          </a:r>
          <a:endParaRPr lang="en-US"/>
        </a:p>
      </dgm:t>
    </dgm:pt>
    <dgm:pt modelId="{9373D544-E99C-4289-8A98-47DB9FDD62D4}" type="parTrans" cxnId="{C3613D8A-DF40-47EC-B5D1-0D849FE91450}">
      <dgm:prSet/>
      <dgm:spPr/>
      <dgm:t>
        <a:bodyPr/>
        <a:lstStyle/>
        <a:p>
          <a:endParaRPr lang="en-US"/>
        </a:p>
      </dgm:t>
    </dgm:pt>
    <dgm:pt modelId="{A8DB24E9-E139-4EA8-8F6A-64E5A54D6ECD}" type="sibTrans" cxnId="{C3613D8A-DF40-47EC-B5D1-0D849FE91450}">
      <dgm:prSet/>
      <dgm:spPr/>
      <dgm:t>
        <a:bodyPr/>
        <a:lstStyle/>
        <a:p>
          <a:endParaRPr lang="en-US"/>
        </a:p>
      </dgm:t>
    </dgm:pt>
    <dgm:pt modelId="{BECDFBAC-9CCB-4488-B74C-4C7995E39E28}">
      <dgm:prSet/>
      <dgm:spPr/>
      <dgm:t>
        <a:bodyPr/>
        <a:lstStyle/>
        <a:p>
          <a:pPr rtl="0"/>
          <a:r>
            <a:rPr lang="en-GB"/>
            <a:t>In addition, the research will examine the marketing mix used by Hilton Hotel to determine such mix's efficacy.</a:t>
          </a:r>
          <a:endParaRPr lang="en-US"/>
        </a:p>
      </dgm:t>
    </dgm:pt>
    <dgm:pt modelId="{AFE7910E-AEEB-4EA6-A05B-4F1707C59709}" type="parTrans" cxnId="{F6D8DA25-17BF-4B1C-A0F8-4BC01DFE8F5D}">
      <dgm:prSet/>
      <dgm:spPr/>
      <dgm:t>
        <a:bodyPr/>
        <a:lstStyle/>
        <a:p>
          <a:endParaRPr lang="en-US"/>
        </a:p>
      </dgm:t>
    </dgm:pt>
    <dgm:pt modelId="{641FBA5D-A214-408A-BCB1-2F67572C8A79}" type="sibTrans" cxnId="{F6D8DA25-17BF-4B1C-A0F8-4BC01DFE8F5D}">
      <dgm:prSet/>
      <dgm:spPr/>
      <dgm:t>
        <a:bodyPr/>
        <a:lstStyle/>
        <a:p>
          <a:endParaRPr lang="en-US"/>
        </a:p>
      </dgm:t>
    </dgm:pt>
    <dgm:pt modelId="{10A31819-2F22-48CD-8A57-A82AC016C032}" type="pres">
      <dgm:prSet presAssocID="{95F0A371-1B4C-4743-909F-BA95858B891E}" presName="linear" presStyleCnt="0">
        <dgm:presLayoutVars>
          <dgm:animLvl val="lvl"/>
          <dgm:resizeHandles val="exact"/>
        </dgm:presLayoutVars>
      </dgm:prSet>
      <dgm:spPr/>
    </dgm:pt>
    <dgm:pt modelId="{FB154893-C831-4C9D-9DB9-8AA4896FDD33}" type="pres">
      <dgm:prSet presAssocID="{EC7D6B46-C987-4BBA-A4BF-8B437D79D419}" presName="parentText" presStyleLbl="node1" presStyleIdx="0" presStyleCnt="4">
        <dgm:presLayoutVars>
          <dgm:chMax val="0"/>
          <dgm:bulletEnabled val="1"/>
        </dgm:presLayoutVars>
      </dgm:prSet>
      <dgm:spPr/>
    </dgm:pt>
    <dgm:pt modelId="{43C856E7-7553-45B7-B010-1EE1958BC8B8}" type="pres">
      <dgm:prSet presAssocID="{DF78AE00-A02F-4B81-8F3E-D75704219762}" presName="spacer" presStyleCnt="0"/>
      <dgm:spPr/>
    </dgm:pt>
    <dgm:pt modelId="{CD0478A2-940D-4876-8DCE-89E57D307196}" type="pres">
      <dgm:prSet presAssocID="{4C302069-6AE7-4DAD-A7EB-AB12302D9AD8}" presName="parentText" presStyleLbl="node1" presStyleIdx="1" presStyleCnt="4">
        <dgm:presLayoutVars>
          <dgm:chMax val="0"/>
          <dgm:bulletEnabled val="1"/>
        </dgm:presLayoutVars>
      </dgm:prSet>
      <dgm:spPr/>
    </dgm:pt>
    <dgm:pt modelId="{59CAE180-7B64-49EF-B8E8-5D1FADAE3643}" type="pres">
      <dgm:prSet presAssocID="{9713A161-3006-408D-9260-EEF3F5A0D825}" presName="spacer" presStyleCnt="0"/>
      <dgm:spPr/>
    </dgm:pt>
    <dgm:pt modelId="{DA48D279-B4BE-4F35-9582-77246D1CA9B3}" type="pres">
      <dgm:prSet presAssocID="{282A87C6-D903-4E82-914D-6636604B707B}" presName="parentText" presStyleLbl="node1" presStyleIdx="2" presStyleCnt="4">
        <dgm:presLayoutVars>
          <dgm:chMax val="0"/>
          <dgm:bulletEnabled val="1"/>
        </dgm:presLayoutVars>
      </dgm:prSet>
      <dgm:spPr/>
    </dgm:pt>
    <dgm:pt modelId="{2229423C-1DF5-428E-BAC1-F9FF36808D25}" type="pres">
      <dgm:prSet presAssocID="{A8DB24E9-E139-4EA8-8F6A-64E5A54D6ECD}" presName="spacer" presStyleCnt="0"/>
      <dgm:spPr/>
    </dgm:pt>
    <dgm:pt modelId="{34E8A747-C55E-4970-BFAC-3E0346E99794}" type="pres">
      <dgm:prSet presAssocID="{BECDFBAC-9CCB-4488-B74C-4C7995E39E28}" presName="parentText" presStyleLbl="node1" presStyleIdx="3" presStyleCnt="4">
        <dgm:presLayoutVars>
          <dgm:chMax val="0"/>
          <dgm:bulletEnabled val="1"/>
        </dgm:presLayoutVars>
      </dgm:prSet>
      <dgm:spPr/>
    </dgm:pt>
  </dgm:ptLst>
  <dgm:cxnLst>
    <dgm:cxn modelId="{15878C07-7848-46B3-8046-E11840F7F21B}" type="presOf" srcId="{BECDFBAC-9CCB-4488-B74C-4C7995E39E28}" destId="{34E8A747-C55E-4970-BFAC-3E0346E99794}" srcOrd="0" destOrd="0" presId="urn:microsoft.com/office/officeart/2005/8/layout/vList2"/>
    <dgm:cxn modelId="{F6D8DA25-17BF-4B1C-A0F8-4BC01DFE8F5D}" srcId="{95F0A371-1B4C-4743-909F-BA95858B891E}" destId="{BECDFBAC-9CCB-4488-B74C-4C7995E39E28}" srcOrd="3" destOrd="0" parTransId="{AFE7910E-AEEB-4EA6-A05B-4F1707C59709}" sibTransId="{641FBA5D-A214-408A-BCB1-2F67572C8A79}"/>
    <dgm:cxn modelId="{E115C768-D842-46FE-AC91-A818F2E234CC}" srcId="{95F0A371-1B4C-4743-909F-BA95858B891E}" destId="{EC7D6B46-C987-4BBA-A4BF-8B437D79D419}" srcOrd="0" destOrd="0" parTransId="{30634EE6-4220-4D81-ABFD-9C2722148810}" sibTransId="{DF78AE00-A02F-4B81-8F3E-D75704219762}"/>
    <dgm:cxn modelId="{51690171-9A09-4374-BC05-4BC888812C25}" type="presOf" srcId="{282A87C6-D903-4E82-914D-6636604B707B}" destId="{DA48D279-B4BE-4F35-9582-77246D1CA9B3}" srcOrd="0" destOrd="0" presId="urn:microsoft.com/office/officeart/2005/8/layout/vList2"/>
    <dgm:cxn modelId="{D07F4D78-9EF3-4867-9BE9-758B77633D2F}" type="presOf" srcId="{95F0A371-1B4C-4743-909F-BA95858B891E}" destId="{10A31819-2F22-48CD-8A57-A82AC016C032}" srcOrd="0" destOrd="0" presId="urn:microsoft.com/office/officeart/2005/8/layout/vList2"/>
    <dgm:cxn modelId="{C3613D8A-DF40-47EC-B5D1-0D849FE91450}" srcId="{95F0A371-1B4C-4743-909F-BA95858B891E}" destId="{282A87C6-D903-4E82-914D-6636604B707B}" srcOrd="2" destOrd="0" parTransId="{9373D544-E99C-4289-8A98-47DB9FDD62D4}" sibTransId="{A8DB24E9-E139-4EA8-8F6A-64E5A54D6ECD}"/>
    <dgm:cxn modelId="{27E613A1-70E7-4EA5-9623-D3CD49D7CFED}" srcId="{95F0A371-1B4C-4743-909F-BA95858B891E}" destId="{4C302069-6AE7-4DAD-A7EB-AB12302D9AD8}" srcOrd="1" destOrd="0" parTransId="{29A4CF5B-186D-4834-9C9C-5BB49F8C8953}" sibTransId="{9713A161-3006-408D-9260-EEF3F5A0D825}"/>
    <dgm:cxn modelId="{CDFCA4AE-8D9B-437B-AB3E-FC0CB7FDFEBA}" type="presOf" srcId="{EC7D6B46-C987-4BBA-A4BF-8B437D79D419}" destId="{FB154893-C831-4C9D-9DB9-8AA4896FDD33}" srcOrd="0" destOrd="0" presId="urn:microsoft.com/office/officeart/2005/8/layout/vList2"/>
    <dgm:cxn modelId="{FC6B7BB8-55AD-4F3E-8848-B6D481175812}" type="presOf" srcId="{4C302069-6AE7-4DAD-A7EB-AB12302D9AD8}" destId="{CD0478A2-940D-4876-8DCE-89E57D307196}" srcOrd="0" destOrd="0" presId="urn:microsoft.com/office/officeart/2005/8/layout/vList2"/>
    <dgm:cxn modelId="{55950364-A54B-4A76-8AE4-AD4758DE921D}" type="presParOf" srcId="{10A31819-2F22-48CD-8A57-A82AC016C032}" destId="{FB154893-C831-4C9D-9DB9-8AA4896FDD33}" srcOrd="0" destOrd="0" presId="urn:microsoft.com/office/officeart/2005/8/layout/vList2"/>
    <dgm:cxn modelId="{63B69B25-B71D-445F-8466-3E4C9624AE44}" type="presParOf" srcId="{10A31819-2F22-48CD-8A57-A82AC016C032}" destId="{43C856E7-7553-45B7-B010-1EE1958BC8B8}" srcOrd="1" destOrd="0" presId="urn:microsoft.com/office/officeart/2005/8/layout/vList2"/>
    <dgm:cxn modelId="{AB93C3D6-DFE0-48F5-9CB7-A5B65B69B257}" type="presParOf" srcId="{10A31819-2F22-48CD-8A57-A82AC016C032}" destId="{CD0478A2-940D-4876-8DCE-89E57D307196}" srcOrd="2" destOrd="0" presId="urn:microsoft.com/office/officeart/2005/8/layout/vList2"/>
    <dgm:cxn modelId="{9604DAB3-2CF3-40C5-8213-6E1BEC917B29}" type="presParOf" srcId="{10A31819-2F22-48CD-8A57-A82AC016C032}" destId="{59CAE180-7B64-49EF-B8E8-5D1FADAE3643}" srcOrd="3" destOrd="0" presId="urn:microsoft.com/office/officeart/2005/8/layout/vList2"/>
    <dgm:cxn modelId="{42CD8C21-7AE9-4D5D-BECE-0B4B8215BA52}" type="presParOf" srcId="{10A31819-2F22-48CD-8A57-A82AC016C032}" destId="{DA48D279-B4BE-4F35-9582-77246D1CA9B3}" srcOrd="4" destOrd="0" presId="urn:microsoft.com/office/officeart/2005/8/layout/vList2"/>
    <dgm:cxn modelId="{88672837-96B7-457C-B308-671E6F3BDE72}" type="presParOf" srcId="{10A31819-2F22-48CD-8A57-A82AC016C032}" destId="{2229423C-1DF5-428E-BAC1-F9FF36808D25}" srcOrd="5" destOrd="0" presId="urn:microsoft.com/office/officeart/2005/8/layout/vList2"/>
    <dgm:cxn modelId="{D0530A0A-3795-4B5B-A0D8-DF55F2CA1F64}" type="presParOf" srcId="{10A31819-2F22-48CD-8A57-A82AC016C032}" destId="{34E8A747-C55E-4970-BFAC-3E0346E9979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A2E02B-6FD4-4182-8A44-F64027911FEB}"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B78ABD8F-A8BF-4D63-8660-3B5D539BB1E1}">
      <dgm:prSet/>
      <dgm:spPr/>
      <dgm:t>
        <a:bodyPr/>
        <a:lstStyle/>
        <a:p>
          <a:pPr rtl="0"/>
          <a:r>
            <a:rPr lang="en-GB"/>
            <a:t>Company</a:t>
          </a:r>
          <a:endParaRPr lang="en-US"/>
        </a:p>
      </dgm:t>
    </dgm:pt>
    <dgm:pt modelId="{82010B3F-BB5E-4AF9-8DAC-4CE83BC3BC42}" type="parTrans" cxnId="{BB934175-D60D-4B12-9A31-E2E6EC1F6668}">
      <dgm:prSet/>
      <dgm:spPr/>
      <dgm:t>
        <a:bodyPr/>
        <a:lstStyle/>
        <a:p>
          <a:endParaRPr lang="en-US"/>
        </a:p>
      </dgm:t>
    </dgm:pt>
    <dgm:pt modelId="{905D2E28-D5D7-46DF-BC1D-96F6A8BBDECB}" type="sibTrans" cxnId="{BB934175-D60D-4B12-9A31-E2E6EC1F6668}">
      <dgm:prSet/>
      <dgm:spPr/>
      <dgm:t>
        <a:bodyPr/>
        <a:lstStyle/>
        <a:p>
          <a:endParaRPr lang="en-US"/>
        </a:p>
      </dgm:t>
    </dgm:pt>
    <dgm:pt modelId="{8990B044-B593-453B-9884-BE4E424E456D}">
      <dgm:prSet/>
      <dgm:spPr/>
      <dgm:t>
        <a:bodyPr/>
        <a:lstStyle/>
        <a:p>
          <a:pPr rtl="0"/>
          <a:r>
            <a:rPr lang="en-GB"/>
            <a:t>Customers</a:t>
          </a:r>
          <a:endParaRPr lang="en-US"/>
        </a:p>
      </dgm:t>
    </dgm:pt>
    <dgm:pt modelId="{0370DFD1-1725-44B8-A4A5-ECA32C878C3B}" type="parTrans" cxnId="{36F25034-9AD2-4001-841E-46C7CE774DBC}">
      <dgm:prSet/>
      <dgm:spPr/>
      <dgm:t>
        <a:bodyPr/>
        <a:lstStyle/>
        <a:p>
          <a:endParaRPr lang="en-US"/>
        </a:p>
      </dgm:t>
    </dgm:pt>
    <dgm:pt modelId="{93025615-65C2-4A30-BA19-6F6D069F565C}" type="sibTrans" cxnId="{36F25034-9AD2-4001-841E-46C7CE774DBC}">
      <dgm:prSet/>
      <dgm:spPr/>
      <dgm:t>
        <a:bodyPr/>
        <a:lstStyle/>
        <a:p>
          <a:endParaRPr lang="en-US"/>
        </a:p>
      </dgm:t>
    </dgm:pt>
    <dgm:pt modelId="{298D9C46-B517-40CA-9F80-2307D02BFB85}">
      <dgm:prSet/>
      <dgm:spPr/>
      <dgm:t>
        <a:bodyPr/>
        <a:lstStyle/>
        <a:p>
          <a:pPr rtl="0"/>
          <a:r>
            <a:rPr lang="en-GB"/>
            <a:t>Competitors</a:t>
          </a:r>
          <a:endParaRPr lang="en-US"/>
        </a:p>
      </dgm:t>
    </dgm:pt>
    <dgm:pt modelId="{C28703F4-BA25-4DF3-89E5-85F94908C030}" type="parTrans" cxnId="{BC1C5C14-EAEF-4DD2-BA2A-FCB09F0CF682}">
      <dgm:prSet/>
      <dgm:spPr/>
      <dgm:t>
        <a:bodyPr/>
        <a:lstStyle/>
        <a:p>
          <a:endParaRPr lang="en-US"/>
        </a:p>
      </dgm:t>
    </dgm:pt>
    <dgm:pt modelId="{86C5552C-F8E7-4FD5-B8D9-864CEBB4E242}" type="sibTrans" cxnId="{BC1C5C14-EAEF-4DD2-BA2A-FCB09F0CF682}">
      <dgm:prSet/>
      <dgm:spPr/>
      <dgm:t>
        <a:bodyPr/>
        <a:lstStyle/>
        <a:p>
          <a:endParaRPr lang="en-US"/>
        </a:p>
      </dgm:t>
    </dgm:pt>
    <dgm:pt modelId="{89F28A47-5F60-4CA3-8AF1-DA9FEC4842FA}">
      <dgm:prSet/>
      <dgm:spPr/>
      <dgm:t>
        <a:bodyPr/>
        <a:lstStyle/>
        <a:p>
          <a:pPr rtl="0"/>
          <a:r>
            <a:rPr lang="en-GB"/>
            <a:t>Collaborators</a:t>
          </a:r>
          <a:endParaRPr lang="en-US"/>
        </a:p>
      </dgm:t>
    </dgm:pt>
    <dgm:pt modelId="{76C79D84-2B52-4C12-B900-DCEEB2968DB7}" type="parTrans" cxnId="{3394CE65-343C-4E0A-84A2-1560FB9E0857}">
      <dgm:prSet/>
      <dgm:spPr/>
      <dgm:t>
        <a:bodyPr/>
        <a:lstStyle/>
        <a:p>
          <a:endParaRPr lang="en-US"/>
        </a:p>
      </dgm:t>
    </dgm:pt>
    <dgm:pt modelId="{D2923D3F-3F35-43E9-932D-C3F7A9AEAE55}" type="sibTrans" cxnId="{3394CE65-343C-4E0A-84A2-1560FB9E0857}">
      <dgm:prSet/>
      <dgm:spPr/>
      <dgm:t>
        <a:bodyPr/>
        <a:lstStyle/>
        <a:p>
          <a:endParaRPr lang="en-US"/>
        </a:p>
      </dgm:t>
    </dgm:pt>
    <dgm:pt modelId="{60744443-1498-4C08-A2AB-C4685F7D125C}">
      <dgm:prSet/>
      <dgm:spPr/>
      <dgm:t>
        <a:bodyPr/>
        <a:lstStyle/>
        <a:p>
          <a:pPr rtl="0"/>
          <a:r>
            <a:rPr lang="en-GB"/>
            <a:t>Climate</a:t>
          </a:r>
          <a:endParaRPr lang="en-US"/>
        </a:p>
      </dgm:t>
    </dgm:pt>
    <dgm:pt modelId="{041C2500-3E12-49D6-B2CF-0FAEACFD7339}" type="parTrans" cxnId="{F03A63E1-126F-456A-BFD0-DE18AC122615}">
      <dgm:prSet/>
      <dgm:spPr/>
      <dgm:t>
        <a:bodyPr/>
        <a:lstStyle/>
        <a:p>
          <a:endParaRPr lang="en-US"/>
        </a:p>
      </dgm:t>
    </dgm:pt>
    <dgm:pt modelId="{B1076E6A-B4B1-4DB2-9BF1-2411533CB411}" type="sibTrans" cxnId="{F03A63E1-126F-456A-BFD0-DE18AC122615}">
      <dgm:prSet/>
      <dgm:spPr/>
      <dgm:t>
        <a:bodyPr/>
        <a:lstStyle/>
        <a:p>
          <a:endParaRPr lang="en-US"/>
        </a:p>
      </dgm:t>
    </dgm:pt>
    <dgm:pt modelId="{D9231DC2-9BB2-439B-9982-8B901288F085}" type="pres">
      <dgm:prSet presAssocID="{6DA2E02B-6FD4-4182-8A44-F64027911FEB}" presName="Name0" presStyleCnt="0">
        <dgm:presLayoutVars>
          <dgm:dir/>
          <dgm:animLvl val="lvl"/>
          <dgm:resizeHandles val="exact"/>
        </dgm:presLayoutVars>
      </dgm:prSet>
      <dgm:spPr/>
    </dgm:pt>
    <dgm:pt modelId="{DAC5E817-D89A-4D80-B67C-FD019A3C5741}" type="pres">
      <dgm:prSet presAssocID="{B78ABD8F-A8BF-4D63-8660-3B5D539BB1E1}" presName="linNode" presStyleCnt="0"/>
      <dgm:spPr/>
    </dgm:pt>
    <dgm:pt modelId="{EA4E0B01-7A3D-4746-96D3-29B85C8AB583}" type="pres">
      <dgm:prSet presAssocID="{B78ABD8F-A8BF-4D63-8660-3B5D539BB1E1}" presName="parentText" presStyleLbl="node1" presStyleIdx="0" presStyleCnt="5">
        <dgm:presLayoutVars>
          <dgm:chMax val="1"/>
          <dgm:bulletEnabled val="1"/>
        </dgm:presLayoutVars>
      </dgm:prSet>
      <dgm:spPr/>
    </dgm:pt>
    <dgm:pt modelId="{9DDC2A37-5F03-4A64-BDB8-9494FAC249B1}" type="pres">
      <dgm:prSet presAssocID="{905D2E28-D5D7-46DF-BC1D-96F6A8BBDECB}" presName="sp" presStyleCnt="0"/>
      <dgm:spPr/>
    </dgm:pt>
    <dgm:pt modelId="{52C90802-CFE1-45C8-8ADA-D02D67071D4E}" type="pres">
      <dgm:prSet presAssocID="{8990B044-B593-453B-9884-BE4E424E456D}" presName="linNode" presStyleCnt="0"/>
      <dgm:spPr/>
    </dgm:pt>
    <dgm:pt modelId="{C5FFF0D1-4610-4E6C-8F48-99DBEF5F617A}" type="pres">
      <dgm:prSet presAssocID="{8990B044-B593-453B-9884-BE4E424E456D}" presName="parentText" presStyleLbl="node1" presStyleIdx="1" presStyleCnt="5">
        <dgm:presLayoutVars>
          <dgm:chMax val="1"/>
          <dgm:bulletEnabled val="1"/>
        </dgm:presLayoutVars>
      </dgm:prSet>
      <dgm:spPr/>
    </dgm:pt>
    <dgm:pt modelId="{CB76FF18-D63B-49AF-9E01-04943A6C6108}" type="pres">
      <dgm:prSet presAssocID="{93025615-65C2-4A30-BA19-6F6D069F565C}" presName="sp" presStyleCnt="0"/>
      <dgm:spPr/>
    </dgm:pt>
    <dgm:pt modelId="{B42BF5B4-511F-4864-B759-CC91C24A437A}" type="pres">
      <dgm:prSet presAssocID="{298D9C46-B517-40CA-9F80-2307D02BFB85}" presName="linNode" presStyleCnt="0"/>
      <dgm:spPr/>
    </dgm:pt>
    <dgm:pt modelId="{E544177E-4C34-4353-9184-E49A07A5C78D}" type="pres">
      <dgm:prSet presAssocID="{298D9C46-B517-40CA-9F80-2307D02BFB85}" presName="parentText" presStyleLbl="node1" presStyleIdx="2" presStyleCnt="5">
        <dgm:presLayoutVars>
          <dgm:chMax val="1"/>
          <dgm:bulletEnabled val="1"/>
        </dgm:presLayoutVars>
      </dgm:prSet>
      <dgm:spPr/>
    </dgm:pt>
    <dgm:pt modelId="{36F36ED5-90BD-4601-B944-ADF978764A27}" type="pres">
      <dgm:prSet presAssocID="{86C5552C-F8E7-4FD5-B8D9-864CEBB4E242}" presName="sp" presStyleCnt="0"/>
      <dgm:spPr/>
    </dgm:pt>
    <dgm:pt modelId="{56725405-693A-4AFD-BAD1-C2CE2BB584E0}" type="pres">
      <dgm:prSet presAssocID="{89F28A47-5F60-4CA3-8AF1-DA9FEC4842FA}" presName="linNode" presStyleCnt="0"/>
      <dgm:spPr/>
    </dgm:pt>
    <dgm:pt modelId="{4E9DE442-B565-4417-AF94-C3ECD450E789}" type="pres">
      <dgm:prSet presAssocID="{89F28A47-5F60-4CA3-8AF1-DA9FEC4842FA}" presName="parentText" presStyleLbl="node1" presStyleIdx="3" presStyleCnt="5">
        <dgm:presLayoutVars>
          <dgm:chMax val="1"/>
          <dgm:bulletEnabled val="1"/>
        </dgm:presLayoutVars>
      </dgm:prSet>
      <dgm:spPr/>
    </dgm:pt>
    <dgm:pt modelId="{70EC6B8E-070C-4767-A28F-11CD2F70261E}" type="pres">
      <dgm:prSet presAssocID="{D2923D3F-3F35-43E9-932D-C3F7A9AEAE55}" presName="sp" presStyleCnt="0"/>
      <dgm:spPr/>
    </dgm:pt>
    <dgm:pt modelId="{0FABA97C-BF46-457A-AD13-5D0C1B86A604}" type="pres">
      <dgm:prSet presAssocID="{60744443-1498-4C08-A2AB-C4685F7D125C}" presName="linNode" presStyleCnt="0"/>
      <dgm:spPr/>
    </dgm:pt>
    <dgm:pt modelId="{6EE6661E-F594-4CF0-9752-8EB43C2A5A50}" type="pres">
      <dgm:prSet presAssocID="{60744443-1498-4C08-A2AB-C4685F7D125C}" presName="parentText" presStyleLbl="node1" presStyleIdx="4" presStyleCnt="5">
        <dgm:presLayoutVars>
          <dgm:chMax val="1"/>
          <dgm:bulletEnabled val="1"/>
        </dgm:presLayoutVars>
      </dgm:prSet>
      <dgm:spPr/>
    </dgm:pt>
  </dgm:ptLst>
  <dgm:cxnLst>
    <dgm:cxn modelId="{BC1C5C14-EAEF-4DD2-BA2A-FCB09F0CF682}" srcId="{6DA2E02B-6FD4-4182-8A44-F64027911FEB}" destId="{298D9C46-B517-40CA-9F80-2307D02BFB85}" srcOrd="2" destOrd="0" parTransId="{C28703F4-BA25-4DF3-89E5-85F94908C030}" sibTransId="{86C5552C-F8E7-4FD5-B8D9-864CEBB4E242}"/>
    <dgm:cxn modelId="{1855D72D-77FC-4126-A032-015261B634D6}" type="presOf" srcId="{60744443-1498-4C08-A2AB-C4685F7D125C}" destId="{6EE6661E-F594-4CF0-9752-8EB43C2A5A50}" srcOrd="0" destOrd="0" presId="urn:microsoft.com/office/officeart/2005/8/layout/vList5"/>
    <dgm:cxn modelId="{36F25034-9AD2-4001-841E-46C7CE774DBC}" srcId="{6DA2E02B-6FD4-4182-8A44-F64027911FEB}" destId="{8990B044-B593-453B-9884-BE4E424E456D}" srcOrd="1" destOrd="0" parTransId="{0370DFD1-1725-44B8-A4A5-ECA32C878C3B}" sibTransId="{93025615-65C2-4A30-BA19-6F6D069F565C}"/>
    <dgm:cxn modelId="{062DF838-AB18-4C9E-A41C-EC840869C347}" type="presOf" srcId="{B78ABD8F-A8BF-4D63-8660-3B5D539BB1E1}" destId="{EA4E0B01-7A3D-4746-96D3-29B85C8AB583}" srcOrd="0" destOrd="0" presId="urn:microsoft.com/office/officeart/2005/8/layout/vList5"/>
    <dgm:cxn modelId="{9103D663-8051-4E42-B812-CC7C029828E2}" type="presOf" srcId="{298D9C46-B517-40CA-9F80-2307D02BFB85}" destId="{E544177E-4C34-4353-9184-E49A07A5C78D}" srcOrd="0" destOrd="0" presId="urn:microsoft.com/office/officeart/2005/8/layout/vList5"/>
    <dgm:cxn modelId="{3394CE65-343C-4E0A-84A2-1560FB9E0857}" srcId="{6DA2E02B-6FD4-4182-8A44-F64027911FEB}" destId="{89F28A47-5F60-4CA3-8AF1-DA9FEC4842FA}" srcOrd="3" destOrd="0" parTransId="{76C79D84-2B52-4C12-B900-DCEEB2968DB7}" sibTransId="{D2923D3F-3F35-43E9-932D-C3F7A9AEAE55}"/>
    <dgm:cxn modelId="{BB934175-D60D-4B12-9A31-E2E6EC1F6668}" srcId="{6DA2E02B-6FD4-4182-8A44-F64027911FEB}" destId="{B78ABD8F-A8BF-4D63-8660-3B5D539BB1E1}" srcOrd="0" destOrd="0" parTransId="{82010B3F-BB5E-4AF9-8DAC-4CE83BC3BC42}" sibTransId="{905D2E28-D5D7-46DF-BC1D-96F6A8BBDECB}"/>
    <dgm:cxn modelId="{53CEB358-47B2-424A-BEDE-B3C51B865B9B}" type="presOf" srcId="{89F28A47-5F60-4CA3-8AF1-DA9FEC4842FA}" destId="{4E9DE442-B565-4417-AF94-C3ECD450E789}" srcOrd="0" destOrd="0" presId="urn:microsoft.com/office/officeart/2005/8/layout/vList5"/>
    <dgm:cxn modelId="{70B4485A-9567-44CE-9430-B31356B9243B}" type="presOf" srcId="{8990B044-B593-453B-9884-BE4E424E456D}" destId="{C5FFF0D1-4610-4E6C-8F48-99DBEF5F617A}" srcOrd="0" destOrd="0" presId="urn:microsoft.com/office/officeart/2005/8/layout/vList5"/>
    <dgm:cxn modelId="{2A735A9E-9889-4C2D-9F9E-3CD0FC0CEB3E}" type="presOf" srcId="{6DA2E02B-6FD4-4182-8A44-F64027911FEB}" destId="{D9231DC2-9BB2-439B-9982-8B901288F085}" srcOrd="0" destOrd="0" presId="urn:microsoft.com/office/officeart/2005/8/layout/vList5"/>
    <dgm:cxn modelId="{F03A63E1-126F-456A-BFD0-DE18AC122615}" srcId="{6DA2E02B-6FD4-4182-8A44-F64027911FEB}" destId="{60744443-1498-4C08-A2AB-C4685F7D125C}" srcOrd="4" destOrd="0" parTransId="{041C2500-3E12-49D6-B2CF-0FAEACFD7339}" sibTransId="{B1076E6A-B4B1-4DB2-9BF1-2411533CB411}"/>
    <dgm:cxn modelId="{DFB96C8F-920E-41EB-9066-BE52EDF95A4E}" type="presParOf" srcId="{D9231DC2-9BB2-439B-9982-8B901288F085}" destId="{DAC5E817-D89A-4D80-B67C-FD019A3C5741}" srcOrd="0" destOrd="0" presId="urn:microsoft.com/office/officeart/2005/8/layout/vList5"/>
    <dgm:cxn modelId="{8AC50ECC-2043-4FFE-BA6D-A31B64C7D3A8}" type="presParOf" srcId="{DAC5E817-D89A-4D80-B67C-FD019A3C5741}" destId="{EA4E0B01-7A3D-4746-96D3-29B85C8AB583}" srcOrd="0" destOrd="0" presId="urn:microsoft.com/office/officeart/2005/8/layout/vList5"/>
    <dgm:cxn modelId="{56F64A58-89EF-470A-93AD-67A229A9E72F}" type="presParOf" srcId="{D9231DC2-9BB2-439B-9982-8B901288F085}" destId="{9DDC2A37-5F03-4A64-BDB8-9494FAC249B1}" srcOrd="1" destOrd="0" presId="urn:microsoft.com/office/officeart/2005/8/layout/vList5"/>
    <dgm:cxn modelId="{AC044885-E5E7-49EE-A9AD-0167C2B015E7}" type="presParOf" srcId="{D9231DC2-9BB2-439B-9982-8B901288F085}" destId="{52C90802-CFE1-45C8-8ADA-D02D67071D4E}" srcOrd="2" destOrd="0" presId="urn:microsoft.com/office/officeart/2005/8/layout/vList5"/>
    <dgm:cxn modelId="{3F2014E6-A78C-423B-BBC5-C49B469228E6}" type="presParOf" srcId="{52C90802-CFE1-45C8-8ADA-D02D67071D4E}" destId="{C5FFF0D1-4610-4E6C-8F48-99DBEF5F617A}" srcOrd="0" destOrd="0" presId="urn:microsoft.com/office/officeart/2005/8/layout/vList5"/>
    <dgm:cxn modelId="{C5D979EC-C0D6-4B8A-95C2-CED2704495F6}" type="presParOf" srcId="{D9231DC2-9BB2-439B-9982-8B901288F085}" destId="{CB76FF18-D63B-49AF-9E01-04943A6C6108}" srcOrd="3" destOrd="0" presId="urn:microsoft.com/office/officeart/2005/8/layout/vList5"/>
    <dgm:cxn modelId="{5F6A275D-29A9-498F-996D-9FEC0BBD4EFB}" type="presParOf" srcId="{D9231DC2-9BB2-439B-9982-8B901288F085}" destId="{B42BF5B4-511F-4864-B759-CC91C24A437A}" srcOrd="4" destOrd="0" presId="urn:microsoft.com/office/officeart/2005/8/layout/vList5"/>
    <dgm:cxn modelId="{DD9CEA07-2FA7-47C1-9EAD-A35633EAA1BB}" type="presParOf" srcId="{B42BF5B4-511F-4864-B759-CC91C24A437A}" destId="{E544177E-4C34-4353-9184-E49A07A5C78D}" srcOrd="0" destOrd="0" presId="urn:microsoft.com/office/officeart/2005/8/layout/vList5"/>
    <dgm:cxn modelId="{E237125D-0DC7-4D88-AE47-6A1E6C8F9F74}" type="presParOf" srcId="{D9231DC2-9BB2-439B-9982-8B901288F085}" destId="{36F36ED5-90BD-4601-B944-ADF978764A27}" srcOrd="5" destOrd="0" presId="urn:microsoft.com/office/officeart/2005/8/layout/vList5"/>
    <dgm:cxn modelId="{0D70BFFB-8BE4-48AB-9CDA-ACE3E15AFDB5}" type="presParOf" srcId="{D9231DC2-9BB2-439B-9982-8B901288F085}" destId="{56725405-693A-4AFD-BAD1-C2CE2BB584E0}" srcOrd="6" destOrd="0" presId="urn:microsoft.com/office/officeart/2005/8/layout/vList5"/>
    <dgm:cxn modelId="{6540EABB-0DF0-4D31-A2E6-7523BA4197A9}" type="presParOf" srcId="{56725405-693A-4AFD-BAD1-C2CE2BB584E0}" destId="{4E9DE442-B565-4417-AF94-C3ECD450E789}" srcOrd="0" destOrd="0" presId="urn:microsoft.com/office/officeart/2005/8/layout/vList5"/>
    <dgm:cxn modelId="{D378E914-DA8D-4B45-AE7F-0B692AC4EF5E}" type="presParOf" srcId="{D9231DC2-9BB2-439B-9982-8B901288F085}" destId="{70EC6B8E-070C-4767-A28F-11CD2F70261E}" srcOrd="7" destOrd="0" presId="urn:microsoft.com/office/officeart/2005/8/layout/vList5"/>
    <dgm:cxn modelId="{3E86D1F9-C4C3-4A1E-90E3-728D7F50F565}" type="presParOf" srcId="{D9231DC2-9BB2-439B-9982-8B901288F085}" destId="{0FABA97C-BF46-457A-AD13-5D0C1B86A604}" srcOrd="8" destOrd="0" presId="urn:microsoft.com/office/officeart/2005/8/layout/vList5"/>
    <dgm:cxn modelId="{266C7249-0835-4A52-8A0F-027E78F465C8}" type="presParOf" srcId="{0FABA97C-BF46-457A-AD13-5D0C1B86A604}" destId="{6EE6661E-F594-4CF0-9752-8EB43C2A5A50}"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A2C285-F12F-4A1F-8814-C14C42D19FB6}"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1F3489FE-0743-4E16-9C24-17827B718296}">
      <dgm:prSet/>
      <dgm:spPr/>
      <dgm:t>
        <a:bodyPr/>
        <a:lstStyle/>
        <a:p>
          <a:pPr rtl="0"/>
          <a:r>
            <a:rPr lang="en-GB"/>
            <a:t>Segmentation</a:t>
          </a:r>
          <a:endParaRPr lang="en-US"/>
        </a:p>
      </dgm:t>
    </dgm:pt>
    <dgm:pt modelId="{0BA45ACF-E8CB-4480-A691-A502D7CD8826}" type="parTrans" cxnId="{A7C260DA-703E-402F-A396-0428C553CF0F}">
      <dgm:prSet/>
      <dgm:spPr/>
      <dgm:t>
        <a:bodyPr/>
        <a:lstStyle/>
        <a:p>
          <a:endParaRPr lang="en-US"/>
        </a:p>
      </dgm:t>
    </dgm:pt>
    <dgm:pt modelId="{4AB524E4-E6A1-43D7-9328-8524356DCDAF}" type="sibTrans" cxnId="{A7C260DA-703E-402F-A396-0428C553CF0F}">
      <dgm:prSet/>
      <dgm:spPr/>
      <dgm:t>
        <a:bodyPr/>
        <a:lstStyle/>
        <a:p>
          <a:endParaRPr lang="en-US"/>
        </a:p>
      </dgm:t>
    </dgm:pt>
    <dgm:pt modelId="{C2146F0E-38FC-4281-8C03-BD154F33D94B}">
      <dgm:prSet/>
      <dgm:spPr/>
      <dgm:t>
        <a:bodyPr/>
        <a:lstStyle/>
        <a:p>
          <a:pPr rtl="0"/>
          <a:r>
            <a:rPr lang="en-GB"/>
            <a:t>Target</a:t>
          </a:r>
          <a:endParaRPr lang="en-US"/>
        </a:p>
      </dgm:t>
    </dgm:pt>
    <dgm:pt modelId="{5D0C2F6D-4760-48A6-AF1A-6918845A4C05}" type="parTrans" cxnId="{9EFE0AE7-63B8-49BE-B61F-A14964A0259C}">
      <dgm:prSet/>
      <dgm:spPr/>
      <dgm:t>
        <a:bodyPr/>
        <a:lstStyle/>
        <a:p>
          <a:endParaRPr lang="en-US"/>
        </a:p>
      </dgm:t>
    </dgm:pt>
    <dgm:pt modelId="{895DCF71-5929-467D-9E51-9C6BA31B5CB5}" type="sibTrans" cxnId="{9EFE0AE7-63B8-49BE-B61F-A14964A0259C}">
      <dgm:prSet/>
      <dgm:spPr/>
      <dgm:t>
        <a:bodyPr/>
        <a:lstStyle/>
        <a:p>
          <a:endParaRPr lang="en-US"/>
        </a:p>
      </dgm:t>
    </dgm:pt>
    <dgm:pt modelId="{643022AB-BDD3-4B18-B3D8-3F4431801D08}">
      <dgm:prSet/>
      <dgm:spPr/>
      <dgm:t>
        <a:bodyPr/>
        <a:lstStyle/>
        <a:p>
          <a:pPr rtl="0"/>
          <a:r>
            <a:rPr lang="en-GB"/>
            <a:t>Positioning</a:t>
          </a:r>
          <a:endParaRPr lang="en-US"/>
        </a:p>
      </dgm:t>
    </dgm:pt>
    <dgm:pt modelId="{F704AA5A-A8BF-42D5-AFC0-DEDC64E5CCD5}" type="parTrans" cxnId="{5056D08A-3E38-457D-9AF6-5DD8060F5ACE}">
      <dgm:prSet/>
      <dgm:spPr/>
      <dgm:t>
        <a:bodyPr/>
        <a:lstStyle/>
        <a:p>
          <a:endParaRPr lang="en-US"/>
        </a:p>
      </dgm:t>
    </dgm:pt>
    <dgm:pt modelId="{049AAFE0-6F11-4BBA-9B59-28CD017242B2}" type="sibTrans" cxnId="{5056D08A-3E38-457D-9AF6-5DD8060F5ACE}">
      <dgm:prSet/>
      <dgm:spPr/>
      <dgm:t>
        <a:bodyPr/>
        <a:lstStyle/>
        <a:p>
          <a:endParaRPr lang="en-US"/>
        </a:p>
      </dgm:t>
    </dgm:pt>
    <dgm:pt modelId="{2CEA991B-AB93-44FC-8B89-379ACE1BB1FB}" type="pres">
      <dgm:prSet presAssocID="{31A2C285-F12F-4A1F-8814-C14C42D19FB6}" presName="CompostProcess" presStyleCnt="0">
        <dgm:presLayoutVars>
          <dgm:dir/>
          <dgm:resizeHandles val="exact"/>
        </dgm:presLayoutVars>
      </dgm:prSet>
      <dgm:spPr/>
    </dgm:pt>
    <dgm:pt modelId="{01FD00B6-C3EC-486B-BDE0-FE7D4EB56839}" type="pres">
      <dgm:prSet presAssocID="{31A2C285-F12F-4A1F-8814-C14C42D19FB6}" presName="arrow" presStyleLbl="bgShp" presStyleIdx="0" presStyleCnt="1"/>
      <dgm:spPr/>
    </dgm:pt>
    <dgm:pt modelId="{E8CC7C90-0D50-4AEF-89E7-CFF502538535}" type="pres">
      <dgm:prSet presAssocID="{31A2C285-F12F-4A1F-8814-C14C42D19FB6}" presName="linearProcess" presStyleCnt="0"/>
      <dgm:spPr/>
    </dgm:pt>
    <dgm:pt modelId="{B91F7D00-6A9F-4286-98B1-282B7633484A}" type="pres">
      <dgm:prSet presAssocID="{1F3489FE-0743-4E16-9C24-17827B718296}" presName="textNode" presStyleLbl="node1" presStyleIdx="0" presStyleCnt="3">
        <dgm:presLayoutVars>
          <dgm:bulletEnabled val="1"/>
        </dgm:presLayoutVars>
      </dgm:prSet>
      <dgm:spPr/>
    </dgm:pt>
    <dgm:pt modelId="{EF96F53D-F966-4FA2-BAF6-98BC756B3C49}" type="pres">
      <dgm:prSet presAssocID="{4AB524E4-E6A1-43D7-9328-8524356DCDAF}" presName="sibTrans" presStyleCnt="0"/>
      <dgm:spPr/>
    </dgm:pt>
    <dgm:pt modelId="{B09B3FD3-E127-4385-A36A-18521E93FC86}" type="pres">
      <dgm:prSet presAssocID="{C2146F0E-38FC-4281-8C03-BD154F33D94B}" presName="textNode" presStyleLbl="node1" presStyleIdx="1" presStyleCnt="3">
        <dgm:presLayoutVars>
          <dgm:bulletEnabled val="1"/>
        </dgm:presLayoutVars>
      </dgm:prSet>
      <dgm:spPr/>
    </dgm:pt>
    <dgm:pt modelId="{9E676D77-107B-4BDF-8E15-D344E41F718B}" type="pres">
      <dgm:prSet presAssocID="{895DCF71-5929-467D-9E51-9C6BA31B5CB5}" presName="sibTrans" presStyleCnt="0"/>
      <dgm:spPr/>
    </dgm:pt>
    <dgm:pt modelId="{C0A86AB0-D463-4209-A1FD-5C76B0B22E8B}" type="pres">
      <dgm:prSet presAssocID="{643022AB-BDD3-4B18-B3D8-3F4431801D08}" presName="textNode" presStyleLbl="node1" presStyleIdx="2" presStyleCnt="3">
        <dgm:presLayoutVars>
          <dgm:bulletEnabled val="1"/>
        </dgm:presLayoutVars>
      </dgm:prSet>
      <dgm:spPr/>
    </dgm:pt>
  </dgm:ptLst>
  <dgm:cxnLst>
    <dgm:cxn modelId="{FC9C1908-0550-47B4-A397-5609DE412689}" type="presOf" srcId="{31A2C285-F12F-4A1F-8814-C14C42D19FB6}" destId="{2CEA991B-AB93-44FC-8B89-379ACE1BB1FB}" srcOrd="0" destOrd="0" presId="urn:microsoft.com/office/officeart/2005/8/layout/hProcess9"/>
    <dgm:cxn modelId="{7FC7B90D-31E4-44D7-AC01-AA337ED44379}" type="presOf" srcId="{1F3489FE-0743-4E16-9C24-17827B718296}" destId="{B91F7D00-6A9F-4286-98B1-282B7633484A}" srcOrd="0" destOrd="0" presId="urn:microsoft.com/office/officeart/2005/8/layout/hProcess9"/>
    <dgm:cxn modelId="{32016B44-E5CD-4DB1-9584-FE4E4EC5340F}" type="presOf" srcId="{643022AB-BDD3-4B18-B3D8-3F4431801D08}" destId="{C0A86AB0-D463-4209-A1FD-5C76B0B22E8B}" srcOrd="0" destOrd="0" presId="urn:microsoft.com/office/officeart/2005/8/layout/hProcess9"/>
    <dgm:cxn modelId="{5056D08A-3E38-457D-9AF6-5DD8060F5ACE}" srcId="{31A2C285-F12F-4A1F-8814-C14C42D19FB6}" destId="{643022AB-BDD3-4B18-B3D8-3F4431801D08}" srcOrd="2" destOrd="0" parTransId="{F704AA5A-A8BF-42D5-AFC0-DEDC64E5CCD5}" sibTransId="{049AAFE0-6F11-4BBA-9B59-28CD017242B2}"/>
    <dgm:cxn modelId="{A7C260DA-703E-402F-A396-0428C553CF0F}" srcId="{31A2C285-F12F-4A1F-8814-C14C42D19FB6}" destId="{1F3489FE-0743-4E16-9C24-17827B718296}" srcOrd="0" destOrd="0" parTransId="{0BA45ACF-E8CB-4480-A691-A502D7CD8826}" sibTransId="{4AB524E4-E6A1-43D7-9328-8524356DCDAF}"/>
    <dgm:cxn modelId="{9EFE0AE7-63B8-49BE-B61F-A14964A0259C}" srcId="{31A2C285-F12F-4A1F-8814-C14C42D19FB6}" destId="{C2146F0E-38FC-4281-8C03-BD154F33D94B}" srcOrd="1" destOrd="0" parTransId="{5D0C2F6D-4760-48A6-AF1A-6918845A4C05}" sibTransId="{895DCF71-5929-467D-9E51-9C6BA31B5CB5}"/>
    <dgm:cxn modelId="{E62C52F6-1788-4133-AE2B-5629883C0B39}" type="presOf" srcId="{C2146F0E-38FC-4281-8C03-BD154F33D94B}" destId="{B09B3FD3-E127-4385-A36A-18521E93FC86}" srcOrd="0" destOrd="0" presId="urn:microsoft.com/office/officeart/2005/8/layout/hProcess9"/>
    <dgm:cxn modelId="{CB44DF0E-5C7F-44E4-A885-A04316D086A1}" type="presParOf" srcId="{2CEA991B-AB93-44FC-8B89-379ACE1BB1FB}" destId="{01FD00B6-C3EC-486B-BDE0-FE7D4EB56839}" srcOrd="0" destOrd="0" presId="urn:microsoft.com/office/officeart/2005/8/layout/hProcess9"/>
    <dgm:cxn modelId="{169A5E63-CC24-4549-80C3-E09295A63900}" type="presParOf" srcId="{2CEA991B-AB93-44FC-8B89-379ACE1BB1FB}" destId="{E8CC7C90-0D50-4AEF-89E7-CFF502538535}" srcOrd="1" destOrd="0" presId="urn:microsoft.com/office/officeart/2005/8/layout/hProcess9"/>
    <dgm:cxn modelId="{4BAC20EC-736C-4D2D-BD20-CEC7223A2A9C}" type="presParOf" srcId="{E8CC7C90-0D50-4AEF-89E7-CFF502538535}" destId="{B91F7D00-6A9F-4286-98B1-282B7633484A}" srcOrd="0" destOrd="0" presId="urn:microsoft.com/office/officeart/2005/8/layout/hProcess9"/>
    <dgm:cxn modelId="{29A2227E-E69E-4FD4-9E89-5C0CC51A940E}" type="presParOf" srcId="{E8CC7C90-0D50-4AEF-89E7-CFF502538535}" destId="{EF96F53D-F966-4FA2-BAF6-98BC756B3C49}" srcOrd="1" destOrd="0" presId="urn:microsoft.com/office/officeart/2005/8/layout/hProcess9"/>
    <dgm:cxn modelId="{B5202F16-4EFF-4257-A2B1-B312DB738CEA}" type="presParOf" srcId="{E8CC7C90-0D50-4AEF-89E7-CFF502538535}" destId="{B09B3FD3-E127-4385-A36A-18521E93FC86}" srcOrd="2" destOrd="0" presId="urn:microsoft.com/office/officeart/2005/8/layout/hProcess9"/>
    <dgm:cxn modelId="{A805F168-4022-462A-B00E-73AB2CD1BF9D}" type="presParOf" srcId="{E8CC7C90-0D50-4AEF-89E7-CFF502538535}" destId="{9E676D77-107B-4BDF-8E15-D344E41F718B}" srcOrd="3" destOrd="0" presId="urn:microsoft.com/office/officeart/2005/8/layout/hProcess9"/>
    <dgm:cxn modelId="{6CA4B2FA-DD94-422A-A7D2-3D3EFC5331F1}" type="presParOf" srcId="{E8CC7C90-0D50-4AEF-89E7-CFF502538535}" destId="{C0A86AB0-D463-4209-A1FD-5C76B0B22E8B}"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0C58F8-3721-4643-914D-DABBB667B9EF}"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E0717E9E-C2E2-4400-88EC-851214F10F2C}">
      <dgm:prSet/>
      <dgm:spPr/>
      <dgm:t>
        <a:bodyPr/>
        <a:lstStyle/>
        <a:p>
          <a:pPr rtl="0"/>
          <a:r>
            <a:rPr lang="en-GB"/>
            <a:t>Perceptual positioning map: </a:t>
          </a:r>
          <a:endParaRPr lang="en-US"/>
        </a:p>
      </dgm:t>
    </dgm:pt>
    <dgm:pt modelId="{63116E39-84E6-47E4-BC07-B0B5BF22D59B}" type="parTrans" cxnId="{A0661F53-8B47-4B56-ADC0-380B8DE08A70}">
      <dgm:prSet/>
      <dgm:spPr/>
      <dgm:t>
        <a:bodyPr/>
        <a:lstStyle/>
        <a:p>
          <a:endParaRPr lang="en-US"/>
        </a:p>
      </dgm:t>
    </dgm:pt>
    <dgm:pt modelId="{02D07E57-3551-4005-A09B-1185BEF65E4B}" type="sibTrans" cxnId="{A0661F53-8B47-4B56-ADC0-380B8DE08A70}">
      <dgm:prSet/>
      <dgm:spPr/>
      <dgm:t>
        <a:bodyPr/>
        <a:lstStyle/>
        <a:p>
          <a:endParaRPr lang="en-US"/>
        </a:p>
      </dgm:t>
    </dgm:pt>
    <dgm:pt modelId="{9F38C992-3E29-436A-8438-E474CE60E17E}">
      <dgm:prSet/>
      <dgm:spPr/>
      <dgm:t>
        <a:bodyPr/>
        <a:lstStyle/>
        <a:p>
          <a:pPr rtl="0"/>
          <a:r>
            <a:rPr lang="en-GB"/>
            <a:t>Bowman's strategy clock: </a:t>
          </a:r>
          <a:endParaRPr lang="en-US"/>
        </a:p>
      </dgm:t>
    </dgm:pt>
    <dgm:pt modelId="{EC78B89A-1606-4BA7-9D7A-F93F9F2993E7}" type="parTrans" cxnId="{01298E8E-F639-44FB-8FB1-E576E3E45854}">
      <dgm:prSet/>
      <dgm:spPr/>
      <dgm:t>
        <a:bodyPr/>
        <a:lstStyle/>
        <a:p>
          <a:endParaRPr lang="en-US"/>
        </a:p>
      </dgm:t>
    </dgm:pt>
    <dgm:pt modelId="{6928C8E4-183D-41B1-9FAE-BA6474A4FF2C}" type="sibTrans" cxnId="{01298E8E-F639-44FB-8FB1-E576E3E45854}">
      <dgm:prSet/>
      <dgm:spPr/>
      <dgm:t>
        <a:bodyPr/>
        <a:lstStyle/>
        <a:p>
          <a:endParaRPr lang="en-US"/>
        </a:p>
      </dgm:t>
    </dgm:pt>
    <dgm:pt modelId="{1C9CCB2C-69CB-4106-9BF2-054081619B1D}" type="pres">
      <dgm:prSet presAssocID="{F50C58F8-3721-4643-914D-DABBB667B9EF}" presName="cycle" presStyleCnt="0">
        <dgm:presLayoutVars>
          <dgm:dir/>
          <dgm:resizeHandles val="exact"/>
        </dgm:presLayoutVars>
      </dgm:prSet>
      <dgm:spPr/>
    </dgm:pt>
    <dgm:pt modelId="{4D57B8A9-5EA5-46FE-8DCC-98CCCF771352}" type="pres">
      <dgm:prSet presAssocID="{E0717E9E-C2E2-4400-88EC-851214F10F2C}" presName="node" presStyleLbl="node1" presStyleIdx="0" presStyleCnt="2">
        <dgm:presLayoutVars>
          <dgm:bulletEnabled val="1"/>
        </dgm:presLayoutVars>
      </dgm:prSet>
      <dgm:spPr/>
    </dgm:pt>
    <dgm:pt modelId="{D02E4CEF-1AA9-44D2-86CD-EC3F1A40D228}" type="pres">
      <dgm:prSet presAssocID="{02D07E57-3551-4005-A09B-1185BEF65E4B}" presName="sibTrans" presStyleLbl="sibTrans2D1" presStyleIdx="0" presStyleCnt="2"/>
      <dgm:spPr/>
    </dgm:pt>
    <dgm:pt modelId="{C845573D-A28D-497F-9754-9B19693C3BE6}" type="pres">
      <dgm:prSet presAssocID="{02D07E57-3551-4005-A09B-1185BEF65E4B}" presName="connectorText" presStyleLbl="sibTrans2D1" presStyleIdx="0" presStyleCnt="2"/>
      <dgm:spPr/>
    </dgm:pt>
    <dgm:pt modelId="{5E58DD06-D8EE-4874-97EB-FA33B7DAA126}" type="pres">
      <dgm:prSet presAssocID="{9F38C992-3E29-436A-8438-E474CE60E17E}" presName="node" presStyleLbl="node1" presStyleIdx="1" presStyleCnt="2">
        <dgm:presLayoutVars>
          <dgm:bulletEnabled val="1"/>
        </dgm:presLayoutVars>
      </dgm:prSet>
      <dgm:spPr/>
    </dgm:pt>
    <dgm:pt modelId="{62AD145B-B772-4774-A98B-D70AFA184769}" type="pres">
      <dgm:prSet presAssocID="{6928C8E4-183D-41B1-9FAE-BA6474A4FF2C}" presName="sibTrans" presStyleLbl="sibTrans2D1" presStyleIdx="1" presStyleCnt="2"/>
      <dgm:spPr/>
    </dgm:pt>
    <dgm:pt modelId="{DA0A47D2-5AFE-4DAB-B098-160E9F4027AA}" type="pres">
      <dgm:prSet presAssocID="{6928C8E4-183D-41B1-9FAE-BA6474A4FF2C}" presName="connectorText" presStyleLbl="sibTrans2D1" presStyleIdx="1" presStyleCnt="2"/>
      <dgm:spPr/>
    </dgm:pt>
  </dgm:ptLst>
  <dgm:cxnLst>
    <dgm:cxn modelId="{B44A990E-49D5-4E2D-8537-11D9C5573A69}" type="presOf" srcId="{E0717E9E-C2E2-4400-88EC-851214F10F2C}" destId="{4D57B8A9-5EA5-46FE-8DCC-98CCCF771352}" srcOrd="0" destOrd="0" presId="urn:microsoft.com/office/officeart/2005/8/layout/cycle2"/>
    <dgm:cxn modelId="{F5E70A5E-29A3-4229-BC00-6DE4D2AF8150}" type="presOf" srcId="{02D07E57-3551-4005-A09B-1185BEF65E4B}" destId="{C845573D-A28D-497F-9754-9B19693C3BE6}" srcOrd="1" destOrd="0" presId="urn:microsoft.com/office/officeart/2005/8/layout/cycle2"/>
    <dgm:cxn modelId="{A0661F53-8B47-4B56-ADC0-380B8DE08A70}" srcId="{F50C58F8-3721-4643-914D-DABBB667B9EF}" destId="{E0717E9E-C2E2-4400-88EC-851214F10F2C}" srcOrd="0" destOrd="0" parTransId="{63116E39-84E6-47E4-BC07-B0B5BF22D59B}" sibTransId="{02D07E57-3551-4005-A09B-1185BEF65E4B}"/>
    <dgm:cxn modelId="{0BBD2873-B452-4608-8194-D2A93AB6E417}" type="presOf" srcId="{02D07E57-3551-4005-A09B-1185BEF65E4B}" destId="{D02E4CEF-1AA9-44D2-86CD-EC3F1A40D228}" srcOrd="0" destOrd="0" presId="urn:microsoft.com/office/officeart/2005/8/layout/cycle2"/>
    <dgm:cxn modelId="{01298E8E-F639-44FB-8FB1-E576E3E45854}" srcId="{F50C58F8-3721-4643-914D-DABBB667B9EF}" destId="{9F38C992-3E29-436A-8438-E474CE60E17E}" srcOrd="1" destOrd="0" parTransId="{EC78B89A-1606-4BA7-9D7A-F93F9F2993E7}" sibTransId="{6928C8E4-183D-41B1-9FAE-BA6474A4FF2C}"/>
    <dgm:cxn modelId="{4E30A291-9D61-486B-B6A0-D241758AAFCE}" type="presOf" srcId="{6928C8E4-183D-41B1-9FAE-BA6474A4FF2C}" destId="{DA0A47D2-5AFE-4DAB-B098-160E9F4027AA}" srcOrd="1" destOrd="0" presId="urn:microsoft.com/office/officeart/2005/8/layout/cycle2"/>
    <dgm:cxn modelId="{6F8B4FB8-4107-42C9-AB91-DC22780303DF}" type="presOf" srcId="{9F38C992-3E29-436A-8438-E474CE60E17E}" destId="{5E58DD06-D8EE-4874-97EB-FA33B7DAA126}" srcOrd="0" destOrd="0" presId="urn:microsoft.com/office/officeart/2005/8/layout/cycle2"/>
    <dgm:cxn modelId="{3A3107DE-D51A-48C9-A205-E1E462C2FEA6}" type="presOf" srcId="{F50C58F8-3721-4643-914D-DABBB667B9EF}" destId="{1C9CCB2C-69CB-4106-9BF2-054081619B1D}" srcOrd="0" destOrd="0" presId="urn:microsoft.com/office/officeart/2005/8/layout/cycle2"/>
    <dgm:cxn modelId="{1FB1CFFC-3560-48AC-BFBE-E617F975C9EA}" type="presOf" srcId="{6928C8E4-183D-41B1-9FAE-BA6474A4FF2C}" destId="{62AD145B-B772-4774-A98B-D70AFA184769}" srcOrd="0" destOrd="0" presId="urn:microsoft.com/office/officeart/2005/8/layout/cycle2"/>
    <dgm:cxn modelId="{338DE686-0B7F-4987-97B5-026E21FA69A0}" type="presParOf" srcId="{1C9CCB2C-69CB-4106-9BF2-054081619B1D}" destId="{4D57B8A9-5EA5-46FE-8DCC-98CCCF771352}" srcOrd="0" destOrd="0" presId="urn:microsoft.com/office/officeart/2005/8/layout/cycle2"/>
    <dgm:cxn modelId="{51BD9EBA-E612-45E3-BC0C-D8F37DF2052B}" type="presParOf" srcId="{1C9CCB2C-69CB-4106-9BF2-054081619B1D}" destId="{D02E4CEF-1AA9-44D2-86CD-EC3F1A40D228}" srcOrd="1" destOrd="0" presId="urn:microsoft.com/office/officeart/2005/8/layout/cycle2"/>
    <dgm:cxn modelId="{289AB51B-DD60-4A13-BF74-1725B6FFCDF0}" type="presParOf" srcId="{D02E4CEF-1AA9-44D2-86CD-EC3F1A40D228}" destId="{C845573D-A28D-497F-9754-9B19693C3BE6}" srcOrd="0" destOrd="0" presId="urn:microsoft.com/office/officeart/2005/8/layout/cycle2"/>
    <dgm:cxn modelId="{518E0FDB-D956-4124-A579-6742DF3C6DB1}" type="presParOf" srcId="{1C9CCB2C-69CB-4106-9BF2-054081619B1D}" destId="{5E58DD06-D8EE-4874-97EB-FA33B7DAA126}" srcOrd="2" destOrd="0" presId="urn:microsoft.com/office/officeart/2005/8/layout/cycle2"/>
    <dgm:cxn modelId="{67E1DF74-B6DA-43B9-8D27-DC3BF8C5C295}" type="presParOf" srcId="{1C9CCB2C-69CB-4106-9BF2-054081619B1D}" destId="{62AD145B-B772-4774-A98B-D70AFA184769}" srcOrd="3" destOrd="0" presId="urn:microsoft.com/office/officeart/2005/8/layout/cycle2"/>
    <dgm:cxn modelId="{9FCF1EA3-E565-4D20-91C4-C548AF9447AE}" type="presParOf" srcId="{62AD145B-B772-4774-A98B-D70AFA184769}" destId="{DA0A47D2-5AFE-4DAB-B098-160E9F4027A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869EA1D-242C-4061-8908-370D4D88C354}"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D45AF80A-651E-4D7D-B80D-0D506ACAE0A7}">
      <dgm:prSet/>
      <dgm:spPr/>
      <dgm:t>
        <a:bodyPr/>
        <a:lstStyle/>
        <a:p>
          <a:pPr rtl="0"/>
          <a:r>
            <a:rPr lang="en-GB"/>
            <a:t>Hilton Hotel offers B2B alliances, franchises, and partnerships to expand its reach and service quality (Tourism4sdgs.org, 2018)</a:t>
          </a:r>
          <a:r>
            <a:rPr lang="en-US"/>
            <a:t>. </a:t>
          </a:r>
        </a:p>
      </dgm:t>
    </dgm:pt>
    <dgm:pt modelId="{EE5A8887-D23D-488C-9D09-4CF61F9B11D3}" type="parTrans" cxnId="{AB412CC7-3932-44BE-97CB-9D5FCCEFE6E6}">
      <dgm:prSet/>
      <dgm:spPr/>
      <dgm:t>
        <a:bodyPr/>
        <a:lstStyle/>
        <a:p>
          <a:endParaRPr lang="en-US"/>
        </a:p>
      </dgm:t>
    </dgm:pt>
    <dgm:pt modelId="{3A9BCF6F-7BD8-4D69-A3C5-C26FC835D358}" type="sibTrans" cxnId="{AB412CC7-3932-44BE-97CB-9D5FCCEFE6E6}">
      <dgm:prSet/>
      <dgm:spPr/>
      <dgm:t>
        <a:bodyPr/>
        <a:lstStyle/>
        <a:p>
          <a:endParaRPr lang="en-US"/>
        </a:p>
      </dgm:t>
    </dgm:pt>
    <dgm:pt modelId="{20729A4F-C80C-4658-92CD-83215D44864C}">
      <dgm:prSet/>
      <dgm:spPr/>
      <dgm:t>
        <a:bodyPr/>
        <a:lstStyle/>
        <a:p>
          <a:pPr rtl="0"/>
          <a:r>
            <a:rPr lang="en-US"/>
            <a:t>The hotel corporation offers package packages and promotions. </a:t>
          </a:r>
        </a:p>
      </dgm:t>
    </dgm:pt>
    <dgm:pt modelId="{627766EB-95C8-4EB1-BDB9-4D5F3C3D1E87}" type="parTrans" cxnId="{E9A267D4-A62C-4DCA-9551-82554A660EDE}">
      <dgm:prSet/>
      <dgm:spPr/>
      <dgm:t>
        <a:bodyPr/>
        <a:lstStyle/>
        <a:p>
          <a:endParaRPr lang="en-US"/>
        </a:p>
      </dgm:t>
    </dgm:pt>
    <dgm:pt modelId="{DC59FBF9-CF76-48D1-BF6E-86D64E1B5FF7}" type="sibTrans" cxnId="{E9A267D4-A62C-4DCA-9551-82554A660EDE}">
      <dgm:prSet/>
      <dgm:spPr/>
      <dgm:t>
        <a:bodyPr/>
        <a:lstStyle/>
        <a:p>
          <a:endParaRPr lang="en-US"/>
        </a:p>
      </dgm:t>
    </dgm:pt>
    <dgm:pt modelId="{281C8271-EB51-402C-95E6-D4BBAAF8BE74}">
      <dgm:prSet/>
      <dgm:spPr/>
      <dgm:t>
        <a:bodyPr/>
        <a:lstStyle/>
        <a:p>
          <a:pPr rtl="0"/>
          <a:r>
            <a:rPr lang="en-US"/>
            <a:t>With Hilton Hotel's many privileges and resources, franchisees may own and manage Hilton Hotels in their territories. </a:t>
          </a:r>
        </a:p>
      </dgm:t>
    </dgm:pt>
    <dgm:pt modelId="{983C0622-CD5A-48A2-8194-1B357F3861D4}" type="parTrans" cxnId="{6A0E40EB-E9E6-4C2C-8314-96736C0C7A83}">
      <dgm:prSet/>
      <dgm:spPr/>
      <dgm:t>
        <a:bodyPr/>
        <a:lstStyle/>
        <a:p>
          <a:endParaRPr lang="en-US"/>
        </a:p>
      </dgm:t>
    </dgm:pt>
    <dgm:pt modelId="{951D77EC-AC96-48EF-B3DA-60F22E8E62B0}" type="sibTrans" cxnId="{6A0E40EB-E9E6-4C2C-8314-96736C0C7A83}">
      <dgm:prSet/>
      <dgm:spPr/>
      <dgm:t>
        <a:bodyPr/>
        <a:lstStyle/>
        <a:p>
          <a:endParaRPr lang="en-US"/>
        </a:p>
      </dgm:t>
    </dgm:pt>
    <dgm:pt modelId="{5B9E5367-20E8-4E04-ADE9-3F2E0EFD561E}">
      <dgm:prSet/>
      <dgm:spPr/>
      <dgm:t>
        <a:bodyPr/>
        <a:lstStyle/>
        <a:p>
          <a:pPr rtl="0"/>
          <a:r>
            <a:rPr lang="en-US"/>
            <a:t>Franchises, alliances, and partnerships help Hilton Hotels grow and benefit its partners.</a:t>
          </a:r>
        </a:p>
      </dgm:t>
    </dgm:pt>
    <dgm:pt modelId="{C10D6E96-A4CD-4BF4-9655-D913FC94EA98}" type="parTrans" cxnId="{4E0C42DE-0F40-4AC1-B7EB-3D13B4B53ED9}">
      <dgm:prSet/>
      <dgm:spPr/>
      <dgm:t>
        <a:bodyPr/>
        <a:lstStyle/>
        <a:p>
          <a:endParaRPr lang="en-US"/>
        </a:p>
      </dgm:t>
    </dgm:pt>
    <dgm:pt modelId="{A240BB3C-A071-45F3-8CAA-0E4CA68E0C2E}" type="sibTrans" cxnId="{4E0C42DE-0F40-4AC1-B7EB-3D13B4B53ED9}">
      <dgm:prSet/>
      <dgm:spPr/>
      <dgm:t>
        <a:bodyPr/>
        <a:lstStyle/>
        <a:p>
          <a:endParaRPr lang="en-US"/>
        </a:p>
      </dgm:t>
    </dgm:pt>
    <dgm:pt modelId="{647171C7-F2CF-4F54-88CC-921A57811951}" type="pres">
      <dgm:prSet presAssocID="{F869EA1D-242C-4061-8908-370D4D88C354}" presName="matrix" presStyleCnt="0">
        <dgm:presLayoutVars>
          <dgm:chMax val="1"/>
          <dgm:dir/>
          <dgm:resizeHandles val="exact"/>
        </dgm:presLayoutVars>
      </dgm:prSet>
      <dgm:spPr/>
    </dgm:pt>
    <dgm:pt modelId="{0A4D8EEA-4D56-4897-9FAB-27194DE4C1D8}" type="pres">
      <dgm:prSet presAssocID="{F869EA1D-242C-4061-8908-370D4D88C354}" presName="diamond" presStyleLbl="bgShp" presStyleIdx="0" presStyleCnt="1"/>
      <dgm:spPr/>
    </dgm:pt>
    <dgm:pt modelId="{393C9BC4-8E2F-4D46-80BC-4AF985571020}" type="pres">
      <dgm:prSet presAssocID="{F869EA1D-242C-4061-8908-370D4D88C354}" presName="quad1" presStyleLbl="node1" presStyleIdx="0" presStyleCnt="4">
        <dgm:presLayoutVars>
          <dgm:chMax val="0"/>
          <dgm:chPref val="0"/>
          <dgm:bulletEnabled val="1"/>
        </dgm:presLayoutVars>
      </dgm:prSet>
      <dgm:spPr/>
    </dgm:pt>
    <dgm:pt modelId="{EB1C08F5-5D78-43EA-9AB5-082FDA1D60A5}" type="pres">
      <dgm:prSet presAssocID="{F869EA1D-242C-4061-8908-370D4D88C354}" presName="quad2" presStyleLbl="node1" presStyleIdx="1" presStyleCnt="4">
        <dgm:presLayoutVars>
          <dgm:chMax val="0"/>
          <dgm:chPref val="0"/>
          <dgm:bulletEnabled val="1"/>
        </dgm:presLayoutVars>
      </dgm:prSet>
      <dgm:spPr/>
    </dgm:pt>
    <dgm:pt modelId="{A2C110B5-9687-4B35-8894-8A3A20D33537}" type="pres">
      <dgm:prSet presAssocID="{F869EA1D-242C-4061-8908-370D4D88C354}" presName="quad3" presStyleLbl="node1" presStyleIdx="2" presStyleCnt="4">
        <dgm:presLayoutVars>
          <dgm:chMax val="0"/>
          <dgm:chPref val="0"/>
          <dgm:bulletEnabled val="1"/>
        </dgm:presLayoutVars>
      </dgm:prSet>
      <dgm:spPr/>
    </dgm:pt>
    <dgm:pt modelId="{3DE24B0C-A051-4DCA-AB1F-C8C82FDE9247}" type="pres">
      <dgm:prSet presAssocID="{F869EA1D-242C-4061-8908-370D4D88C354}" presName="quad4" presStyleLbl="node1" presStyleIdx="3" presStyleCnt="4">
        <dgm:presLayoutVars>
          <dgm:chMax val="0"/>
          <dgm:chPref val="0"/>
          <dgm:bulletEnabled val="1"/>
        </dgm:presLayoutVars>
      </dgm:prSet>
      <dgm:spPr/>
    </dgm:pt>
  </dgm:ptLst>
  <dgm:cxnLst>
    <dgm:cxn modelId="{502B1921-CA4F-4087-B69F-15279A3A7A91}" type="presOf" srcId="{D45AF80A-651E-4D7D-B80D-0D506ACAE0A7}" destId="{393C9BC4-8E2F-4D46-80BC-4AF985571020}" srcOrd="0" destOrd="0" presId="urn:microsoft.com/office/officeart/2005/8/layout/matrix3"/>
    <dgm:cxn modelId="{472BC345-6A25-4DB7-987F-92988985614F}" type="presOf" srcId="{5B9E5367-20E8-4E04-ADE9-3F2E0EFD561E}" destId="{3DE24B0C-A051-4DCA-AB1F-C8C82FDE9247}" srcOrd="0" destOrd="0" presId="urn:microsoft.com/office/officeart/2005/8/layout/matrix3"/>
    <dgm:cxn modelId="{0D28274A-E2B8-4264-8489-5BFDA8309354}" type="presOf" srcId="{281C8271-EB51-402C-95E6-D4BBAAF8BE74}" destId="{A2C110B5-9687-4B35-8894-8A3A20D33537}" srcOrd="0" destOrd="0" presId="urn:microsoft.com/office/officeart/2005/8/layout/matrix3"/>
    <dgm:cxn modelId="{B9E9644A-17A6-4A0B-9905-5BAD97C42060}" type="presOf" srcId="{F869EA1D-242C-4061-8908-370D4D88C354}" destId="{647171C7-F2CF-4F54-88CC-921A57811951}" srcOrd="0" destOrd="0" presId="urn:microsoft.com/office/officeart/2005/8/layout/matrix3"/>
    <dgm:cxn modelId="{9D3E8A6A-5BDA-4AA9-86CF-749856E5B888}" type="presOf" srcId="{20729A4F-C80C-4658-92CD-83215D44864C}" destId="{EB1C08F5-5D78-43EA-9AB5-082FDA1D60A5}" srcOrd="0" destOrd="0" presId="urn:microsoft.com/office/officeart/2005/8/layout/matrix3"/>
    <dgm:cxn modelId="{AB412CC7-3932-44BE-97CB-9D5FCCEFE6E6}" srcId="{F869EA1D-242C-4061-8908-370D4D88C354}" destId="{D45AF80A-651E-4D7D-B80D-0D506ACAE0A7}" srcOrd="0" destOrd="0" parTransId="{EE5A8887-D23D-488C-9D09-4CF61F9B11D3}" sibTransId="{3A9BCF6F-7BD8-4D69-A3C5-C26FC835D358}"/>
    <dgm:cxn modelId="{E9A267D4-A62C-4DCA-9551-82554A660EDE}" srcId="{F869EA1D-242C-4061-8908-370D4D88C354}" destId="{20729A4F-C80C-4658-92CD-83215D44864C}" srcOrd="1" destOrd="0" parTransId="{627766EB-95C8-4EB1-BDB9-4D5F3C3D1E87}" sibTransId="{DC59FBF9-CF76-48D1-BF6E-86D64E1B5FF7}"/>
    <dgm:cxn modelId="{4E0C42DE-0F40-4AC1-B7EB-3D13B4B53ED9}" srcId="{F869EA1D-242C-4061-8908-370D4D88C354}" destId="{5B9E5367-20E8-4E04-ADE9-3F2E0EFD561E}" srcOrd="3" destOrd="0" parTransId="{C10D6E96-A4CD-4BF4-9655-D913FC94EA98}" sibTransId="{A240BB3C-A071-45F3-8CAA-0E4CA68E0C2E}"/>
    <dgm:cxn modelId="{6A0E40EB-E9E6-4C2C-8314-96736C0C7A83}" srcId="{F869EA1D-242C-4061-8908-370D4D88C354}" destId="{281C8271-EB51-402C-95E6-D4BBAAF8BE74}" srcOrd="2" destOrd="0" parTransId="{983C0622-CD5A-48A2-8194-1B357F3861D4}" sibTransId="{951D77EC-AC96-48EF-B3DA-60F22E8E62B0}"/>
    <dgm:cxn modelId="{B510D8C9-33C0-4C67-9AD0-4FABFC239A4E}" type="presParOf" srcId="{647171C7-F2CF-4F54-88CC-921A57811951}" destId="{0A4D8EEA-4D56-4897-9FAB-27194DE4C1D8}" srcOrd="0" destOrd="0" presId="urn:microsoft.com/office/officeart/2005/8/layout/matrix3"/>
    <dgm:cxn modelId="{1242EA25-0EB7-43AB-B750-9B6479D3F9C9}" type="presParOf" srcId="{647171C7-F2CF-4F54-88CC-921A57811951}" destId="{393C9BC4-8E2F-4D46-80BC-4AF985571020}" srcOrd="1" destOrd="0" presId="urn:microsoft.com/office/officeart/2005/8/layout/matrix3"/>
    <dgm:cxn modelId="{47BD7EC3-0132-4D53-97B5-A8E3EC672F99}" type="presParOf" srcId="{647171C7-F2CF-4F54-88CC-921A57811951}" destId="{EB1C08F5-5D78-43EA-9AB5-082FDA1D60A5}" srcOrd="2" destOrd="0" presId="urn:microsoft.com/office/officeart/2005/8/layout/matrix3"/>
    <dgm:cxn modelId="{121AE38A-73A8-47DC-97A6-9DBB6D7A432B}" type="presParOf" srcId="{647171C7-F2CF-4F54-88CC-921A57811951}" destId="{A2C110B5-9687-4B35-8894-8A3A20D33537}" srcOrd="3" destOrd="0" presId="urn:microsoft.com/office/officeart/2005/8/layout/matrix3"/>
    <dgm:cxn modelId="{E53A3504-9F88-462A-87EF-23CD7A00B5B9}" type="presParOf" srcId="{647171C7-F2CF-4F54-88CC-921A57811951}" destId="{3DE24B0C-A051-4DCA-AB1F-C8C82FDE92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B3B7D2-71BB-4F28-BB49-E219027AC09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31AAC7-BA51-4BE3-8267-D33AE0AAC7BE}">
      <dgm:prSet/>
      <dgm:spPr/>
      <dgm:t>
        <a:bodyPr/>
        <a:lstStyle/>
        <a:p>
          <a:pPr rtl="0"/>
          <a:r>
            <a:rPr lang="en-GB"/>
            <a:t>Government rules and regulations may affect the company's operations and profitability.</a:t>
          </a:r>
          <a:endParaRPr lang="en-US"/>
        </a:p>
      </dgm:t>
    </dgm:pt>
    <dgm:pt modelId="{3499E007-5458-44DD-BD08-198FE585FFB6}" type="parTrans" cxnId="{82D06B85-05A2-4677-AC6C-177895042414}">
      <dgm:prSet/>
      <dgm:spPr/>
      <dgm:t>
        <a:bodyPr/>
        <a:lstStyle/>
        <a:p>
          <a:endParaRPr lang="en-US"/>
        </a:p>
      </dgm:t>
    </dgm:pt>
    <dgm:pt modelId="{A9B87E57-7F9A-4305-B3B7-9CC1F979C1D8}" type="sibTrans" cxnId="{82D06B85-05A2-4677-AC6C-177895042414}">
      <dgm:prSet/>
      <dgm:spPr/>
      <dgm:t>
        <a:bodyPr/>
        <a:lstStyle/>
        <a:p>
          <a:endParaRPr lang="en-US"/>
        </a:p>
      </dgm:t>
    </dgm:pt>
    <dgm:pt modelId="{5D5D53E1-F283-4D5D-9DED-81A8A2112B59}">
      <dgm:prSet/>
      <dgm:spPr/>
      <dgm:t>
        <a:bodyPr/>
        <a:lstStyle/>
        <a:p>
          <a:pPr rtl="0"/>
          <a:r>
            <a:rPr lang="en-GB"/>
            <a:t>Hilton Hotel's profitability may be influenced by inflation and rising operating costs.</a:t>
          </a:r>
          <a:endParaRPr lang="en-US"/>
        </a:p>
      </dgm:t>
    </dgm:pt>
    <dgm:pt modelId="{D607BB5B-C1DD-4C0D-AE5E-8A0244ACDA4A}" type="parTrans" cxnId="{C1AC6E19-309C-4D56-B575-1A3A3AB915F5}">
      <dgm:prSet/>
      <dgm:spPr/>
      <dgm:t>
        <a:bodyPr/>
        <a:lstStyle/>
        <a:p>
          <a:endParaRPr lang="en-US"/>
        </a:p>
      </dgm:t>
    </dgm:pt>
    <dgm:pt modelId="{7863C977-03F7-4720-B1D1-0B6F59E89AAC}" type="sibTrans" cxnId="{C1AC6E19-309C-4D56-B575-1A3A3AB915F5}">
      <dgm:prSet/>
      <dgm:spPr/>
      <dgm:t>
        <a:bodyPr/>
        <a:lstStyle/>
        <a:p>
          <a:endParaRPr lang="en-US"/>
        </a:p>
      </dgm:t>
    </dgm:pt>
    <dgm:pt modelId="{E07DA94D-5A40-484F-A718-74F88B96FA44}">
      <dgm:prSet/>
      <dgm:spPr/>
      <dgm:t>
        <a:bodyPr/>
        <a:lstStyle/>
        <a:p>
          <a:pPr rtl="0"/>
          <a:r>
            <a:rPr lang="en-GB"/>
            <a:t>The Hilton Hotel serves families, businesspeople, and tourists.</a:t>
          </a:r>
          <a:endParaRPr lang="en-US"/>
        </a:p>
      </dgm:t>
    </dgm:pt>
    <dgm:pt modelId="{8A1403A5-A050-46C7-A770-40C3AF963FF2}" type="parTrans" cxnId="{5EBAEF3C-5F40-471F-909E-0520FB845055}">
      <dgm:prSet/>
      <dgm:spPr/>
      <dgm:t>
        <a:bodyPr/>
        <a:lstStyle/>
        <a:p>
          <a:endParaRPr lang="en-US"/>
        </a:p>
      </dgm:t>
    </dgm:pt>
    <dgm:pt modelId="{981920E8-2DCF-423F-A52E-9765E7C63DCA}" type="sibTrans" cxnId="{5EBAEF3C-5F40-471F-909E-0520FB845055}">
      <dgm:prSet/>
      <dgm:spPr/>
      <dgm:t>
        <a:bodyPr/>
        <a:lstStyle/>
        <a:p>
          <a:endParaRPr lang="en-US"/>
        </a:p>
      </dgm:t>
    </dgm:pt>
    <dgm:pt modelId="{58E9817F-52B3-4C86-80D0-FCE9F624F67F}">
      <dgm:prSet/>
      <dgm:spPr/>
      <dgm:t>
        <a:bodyPr/>
        <a:lstStyle/>
        <a:p>
          <a:pPr rtl="0"/>
          <a:r>
            <a:rPr lang="en-GB"/>
            <a:t>Online reservation systems and digital marketing help the Hilton Hotel run more efficiently.</a:t>
          </a:r>
          <a:endParaRPr lang="en-US"/>
        </a:p>
      </dgm:t>
    </dgm:pt>
    <dgm:pt modelId="{D7BDDD3C-A8E4-411F-80D6-020A96F8EB6C}" type="parTrans" cxnId="{33331F3C-BE16-4C15-B13C-2FB3ED5582D0}">
      <dgm:prSet/>
      <dgm:spPr/>
      <dgm:t>
        <a:bodyPr/>
        <a:lstStyle/>
        <a:p>
          <a:endParaRPr lang="en-US"/>
        </a:p>
      </dgm:t>
    </dgm:pt>
    <dgm:pt modelId="{48EC3759-07C8-49F8-BE75-432CAE09D1D8}" type="sibTrans" cxnId="{33331F3C-BE16-4C15-B13C-2FB3ED5582D0}">
      <dgm:prSet/>
      <dgm:spPr/>
      <dgm:t>
        <a:bodyPr/>
        <a:lstStyle/>
        <a:p>
          <a:endParaRPr lang="en-US"/>
        </a:p>
      </dgm:t>
    </dgm:pt>
    <dgm:pt modelId="{3BBE4BE1-E6EF-465D-867B-A64737565AFC}">
      <dgm:prSet/>
      <dgm:spPr/>
      <dgm:t>
        <a:bodyPr/>
        <a:lstStyle/>
        <a:p>
          <a:pPr rtl="0"/>
          <a:r>
            <a:rPr lang="en-GB"/>
            <a:t>Lawsuits may affect the company's operations and finances (adamkasi, 2023)</a:t>
          </a:r>
          <a:r>
            <a:rPr lang="en-US"/>
            <a:t>.</a:t>
          </a:r>
        </a:p>
      </dgm:t>
    </dgm:pt>
    <dgm:pt modelId="{A7E10767-5C7A-47AD-BDEE-212249E9989E}" type="parTrans" cxnId="{562DE781-E255-4DE9-BD4D-2C474D2F7A70}">
      <dgm:prSet/>
      <dgm:spPr/>
      <dgm:t>
        <a:bodyPr/>
        <a:lstStyle/>
        <a:p>
          <a:endParaRPr lang="en-US"/>
        </a:p>
      </dgm:t>
    </dgm:pt>
    <dgm:pt modelId="{B34EA375-520B-42D8-AF7A-4A3C4A984FFB}" type="sibTrans" cxnId="{562DE781-E255-4DE9-BD4D-2C474D2F7A70}">
      <dgm:prSet/>
      <dgm:spPr/>
      <dgm:t>
        <a:bodyPr/>
        <a:lstStyle/>
        <a:p>
          <a:endParaRPr lang="en-US"/>
        </a:p>
      </dgm:t>
    </dgm:pt>
    <dgm:pt modelId="{82C94954-4DCA-41B9-8450-52F7696D78B6}">
      <dgm:prSet/>
      <dgm:spPr/>
      <dgm:t>
        <a:bodyPr/>
        <a:lstStyle/>
        <a:p>
          <a:pPr rtl="0"/>
          <a:r>
            <a:rPr lang="en-GB"/>
            <a:t>The company's operations and profits may be affected by environmental regulations.</a:t>
          </a:r>
          <a:endParaRPr lang="en-US"/>
        </a:p>
      </dgm:t>
    </dgm:pt>
    <dgm:pt modelId="{95784C7D-FC24-41D9-8D47-B9B2E4A4A70A}" type="parTrans" cxnId="{B539B858-EDBB-4C86-98B9-945E4D101C4A}">
      <dgm:prSet/>
      <dgm:spPr/>
      <dgm:t>
        <a:bodyPr/>
        <a:lstStyle/>
        <a:p>
          <a:endParaRPr lang="en-US"/>
        </a:p>
      </dgm:t>
    </dgm:pt>
    <dgm:pt modelId="{DFAC4967-FB79-48E2-B653-45ACB3195288}" type="sibTrans" cxnId="{B539B858-EDBB-4C86-98B9-945E4D101C4A}">
      <dgm:prSet/>
      <dgm:spPr/>
      <dgm:t>
        <a:bodyPr/>
        <a:lstStyle/>
        <a:p>
          <a:endParaRPr lang="en-US"/>
        </a:p>
      </dgm:t>
    </dgm:pt>
    <dgm:pt modelId="{57D0EA4F-8836-49F8-BCEB-00CE9E863E51}" type="pres">
      <dgm:prSet presAssocID="{9DB3B7D2-71BB-4F28-BB49-E219027AC09D}" presName="linear" presStyleCnt="0">
        <dgm:presLayoutVars>
          <dgm:animLvl val="lvl"/>
          <dgm:resizeHandles val="exact"/>
        </dgm:presLayoutVars>
      </dgm:prSet>
      <dgm:spPr/>
    </dgm:pt>
    <dgm:pt modelId="{2E2254CA-FBDE-4663-914E-B21481B1E4D6}" type="pres">
      <dgm:prSet presAssocID="{0531AAC7-BA51-4BE3-8267-D33AE0AAC7BE}" presName="parentText" presStyleLbl="node1" presStyleIdx="0" presStyleCnt="6">
        <dgm:presLayoutVars>
          <dgm:chMax val="0"/>
          <dgm:bulletEnabled val="1"/>
        </dgm:presLayoutVars>
      </dgm:prSet>
      <dgm:spPr/>
    </dgm:pt>
    <dgm:pt modelId="{A5F5CBC6-194D-404F-85E9-9005184AF4A3}" type="pres">
      <dgm:prSet presAssocID="{A9B87E57-7F9A-4305-B3B7-9CC1F979C1D8}" presName="spacer" presStyleCnt="0"/>
      <dgm:spPr/>
    </dgm:pt>
    <dgm:pt modelId="{260BDF8A-09B5-4E21-A7DB-DD7ED34EE283}" type="pres">
      <dgm:prSet presAssocID="{5D5D53E1-F283-4D5D-9DED-81A8A2112B59}" presName="parentText" presStyleLbl="node1" presStyleIdx="1" presStyleCnt="6">
        <dgm:presLayoutVars>
          <dgm:chMax val="0"/>
          <dgm:bulletEnabled val="1"/>
        </dgm:presLayoutVars>
      </dgm:prSet>
      <dgm:spPr/>
    </dgm:pt>
    <dgm:pt modelId="{6CABF42B-559F-4818-9117-CDDB7DA38947}" type="pres">
      <dgm:prSet presAssocID="{7863C977-03F7-4720-B1D1-0B6F59E89AAC}" presName="spacer" presStyleCnt="0"/>
      <dgm:spPr/>
    </dgm:pt>
    <dgm:pt modelId="{C65715BB-4025-4D77-84F0-510D48FB50A3}" type="pres">
      <dgm:prSet presAssocID="{E07DA94D-5A40-484F-A718-74F88B96FA44}" presName="parentText" presStyleLbl="node1" presStyleIdx="2" presStyleCnt="6">
        <dgm:presLayoutVars>
          <dgm:chMax val="0"/>
          <dgm:bulletEnabled val="1"/>
        </dgm:presLayoutVars>
      </dgm:prSet>
      <dgm:spPr/>
    </dgm:pt>
    <dgm:pt modelId="{D652D9CE-CDD2-488A-8D07-201AB02465BB}" type="pres">
      <dgm:prSet presAssocID="{981920E8-2DCF-423F-A52E-9765E7C63DCA}" presName="spacer" presStyleCnt="0"/>
      <dgm:spPr/>
    </dgm:pt>
    <dgm:pt modelId="{3485C808-7CE1-4500-8922-90144274DAEA}" type="pres">
      <dgm:prSet presAssocID="{58E9817F-52B3-4C86-80D0-FCE9F624F67F}" presName="parentText" presStyleLbl="node1" presStyleIdx="3" presStyleCnt="6">
        <dgm:presLayoutVars>
          <dgm:chMax val="0"/>
          <dgm:bulletEnabled val="1"/>
        </dgm:presLayoutVars>
      </dgm:prSet>
      <dgm:spPr/>
    </dgm:pt>
    <dgm:pt modelId="{B36EBE35-7D12-4050-83C7-DD78BC74F951}" type="pres">
      <dgm:prSet presAssocID="{48EC3759-07C8-49F8-BE75-432CAE09D1D8}" presName="spacer" presStyleCnt="0"/>
      <dgm:spPr/>
    </dgm:pt>
    <dgm:pt modelId="{37724F0A-9932-4472-884B-CCCFD6BDBA93}" type="pres">
      <dgm:prSet presAssocID="{3BBE4BE1-E6EF-465D-867B-A64737565AFC}" presName="parentText" presStyleLbl="node1" presStyleIdx="4" presStyleCnt="6">
        <dgm:presLayoutVars>
          <dgm:chMax val="0"/>
          <dgm:bulletEnabled val="1"/>
        </dgm:presLayoutVars>
      </dgm:prSet>
      <dgm:spPr/>
    </dgm:pt>
    <dgm:pt modelId="{ADF70E87-D1AB-4594-80A8-91991E08B7BE}" type="pres">
      <dgm:prSet presAssocID="{B34EA375-520B-42D8-AF7A-4A3C4A984FFB}" presName="spacer" presStyleCnt="0"/>
      <dgm:spPr/>
    </dgm:pt>
    <dgm:pt modelId="{CF5774EE-9F47-4B49-9D5F-C6B6255B23C7}" type="pres">
      <dgm:prSet presAssocID="{82C94954-4DCA-41B9-8450-52F7696D78B6}" presName="parentText" presStyleLbl="node1" presStyleIdx="5" presStyleCnt="6">
        <dgm:presLayoutVars>
          <dgm:chMax val="0"/>
          <dgm:bulletEnabled val="1"/>
        </dgm:presLayoutVars>
      </dgm:prSet>
      <dgm:spPr/>
    </dgm:pt>
  </dgm:ptLst>
  <dgm:cxnLst>
    <dgm:cxn modelId="{ECF27404-CFDE-4CDA-BF64-3EE2AFE48C5C}" type="presOf" srcId="{9DB3B7D2-71BB-4F28-BB49-E219027AC09D}" destId="{57D0EA4F-8836-49F8-BCEB-00CE9E863E51}" srcOrd="0" destOrd="0" presId="urn:microsoft.com/office/officeart/2005/8/layout/vList2"/>
    <dgm:cxn modelId="{D83F690E-A7E2-4D12-8C41-D937EDAE52FD}" type="presOf" srcId="{5D5D53E1-F283-4D5D-9DED-81A8A2112B59}" destId="{260BDF8A-09B5-4E21-A7DB-DD7ED34EE283}" srcOrd="0" destOrd="0" presId="urn:microsoft.com/office/officeart/2005/8/layout/vList2"/>
    <dgm:cxn modelId="{C1AC6E19-309C-4D56-B575-1A3A3AB915F5}" srcId="{9DB3B7D2-71BB-4F28-BB49-E219027AC09D}" destId="{5D5D53E1-F283-4D5D-9DED-81A8A2112B59}" srcOrd="1" destOrd="0" parTransId="{D607BB5B-C1DD-4C0D-AE5E-8A0244ACDA4A}" sibTransId="{7863C977-03F7-4720-B1D1-0B6F59E89AAC}"/>
    <dgm:cxn modelId="{755A4D38-5C46-4642-AA2C-6D36EFE1D07A}" type="presOf" srcId="{82C94954-4DCA-41B9-8450-52F7696D78B6}" destId="{CF5774EE-9F47-4B49-9D5F-C6B6255B23C7}" srcOrd="0" destOrd="0" presId="urn:microsoft.com/office/officeart/2005/8/layout/vList2"/>
    <dgm:cxn modelId="{33331F3C-BE16-4C15-B13C-2FB3ED5582D0}" srcId="{9DB3B7D2-71BB-4F28-BB49-E219027AC09D}" destId="{58E9817F-52B3-4C86-80D0-FCE9F624F67F}" srcOrd="3" destOrd="0" parTransId="{D7BDDD3C-A8E4-411F-80D6-020A96F8EB6C}" sibTransId="{48EC3759-07C8-49F8-BE75-432CAE09D1D8}"/>
    <dgm:cxn modelId="{5EBAEF3C-5F40-471F-909E-0520FB845055}" srcId="{9DB3B7D2-71BB-4F28-BB49-E219027AC09D}" destId="{E07DA94D-5A40-484F-A718-74F88B96FA44}" srcOrd="2" destOrd="0" parTransId="{8A1403A5-A050-46C7-A770-40C3AF963FF2}" sibTransId="{981920E8-2DCF-423F-A52E-9765E7C63DCA}"/>
    <dgm:cxn modelId="{1E599462-FFE5-4ABE-A397-2B89D0244A6A}" type="presOf" srcId="{3BBE4BE1-E6EF-465D-867B-A64737565AFC}" destId="{37724F0A-9932-4472-884B-CCCFD6BDBA93}" srcOrd="0" destOrd="0" presId="urn:microsoft.com/office/officeart/2005/8/layout/vList2"/>
    <dgm:cxn modelId="{13A0E24F-620F-46F1-A4CB-A2C6279A9FE4}" type="presOf" srcId="{E07DA94D-5A40-484F-A718-74F88B96FA44}" destId="{C65715BB-4025-4D77-84F0-510D48FB50A3}" srcOrd="0" destOrd="0" presId="urn:microsoft.com/office/officeart/2005/8/layout/vList2"/>
    <dgm:cxn modelId="{B539B858-EDBB-4C86-98B9-945E4D101C4A}" srcId="{9DB3B7D2-71BB-4F28-BB49-E219027AC09D}" destId="{82C94954-4DCA-41B9-8450-52F7696D78B6}" srcOrd="5" destOrd="0" parTransId="{95784C7D-FC24-41D9-8D47-B9B2E4A4A70A}" sibTransId="{DFAC4967-FB79-48E2-B653-45ACB3195288}"/>
    <dgm:cxn modelId="{562DE781-E255-4DE9-BD4D-2C474D2F7A70}" srcId="{9DB3B7D2-71BB-4F28-BB49-E219027AC09D}" destId="{3BBE4BE1-E6EF-465D-867B-A64737565AFC}" srcOrd="4" destOrd="0" parTransId="{A7E10767-5C7A-47AD-BDEE-212249E9989E}" sibTransId="{B34EA375-520B-42D8-AF7A-4A3C4A984FFB}"/>
    <dgm:cxn modelId="{82D06B85-05A2-4677-AC6C-177895042414}" srcId="{9DB3B7D2-71BB-4F28-BB49-E219027AC09D}" destId="{0531AAC7-BA51-4BE3-8267-D33AE0AAC7BE}" srcOrd="0" destOrd="0" parTransId="{3499E007-5458-44DD-BD08-198FE585FFB6}" sibTransId="{A9B87E57-7F9A-4305-B3B7-9CC1F979C1D8}"/>
    <dgm:cxn modelId="{B0B53B8C-8495-4C8B-8AB2-436AA4FE457A}" type="presOf" srcId="{0531AAC7-BA51-4BE3-8267-D33AE0AAC7BE}" destId="{2E2254CA-FBDE-4663-914E-B21481B1E4D6}" srcOrd="0" destOrd="0" presId="urn:microsoft.com/office/officeart/2005/8/layout/vList2"/>
    <dgm:cxn modelId="{4B50D1E4-5E08-483D-969E-437E315A4B68}" type="presOf" srcId="{58E9817F-52B3-4C86-80D0-FCE9F624F67F}" destId="{3485C808-7CE1-4500-8922-90144274DAEA}" srcOrd="0" destOrd="0" presId="urn:microsoft.com/office/officeart/2005/8/layout/vList2"/>
    <dgm:cxn modelId="{42DC59CA-807A-47D2-AC13-BA517CCA6500}" type="presParOf" srcId="{57D0EA4F-8836-49F8-BCEB-00CE9E863E51}" destId="{2E2254CA-FBDE-4663-914E-B21481B1E4D6}" srcOrd="0" destOrd="0" presId="urn:microsoft.com/office/officeart/2005/8/layout/vList2"/>
    <dgm:cxn modelId="{725E31DF-174B-402E-AEE6-A54CD5BCEEA3}" type="presParOf" srcId="{57D0EA4F-8836-49F8-BCEB-00CE9E863E51}" destId="{A5F5CBC6-194D-404F-85E9-9005184AF4A3}" srcOrd="1" destOrd="0" presId="urn:microsoft.com/office/officeart/2005/8/layout/vList2"/>
    <dgm:cxn modelId="{57D418CC-6D1D-48CC-9CE5-4D02C5ED3362}" type="presParOf" srcId="{57D0EA4F-8836-49F8-BCEB-00CE9E863E51}" destId="{260BDF8A-09B5-4E21-A7DB-DD7ED34EE283}" srcOrd="2" destOrd="0" presId="urn:microsoft.com/office/officeart/2005/8/layout/vList2"/>
    <dgm:cxn modelId="{7E98521B-F425-4E33-A5CD-420D65A5E75D}" type="presParOf" srcId="{57D0EA4F-8836-49F8-BCEB-00CE9E863E51}" destId="{6CABF42B-559F-4818-9117-CDDB7DA38947}" srcOrd="3" destOrd="0" presId="urn:microsoft.com/office/officeart/2005/8/layout/vList2"/>
    <dgm:cxn modelId="{08CD19C2-8F0C-4C6D-8A0C-AFEC5A5E598E}" type="presParOf" srcId="{57D0EA4F-8836-49F8-BCEB-00CE9E863E51}" destId="{C65715BB-4025-4D77-84F0-510D48FB50A3}" srcOrd="4" destOrd="0" presId="urn:microsoft.com/office/officeart/2005/8/layout/vList2"/>
    <dgm:cxn modelId="{B5D8C779-C0EE-4D3E-BD6A-CA5D6F733D10}" type="presParOf" srcId="{57D0EA4F-8836-49F8-BCEB-00CE9E863E51}" destId="{D652D9CE-CDD2-488A-8D07-201AB02465BB}" srcOrd="5" destOrd="0" presId="urn:microsoft.com/office/officeart/2005/8/layout/vList2"/>
    <dgm:cxn modelId="{A06577FB-42C6-4BDA-8A13-D205B3D2EC90}" type="presParOf" srcId="{57D0EA4F-8836-49F8-BCEB-00CE9E863E51}" destId="{3485C808-7CE1-4500-8922-90144274DAEA}" srcOrd="6" destOrd="0" presId="urn:microsoft.com/office/officeart/2005/8/layout/vList2"/>
    <dgm:cxn modelId="{3B558D12-8EE2-42C5-97E5-DF29C9F3838D}" type="presParOf" srcId="{57D0EA4F-8836-49F8-BCEB-00CE9E863E51}" destId="{B36EBE35-7D12-4050-83C7-DD78BC74F951}" srcOrd="7" destOrd="0" presId="urn:microsoft.com/office/officeart/2005/8/layout/vList2"/>
    <dgm:cxn modelId="{B6E8B001-11FA-4AC5-A9EE-40617DC2ED90}" type="presParOf" srcId="{57D0EA4F-8836-49F8-BCEB-00CE9E863E51}" destId="{37724F0A-9932-4472-884B-CCCFD6BDBA93}" srcOrd="8" destOrd="0" presId="urn:microsoft.com/office/officeart/2005/8/layout/vList2"/>
    <dgm:cxn modelId="{73615E01-9698-4F6B-A9FE-02D80B1308D6}" type="presParOf" srcId="{57D0EA4F-8836-49F8-BCEB-00CE9E863E51}" destId="{ADF70E87-D1AB-4594-80A8-91991E08B7BE}" srcOrd="9" destOrd="0" presId="urn:microsoft.com/office/officeart/2005/8/layout/vList2"/>
    <dgm:cxn modelId="{BB71D33F-C9E9-4391-9306-8BC10595E225}" type="presParOf" srcId="{57D0EA4F-8836-49F8-BCEB-00CE9E863E51}" destId="{CF5774EE-9F47-4B49-9D5F-C6B6255B23C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D6FD2C-DDEA-4973-91B2-66A0F93D9EBD}"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E76DADFB-41CB-4CEB-9FAD-E96F71477CF4}">
      <dgm:prSet/>
      <dgm:spPr/>
      <dgm:t>
        <a:bodyPr/>
        <a:lstStyle/>
        <a:p>
          <a:pPr rtl="0"/>
          <a:r>
            <a:rPr lang="en-GB"/>
            <a:t>Our marketing plan is to enhance brand awareness and attract a more extensive customer base via the implementation of a multi-channel approach and regular provision of specials and discounts. </a:t>
          </a:r>
          <a:endParaRPr lang="en-US"/>
        </a:p>
      </dgm:t>
    </dgm:pt>
    <dgm:pt modelId="{4E77C86C-C8E7-48CA-B436-6A2B5CE68073}" type="parTrans" cxnId="{5F4601A7-B3E6-455E-AA27-4F4BCD078864}">
      <dgm:prSet/>
      <dgm:spPr/>
      <dgm:t>
        <a:bodyPr/>
        <a:lstStyle/>
        <a:p>
          <a:endParaRPr lang="en-US"/>
        </a:p>
      </dgm:t>
    </dgm:pt>
    <dgm:pt modelId="{78A97F90-B67D-4057-B8E2-9F305D5146C4}" type="sibTrans" cxnId="{5F4601A7-B3E6-455E-AA27-4F4BCD078864}">
      <dgm:prSet/>
      <dgm:spPr/>
      <dgm:t>
        <a:bodyPr/>
        <a:lstStyle/>
        <a:p>
          <a:endParaRPr lang="en-US"/>
        </a:p>
      </dgm:t>
    </dgm:pt>
    <dgm:pt modelId="{F7B0DDF2-3CB8-4336-B737-2C213CDDAE3F}" type="pres">
      <dgm:prSet presAssocID="{D3D6FD2C-DDEA-4973-91B2-66A0F93D9EBD}" presName="cycle" presStyleCnt="0">
        <dgm:presLayoutVars>
          <dgm:dir/>
          <dgm:resizeHandles val="exact"/>
        </dgm:presLayoutVars>
      </dgm:prSet>
      <dgm:spPr/>
    </dgm:pt>
    <dgm:pt modelId="{1D46E614-636F-4F5F-8BF7-D72603355CFB}" type="pres">
      <dgm:prSet presAssocID="{E76DADFB-41CB-4CEB-9FAD-E96F71477CF4}" presName="node" presStyleLbl="node1" presStyleIdx="0" presStyleCnt="1">
        <dgm:presLayoutVars>
          <dgm:bulletEnabled val="1"/>
        </dgm:presLayoutVars>
      </dgm:prSet>
      <dgm:spPr/>
    </dgm:pt>
  </dgm:ptLst>
  <dgm:cxnLst>
    <dgm:cxn modelId="{3CA8974B-E8CE-49A9-A66B-FA64AE178492}" type="presOf" srcId="{D3D6FD2C-DDEA-4973-91B2-66A0F93D9EBD}" destId="{F7B0DDF2-3CB8-4336-B737-2C213CDDAE3F}" srcOrd="0" destOrd="0" presId="urn:microsoft.com/office/officeart/2005/8/layout/cycle2"/>
    <dgm:cxn modelId="{B40A7091-BED2-4D70-84B6-E9C62D6DD642}" type="presOf" srcId="{E76DADFB-41CB-4CEB-9FAD-E96F71477CF4}" destId="{1D46E614-636F-4F5F-8BF7-D72603355CFB}" srcOrd="0" destOrd="0" presId="urn:microsoft.com/office/officeart/2005/8/layout/cycle2"/>
    <dgm:cxn modelId="{5F4601A7-B3E6-455E-AA27-4F4BCD078864}" srcId="{D3D6FD2C-DDEA-4973-91B2-66A0F93D9EBD}" destId="{E76DADFB-41CB-4CEB-9FAD-E96F71477CF4}" srcOrd="0" destOrd="0" parTransId="{4E77C86C-C8E7-48CA-B436-6A2B5CE68073}" sibTransId="{78A97F90-B67D-4057-B8E2-9F305D5146C4}"/>
    <dgm:cxn modelId="{EF6FA802-1F79-4FB1-8EFB-EE373C94AAA4}" type="presParOf" srcId="{F7B0DDF2-3CB8-4336-B737-2C213CDDAE3F}" destId="{1D46E614-636F-4F5F-8BF7-D72603355CFB}"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280932-9DA1-4F52-9C65-F46997C6CB93}"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643CE05B-4793-4D18-8C16-3881021EBE8A}">
      <dgm:prSet/>
      <dgm:spPr/>
      <dgm:t>
        <a:bodyPr/>
        <a:lstStyle/>
        <a:p>
          <a:pPr rtl="0"/>
          <a:r>
            <a:rPr lang="en-GB"/>
            <a:t>The influx of new consumers may be used to assess the effectiveness of the company's advertising. </a:t>
          </a:r>
          <a:endParaRPr lang="en-US"/>
        </a:p>
      </dgm:t>
    </dgm:pt>
    <dgm:pt modelId="{D7FE3575-C3C4-49BB-99B7-E5FB25F83486}" type="parTrans" cxnId="{412F2D16-C0DF-4040-B405-B98C49EFA1EA}">
      <dgm:prSet/>
      <dgm:spPr/>
      <dgm:t>
        <a:bodyPr/>
        <a:lstStyle/>
        <a:p>
          <a:endParaRPr lang="en-US"/>
        </a:p>
      </dgm:t>
    </dgm:pt>
    <dgm:pt modelId="{29C2AA03-6B0B-462B-96DC-4D5B5E11BE9E}" type="sibTrans" cxnId="{412F2D16-C0DF-4040-B405-B98C49EFA1EA}">
      <dgm:prSet/>
      <dgm:spPr/>
      <dgm:t>
        <a:bodyPr/>
        <a:lstStyle/>
        <a:p>
          <a:endParaRPr lang="en-US"/>
        </a:p>
      </dgm:t>
    </dgm:pt>
    <dgm:pt modelId="{C6892BCD-176F-4807-AD58-4F51D085A4CB}">
      <dgm:prSet/>
      <dgm:spPr/>
      <dgm:t>
        <a:bodyPr/>
        <a:lstStyle/>
        <a:p>
          <a:pPr rtl="0"/>
          <a:r>
            <a:rPr lang="en-GB"/>
            <a:t>Hilton Hotel may measure the effectiveness of its marketing operations by tracking the growth in brand favourability. </a:t>
          </a:r>
          <a:endParaRPr lang="en-US"/>
        </a:p>
      </dgm:t>
    </dgm:pt>
    <dgm:pt modelId="{F5E5D97B-6BA1-451C-BD99-476238127FC2}" type="parTrans" cxnId="{0EF3E4CE-63E4-4C89-8261-A3761027A96C}">
      <dgm:prSet/>
      <dgm:spPr/>
      <dgm:t>
        <a:bodyPr/>
        <a:lstStyle/>
        <a:p>
          <a:endParaRPr lang="en-US"/>
        </a:p>
      </dgm:t>
    </dgm:pt>
    <dgm:pt modelId="{7ABD943B-075E-455C-AA85-85EA999E62B6}" type="sibTrans" cxnId="{0EF3E4CE-63E4-4C89-8261-A3761027A96C}">
      <dgm:prSet/>
      <dgm:spPr/>
      <dgm:t>
        <a:bodyPr/>
        <a:lstStyle/>
        <a:p>
          <a:endParaRPr lang="en-US"/>
        </a:p>
      </dgm:t>
    </dgm:pt>
    <dgm:pt modelId="{F3D9843F-487F-48E3-AF83-D763937E27FF}">
      <dgm:prSet/>
      <dgm:spPr/>
      <dgm:t>
        <a:bodyPr/>
        <a:lstStyle/>
        <a:p>
          <a:pPr rtl="0"/>
          <a:r>
            <a:rPr lang="en-GB"/>
            <a:t>The increasing earnings of the Hilton Hotel may be utilised to assess the effectiveness of the advertising effort. </a:t>
          </a:r>
          <a:endParaRPr lang="en-US"/>
        </a:p>
      </dgm:t>
    </dgm:pt>
    <dgm:pt modelId="{3A8AEF9A-D9DB-4F43-9C1D-DC62E440FA25}" type="parTrans" cxnId="{E531635C-0CE6-4F4B-9C04-B2EA1C0FB312}">
      <dgm:prSet/>
      <dgm:spPr/>
      <dgm:t>
        <a:bodyPr/>
        <a:lstStyle/>
        <a:p>
          <a:endParaRPr lang="en-US"/>
        </a:p>
      </dgm:t>
    </dgm:pt>
    <dgm:pt modelId="{B3FA2136-7CFA-4FBA-BFD5-FDC144EFF3BA}" type="sibTrans" cxnId="{E531635C-0CE6-4F4B-9C04-B2EA1C0FB312}">
      <dgm:prSet/>
      <dgm:spPr/>
      <dgm:t>
        <a:bodyPr/>
        <a:lstStyle/>
        <a:p>
          <a:endParaRPr lang="en-US"/>
        </a:p>
      </dgm:t>
    </dgm:pt>
    <dgm:pt modelId="{A88794FB-9675-464B-9C27-DDBA3B92FEC3}" type="pres">
      <dgm:prSet presAssocID="{BE280932-9DA1-4F52-9C65-F46997C6CB93}" presName="CompostProcess" presStyleCnt="0">
        <dgm:presLayoutVars>
          <dgm:dir/>
          <dgm:resizeHandles val="exact"/>
        </dgm:presLayoutVars>
      </dgm:prSet>
      <dgm:spPr/>
    </dgm:pt>
    <dgm:pt modelId="{51D3F063-F8D5-4F84-AEC2-6F5C569547A6}" type="pres">
      <dgm:prSet presAssocID="{BE280932-9DA1-4F52-9C65-F46997C6CB93}" presName="arrow" presStyleLbl="bgShp" presStyleIdx="0" presStyleCnt="1"/>
      <dgm:spPr/>
    </dgm:pt>
    <dgm:pt modelId="{6B6D921D-8D6A-4176-835A-24F36989D1B0}" type="pres">
      <dgm:prSet presAssocID="{BE280932-9DA1-4F52-9C65-F46997C6CB93}" presName="linearProcess" presStyleCnt="0"/>
      <dgm:spPr/>
    </dgm:pt>
    <dgm:pt modelId="{2ABF3E72-2E9F-45DD-A6A4-E77E2D154326}" type="pres">
      <dgm:prSet presAssocID="{643CE05B-4793-4D18-8C16-3881021EBE8A}" presName="textNode" presStyleLbl="node1" presStyleIdx="0" presStyleCnt="3">
        <dgm:presLayoutVars>
          <dgm:bulletEnabled val="1"/>
        </dgm:presLayoutVars>
      </dgm:prSet>
      <dgm:spPr/>
    </dgm:pt>
    <dgm:pt modelId="{3E36CFB3-F616-4AAD-A662-15EADB9984AE}" type="pres">
      <dgm:prSet presAssocID="{29C2AA03-6B0B-462B-96DC-4D5B5E11BE9E}" presName="sibTrans" presStyleCnt="0"/>
      <dgm:spPr/>
    </dgm:pt>
    <dgm:pt modelId="{DEB74665-60AB-413F-81FC-4894412FBA59}" type="pres">
      <dgm:prSet presAssocID="{C6892BCD-176F-4807-AD58-4F51D085A4CB}" presName="textNode" presStyleLbl="node1" presStyleIdx="1" presStyleCnt="3">
        <dgm:presLayoutVars>
          <dgm:bulletEnabled val="1"/>
        </dgm:presLayoutVars>
      </dgm:prSet>
      <dgm:spPr/>
    </dgm:pt>
    <dgm:pt modelId="{EF2801B9-EC39-4A69-BB3F-0AB0162BDD53}" type="pres">
      <dgm:prSet presAssocID="{7ABD943B-075E-455C-AA85-85EA999E62B6}" presName="sibTrans" presStyleCnt="0"/>
      <dgm:spPr/>
    </dgm:pt>
    <dgm:pt modelId="{475D8E05-F39A-4C0E-A660-FFCA398574FD}" type="pres">
      <dgm:prSet presAssocID="{F3D9843F-487F-48E3-AF83-D763937E27FF}" presName="textNode" presStyleLbl="node1" presStyleIdx="2" presStyleCnt="3">
        <dgm:presLayoutVars>
          <dgm:bulletEnabled val="1"/>
        </dgm:presLayoutVars>
      </dgm:prSet>
      <dgm:spPr/>
    </dgm:pt>
  </dgm:ptLst>
  <dgm:cxnLst>
    <dgm:cxn modelId="{412F2D16-C0DF-4040-B405-B98C49EFA1EA}" srcId="{BE280932-9DA1-4F52-9C65-F46997C6CB93}" destId="{643CE05B-4793-4D18-8C16-3881021EBE8A}" srcOrd="0" destOrd="0" parTransId="{D7FE3575-C3C4-49BB-99B7-E5FB25F83486}" sibTransId="{29C2AA03-6B0B-462B-96DC-4D5B5E11BE9E}"/>
    <dgm:cxn modelId="{36A15A2E-3D25-4994-8796-173BF70F67C0}" type="presOf" srcId="{F3D9843F-487F-48E3-AF83-D763937E27FF}" destId="{475D8E05-F39A-4C0E-A660-FFCA398574FD}" srcOrd="0" destOrd="0" presId="urn:microsoft.com/office/officeart/2005/8/layout/hProcess9"/>
    <dgm:cxn modelId="{4F42A939-4513-4251-BA3E-5BD06E96B4D3}" type="presOf" srcId="{C6892BCD-176F-4807-AD58-4F51D085A4CB}" destId="{DEB74665-60AB-413F-81FC-4894412FBA59}" srcOrd="0" destOrd="0" presId="urn:microsoft.com/office/officeart/2005/8/layout/hProcess9"/>
    <dgm:cxn modelId="{E531635C-0CE6-4F4B-9C04-B2EA1C0FB312}" srcId="{BE280932-9DA1-4F52-9C65-F46997C6CB93}" destId="{F3D9843F-487F-48E3-AF83-D763937E27FF}" srcOrd="2" destOrd="0" parTransId="{3A8AEF9A-D9DB-4F43-9C1D-DC62E440FA25}" sibTransId="{B3FA2136-7CFA-4FBA-BFD5-FDC144EFF3BA}"/>
    <dgm:cxn modelId="{9535105F-DF70-4BD4-B125-2D8DEF67B9D1}" type="presOf" srcId="{BE280932-9DA1-4F52-9C65-F46997C6CB93}" destId="{A88794FB-9675-464B-9C27-DDBA3B92FEC3}" srcOrd="0" destOrd="0" presId="urn:microsoft.com/office/officeart/2005/8/layout/hProcess9"/>
    <dgm:cxn modelId="{11C4F8BC-8E82-47A5-B094-2C36E383E99A}" type="presOf" srcId="{643CE05B-4793-4D18-8C16-3881021EBE8A}" destId="{2ABF3E72-2E9F-45DD-A6A4-E77E2D154326}" srcOrd="0" destOrd="0" presId="urn:microsoft.com/office/officeart/2005/8/layout/hProcess9"/>
    <dgm:cxn modelId="{0EF3E4CE-63E4-4C89-8261-A3761027A96C}" srcId="{BE280932-9DA1-4F52-9C65-F46997C6CB93}" destId="{C6892BCD-176F-4807-AD58-4F51D085A4CB}" srcOrd="1" destOrd="0" parTransId="{F5E5D97B-6BA1-451C-BD99-476238127FC2}" sibTransId="{7ABD943B-075E-455C-AA85-85EA999E62B6}"/>
    <dgm:cxn modelId="{AA4E04E1-2EDB-4271-9A84-C3BFDA7FC74E}" type="presParOf" srcId="{A88794FB-9675-464B-9C27-DDBA3B92FEC3}" destId="{51D3F063-F8D5-4F84-AEC2-6F5C569547A6}" srcOrd="0" destOrd="0" presId="urn:microsoft.com/office/officeart/2005/8/layout/hProcess9"/>
    <dgm:cxn modelId="{13FC9A6F-737E-492E-997E-D90B1369ECA3}" type="presParOf" srcId="{A88794FB-9675-464B-9C27-DDBA3B92FEC3}" destId="{6B6D921D-8D6A-4176-835A-24F36989D1B0}" srcOrd="1" destOrd="0" presId="urn:microsoft.com/office/officeart/2005/8/layout/hProcess9"/>
    <dgm:cxn modelId="{680380E1-4286-4BF8-8FE8-311209861661}" type="presParOf" srcId="{6B6D921D-8D6A-4176-835A-24F36989D1B0}" destId="{2ABF3E72-2E9F-45DD-A6A4-E77E2D154326}" srcOrd="0" destOrd="0" presId="urn:microsoft.com/office/officeart/2005/8/layout/hProcess9"/>
    <dgm:cxn modelId="{D7EA78CA-B081-4655-A5DB-59E63EB3A040}" type="presParOf" srcId="{6B6D921D-8D6A-4176-835A-24F36989D1B0}" destId="{3E36CFB3-F616-4AAD-A662-15EADB9984AE}" srcOrd="1" destOrd="0" presId="urn:microsoft.com/office/officeart/2005/8/layout/hProcess9"/>
    <dgm:cxn modelId="{38C9E1FC-4745-4762-BFE3-1E4F47230F0B}" type="presParOf" srcId="{6B6D921D-8D6A-4176-835A-24F36989D1B0}" destId="{DEB74665-60AB-413F-81FC-4894412FBA59}" srcOrd="2" destOrd="0" presId="urn:microsoft.com/office/officeart/2005/8/layout/hProcess9"/>
    <dgm:cxn modelId="{5263FE53-1703-4227-805C-59122AFE41BA}" type="presParOf" srcId="{6B6D921D-8D6A-4176-835A-24F36989D1B0}" destId="{EF2801B9-EC39-4A69-BB3F-0AB0162BDD53}" srcOrd="3" destOrd="0" presId="urn:microsoft.com/office/officeart/2005/8/layout/hProcess9"/>
    <dgm:cxn modelId="{3686E215-804A-48FB-A6E8-02CB39F4ED54}" type="presParOf" srcId="{6B6D921D-8D6A-4176-835A-24F36989D1B0}" destId="{475D8E05-F39A-4C0E-A660-FFCA398574F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B3290E-2C0B-440E-8CF6-CB9BC461CCC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EB3F140-FEC5-4F8C-AA30-F0F93C11D126}">
      <dgm:prSet/>
      <dgm:spPr/>
      <dgm:t>
        <a:bodyPr/>
        <a:lstStyle/>
        <a:p>
          <a:pPr rtl="0"/>
          <a:r>
            <a:rPr lang="en-GB"/>
            <a:t>In conclusion, promotions and discounts are used by Hilton Hotels as part of their multi-channel marketing strategy. </a:t>
          </a:r>
          <a:endParaRPr lang="en-US"/>
        </a:p>
      </dgm:t>
    </dgm:pt>
    <dgm:pt modelId="{A8093EA8-6006-406C-8449-CED318D29113}" type="parTrans" cxnId="{A5C69444-C91A-47CD-B97D-964B9778A502}">
      <dgm:prSet/>
      <dgm:spPr/>
      <dgm:t>
        <a:bodyPr/>
        <a:lstStyle/>
        <a:p>
          <a:endParaRPr lang="en-US"/>
        </a:p>
      </dgm:t>
    </dgm:pt>
    <dgm:pt modelId="{67304EC3-184D-4D9B-BEE2-78FBAB14F4B2}" type="sibTrans" cxnId="{A5C69444-C91A-47CD-B97D-964B9778A502}">
      <dgm:prSet/>
      <dgm:spPr/>
      <dgm:t>
        <a:bodyPr/>
        <a:lstStyle/>
        <a:p>
          <a:endParaRPr lang="en-US"/>
        </a:p>
      </dgm:t>
    </dgm:pt>
    <dgm:pt modelId="{961F909E-3F48-4D5C-AFDB-E941309B35D2}">
      <dgm:prSet/>
      <dgm:spPr/>
      <dgm:t>
        <a:bodyPr/>
        <a:lstStyle/>
        <a:p>
          <a:pPr rtl="0"/>
          <a:r>
            <a:rPr lang="en-GB"/>
            <a:t>Competition from hotel chains and home-sharing websites emerged as the most significant opportunity and risk. </a:t>
          </a:r>
          <a:endParaRPr lang="en-US"/>
        </a:p>
      </dgm:t>
    </dgm:pt>
    <dgm:pt modelId="{DB852CE7-3967-442B-827E-1B5BE22AF336}" type="parTrans" cxnId="{5F4A14BF-4EB7-4841-A6EE-DAD455E93DF0}">
      <dgm:prSet/>
      <dgm:spPr/>
      <dgm:t>
        <a:bodyPr/>
        <a:lstStyle/>
        <a:p>
          <a:endParaRPr lang="en-US"/>
        </a:p>
      </dgm:t>
    </dgm:pt>
    <dgm:pt modelId="{A281DCDD-9542-4BD2-86EE-3CDAA534F81C}" type="sibTrans" cxnId="{5F4A14BF-4EB7-4841-A6EE-DAD455E93DF0}">
      <dgm:prSet/>
      <dgm:spPr/>
      <dgm:t>
        <a:bodyPr/>
        <a:lstStyle/>
        <a:p>
          <a:endParaRPr lang="en-US"/>
        </a:p>
      </dgm:t>
    </dgm:pt>
    <dgm:pt modelId="{A063EC3F-CDA6-4FF1-98F0-BFE3F231E2C5}">
      <dgm:prSet/>
      <dgm:spPr/>
      <dgm:t>
        <a:bodyPr/>
        <a:lstStyle/>
        <a:p>
          <a:pPr rtl="0"/>
          <a:r>
            <a:rPr lang="en-GB"/>
            <a:t>The Hilton brand's main selling point is its focus on providing high-quality homes at reasonable prices. </a:t>
          </a:r>
          <a:endParaRPr lang="en-US"/>
        </a:p>
      </dgm:t>
    </dgm:pt>
    <dgm:pt modelId="{5DBBBC4C-D14F-459A-93C2-2ACB30E53DFF}" type="parTrans" cxnId="{A97E8754-E8E8-4664-8945-EC3833D89377}">
      <dgm:prSet/>
      <dgm:spPr/>
      <dgm:t>
        <a:bodyPr/>
        <a:lstStyle/>
        <a:p>
          <a:endParaRPr lang="en-US"/>
        </a:p>
      </dgm:t>
    </dgm:pt>
    <dgm:pt modelId="{85424AA4-5C11-4636-B494-8ECCAC62D954}" type="sibTrans" cxnId="{A97E8754-E8E8-4664-8945-EC3833D89377}">
      <dgm:prSet/>
      <dgm:spPr/>
      <dgm:t>
        <a:bodyPr/>
        <a:lstStyle/>
        <a:p>
          <a:endParaRPr lang="en-US"/>
        </a:p>
      </dgm:t>
    </dgm:pt>
    <dgm:pt modelId="{334007B3-7EDC-44FC-95FC-8E446282324C}">
      <dgm:prSet/>
      <dgm:spPr/>
      <dgm:t>
        <a:bodyPr/>
        <a:lstStyle/>
        <a:p>
          <a:pPr rtl="0"/>
          <a:r>
            <a:rPr lang="en-GB"/>
            <a:t>The Hilton Hotels marketing strategy employs several public relations (PR), sales promotion (SP), and direct marketing (DM) channels. </a:t>
          </a:r>
          <a:endParaRPr lang="en-US"/>
        </a:p>
      </dgm:t>
    </dgm:pt>
    <dgm:pt modelId="{8976AC77-D7B3-44A6-B3AF-3E9592078239}" type="parTrans" cxnId="{A74AD03C-6206-4EB3-B039-56EBA51B1A79}">
      <dgm:prSet/>
      <dgm:spPr/>
      <dgm:t>
        <a:bodyPr/>
        <a:lstStyle/>
        <a:p>
          <a:endParaRPr lang="en-US"/>
        </a:p>
      </dgm:t>
    </dgm:pt>
    <dgm:pt modelId="{102E76EB-CC42-4D73-B0C7-0A1BAF3987C1}" type="sibTrans" cxnId="{A74AD03C-6206-4EB3-B039-56EBA51B1A79}">
      <dgm:prSet/>
      <dgm:spPr/>
      <dgm:t>
        <a:bodyPr/>
        <a:lstStyle/>
        <a:p>
          <a:endParaRPr lang="en-US"/>
        </a:p>
      </dgm:t>
    </dgm:pt>
    <dgm:pt modelId="{3F4DCE39-6F5D-4DF3-B706-FCBE6E9E15FB}">
      <dgm:prSet/>
      <dgm:spPr/>
      <dgm:t>
        <a:bodyPr/>
        <a:lstStyle/>
        <a:p>
          <a:pPr rtl="0"/>
          <a:r>
            <a:rPr lang="en-GB"/>
            <a:t>The campaign's goal is to boost reservations by 10% over the following six months.</a:t>
          </a:r>
          <a:endParaRPr lang="en-US"/>
        </a:p>
      </dgm:t>
    </dgm:pt>
    <dgm:pt modelId="{CC94FD4E-68A0-47B3-ACD6-C0456E39CA9F}" type="parTrans" cxnId="{28154C3A-7894-4AEB-A96B-0EC15F58F2CE}">
      <dgm:prSet/>
      <dgm:spPr/>
      <dgm:t>
        <a:bodyPr/>
        <a:lstStyle/>
        <a:p>
          <a:endParaRPr lang="en-US"/>
        </a:p>
      </dgm:t>
    </dgm:pt>
    <dgm:pt modelId="{78E301A8-9D5C-4A27-8D10-C8E595CEE3F7}" type="sibTrans" cxnId="{28154C3A-7894-4AEB-A96B-0EC15F58F2CE}">
      <dgm:prSet/>
      <dgm:spPr/>
      <dgm:t>
        <a:bodyPr/>
        <a:lstStyle/>
        <a:p>
          <a:endParaRPr lang="en-US"/>
        </a:p>
      </dgm:t>
    </dgm:pt>
    <dgm:pt modelId="{63A4AAC5-4251-496F-B1B9-CF9F5D1502B6}" type="pres">
      <dgm:prSet presAssocID="{E1B3290E-2C0B-440E-8CF6-CB9BC461CCCF}" presName="linear" presStyleCnt="0">
        <dgm:presLayoutVars>
          <dgm:animLvl val="lvl"/>
          <dgm:resizeHandles val="exact"/>
        </dgm:presLayoutVars>
      </dgm:prSet>
      <dgm:spPr/>
    </dgm:pt>
    <dgm:pt modelId="{AD76BFA8-6857-44AF-B86E-B370B023ECBD}" type="pres">
      <dgm:prSet presAssocID="{BEB3F140-FEC5-4F8C-AA30-F0F93C11D126}" presName="parentText" presStyleLbl="node1" presStyleIdx="0" presStyleCnt="5">
        <dgm:presLayoutVars>
          <dgm:chMax val="0"/>
          <dgm:bulletEnabled val="1"/>
        </dgm:presLayoutVars>
      </dgm:prSet>
      <dgm:spPr/>
    </dgm:pt>
    <dgm:pt modelId="{3623FBA9-E9A6-4508-9915-7A31B1BC9458}" type="pres">
      <dgm:prSet presAssocID="{67304EC3-184D-4D9B-BEE2-78FBAB14F4B2}" presName="spacer" presStyleCnt="0"/>
      <dgm:spPr/>
    </dgm:pt>
    <dgm:pt modelId="{B786CB28-98D4-499F-A54F-60759F86D55E}" type="pres">
      <dgm:prSet presAssocID="{961F909E-3F48-4D5C-AFDB-E941309B35D2}" presName="parentText" presStyleLbl="node1" presStyleIdx="1" presStyleCnt="5">
        <dgm:presLayoutVars>
          <dgm:chMax val="0"/>
          <dgm:bulletEnabled val="1"/>
        </dgm:presLayoutVars>
      </dgm:prSet>
      <dgm:spPr/>
    </dgm:pt>
    <dgm:pt modelId="{25ADA2A2-6F84-436E-8AEE-B5C8D6E11647}" type="pres">
      <dgm:prSet presAssocID="{A281DCDD-9542-4BD2-86EE-3CDAA534F81C}" presName="spacer" presStyleCnt="0"/>
      <dgm:spPr/>
    </dgm:pt>
    <dgm:pt modelId="{1F72ABF4-8B1B-4A7E-A27D-B9A87AA253CD}" type="pres">
      <dgm:prSet presAssocID="{A063EC3F-CDA6-4FF1-98F0-BFE3F231E2C5}" presName="parentText" presStyleLbl="node1" presStyleIdx="2" presStyleCnt="5">
        <dgm:presLayoutVars>
          <dgm:chMax val="0"/>
          <dgm:bulletEnabled val="1"/>
        </dgm:presLayoutVars>
      </dgm:prSet>
      <dgm:spPr/>
    </dgm:pt>
    <dgm:pt modelId="{E2137D87-A601-461C-B90F-A3F135121AFA}" type="pres">
      <dgm:prSet presAssocID="{85424AA4-5C11-4636-B494-8ECCAC62D954}" presName="spacer" presStyleCnt="0"/>
      <dgm:spPr/>
    </dgm:pt>
    <dgm:pt modelId="{543BDBBD-697A-4452-AC39-51F8B5EEFB73}" type="pres">
      <dgm:prSet presAssocID="{334007B3-7EDC-44FC-95FC-8E446282324C}" presName="parentText" presStyleLbl="node1" presStyleIdx="3" presStyleCnt="5">
        <dgm:presLayoutVars>
          <dgm:chMax val="0"/>
          <dgm:bulletEnabled val="1"/>
        </dgm:presLayoutVars>
      </dgm:prSet>
      <dgm:spPr/>
    </dgm:pt>
    <dgm:pt modelId="{D4437BE8-B2F0-47D8-90E4-D63C9947FA25}" type="pres">
      <dgm:prSet presAssocID="{102E76EB-CC42-4D73-B0C7-0A1BAF3987C1}" presName="spacer" presStyleCnt="0"/>
      <dgm:spPr/>
    </dgm:pt>
    <dgm:pt modelId="{F42F971B-1C30-4C49-841A-50B67B4767CF}" type="pres">
      <dgm:prSet presAssocID="{3F4DCE39-6F5D-4DF3-B706-FCBE6E9E15FB}" presName="parentText" presStyleLbl="node1" presStyleIdx="4" presStyleCnt="5">
        <dgm:presLayoutVars>
          <dgm:chMax val="0"/>
          <dgm:bulletEnabled val="1"/>
        </dgm:presLayoutVars>
      </dgm:prSet>
      <dgm:spPr/>
    </dgm:pt>
  </dgm:ptLst>
  <dgm:cxnLst>
    <dgm:cxn modelId="{2C63C918-8CD3-4B9C-AF65-8A135AC53370}" type="presOf" srcId="{E1B3290E-2C0B-440E-8CF6-CB9BC461CCCF}" destId="{63A4AAC5-4251-496F-B1B9-CF9F5D1502B6}" srcOrd="0" destOrd="0" presId="urn:microsoft.com/office/officeart/2005/8/layout/vList2"/>
    <dgm:cxn modelId="{CA6CCE18-5CC1-4164-8014-A70665667AD2}" type="presOf" srcId="{A063EC3F-CDA6-4FF1-98F0-BFE3F231E2C5}" destId="{1F72ABF4-8B1B-4A7E-A27D-B9A87AA253CD}" srcOrd="0" destOrd="0" presId="urn:microsoft.com/office/officeart/2005/8/layout/vList2"/>
    <dgm:cxn modelId="{41E2B735-9D93-4218-A638-A50205896A43}" type="presOf" srcId="{BEB3F140-FEC5-4F8C-AA30-F0F93C11D126}" destId="{AD76BFA8-6857-44AF-B86E-B370B023ECBD}" srcOrd="0" destOrd="0" presId="urn:microsoft.com/office/officeart/2005/8/layout/vList2"/>
    <dgm:cxn modelId="{28154C3A-7894-4AEB-A96B-0EC15F58F2CE}" srcId="{E1B3290E-2C0B-440E-8CF6-CB9BC461CCCF}" destId="{3F4DCE39-6F5D-4DF3-B706-FCBE6E9E15FB}" srcOrd="4" destOrd="0" parTransId="{CC94FD4E-68A0-47B3-ACD6-C0456E39CA9F}" sibTransId="{78E301A8-9D5C-4A27-8D10-C8E595CEE3F7}"/>
    <dgm:cxn modelId="{7940A13A-8760-443A-B01C-F8C1F9EA0ECC}" type="presOf" srcId="{334007B3-7EDC-44FC-95FC-8E446282324C}" destId="{543BDBBD-697A-4452-AC39-51F8B5EEFB73}" srcOrd="0" destOrd="0" presId="urn:microsoft.com/office/officeart/2005/8/layout/vList2"/>
    <dgm:cxn modelId="{A74AD03C-6206-4EB3-B039-56EBA51B1A79}" srcId="{E1B3290E-2C0B-440E-8CF6-CB9BC461CCCF}" destId="{334007B3-7EDC-44FC-95FC-8E446282324C}" srcOrd="3" destOrd="0" parTransId="{8976AC77-D7B3-44A6-B3AF-3E9592078239}" sibTransId="{102E76EB-CC42-4D73-B0C7-0A1BAF3987C1}"/>
    <dgm:cxn modelId="{A5C69444-C91A-47CD-B97D-964B9778A502}" srcId="{E1B3290E-2C0B-440E-8CF6-CB9BC461CCCF}" destId="{BEB3F140-FEC5-4F8C-AA30-F0F93C11D126}" srcOrd="0" destOrd="0" parTransId="{A8093EA8-6006-406C-8449-CED318D29113}" sibTransId="{67304EC3-184D-4D9B-BEE2-78FBAB14F4B2}"/>
    <dgm:cxn modelId="{A97E8754-E8E8-4664-8945-EC3833D89377}" srcId="{E1B3290E-2C0B-440E-8CF6-CB9BC461CCCF}" destId="{A063EC3F-CDA6-4FF1-98F0-BFE3F231E2C5}" srcOrd="2" destOrd="0" parTransId="{5DBBBC4C-D14F-459A-93C2-2ACB30E53DFF}" sibTransId="{85424AA4-5C11-4636-B494-8ECCAC62D954}"/>
    <dgm:cxn modelId="{5F4A14BF-4EB7-4841-A6EE-DAD455E93DF0}" srcId="{E1B3290E-2C0B-440E-8CF6-CB9BC461CCCF}" destId="{961F909E-3F48-4D5C-AFDB-E941309B35D2}" srcOrd="1" destOrd="0" parTransId="{DB852CE7-3967-442B-827E-1B5BE22AF336}" sibTransId="{A281DCDD-9542-4BD2-86EE-3CDAA534F81C}"/>
    <dgm:cxn modelId="{1FFF8DCC-6A04-4CED-AA87-FCE646426262}" type="presOf" srcId="{961F909E-3F48-4D5C-AFDB-E941309B35D2}" destId="{B786CB28-98D4-499F-A54F-60759F86D55E}" srcOrd="0" destOrd="0" presId="urn:microsoft.com/office/officeart/2005/8/layout/vList2"/>
    <dgm:cxn modelId="{FC2DB2FF-B7D6-4B02-B9CF-E003AFB9C2DC}" type="presOf" srcId="{3F4DCE39-6F5D-4DF3-B706-FCBE6E9E15FB}" destId="{F42F971B-1C30-4C49-841A-50B67B4767CF}" srcOrd="0" destOrd="0" presId="urn:microsoft.com/office/officeart/2005/8/layout/vList2"/>
    <dgm:cxn modelId="{865C5BFC-BA27-46C3-8A4D-F58ED5D5848F}" type="presParOf" srcId="{63A4AAC5-4251-496F-B1B9-CF9F5D1502B6}" destId="{AD76BFA8-6857-44AF-B86E-B370B023ECBD}" srcOrd="0" destOrd="0" presId="urn:microsoft.com/office/officeart/2005/8/layout/vList2"/>
    <dgm:cxn modelId="{E0359DBB-DE3B-4E20-937F-3C307F90DF78}" type="presParOf" srcId="{63A4AAC5-4251-496F-B1B9-CF9F5D1502B6}" destId="{3623FBA9-E9A6-4508-9915-7A31B1BC9458}" srcOrd="1" destOrd="0" presId="urn:microsoft.com/office/officeart/2005/8/layout/vList2"/>
    <dgm:cxn modelId="{A91C06DC-CD2E-41A3-9407-08960345BB69}" type="presParOf" srcId="{63A4AAC5-4251-496F-B1B9-CF9F5D1502B6}" destId="{B786CB28-98D4-499F-A54F-60759F86D55E}" srcOrd="2" destOrd="0" presId="urn:microsoft.com/office/officeart/2005/8/layout/vList2"/>
    <dgm:cxn modelId="{91509438-5504-4AA5-824E-ABD2552A1FC4}" type="presParOf" srcId="{63A4AAC5-4251-496F-B1B9-CF9F5D1502B6}" destId="{25ADA2A2-6F84-436E-8AEE-B5C8D6E11647}" srcOrd="3" destOrd="0" presId="urn:microsoft.com/office/officeart/2005/8/layout/vList2"/>
    <dgm:cxn modelId="{CDF36BD5-656C-48B2-859D-0ABD0598F6EE}" type="presParOf" srcId="{63A4AAC5-4251-496F-B1B9-CF9F5D1502B6}" destId="{1F72ABF4-8B1B-4A7E-A27D-B9A87AA253CD}" srcOrd="4" destOrd="0" presId="urn:microsoft.com/office/officeart/2005/8/layout/vList2"/>
    <dgm:cxn modelId="{28303429-F269-40CF-9FF8-286544E6BF0C}" type="presParOf" srcId="{63A4AAC5-4251-496F-B1B9-CF9F5D1502B6}" destId="{E2137D87-A601-461C-B90F-A3F135121AFA}" srcOrd="5" destOrd="0" presId="urn:microsoft.com/office/officeart/2005/8/layout/vList2"/>
    <dgm:cxn modelId="{C321C502-35B2-4322-BDC3-C56C70AD5E88}" type="presParOf" srcId="{63A4AAC5-4251-496F-B1B9-CF9F5D1502B6}" destId="{543BDBBD-697A-4452-AC39-51F8B5EEFB73}" srcOrd="6" destOrd="0" presId="urn:microsoft.com/office/officeart/2005/8/layout/vList2"/>
    <dgm:cxn modelId="{E3F194C2-CD77-465B-BF72-BFCEBB8DDF96}" type="presParOf" srcId="{63A4AAC5-4251-496F-B1B9-CF9F5D1502B6}" destId="{D4437BE8-B2F0-47D8-90E4-D63C9947FA25}" srcOrd="7" destOrd="0" presId="urn:microsoft.com/office/officeart/2005/8/layout/vList2"/>
    <dgm:cxn modelId="{7BC44203-477A-47AF-8C62-EE4EE2D5BB37}" type="presParOf" srcId="{63A4AAC5-4251-496F-B1B9-CF9F5D1502B6}" destId="{F42F971B-1C30-4C49-841A-50B67B4767C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54893-C831-4C9D-9DB9-8AA4896FDD33}">
      <dsp:nvSpPr>
        <dsp:cNvPr id="0" name=""/>
        <dsp:cNvSpPr/>
      </dsp:nvSpPr>
      <dsp:spPr>
        <a:xfrm>
          <a:off x="0" y="46285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The purpose of this research is to develop a successful advertising strategy for the Hilton Hotel. </a:t>
          </a:r>
          <a:endParaRPr lang="en-US" sz="1700" kern="1200"/>
        </a:p>
      </dsp:txBody>
      <dsp:txXfrm>
        <a:off x="33012" y="495863"/>
        <a:ext cx="8849376" cy="610236"/>
      </dsp:txXfrm>
    </dsp:sp>
    <dsp:sp modelId="{CD0478A2-940D-4876-8DCE-89E57D307196}">
      <dsp:nvSpPr>
        <dsp:cNvPr id="0" name=""/>
        <dsp:cNvSpPr/>
      </dsp:nvSpPr>
      <dsp:spPr>
        <a:xfrm>
          <a:off x="0" y="118807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One of the biggest hotel chains in the world, Hilton Hotels &amp; Resorts is also Hilton's most well-known and prestigious brand. </a:t>
          </a:r>
          <a:endParaRPr lang="en-US" sz="1700" kern="1200"/>
        </a:p>
      </dsp:txBody>
      <dsp:txXfrm>
        <a:off x="33012" y="1221083"/>
        <a:ext cx="8849376" cy="610236"/>
      </dsp:txXfrm>
    </dsp:sp>
    <dsp:sp modelId="{DA48D279-B4BE-4F35-9582-77246D1CA9B3}">
      <dsp:nvSpPr>
        <dsp:cNvPr id="0" name=""/>
        <dsp:cNvSpPr/>
      </dsp:nvSpPr>
      <dsp:spPr>
        <a:xfrm>
          <a:off x="0" y="191329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Business frameworks such as STP analysis, SWOT analysis, Bowman's Strategy Clock, and PESTEL analysis will be discussed in this research using the SOSTAC model. </a:t>
          </a:r>
          <a:endParaRPr lang="en-US" sz="1700" kern="1200"/>
        </a:p>
      </dsp:txBody>
      <dsp:txXfrm>
        <a:off x="33012" y="1946303"/>
        <a:ext cx="8849376" cy="610236"/>
      </dsp:txXfrm>
    </dsp:sp>
    <dsp:sp modelId="{34E8A747-C55E-4970-BFAC-3E0346E99794}">
      <dsp:nvSpPr>
        <dsp:cNvPr id="0" name=""/>
        <dsp:cNvSpPr/>
      </dsp:nvSpPr>
      <dsp:spPr>
        <a:xfrm>
          <a:off x="0" y="263851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In addition, the research will examine the marketing mix used by Hilton Hotel to determine such mix's efficacy.</a:t>
          </a:r>
          <a:endParaRPr lang="en-US" sz="1700" kern="1200"/>
        </a:p>
      </dsp:txBody>
      <dsp:txXfrm>
        <a:off x="33012" y="2671523"/>
        <a:ext cx="8849376"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E0B01-7A3D-4746-96D3-29B85C8AB583}">
      <dsp:nvSpPr>
        <dsp:cNvPr id="0" name=""/>
        <dsp:cNvSpPr/>
      </dsp:nvSpPr>
      <dsp:spPr>
        <a:xfrm>
          <a:off x="2852927" y="1660"/>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rtl="0">
            <a:lnSpc>
              <a:spcPct val="90000"/>
            </a:lnSpc>
            <a:spcBef>
              <a:spcPct val="0"/>
            </a:spcBef>
            <a:spcAft>
              <a:spcPct val="35000"/>
            </a:spcAft>
            <a:buNone/>
          </a:pPr>
          <a:r>
            <a:rPr lang="en-GB" sz="3100" kern="1200"/>
            <a:t>Company</a:t>
          </a:r>
          <a:endParaRPr lang="en-US" sz="3100" kern="1200"/>
        </a:p>
      </dsp:txBody>
      <dsp:txXfrm>
        <a:off x="2888359" y="37092"/>
        <a:ext cx="3138680" cy="654963"/>
      </dsp:txXfrm>
    </dsp:sp>
    <dsp:sp modelId="{C5FFF0D1-4610-4E6C-8F48-99DBEF5F617A}">
      <dsp:nvSpPr>
        <dsp:cNvPr id="0" name=""/>
        <dsp:cNvSpPr/>
      </dsp:nvSpPr>
      <dsp:spPr>
        <a:xfrm>
          <a:off x="2852927" y="763778"/>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rtl="0">
            <a:lnSpc>
              <a:spcPct val="90000"/>
            </a:lnSpc>
            <a:spcBef>
              <a:spcPct val="0"/>
            </a:spcBef>
            <a:spcAft>
              <a:spcPct val="35000"/>
            </a:spcAft>
            <a:buNone/>
          </a:pPr>
          <a:r>
            <a:rPr lang="en-GB" sz="3100" kern="1200"/>
            <a:t>Customers</a:t>
          </a:r>
          <a:endParaRPr lang="en-US" sz="3100" kern="1200"/>
        </a:p>
      </dsp:txBody>
      <dsp:txXfrm>
        <a:off x="2888359" y="799210"/>
        <a:ext cx="3138680" cy="654963"/>
      </dsp:txXfrm>
    </dsp:sp>
    <dsp:sp modelId="{E544177E-4C34-4353-9184-E49A07A5C78D}">
      <dsp:nvSpPr>
        <dsp:cNvPr id="0" name=""/>
        <dsp:cNvSpPr/>
      </dsp:nvSpPr>
      <dsp:spPr>
        <a:xfrm>
          <a:off x="2852927" y="1525897"/>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rtl="0">
            <a:lnSpc>
              <a:spcPct val="90000"/>
            </a:lnSpc>
            <a:spcBef>
              <a:spcPct val="0"/>
            </a:spcBef>
            <a:spcAft>
              <a:spcPct val="35000"/>
            </a:spcAft>
            <a:buNone/>
          </a:pPr>
          <a:r>
            <a:rPr lang="en-GB" sz="3100" kern="1200"/>
            <a:t>Competitors</a:t>
          </a:r>
          <a:endParaRPr lang="en-US" sz="3100" kern="1200"/>
        </a:p>
      </dsp:txBody>
      <dsp:txXfrm>
        <a:off x="2888359" y="1561329"/>
        <a:ext cx="3138680" cy="654963"/>
      </dsp:txXfrm>
    </dsp:sp>
    <dsp:sp modelId="{4E9DE442-B565-4417-AF94-C3ECD450E789}">
      <dsp:nvSpPr>
        <dsp:cNvPr id="0" name=""/>
        <dsp:cNvSpPr/>
      </dsp:nvSpPr>
      <dsp:spPr>
        <a:xfrm>
          <a:off x="2852927" y="2288016"/>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rtl="0">
            <a:lnSpc>
              <a:spcPct val="90000"/>
            </a:lnSpc>
            <a:spcBef>
              <a:spcPct val="0"/>
            </a:spcBef>
            <a:spcAft>
              <a:spcPct val="35000"/>
            </a:spcAft>
            <a:buNone/>
          </a:pPr>
          <a:r>
            <a:rPr lang="en-GB" sz="3100" kern="1200"/>
            <a:t>Collaborators</a:t>
          </a:r>
          <a:endParaRPr lang="en-US" sz="3100" kern="1200"/>
        </a:p>
      </dsp:txBody>
      <dsp:txXfrm>
        <a:off x="2888359" y="2323448"/>
        <a:ext cx="3138680" cy="654963"/>
      </dsp:txXfrm>
    </dsp:sp>
    <dsp:sp modelId="{6EE6661E-F594-4CF0-9752-8EB43C2A5A50}">
      <dsp:nvSpPr>
        <dsp:cNvPr id="0" name=""/>
        <dsp:cNvSpPr/>
      </dsp:nvSpPr>
      <dsp:spPr>
        <a:xfrm>
          <a:off x="2852927" y="3050134"/>
          <a:ext cx="3209544" cy="72582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rtl="0">
            <a:lnSpc>
              <a:spcPct val="90000"/>
            </a:lnSpc>
            <a:spcBef>
              <a:spcPct val="0"/>
            </a:spcBef>
            <a:spcAft>
              <a:spcPct val="35000"/>
            </a:spcAft>
            <a:buNone/>
          </a:pPr>
          <a:r>
            <a:rPr lang="en-GB" sz="3100" kern="1200"/>
            <a:t>Climate</a:t>
          </a:r>
          <a:endParaRPr lang="en-US" sz="3100" kern="1200"/>
        </a:p>
      </dsp:txBody>
      <dsp:txXfrm>
        <a:off x="2888359" y="3085566"/>
        <a:ext cx="3138680" cy="6549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D00B6-C3EC-486B-BDE0-FE7D4EB56839}">
      <dsp:nvSpPr>
        <dsp:cNvPr id="0" name=""/>
        <dsp:cNvSpPr/>
      </dsp:nvSpPr>
      <dsp:spPr>
        <a:xfrm>
          <a:off x="668654" y="0"/>
          <a:ext cx="7578090" cy="377762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1F7D00-6A9F-4286-98B1-282B7633484A}">
      <dsp:nvSpPr>
        <dsp:cNvPr id="0" name=""/>
        <dsp:cNvSpPr/>
      </dsp:nvSpPr>
      <dsp:spPr>
        <a:xfrm>
          <a:off x="2387" y="1133286"/>
          <a:ext cx="2838015" cy="151104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t>Segmentation</a:t>
          </a:r>
          <a:endParaRPr lang="en-US" sz="2800" kern="1200"/>
        </a:p>
      </dsp:txBody>
      <dsp:txXfrm>
        <a:off x="76150" y="1207049"/>
        <a:ext cx="2690489" cy="1363522"/>
      </dsp:txXfrm>
    </dsp:sp>
    <dsp:sp modelId="{B09B3FD3-E127-4385-A36A-18521E93FC86}">
      <dsp:nvSpPr>
        <dsp:cNvPr id="0" name=""/>
        <dsp:cNvSpPr/>
      </dsp:nvSpPr>
      <dsp:spPr>
        <a:xfrm>
          <a:off x="3038692" y="1133286"/>
          <a:ext cx="2838015" cy="151104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t>Target</a:t>
          </a:r>
          <a:endParaRPr lang="en-US" sz="2800" kern="1200"/>
        </a:p>
      </dsp:txBody>
      <dsp:txXfrm>
        <a:off x="3112455" y="1207049"/>
        <a:ext cx="2690489" cy="1363522"/>
      </dsp:txXfrm>
    </dsp:sp>
    <dsp:sp modelId="{C0A86AB0-D463-4209-A1FD-5C76B0B22E8B}">
      <dsp:nvSpPr>
        <dsp:cNvPr id="0" name=""/>
        <dsp:cNvSpPr/>
      </dsp:nvSpPr>
      <dsp:spPr>
        <a:xfrm>
          <a:off x="6074997" y="1133286"/>
          <a:ext cx="2838015" cy="151104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t>Positioning</a:t>
          </a:r>
          <a:endParaRPr lang="en-US" sz="2800" kern="1200"/>
        </a:p>
      </dsp:txBody>
      <dsp:txXfrm>
        <a:off x="6148760" y="1207049"/>
        <a:ext cx="2690489" cy="13635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7B8A9-5EA5-46FE-8DCC-98CCCF771352}">
      <dsp:nvSpPr>
        <dsp:cNvPr id="0" name=""/>
        <dsp:cNvSpPr/>
      </dsp:nvSpPr>
      <dsp:spPr>
        <a:xfrm>
          <a:off x="1673" y="108342"/>
          <a:ext cx="3560936" cy="356093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rtl="0">
            <a:lnSpc>
              <a:spcPct val="90000"/>
            </a:lnSpc>
            <a:spcBef>
              <a:spcPct val="0"/>
            </a:spcBef>
            <a:spcAft>
              <a:spcPct val="35000"/>
            </a:spcAft>
            <a:buNone/>
          </a:pPr>
          <a:r>
            <a:rPr lang="en-GB" sz="3500" kern="1200"/>
            <a:t>Perceptual positioning map: </a:t>
          </a:r>
          <a:endParaRPr lang="en-US" sz="3500" kern="1200"/>
        </a:p>
      </dsp:txBody>
      <dsp:txXfrm>
        <a:off x="523160" y="629829"/>
        <a:ext cx="2517962" cy="2517962"/>
      </dsp:txXfrm>
    </dsp:sp>
    <dsp:sp modelId="{D02E4CEF-1AA9-44D2-86CD-EC3F1A40D228}">
      <dsp:nvSpPr>
        <dsp:cNvPr id="0" name=""/>
        <dsp:cNvSpPr/>
      </dsp:nvSpPr>
      <dsp:spPr>
        <a:xfrm>
          <a:off x="3285050" y="-394914"/>
          <a:ext cx="2219658" cy="1201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285050" y="-154551"/>
        <a:ext cx="1859114" cy="721089"/>
      </dsp:txXfrm>
    </dsp:sp>
    <dsp:sp modelId="{5E58DD06-D8EE-4874-97EB-FA33B7DAA126}">
      <dsp:nvSpPr>
        <dsp:cNvPr id="0" name=""/>
        <dsp:cNvSpPr/>
      </dsp:nvSpPr>
      <dsp:spPr>
        <a:xfrm>
          <a:off x="5352790" y="108342"/>
          <a:ext cx="3560936" cy="3560936"/>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rtl="0">
            <a:lnSpc>
              <a:spcPct val="90000"/>
            </a:lnSpc>
            <a:spcBef>
              <a:spcPct val="0"/>
            </a:spcBef>
            <a:spcAft>
              <a:spcPct val="35000"/>
            </a:spcAft>
            <a:buNone/>
          </a:pPr>
          <a:r>
            <a:rPr lang="en-GB" sz="3500" kern="1200"/>
            <a:t>Bowman's strategy clock: </a:t>
          </a:r>
          <a:endParaRPr lang="en-US" sz="3500" kern="1200"/>
        </a:p>
      </dsp:txBody>
      <dsp:txXfrm>
        <a:off x="5874277" y="629829"/>
        <a:ext cx="2517962" cy="2517962"/>
      </dsp:txXfrm>
    </dsp:sp>
    <dsp:sp modelId="{62AD145B-B772-4774-A98B-D70AFA184769}">
      <dsp:nvSpPr>
        <dsp:cNvPr id="0" name=""/>
        <dsp:cNvSpPr/>
      </dsp:nvSpPr>
      <dsp:spPr>
        <a:xfrm rot="10800000">
          <a:off x="3410691" y="2970720"/>
          <a:ext cx="2219658" cy="12018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3771235" y="3211083"/>
        <a:ext cx="1859114" cy="721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4D8EEA-4D56-4897-9FAB-27194DE4C1D8}">
      <dsp:nvSpPr>
        <dsp:cNvPr id="0" name=""/>
        <dsp:cNvSpPr/>
      </dsp:nvSpPr>
      <dsp:spPr>
        <a:xfrm>
          <a:off x="1898854" y="0"/>
          <a:ext cx="5117691" cy="5117691"/>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3C9BC4-8E2F-4D46-80BC-4AF985571020}">
      <dsp:nvSpPr>
        <dsp:cNvPr id="0" name=""/>
        <dsp:cNvSpPr/>
      </dsp:nvSpPr>
      <dsp:spPr>
        <a:xfrm>
          <a:off x="2385035" y="486180"/>
          <a:ext cx="1995899" cy="199589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Hilton Hotel offers B2B alliances, franchises, and partnerships to expand its reach and service quality (Tourism4sdgs.org, 2018)</a:t>
          </a:r>
          <a:r>
            <a:rPr lang="en-US" sz="1400" kern="1200"/>
            <a:t>. </a:t>
          </a:r>
        </a:p>
      </dsp:txBody>
      <dsp:txXfrm>
        <a:off x="2482467" y="583612"/>
        <a:ext cx="1801035" cy="1801035"/>
      </dsp:txXfrm>
    </dsp:sp>
    <dsp:sp modelId="{EB1C08F5-5D78-43EA-9AB5-082FDA1D60A5}">
      <dsp:nvSpPr>
        <dsp:cNvPr id="0" name=""/>
        <dsp:cNvSpPr/>
      </dsp:nvSpPr>
      <dsp:spPr>
        <a:xfrm>
          <a:off x="4534465" y="486180"/>
          <a:ext cx="1995899" cy="199589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The hotel corporation offers package packages and promotions. </a:t>
          </a:r>
        </a:p>
      </dsp:txBody>
      <dsp:txXfrm>
        <a:off x="4631897" y="583612"/>
        <a:ext cx="1801035" cy="1801035"/>
      </dsp:txXfrm>
    </dsp:sp>
    <dsp:sp modelId="{A2C110B5-9687-4B35-8894-8A3A20D33537}">
      <dsp:nvSpPr>
        <dsp:cNvPr id="0" name=""/>
        <dsp:cNvSpPr/>
      </dsp:nvSpPr>
      <dsp:spPr>
        <a:xfrm>
          <a:off x="2385035" y="2635610"/>
          <a:ext cx="1995899" cy="199589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With Hilton Hotel's many privileges and resources, franchisees may own and manage Hilton Hotels in their territories. </a:t>
          </a:r>
        </a:p>
      </dsp:txBody>
      <dsp:txXfrm>
        <a:off x="2482467" y="2733042"/>
        <a:ext cx="1801035" cy="1801035"/>
      </dsp:txXfrm>
    </dsp:sp>
    <dsp:sp modelId="{3DE24B0C-A051-4DCA-AB1F-C8C82FDE9247}">
      <dsp:nvSpPr>
        <dsp:cNvPr id="0" name=""/>
        <dsp:cNvSpPr/>
      </dsp:nvSpPr>
      <dsp:spPr>
        <a:xfrm>
          <a:off x="4534465" y="2635610"/>
          <a:ext cx="1995899" cy="1995899"/>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Franchises, alliances, and partnerships help Hilton Hotels grow and benefit its partners.</a:t>
          </a:r>
        </a:p>
      </dsp:txBody>
      <dsp:txXfrm>
        <a:off x="4631897" y="2733042"/>
        <a:ext cx="1801035" cy="1801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254CA-FBDE-4663-914E-B21481B1E4D6}">
      <dsp:nvSpPr>
        <dsp:cNvPr id="0" name=""/>
        <dsp:cNvSpPr/>
      </dsp:nvSpPr>
      <dsp:spPr>
        <a:xfrm>
          <a:off x="0" y="701486"/>
          <a:ext cx="8915400" cy="35977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Government rules and regulations may affect the company's operations and profitability.</a:t>
          </a:r>
          <a:endParaRPr lang="en-US" sz="1500" kern="1200"/>
        </a:p>
      </dsp:txBody>
      <dsp:txXfrm>
        <a:off x="17563" y="719049"/>
        <a:ext cx="8880274" cy="324648"/>
      </dsp:txXfrm>
    </dsp:sp>
    <dsp:sp modelId="{260BDF8A-09B5-4E21-A7DB-DD7ED34EE283}">
      <dsp:nvSpPr>
        <dsp:cNvPr id="0" name=""/>
        <dsp:cNvSpPr/>
      </dsp:nvSpPr>
      <dsp:spPr>
        <a:xfrm>
          <a:off x="0" y="1104461"/>
          <a:ext cx="8915400" cy="35977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Hilton Hotel's profitability may be influenced by inflation and rising operating costs.</a:t>
          </a:r>
          <a:endParaRPr lang="en-US" sz="1500" kern="1200"/>
        </a:p>
      </dsp:txBody>
      <dsp:txXfrm>
        <a:off x="17563" y="1122024"/>
        <a:ext cx="8880274" cy="324648"/>
      </dsp:txXfrm>
    </dsp:sp>
    <dsp:sp modelId="{C65715BB-4025-4D77-84F0-510D48FB50A3}">
      <dsp:nvSpPr>
        <dsp:cNvPr id="0" name=""/>
        <dsp:cNvSpPr/>
      </dsp:nvSpPr>
      <dsp:spPr>
        <a:xfrm>
          <a:off x="0" y="1507435"/>
          <a:ext cx="8915400" cy="35977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The Hilton Hotel serves families, businesspeople, and tourists.</a:t>
          </a:r>
          <a:endParaRPr lang="en-US" sz="1500" kern="1200"/>
        </a:p>
      </dsp:txBody>
      <dsp:txXfrm>
        <a:off x="17563" y="1524998"/>
        <a:ext cx="8880274" cy="324648"/>
      </dsp:txXfrm>
    </dsp:sp>
    <dsp:sp modelId="{3485C808-7CE1-4500-8922-90144274DAEA}">
      <dsp:nvSpPr>
        <dsp:cNvPr id="0" name=""/>
        <dsp:cNvSpPr/>
      </dsp:nvSpPr>
      <dsp:spPr>
        <a:xfrm>
          <a:off x="0" y="1910411"/>
          <a:ext cx="8915400" cy="35977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Online reservation systems and digital marketing help the Hilton Hotel run more efficiently.</a:t>
          </a:r>
          <a:endParaRPr lang="en-US" sz="1500" kern="1200"/>
        </a:p>
      </dsp:txBody>
      <dsp:txXfrm>
        <a:off x="17563" y="1927974"/>
        <a:ext cx="8880274" cy="324648"/>
      </dsp:txXfrm>
    </dsp:sp>
    <dsp:sp modelId="{37724F0A-9932-4472-884B-CCCFD6BDBA93}">
      <dsp:nvSpPr>
        <dsp:cNvPr id="0" name=""/>
        <dsp:cNvSpPr/>
      </dsp:nvSpPr>
      <dsp:spPr>
        <a:xfrm>
          <a:off x="0" y="2313386"/>
          <a:ext cx="8915400" cy="35977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Lawsuits may affect the company's operations and finances (adamkasi, 2023)</a:t>
          </a:r>
          <a:r>
            <a:rPr lang="en-US" sz="1500" kern="1200"/>
            <a:t>.</a:t>
          </a:r>
        </a:p>
      </dsp:txBody>
      <dsp:txXfrm>
        <a:off x="17563" y="2330949"/>
        <a:ext cx="8880274" cy="324648"/>
      </dsp:txXfrm>
    </dsp:sp>
    <dsp:sp modelId="{CF5774EE-9F47-4B49-9D5F-C6B6255B23C7}">
      <dsp:nvSpPr>
        <dsp:cNvPr id="0" name=""/>
        <dsp:cNvSpPr/>
      </dsp:nvSpPr>
      <dsp:spPr>
        <a:xfrm>
          <a:off x="0" y="2716361"/>
          <a:ext cx="8915400" cy="35977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The company's operations and profits may be affected by environmental regulations.</a:t>
          </a:r>
          <a:endParaRPr lang="en-US" sz="1500" kern="1200"/>
        </a:p>
      </dsp:txBody>
      <dsp:txXfrm>
        <a:off x="17563" y="2733924"/>
        <a:ext cx="8880274" cy="3246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6E614-636F-4F5F-8BF7-D72603355CFB}">
      <dsp:nvSpPr>
        <dsp:cNvPr id="0" name=""/>
        <dsp:cNvSpPr/>
      </dsp:nvSpPr>
      <dsp:spPr>
        <a:xfrm>
          <a:off x="2570577" y="1688"/>
          <a:ext cx="3774244" cy="377424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a:t>Our marketing plan is to enhance brand awareness and attract a more extensive customer base via the implementation of a multi-channel approach and regular provision of specials and discounts. </a:t>
          </a:r>
          <a:endParaRPr lang="en-US" sz="1800" kern="1200"/>
        </a:p>
      </dsp:txBody>
      <dsp:txXfrm>
        <a:off x="3123302" y="554413"/>
        <a:ext cx="2668794" cy="2668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3F063-F8D5-4F84-AEC2-6F5C569547A6}">
      <dsp:nvSpPr>
        <dsp:cNvPr id="0" name=""/>
        <dsp:cNvSpPr/>
      </dsp:nvSpPr>
      <dsp:spPr>
        <a:xfrm>
          <a:off x="668654" y="0"/>
          <a:ext cx="7578090" cy="377762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F3E72-2E9F-45DD-A6A4-E77E2D154326}">
      <dsp:nvSpPr>
        <dsp:cNvPr id="0" name=""/>
        <dsp:cNvSpPr/>
      </dsp:nvSpPr>
      <dsp:spPr>
        <a:xfrm>
          <a:off x="9577" y="1133286"/>
          <a:ext cx="2869644" cy="151104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The influx of new consumers may be used to assess the effectiveness of the company's advertising. </a:t>
          </a:r>
          <a:endParaRPr lang="en-US" sz="1600" kern="1200"/>
        </a:p>
      </dsp:txBody>
      <dsp:txXfrm>
        <a:off x="83340" y="1207049"/>
        <a:ext cx="2722118" cy="1363522"/>
      </dsp:txXfrm>
    </dsp:sp>
    <dsp:sp modelId="{DEB74665-60AB-413F-81FC-4894412FBA59}">
      <dsp:nvSpPr>
        <dsp:cNvPr id="0" name=""/>
        <dsp:cNvSpPr/>
      </dsp:nvSpPr>
      <dsp:spPr>
        <a:xfrm>
          <a:off x="3022877" y="1133286"/>
          <a:ext cx="2869644" cy="151104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Hilton Hotel may measure the effectiveness of its marketing operations by tracking the growth in brand favourability. </a:t>
          </a:r>
          <a:endParaRPr lang="en-US" sz="1600" kern="1200"/>
        </a:p>
      </dsp:txBody>
      <dsp:txXfrm>
        <a:off x="3096640" y="1207049"/>
        <a:ext cx="2722118" cy="1363522"/>
      </dsp:txXfrm>
    </dsp:sp>
    <dsp:sp modelId="{475D8E05-F39A-4C0E-A660-FFCA398574FD}">
      <dsp:nvSpPr>
        <dsp:cNvPr id="0" name=""/>
        <dsp:cNvSpPr/>
      </dsp:nvSpPr>
      <dsp:spPr>
        <a:xfrm>
          <a:off x="6036178" y="1133286"/>
          <a:ext cx="2869644" cy="1511048"/>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The increasing earnings of the Hilton Hotel may be utilised to assess the effectiveness of the advertising effort. </a:t>
          </a:r>
          <a:endParaRPr lang="en-US" sz="1600" kern="1200"/>
        </a:p>
      </dsp:txBody>
      <dsp:txXfrm>
        <a:off x="6109941" y="1207049"/>
        <a:ext cx="2722118" cy="13635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6BFA8-6857-44AF-B86E-B370B023ECBD}">
      <dsp:nvSpPr>
        <dsp:cNvPr id="0" name=""/>
        <dsp:cNvSpPr/>
      </dsp:nvSpPr>
      <dsp:spPr>
        <a:xfrm>
          <a:off x="0" y="10024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In conclusion, promotions and discounts are used by Hilton Hotels as part of their multi-channel marketing strategy. </a:t>
          </a:r>
          <a:endParaRPr lang="en-US" sz="1700" kern="1200"/>
        </a:p>
      </dsp:txBody>
      <dsp:txXfrm>
        <a:off x="33012" y="133253"/>
        <a:ext cx="8849376" cy="610236"/>
      </dsp:txXfrm>
    </dsp:sp>
    <dsp:sp modelId="{B786CB28-98D4-499F-A54F-60759F86D55E}">
      <dsp:nvSpPr>
        <dsp:cNvPr id="0" name=""/>
        <dsp:cNvSpPr/>
      </dsp:nvSpPr>
      <dsp:spPr>
        <a:xfrm>
          <a:off x="0" y="82546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Competition from hotel chains and home-sharing websites emerged as the most significant opportunity and risk. </a:t>
          </a:r>
          <a:endParaRPr lang="en-US" sz="1700" kern="1200"/>
        </a:p>
      </dsp:txBody>
      <dsp:txXfrm>
        <a:off x="33012" y="858473"/>
        <a:ext cx="8849376" cy="610236"/>
      </dsp:txXfrm>
    </dsp:sp>
    <dsp:sp modelId="{1F72ABF4-8B1B-4A7E-A27D-B9A87AA253CD}">
      <dsp:nvSpPr>
        <dsp:cNvPr id="0" name=""/>
        <dsp:cNvSpPr/>
      </dsp:nvSpPr>
      <dsp:spPr>
        <a:xfrm>
          <a:off x="0" y="155068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The Hilton brand's main selling point is its focus on providing high-quality homes at reasonable prices. </a:t>
          </a:r>
          <a:endParaRPr lang="en-US" sz="1700" kern="1200"/>
        </a:p>
      </dsp:txBody>
      <dsp:txXfrm>
        <a:off x="33012" y="1583693"/>
        <a:ext cx="8849376" cy="610236"/>
      </dsp:txXfrm>
    </dsp:sp>
    <dsp:sp modelId="{543BDBBD-697A-4452-AC39-51F8B5EEFB73}">
      <dsp:nvSpPr>
        <dsp:cNvPr id="0" name=""/>
        <dsp:cNvSpPr/>
      </dsp:nvSpPr>
      <dsp:spPr>
        <a:xfrm>
          <a:off x="0" y="227590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The Hilton Hotels marketing strategy employs several public relations (PR), sales promotion (SP), and direct marketing (DM) channels. </a:t>
          </a:r>
          <a:endParaRPr lang="en-US" sz="1700" kern="1200"/>
        </a:p>
      </dsp:txBody>
      <dsp:txXfrm>
        <a:off x="33012" y="2308913"/>
        <a:ext cx="8849376" cy="610236"/>
      </dsp:txXfrm>
    </dsp:sp>
    <dsp:sp modelId="{F42F971B-1C30-4C49-841A-50B67B4767CF}">
      <dsp:nvSpPr>
        <dsp:cNvPr id="0" name=""/>
        <dsp:cNvSpPr/>
      </dsp:nvSpPr>
      <dsp:spPr>
        <a:xfrm>
          <a:off x="0" y="3001121"/>
          <a:ext cx="8915400" cy="6762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t>The campaign's goal is to boost reservations by 10% over the following six months.</a:t>
          </a:r>
          <a:endParaRPr lang="en-US" sz="1700" kern="1200"/>
        </a:p>
      </dsp:txBody>
      <dsp:txXfrm>
        <a:off x="33012" y="3034133"/>
        <a:ext cx="8849376"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CC3868-BB20-4D77-B406-64455E2F927B}" type="datetimeFigureOut">
              <a:rPr lang="en-GB" smtClean="0"/>
              <a:t>21/09/2023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08B788-5EFF-434B-B583-DE52E64E4F09}" type="slidenum">
              <a:rPr lang="en-GB" smtClean="0"/>
              <a:t>‹#›</a:t>
            </a:fld>
            <a:endParaRPr lang="en-GB"/>
          </a:p>
        </p:txBody>
      </p:sp>
    </p:spTree>
    <p:extLst>
      <p:ext uri="{BB962C8B-B14F-4D97-AF65-F5344CB8AC3E}">
        <p14:creationId xmlns:p14="http://schemas.microsoft.com/office/powerpoint/2010/main" val="321958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purpose of this research is to develop a successful advertising strategy for the Hilton Hotel. One of the biggest hotel chains in the world, Hilton Hotels &amp; Resorts is also Hilton's most well-known and prestigious brand. With sites in the heart of major cities, near airports, conference centres, and renowned vacation spots, the brand caters to both business and leisure travellers. Business frameworks such as STP analysis, SWOT analysis, Bowman's Strategy Clock, and PESTEL analysis will be discussed in this research using the SOSTAC model. In addition, the research will examine the marketing mix used by Hilton Hotel to determine such mix's efficacy.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08B788-5EFF-434B-B583-DE52E64E4F09}" type="slidenum">
              <a:rPr lang="en-GB" smtClean="0"/>
              <a:t>2</a:t>
            </a:fld>
            <a:endParaRPr lang="en-GB"/>
          </a:p>
        </p:txBody>
      </p:sp>
    </p:spTree>
    <p:extLst>
      <p:ext uri="{BB962C8B-B14F-4D97-AF65-F5344CB8AC3E}">
        <p14:creationId xmlns:p14="http://schemas.microsoft.com/office/powerpoint/2010/main" val="1116628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Situation Analysis</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Company: SWOT Analysis of </a:t>
            </a:r>
            <a:r>
              <a:rPr lang="en-GB" sz="1200" b="1" kern="1200" dirty="0">
                <a:solidFill>
                  <a:schemeClr val="tx1"/>
                </a:solidFill>
                <a:effectLst/>
                <a:latin typeface="+mn-lt"/>
                <a:ea typeface="+mn-ea"/>
                <a:cs typeface="+mn-cs"/>
              </a:rPr>
              <a:t>Situation Analysis</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Company: SWOT Analysis of Hilton Hotel</a:t>
            </a:r>
            <a:endParaRPr lang="en-US" sz="1200" b="1" i="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Strengths: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Weaknesses:</a:t>
            </a:r>
            <a:endParaRPr lang="en-US"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Focus on Innovation and Technology.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Global Presence.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Strong Brand Portfolio (admin, 2023)</a:t>
            </a:r>
            <a:r>
              <a:rPr lang="en-US" sz="1200" kern="1200" dirty="0">
                <a:solidFill>
                  <a:schemeClr val="tx1"/>
                </a:solidFill>
                <a:effectLst/>
                <a:latin typeface="+mn-lt"/>
                <a:ea typeface="+mn-ea"/>
                <a:cs typeface="+mn-cs"/>
              </a:rPr>
              <a:t>.</a:t>
            </a:r>
          </a:p>
          <a:p>
            <a:pPr lvl="0"/>
            <a:r>
              <a:rPr lang="en-GB" sz="1200" kern="1200" dirty="0">
                <a:solidFill>
                  <a:schemeClr val="tx1"/>
                </a:solidFill>
                <a:effectLst/>
                <a:latin typeface="+mn-lt"/>
                <a:ea typeface="+mn-ea"/>
                <a:cs typeface="+mn-cs"/>
              </a:rPr>
              <a:t>Competition from Alternative Accommodations.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Regulatory and Legal Risks.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Limited Ownership of Properties.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Opportunities: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of the Hilton </a:t>
            </a:r>
            <a:r>
              <a:rPr lang="en-GB" sz="1200" kern="1200" dirty="0" err="1">
                <a:solidFill>
                  <a:schemeClr val="tx1"/>
                </a:solidFill>
                <a:effectLst/>
                <a:latin typeface="+mn-lt"/>
                <a:ea typeface="+mn-ea"/>
                <a:cs typeface="+mn-cs"/>
              </a:rPr>
              <a:t>Honors</a:t>
            </a:r>
            <a:r>
              <a:rPr lang="en-GB" sz="1200" kern="1200" dirty="0">
                <a:solidFill>
                  <a:schemeClr val="tx1"/>
                </a:solidFill>
                <a:effectLst/>
                <a:latin typeface="+mn-lt"/>
                <a:ea typeface="+mn-ea"/>
                <a:cs typeface="+mn-cs"/>
              </a:rPr>
              <a:t> Program.</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Strategic Acquisitions and Partnerships.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in Emerging Markets.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Intense Competition.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Economic Uncertainty (admin, 2023).</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of the Hilton </a:t>
            </a:r>
            <a:r>
              <a:rPr lang="en-GB" sz="1200" kern="1200" dirty="0" err="1">
                <a:solidFill>
                  <a:schemeClr val="tx1"/>
                </a:solidFill>
                <a:effectLst/>
                <a:latin typeface="+mn-lt"/>
                <a:ea typeface="+mn-ea"/>
                <a:cs typeface="+mn-cs"/>
              </a:rPr>
              <a:t>Honors</a:t>
            </a:r>
            <a:r>
              <a:rPr lang="en-GB" sz="1200" kern="1200" dirty="0">
                <a:solidFill>
                  <a:schemeClr val="tx1"/>
                </a:solidFill>
                <a:effectLst/>
                <a:latin typeface="+mn-lt"/>
                <a:ea typeface="+mn-ea"/>
                <a:cs typeface="+mn-cs"/>
              </a:rPr>
              <a:t> Program.</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Strategic Acquisitions and Partnerships.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in Emerging Markets.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Intense Competition.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Economic Uncertainty (admin, 2023).</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3</a:t>
            </a:fld>
            <a:endParaRPr lang="en-GB"/>
          </a:p>
        </p:txBody>
      </p:sp>
    </p:spTree>
    <p:extLst>
      <p:ext uri="{BB962C8B-B14F-4D97-AF65-F5344CB8AC3E}">
        <p14:creationId xmlns:p14="http://schemas.microsoft.com/office/powerpoint/2010/main" val="3140968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Situation Analysis</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Company: SWOT Analysis of </a:t>
            </a:r>
            <a:r>
              <a:rPr lang="en-GB" sz="1200" b="1" kern="1200" dirty="0">
                <a:solidFill>
                  <a:schemeClr val="tx1"/>
                </a:solidFill>
                <a:effectLst/>
                <a:latin typeface="+mn-lt"/>
                <a:ea typeface="+mn-ea"/>
                <a:cs typeface="+mn-cs"/>
              </a:rPr>
              <a:t>Situation Analysis</a:t>
            </a:r>
            <a:endParaRPr lang="en-US"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Company: SWOT Analysis of Hilton Hotel</a:t>
            </a:r>
            <a:endParaRPr lang="en-US" sz="1200" b="1" i="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Strengths: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Weaknesses:</a:t>
            </a:r>
            <a:endParaRPr lang="en-US" sz="1200" kern="1200" dirty="0">
              <a:solidFill>
                <a:schemeClr val="tx1"/>
              </a:solidFill>
              <a:effectLst/>
              <a:latin typeface="+mn-lt"/>
              <a:ea typeface="+mn-ea"/>
              <a:cs typeface="+mn-cs"/>
            </a:endParaRPr>
          </a:p>
          <a:p>
            <a:pPr lvl="0"/>
            <a:r>
              <a:rPr lang="en-GB" sz="1200" i="1" kern="1200" dirty="0">
                <a:solidFill>
                  <a:schemeClr val="tx1"/>
                </a:solidFill>
                <a:effectLst/>
                <a:latin typeface="+mn-lt"/>
                <a:ea typeface="+mn-ea"/>
                <a:cs typeface="+mn-cs"/>
              </a:rPr>
              <a:t>Focus on Innovation and Technology.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Global Presence.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Strong Brand Portfolio (admin, 2023)</a:t>
            </a:r>
            <a:r>
              <a:rPr lang="en-US" sz="1200" kern="1200" dirty="0">
                <a:solidFill>
                  <a:schemeClr val="tx1"/>
                </a:solidFill>
                <a:effectLst/>
                <a:latin typeface="+mn-lt"/>
                <a:ea typeface="+mn-ea"/>
                <a:cs typeface="+mn-cs"/>
              </a:rPr>
              <a:t>.</a:t>
            </a:r>
          </a:p>
          <a:p>
            <a:pPr lvl="0"/>
            <a:r>
              <a:rPr lang="en-GB" sz="1200" kern="1200" dirty="0">
                <a:solidFill>
                  <a:schemeClr val="tx1"/>
                </a:solidFill>
                <a:effectLst/>
                <a:latin typeface="+mn-lt"/>
                <a:ea typeface="+mn-ea"/>
                <a:cs typeface="+mn-cs"/>
              </a:rPr>
              <a:t>Competition from Alternative Accommodations.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Regulatory and Legal Risks.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Limited Ownership of Properties.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Opportunities: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of the Hilton </a:t>
            </a:r>
            <a:r>
              <a:rPr lang="en-GB" sz="1200" kern="1200" dirty="0" err="1">
                <a:solidFill>
                  <a:schemeClr val="tx1"/>
                </a:solidFill>
                <a:effectLst/>
                <a:latin typeface="+mn-lt"/>
                <a:ea typeface="+mn-ea"/>
                <a:cs typeface="+mn-cs"/>
              </a:rPr>
              <a:t>Honors</a:t>
            </a:r>
            <a:r>
              <a:rPr lang="en-GB" sz="1200" kern="1200" dirty="0">
                <a:solidFill>
                  <a:schemeClr val="tx1"/>
                </a:solidFill>
                <a:effectLst/>
                <a:latin typeface="+mn-lt"/>
                <a:ea typeface="+mn-ea"/>
                <a:cs typeface="+mn-cs"/>
              </a:rPr>
              <a:t> Program.</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Strategic Acquisitions and Partnerships.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in Emerging Markets.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Intense Competition.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Economic Uncertainty (admin, 2023).</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of the Hilton </a:t>
            </a:r>
            <a:r>
              <a:rPr lang="en-GB" sz="1200" kern="1200" dirty="0" err="1">
                <a:solidFill>
                  <a:schemeClr val="tx1"/>
                </a:solidFill>
                <a:effectLst/>
                <a:latin typeface="+mn-lt"/>
                <a:ea typeface="+mn-ea"/>
                <a:cs typeface="+mn-cs"/>
              </a:rPr>
              <a:t>Honors</a:t>
            </a:r>
            <a:r>
              <a:rPr lang="en-GB" sz="1200" kern="1200" dirty="0">
                <a:solidFill>
                  <a:schemeClr val="tx1"/>
                </a:solidFill>
                <a:effectLst/>
                <a:latin typeface="+mn-lt"/>
                <a:ea typeface="+mn-ea"/>
                <a:cs typeface="+mn-cs"/>
              </a:rPr>
              <a:t> Program.</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Strategic Acquisitions and Partnerships.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Expansion in Emerging Markets.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Intense Competition.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Economic Uncertainty (admin, 2023).</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4</a:t>
            </a:fld>
            <a:endParaRPr lang="en-GB"/>
          </a:p>
        </p:txBody>
      </p:sp>
    </p:spTree>
    <p:extLst>
      <p:ext uri="{BB962C8B-B14F-4D97-AF65-F5344CB8AC3E}">
        <p14:creationId xmlns:p14="http://schemas.microsoft.com/office/powerpoint/2010/main" val="2241423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Customers: Segmentation and Targeting/ Customer profile</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Segmentation: Hilton Hotel employs demographic and psychographic segmentation to understand its customers' preferences and requirements. The hotel company segments its clientele by age, income, lifestyle, and travel preferences.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Target: The Hilton Hotel targets leisure and business travellers looking for affordable and convenient lodging. This group covers families, businesspeople, solo travellers, and budget travellers (Research-Methodology, 2016)</a:t>
            </a:r>
            <a:r>
              <a:rPr lang="en-US"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Positioning: Hilton Hotels targets budget-conscious customers with affordable, high-end accommodations. The hotel brand positions itself as a top alternative for budget-conscious guests seeking economical and delightful stays.</a:t>
            </a:r>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5</a:t>
            </a:fld>
            <a:endParaRPr lang="en-GB"/>
          </a:p>
        </p:txBody>
      </p:sp>
    </p:spTree>
    <p:extLst>
      <p:ext uri="{BB962C8B-B14F-4D97-AF65-F5344CB8AC3E}">
        <p14:creationId xmlns:p14="http://schemas.microsoft.com/office/powerpoint/2010/main" val="4088791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Competitors: Perceptual Positioning Map, Bowman’s Strategy Clock</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Perceptual positioning map: Perceptual positioning maps are infographics that depict customers' perceptions of a brand compared to its competitors (Hu and Trivedi, 2020)</a:t>
            </a:r>
            <a:r>
              <a:rPr lang="en-US" sz="1200" kern="1200" dirty="0">
                <a:solidFill>
                  <a:schemeClr val="tx1"/>
                </a:solidFill>
                <a:effectLst/>
                <a:latin typeface="+mn-lt"/>
                <a:ea typeface="+mn-ea"/>
                <a:cs typeface="+mn-cs"/>
              </a:rPr>
              <a:t>. The Hilton Hotel may be marketed as affordable yet luxurious. It may also distinguish itself from luxury hotel chains.</a:t>
            </a:r>
          </a:p>
          <a:p>
            <a:r>
              <a:rPr lang="en-GB" sz="1200" kern="1200" dirty="0">
                <a:solidFill>
                  <a:schemeClr val="tx1"/>
                </a:solidFill>
                <a:effectLst/>
                <a:latin typeface="+mn-lt"/>
                <a:ea typeface="+mn-ea"/>
                <a:cs typeface="+mn-cs"/>
              </a:rPr>
              <a:t>Bowman's strategy clock: Businesses may utilise Bowman's strategy clock to evaluate their competitiveness (Lucidity, 2023)</a:t>
            </a:r>
            <a:r>
              <a:rPr lang="en-US" sz="1200" kern="1200" dirty="0">
                <a:solidFill>
                  <a:schemeClr val="tx1"/>
                </a:solidFill>
                <a:effectLst/>
                <a:latin typeface="+mn-lt"/>
                <a:ea typeface="+mn-ea"/>
                <a:cs typeface="+mn-cs"/>
              </a:rPr>
              <a:t>. Hilton Hotels may separate themselves from the competition by offering affordable prices without compromising facilities or service, according to Bowman's strategy clock. Hilton Hotel thinks this will attract budget-conscious customers and set it apart from expensive competition.</a:t>
            </a:r>
          </a:p>
          <a:p>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6</a:t>
            </a:fld>
            <a:endParaRPr lang="en-GB"/>
          </a:p>
        </p:txBody>
      </p:sp>
    </p:spTree>
    <p:extLst>
      <p:ext uri="{BB962C8B-B14F-4D97-AF65-F5344CB8AC3E}">
        <p14:creationId xmlns:p14="http://schemas.microsoft.com/office/powerpoint/2010/main" val="2468211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Collaborators: Awareness of Organisation B2B Relationships, Partnerships, and Franchises.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Hilton Hotel offers B2B alliances, franchises, and partnerships to expand its reach and service quality (Tourism4sdgs.org, 2018)</a:t>
            </a:r>
            <a:r>
              <a:rPr lang="en-US" sz="1200" kern="1200" dirty="0">
                <a:solidFill>
                  <a:schemeClr val="tx1"/>
                </a:solidFill>
                <a:effectLst/>
                <a:latin typeface="+mn-lt"/>
                <a:ea typeface="+mn-ea"/>
                <a:cs typeface="+mn-cs"/>
              </a:rPr>
              <a:t>. The hotel corporation offers package packages and promotions with travel brokers and airlines and collaborates with local companies to provide travellers services and activities. With Hilton Hotel's many privileges and resources, franchisees may own and manage Hilton Hotels in their territories. Franchises, alliances, and partnerships help Hilton Hotels grow and benefit its partners.</a:t>
            </a:r>
          </a:p>
          <a:p>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7</a:t>
            </a:fld>
            <a:endParaRPr lang="en-GB"/>
          </a:p>
        </p:txBody>
      </p:sp>
    </p:spTree>
    <p:extLst>
      <p:ext uri="{BB962C8B-B14F-4D97-AF65-F5344CB8AC3E}">
        <p14:creationId xmlns:p14="http://schemas.microsoft.com/office/powerpoint/2010/main" val="204848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Climate: PESTEL Analysis of Hilton Hotel </a:t>
            </a:r>
            <a:endParaRPr lang="en-US" sz="1200" b="1" i="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Government rules and regulations may affect the company's operations and profitability.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Hilton Hotel's profitability may be influenced by inflation and rising operating costs.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Hilton Hotel serves families, businesspeople, and tourists.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Online reservation systems and digital marketing help the Hilton Hotel run more efficiently.</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Lawsuits may affect the company's operations and finances (</a:t>
            </a:r>
            <a:r>
              <a:rPr lang="en-GB" sz="1200" kern="1200" dirty="0" err="1">
                <a:solidFill>
                  <a:schemeClr val="tx1"/>
                </a:solidFill>
                <a:effectLst/>
                <a:latin typeface="+mn-lt"/>
                <a:ea typeface="+mn-ea"/>
                <a:cs typeface="+mn-cs"/>
              </a:rPr>
              <a:t>adamkasi</a:t>
            </a:r>
            <a:r>
              <a:rPr lang="en-GB" sz="1200" kern="1200" dirty="0">
                <a:solidFill>
                  <a:schemeClr val="tx1"/>
                </a:solidFill>
                <a:effectLst/>
                <a:latin typeface="+mn-lt"/>
                <a:ea typeface="+mn-ea"/>
                <a:cs typeface="+mn-cs"/>
              </a:rPr>
              <a:t>, 2023)</a:t>
            </a:r>
            <a:r>
              <a:rPr lang="en-US"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company's operations and profits may be affected by environmental regulations.</a:t>
            </a:r>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8</a:t>
            </a:fld>
            <a:endParaRPr lang="en-GB"/>
          </a:p>
        </p:txBody>
      </p:sp>
    </p:spTree>
    <p:extLst>
      <p:ext uri="{BB962C8B-B14F-4D97-AF65-F5344CB8AC3E}">
        <p14:creationId xmlns:p14="http://schemas.microsoft.com/office/powerpoint/2010/main" val="1686838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Objectives </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marketing plan is to enhance brand awareness and attract a more extensive customer base via the implementation of a multi-channel approach and regular provision of specials and discounts. Based on the evaluation conducted by our online booking system, our objective is to achieve a 10% increase in bookings throughout the next six-month period.</a:t>
            </a:r>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9</a:t>
            </a:fld>
            <a:endParaRPr lang="en-GB"/>
          </a:p>
        </p:txBody>
      </p:sp>
    </p:spTree>
    <p:extLst>
      <p:ext uri="{BB962C8B-B14F-4D97-AF65-F5344CB8AC3E}">
        <p14:creationId xmlns:p14="http://schemas.microsoft.com/office/powerpoint/2010/main" val="754367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Strategies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fundamental essence of Hilton Hotel's value proposition is its capacity to provide guests with high-quality accommodation at an affordable cost. The establishment distinguishes itself from other suppliers of affordable accommodations by its provision of many room options, including both standard rooms and family rooms, in addition to a wide array of amenities and services, such as dining facilities and conference venues. Marketers will strategically highlight the company's competitive pricing and convenient geographical presence while simultaneously accentuating the attributes of comfort and quality in order to communicate the value offer effectively. Various marketing strategies may be used to achieve this objective, including advertising campaigns, direct mail, influencer marketing, digital marketing, and cooperation with travel agencies and tour operators (Kotler et al., 2020).</a:t>
            </a:r>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10</a:t>
            </a:fld>
            <a:endParaRPr lang="en-GB"/>
          </a:p>
        </p:txBody>
      </p:sp>
    </p:spTree>
    <p:extLst>
      <p:ext uri="{BB962C8B-B14F-4D97-AF65-F5344CB8AC3E}">
        <p14:creationId xmlns:p14="http://schemas.microsoft.com/office/powerpoint/2010/main" val="1367744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Tactics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term "communication mix" describes a variety of strategies used to market a business or its goods to a particular audience (Smith and </a:t>
            </a:r>
            <a:r>
              <a:rPr lang="en-GB" sz="1200" kern="1200" dirty="0" err="1">
                <a:solidFill>
                  <a:schemeClr val="tx1"/>
                </a:solidFill>
                <a:effectLst/>
                <a:latin typeface="+mn-lt"/>
                <a:ea typeface="+mn-ea"/>
                <a:cs typeface="+mn-cs"/>
              </a:rPr>
              <a:t>Zook</a:t>
            </a:r>
            <a:r>
              <a:rPr lang="en-GB" sz="1200" kern="1200" dirty="0">
                <a:solidFill>
                  <a:schemeClr val="tx1"/>
                </a:solidFill>
                <a:effectLst/>
                <a:latin typeface="+mn-lt"/>
                <a:ea typeface="+mn-ea"/>
                <a:cs typeface="+mn-cs"/>
              </a:rPr>
              <a:t>, 2020). The management of Hilton Hotels can utilise different marketing tools. Some of those are given below.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Public relations: Public relations is the professional discipline concerned with the strategic dissemination of information pertaining to one's goods or services to the broader public, with the aim of eliciting interest and fostering dialogue. The dissemination of information on a film or product via the media immediately before its release or unveiling is a widely used public relations tactic. Public relations play a crucial role in the realm of communications (</a:t>
            </a:r>
            <a:r>
              <a:rPr lang="en-GB" sz="1200" kern="1200" dirty="0" err="1">
                <a:solidFill>
                  <a:schemeClr val="tx1"/>
                </a:solidFill>
                <a:effectLst/>
                <a:latin typeface="+mn-lt"/>
                <a:ea typeface="+mn-ea"/>
                <a:cs typeface="+mn-cs"/>
              </a:rPr>
              <a:t>Bhasin</a:t>
            </a:r>
            <a:r>
              <a:rPr lang="en-GB" sz="1200" kern="1200" dirty="0">
                <a:solidFill>
                  <a:schemeClr val="tx1"/>
                </a:solidFill>
                <a:effectLst/>
                <a:latin typeface="+mn-lt"/>
                <a:ea typeface="+mn-ea"/>
                <a:cs typeface="+mn-cs"/>
              </a:rPr>
              <a:t>, 2017)</a:t>
            </a:r>
            <a:r>
              <a:rPr lang="en-US" sz="1200" kern="1200" dirty="0">
                <a:solidFill>
                  <a:schemeClr val="tx1"/>
                </a:solidFill>
                <a:effectLst/>
                <a:latin typeface="+mn-lt"/>
                <a:ea typeface="+mn-ea"/>
                <a:cs typeface="+mn-cs"/>
              </a:rPr>
              <a:t>. The practice above plays a pivotal role in fostering the establishment of a robust brand identity while concurrently enabling a Hilton Hotel to disclose pertinent details while sustaining the public's engagement progressively.</a:t>
            </a:r>
          </a:p>
          <a:p>
            <a:r>
              <a:rPr lang="en-GB" sz="1200" kern="1200" dirty="0">
                <a:solidFill>
                  <a:schemeClr val="tx1"/>
                </a:solidFill>
                <a:effectLst/>
                <a:latin typeface="+mn-lt"/>
                <a:ea typeface="+mn-ea"/>
                <a:cs typeface="+mn-cs"/>
              </a:rPr>
              <a:t>Sales promotion: An additional facet of sales marketing is offering the customer a rationale for acquiring the goods (Bowie et al., 2017). In order to facilitate the market penetration and sales of the product, it may be essential to provide incentives to dealers or distributors. The use of sales promotion strategies leads to a significant reduction in expenditures and investments. Given the growing prominence of online buying and e-commerce, the use of sales promotions as a marketing tactic is seeing a surge in popularity (</a:t>
            </a:r>
            <a:r>
              <a:rPr lang="en-GB" sz="1200" kern="1200" dirty="0" err="1">
                <a:solidFill>
                  <a:schemeClr val="tx1"/>
                </a:solidFill>
                <a:effectLst/>
                <a:latin typeface="+mn-lt"/>
                <a:ea typeface="+mn-ea"/>
                <a:cs typeface="+mn-cs"/>
              </a:rPr>
              <a:t>Bhasin</a:t>
            </a:r>
            <a:r>
              <a:rPr lang="en-GB" sz="1200" kern="1200" dirty="0">
                <a:solidFill>
                  <a:schemeClr val="tx1"/>
                </a:solidFill>
                <a:effectLst/>
                <a:latin typeface="+mn-lt"/>
                <a:ea typeface="+mn-ea"/>
                <a:cs typeface="+mn-cs"/>
              </a:rPr>
              <a:t>, 2017)</a:t>
            </a:r>
            <a:r>
              <a:rPr lang="en-US" sz="1200" kern="1200" dirty="0">
                <a:solidFill>
                  <a:schemeClr val="tx1"/>
                </a:solidFill>
                <a:effectLst/>
                <a:latin typeface="+mn-lt"/>
                <a:ea typeface="+mn-ea"/>
                <a:cs typeface="+mn-cs"/>
              </a:rPr>
              <a:t>. On a regular basis, individuals are presented with online promotional events labelled as "Sale" or "Deal" that possess a restricted timeframe and aim to stimulate impulsive buying behaviour among customers. As a result of time-limited promotional offers, e-commerce vendors possess the capacity to distribute substantial volumes of merchandise nationwide or to the specific geographic area where their sales are conducted.</a:t>
            </a:r>
          </a:p>
          <a:p>
            <a:r>
              <a:rPr lang="en-GB" sz="1200" kern="1200" dirty="0">
                <a:solidFill>
                  <a:schemeClr val="tx1"/>
                </a:solidFill>
                <a:effectLst/>
                <a:latin typeface="+mn-lt"/>
                <a:ea typeface="+mn-ea"/>
                <a:cs typeface="+mn-cs"/>
              </a:rPr>
              <a:t>Direct marketing: In addition to the benefits of social networking and online purchases, the digital era included a multitude of additional perks. The cost of implementing this technique is much lower compared to the conventional approach of mass media distribution (Jobber et al., 2020). Moreover, if implemented with proficiency, it has the potential to provide even greater effectiveness. The main attraction of digital marketing is the close relationship established between the Hilton Hotel and the client. Marketers may get access to various platforms by using social media marketing, such as email inboxes, Facebook walls, and Twitter feeds. A Hilton Hotel may amass a substantial online fan following via well-executed marketing initiatives.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08B788-5EFF-434B-B583-DE52E64E4F09}" type="slidenum">
              <a:rPr lang="en-GB" smtClean="0"/>
              <a:t>11</a:t>
            </a:fld>
            <a:endParaRPr lang="en-GB"/>
          </a:p>
        </p:txBody>
      </p:sp>
    </p:spTree>
    <p:extLst>
      <p:ext uri="{BB962C8B-B14F-4D97-AF65-F5344CB8AC3E}">
        <p14:creationId xmlns:p14="http://schemas.microsoft.com/office/powerpoint/2010/main" val="6433687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Action</a:t>
            </a:r>
            <a:endParaRPr lang="en-US" sz="1200" b="1" i="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Marketing activities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Month 1</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Month 2</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Month 3</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Month 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Public relations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Sales promotions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Direct marketing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using a range of communication methods, the Hilton Hotel can reach a larger audience and have a better impact. This bodes well for efficiently reaching one's target audience and attracting the perfect buyers for one's products.</a:t>
            </a:r>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12</a:t>
            </a:fld>
            <a:endParaRPr lang="en-GB"/>
          </a:p>
        </p:txBody>
      </p:sp>
    </p:spTree>
    <p:extLst>
      <p:ext uri="{BB962C8B-B14F-4D97-AF65-F5344CB8AC3E}">
        <p14:creationId xmlns:p14="http://schemas.microsoft.com/office/powerpoint/2010/main" val="3106311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Control</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influx of new consumers may be used to assess the effectiveness of the company's advertising. Hilton Hotels may be able to measure how successful its methods are by tracking the pace at which the number of new clients grows.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Hilton Hotel may measure the effectiveness of its marketing operations by tracking the growth in brand favourability. Consumer feedback, survey findings, and brand recognition studies are all accurate markers of this.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increasing earnings of the Hilton Hotel may be utilised to assess the effectiveness of the advertising effort. This may be determined by comparing the firm's financial performance before and after the marketing effort, as well as against competitors in the same sector.</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08B788-5EFF-434B-B583-DE52E64E4F09}" type="slidenum">
              <a:rPr lang="en-GB" smtClean="0"/>
              <a:t>13</a:t>
            </a:fld>
            <a:endParaRPr lang="en-GB"/>
          </a:p>
        </p:txBody>
      </p:sp>
    </p:spTree>
    <p:extLst>
      <p:ext uri="{BB962C8B-B14F-4D97-AF65-F5344CB8AC3E}">
        <p14:creationId xmlns:p14="http://schemas.microsoft.com/office/powerpoint/2010/main" val="3333350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In conclusion, promotions and discounts are used by Hilton Hotels as part of their multi-channel marketing strategy to attract new customers and boost brand recognition. According to both the SWOT and PESTEL analyses, competition from hotel chains and home-sharing websites emerged as the most significant opportunity and risk. The Hilton brand's main selling point is its focus on providing high-quality homes at reasonable prices. The Hilton Hotels marketing strategy employs several public relations (PR), sales promotion (SP), and direct marketing (DM) channels. The campaign's goal is to boost reservations by 10% over the following six months.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08B788-5EFF-434B-B583-DE52E64E4F09}" type="slidenum">
              <a:rPr lang="en-GB" smtClean="0"/>
              <a:t>14</a:t>
            </a:fld>
            <a:endParaRPr lang="en-GB"/>
          </a:p>
        </p:txBody>
      </p:sp>
    </p:spTree>
    <p:extLst>
      <p:ext uri="{BB962C8B-B14F-4D97-AF65-F5344CB8AC3E}">
        <p14:creationId xmlns:p14="http://schemas.microsoft.com/office/powerpoint/2010/main" val="15438507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adamkasi</a:t>
            </a:r>
            <a:r>
              <a:rPr lang="en-US" sz="1200" kern="1200" dirty="0">
                <a:solidFill>
                  <a:schemeClr val="tx1"/>
                </a:solidFill>
                <a:effectLst/>
                <a:latin typeface="+mn-lt"/>
                <a:ea typeface="+mn-ea"/>
                <a:cs typeface="+mn-cs"/>
              </a:rPr>
              <a:t> (2023). </a:t>
            </a:r>
            <a:r>
              <a:rPr lang="en-US" sz="1200" i="1" kern="1200" dirty="0">
                <a:solidFill>
                  <a:schemeClr val="tx1"/>
                </a:solidFill>
                <a:effectLst/>
                <a:latin typeface="+mn-lt"/>
                <a:ea typeface="+mn-ea"/>
                <a:cs typeface="+mn-cs"/>
              </a:rPr>
              <a:t>PESTLE Analysis of Hilton Hotel | Free PESTEL Analysis</a:t>
            </a:r>
            <a:r>
              <a:rPr lang="en-US" sz="1200" kern="1200" dirty="0">
                <a:solidFill>
                  <a:schemeClr val="tx1"/>
                </a:solidFill>
                <a:effectLst/>
                <a:latin typeface="+mn-lt"/>
                <a:ea typeface="+mn-ea"/>
                <a:cs typeface="+mn-cs"/>
              </a:rPr>
              <a:t>. [online] Free PESTEL Analysis | Free PESTEL </a:t>
            </a:r>
            <a:r>
              <a:rPr lang="en-US" sz="1200" kern="1200" dirty="0" err="1">
                <a:solidFill>
                  <a:schemeClr val="tx1"/>
                </a:solidFill>
                <a:effectLst/>
                <a:latin typeface="+mn-lt"/>
                <a:ea typeface="+mn-ea"/>
                <a:cs typeface="+mn-cs"/>
              </a:rPr>
              <a:t>Aanlysis</a:t>
            </a:r>
            <a:r>
              <a:rPr lang="en-US" sz="1200" kern="1200" dirty="0">
                <a:solidFill>
                  <a:schemeClr val="tx1"/>
                </a:solidFill>
                <a:effectLst/>
                <a:latin typeface="+mn-lt"/>
                <a:ea typeface="+mn-ea"/>
                <a:cs typeface="+mn-cs"/>
              </a:rPr>
              <a:t>. Available at: https://freepestelanalysis.com/pestle-analysis-of-hilton-hotel/.</a:t>
            </a:r>
          </a:p>
          <a:p>
            <a:r>
              <a:rPr lang="en-US" sz="1200" kern="1200" dirty="0">
                <a:solidFill>
                  <a:schemeClr val="tx1"/>
                </a:solidFill>
                <a:effectLst/>
                <a:latin typeface="+mn-lt"/>
                <a:ea typeface="+mn-ea"/>
                <a:cs typeface="+mn-cs"/>
              </a:rPr>
              <a:t>admin (2023). </a:t>
            </a:r>
            <a:r>
              <a:rPr lang="en-US" sz="1200" i="1" kern="1200" dirty="0">
                <a:solidFill>
                  <a:schemeClr val="tx1"/>
                </a:solidFill>
                <a:effectLst/>
                <a:latin typeface="+mn-lt"/>
                <a:ea typeface="+mn-ea"/>
                <a:cs typeface="+mn-cs"/>
              </a:rPr>
              <a:t>Hilton SWOT Analysis - The Strategy Story</a:t>
            </a:r>
            <a:r>
              <a:rPr lang="en-US" sz="1200" kern="1200" dirty="0">
                <a:solidFill>
                  <a:schemeClr val="tx1"/>
                </a:solidFill>
                <a:effectLst/>
                <a:latin typeface="+mn-lt"/>
                <a:ea typeface="+mn-ea"/>
                <a:cs typeface="+mn-cs"/>
              </a:rPr>
              <a:t>. [online] The Strategy Story - Simplifying Business Strategies. Available at: https://thestrategystory.com/blog/hilton-swot-analysis/.</a:t>
            </a:r>
          </a:p>
          <a:p>
            <a:r>
              <a:rPr lang="en-US" sz="1200" kern="1200" dirty="0" err="1">
                <a:solidFill>
                  <a:schemeClr val="tx1"/>
                </a:solidFill>
                <a:effectLst/>
                <a:latin typeface="+mn-lt"/>
                <a:ea typeface="+mn-ea"/>
                <a:cs typeface="+mn-cs"/>
              </a:rPr>
              <a:t>Bhasin</a:t>
            </a:r>
            <a:r>
              <a:rPr lang="en-US" sz="1200" kern="1200" dirty="0">
                <a:solidFill>
                  <a:schemeClr val="tx1"/>
                </a:solidFill>
                <a:effectLst/>
                <a:latin typeface="+mn-lt"/>
                <a:ea typeface="+mn-ea"/>
                <a:cs typeface="+mn-cs"/>
              </a:rPr>
              <a:t>, H. (2017). </a:t>
            </a:r>
            <a:r>
              <a:rPr lang="en-US" sz="1200" i="1" kern="1200" dirty="0">
                <a:solidFill>
                  <a:schemeClr val="tx1"/>
                </a:solidFill>
                <a:effectLst/>
                <a:latin typeface="+mn-lt"/>
                <a:ea typeface="+mn-ea"/>
                <a:cs typeface="+mn-cs"/>
              </a:rPr>
              <a:t>What is communications mix and its role in Marketing?</a:t>
            </a:r>
            <a:r>
              <a:rPr lang="en-US" sz="1200" kern="1200" dirty="0">
                <a:solidFill>
                  <a:schemeClr val="tx1"/>
                </a:solidFill>
                <a:effectLst/>
                <a:latin typeface="+mn-lt"/>
                <a:ea typeface="+mn-ea"/>
                <a:cs typeface="+mn-cs"/>
              </a:rPr>
              <a:t> [online] Marketing91. Available at: https://www.marketing91.com/communications-mix/.</a:t>
            </a:r>
          </a:p>
          <a:p>
            <a:r>
              <a:rPr lang="en-GB" sz="1200" kern="1200" dirty="0" err="1">
                <a:solidFill>
                  <a:schemeClr val="tx1"/>
                </a:solidFill>
                <a:effectLst/>
                <a:latin typeface="+mn-lt"/>
                <a:ea typeface="+mn-ea"/>
                <a:cs typeface="+mn-cs"/>
              </a:rPr>
              <a:t>Bowie,D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Buttle,F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Brookes,M</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Mariussen,A</a:t>
            </a:r>
            <a:r>
              <a:rPr lang="en-GB" sz="1200" kern="1200" dirty="0">
                <a:solidFill>
                  <a:schemeClr val="tx1"/>
                </a:solidFill>
                <a:effectLst/>
                <a:latin typeface="+mn-lt"/>
                <a:ea typeface="+mn-ea"/>
                <a:cs typeface="+mn-cs"/>
              </a:rPr>
              <a:t> (2017), Hospitality Marketing.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ed</a:t>
            </a:r>
            <a:r>
              <a:rPr lang="en-GB" sz="1200" kern="1200" dirty="0">
                <a:solidFill>
                  <a:schemeClr val="tx1"/>
                </a:solidFill>
                <a:effectLst/>
                <a:latin typeface="+mn-lt"/>
                <a:ea typeface="+mn-ea"/>
                <a:cs typeface="+mn-cs"/>
              </a:rPr>
              <a:t>, Routledge, London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Hu, F. and Trivedi, R.H. (2020). Mapping Hotel Brand Positioning and Competitive Landscapes by text-mining user-generated Content. </a:t>
            </a:r>
            <a:r>
              <a:rPr lang="en-US" sz="1200" i="1" kern="1200" dirty="0">
                <a:solidFill>
                  <a:schemeClr val="tx1"/>
                </a:solidFill>
                <a:effectLst/>
                <a:latin typeface="+mn-lt"/>
                <a:ea typeface="+mn-ea"/>
                <a:cs typeface="+mn-cs"/>
              </a:rPr>
              <a:t>International Journal of Hospitality Management</a:t>
            </a:r>
            <a:r>
              <a:rPr lang="en-US" sz="1200" kern="1200" dirty="0">
                <a:solidFill>
                  <a:schemeClr val="tx1"/>
                </a:solidFill>
                <a:effectLst/>
                <a:latin typeface="+mn-lt"/>
                <a:ea typeface="+mn-ea"/>
                <a:cs typeface="+mn-cs"/>
              </a:rPr>
              <a:t>, 84.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://doi.org/10.1016/j.ijhm.2019.102317.</a:t>
            </a:r>
          </a:p>
          <a:p>
            <a:r>
              <a:rPr lang="en-GB" sz="1200" kern="1200" dirty="0">
                <a:solidFill>
                  <a:schemeClr val="tx1"/>
                </a:solidFill>
                <a:effectLst/>
                <a:latin typeface="+mn-lt"/>
                <a:ea typeface="+mn-ea"/>
                <a:cs typeface="+mn-cs"/>
              </a:rPr>
              <a:t>Jobber, D. and Ellis-Chadwick, F (2020), Principles and practice of marketing. 9th ed. London: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Kotler, P., Armstrong, G., Harris, L. and He, H., 2020. Principles of marketing. 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European </a:t>
            </a:r>
            <a:r>
              <a:rPr lang="en-GB" sz="1200" kern="1200" dirty="0" err="1">
                <a:solidFill>
                  <a:schemeClr val="tx1"/>
                </a:solidFill>
                <a:effectLst/>
                <a:latin typeface="+mn-lt"/>
                <a:ea typeface="+mn-ea"/>
                <a:cs typeface="+mn-cs"/>
              </a:rPr>
              <a:t>ed</a:t>
            </a:r>
            <a:r>
              <a:rPr lang="en-GB" sz="1200" kern="1200" dirty="0">
                <a:solidFill>
                  <a:schemeClr val="tx1"/>
                </a:solidFill>
                <a:effectLst/>
                <a:latin typeface="+mn-lt"/>
                <a:ea typeface="+mn-ea"/>
                <a:cs typeface="+mn-cs"/>
              </a:rPr>
              <a:t>, London: Pearson Education Limited.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Lucidity. (2023). </a:t>
            </a:r>
            <a:r>
              <a:rPr lang="en-US" sz="1200" i="1" kern="1200" dirty="0">
                <a:solidFill>
                  <a:schemeClr val="tx1"/>
                </a:solidFill>
                <a:effectLst/>
                <a:latin typeface="+mn-lt"/>
                <a:ea typeface="+mn-ea"/>
                <a:cs typeface="+mn-cs"/>
              </a:rPr>
              <a:t>Introduction to Bowman’s Strategy Clock | Lucidity</a:t>
            </a:r>
            <a:r>
              <a:rPr lang="en-US" sz="1200" kern="1200" dirty="0">
                <a:solidFill>
                  <a:schemeClr val="tx1"/>
                </a:solidFill>
                <a:effectLst/>
                <a:latin typeface="+mn-lt"/>
                <a:ea typeface="+mn-ea"/>
                <a:cs typeface="+mn-cs"/>
              </a:rPr>
              <a:t>. [online] Available at: https://getlucidity.com/strategy-resources/introduction-to-bowmans-strategy-clock/.</a:t>
            </a:r>
          </a:p>
          <a:p>
            <a:r>
              <a:rPr lang="en-US" sz="1200" kern="1200" dirty="0">
                <a:solidFill>
                  <a:schemeClr val="tx1"/>
                </a:solidFill>
                <a:effectLst/>
                <a:latin typeface="+mn-lt"/>
                <a:ea typeface="+mn-ea"/>
                <a:cs typeface="+mn-cs"/>
              </a:rPr>
              <a:t>Research-Methodology (2016). </a:t>
            </a:r>
            <a:r>
              <a:rPr lang="en-US" sz="1200" i="1" kern="1200" dirty="0">
                <a:solidFill>
                  <a:schemeClr val="tx1"/>
                </a:solidFill>
                <a:effectLst/>
                <a:latin typeface="+mn-lt"/>
                <a:ea typeface="+mn-ea"/>
                <a:cs typeface="+mn-cs"/>
              </a:rPr>
              <a:t>Hilton Hotels Segmentation, Targeting and Positioning - Research-Methodology</a:t>
            </a:r>
            <a:r>
              <a:rPr lang="en-US" sz="1200" kern="1200" dirty="0">
                <a:solidFill>
                  <a:schemeClr val="tx1"/>
                </a:solidFill>
                <a:effectLst/>
                <a:latin typeface="+mn-lt"/>
                <a:ea typeface="+mn-ea"/>
                <a:cs typeface="+mn-cs"/>
              </a:rPr>
              <a:t>. [online] Research-Methodology. Available at: https://research-methodology.net/hilton-hotels-segmentation/.</a:t>
            </a:r>
          </a:p>
          <a:p>
            <a:r>
              <a:rPr lang="en-GB" sz="1200" kern="1200" dirty="0">
                <a:solidFill>
                  <a:schemeClr val="tx1"/>
                </a:solidFill>
                <a:effectLst/>
                <a:latin typeface="+mn-lt"/>
                <a:ea typeface="+mn-ea"/>
                <a:cs typeface="+mn-cs"/>
              </a:rPr>
              <a:t>Smith PR &amp; </a:t>
            </a:r>
            <a:r>
              <a:rPr lang="en-GB" sz="1200" kern="1200" dirty="0" err="1">
                <a:solidFill>
                  <a:schemeClr val="tx1"/>
                </a:solidFill>
                <a:effectLst/>
                <a:latin typeface="+mn-lt"/>
                <a:ea typeface="+mn-ea"/>
                <a:cs typeface="+mn-cs"/>
              </a:rPr>
              <a:t>Zook</a:t>
            </a:r>
            <a:r>
              <a:rPr lang="en-GB" sz="1200" kern="1200" dirty="0">
                <a:solidFill>
                  <a:schemeClr val="tx1"/>
                </a:solidFill>
                <a:effectLst/>
                <a:latin typeface="+mn-lt"/>
                <a:ea typeface="+mn-ea"/>
                <a:cs typeface="+mn-cs"/>
              </a:rPr>
              <a:t> ZE (2020) Marketing Communications.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Kogan</a:t>
            </a:r>
            <a:r>
              <a:rPr lang="en-GB" sz="1200" kern="1200" dirty="0">
                <a:solidFill>
                  <a:schemeClr val="tx1"/>
                </a:solidFill>
                <a:effectLst/>
                <a:latin typeface="+mn-lt"/>
                <a:ea typeface="+mn-ea"/>
                <a:cs typeface="+mn-cs"/>
              </a:rPr>
              <a:t> Page, London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Tourism4sdgs.org. (2018). </a:t>
            </a:r>
            <a:r>
              <a:rPr lang="en-US" sz="1200" i="1" kern="1200" dirty="0">
                <a:solidFill>
                  <a:schemeClr val="tx1"/>
                </a:solidFill>
                <a:effectLst/>
                <a:latin typeface="+mn-lt"/>
                <a:ea typeface="+mn-ea"/>
                <a:cs typeface="+mn-cs"/>
              </a:rPr>
              <a:t>Hilton Worldwide CSR Actions: Education – Awareness , Funds, in kind donations – Tourism for SDGs</a:t>
            </a:r>
            <a:r>
              <a:rPr lang="en-US" sz="1200" kern="1200" dirty="0">
                <a:solidFill>
                  <a:schemeClr val="tx1"/>
                </a:solidFill>
                <a:effectLst/>
                <a:latin typeface="+mn-lt"/>
                <a:ea typeface="+mn-ea"/>
                <a:cs typeface="+mn-cs"/>
              </a:rPr>
              <a:t>. [online] Available at: https://tourism4sdgs.org/company_csr/hilton-worldwide-csr-actions-education-awareness-funds-in-kind-donations/.</a:t>
            </a:r>
          </a:p>
          <a:p>
            <a:endParaRPr lang="en-GB" dirty="0"/>
          </a:p>
        </p:txBody>
      </p:sp>
      <p:sp>
        <p:nvSpPr>
          <p:cNvPr id="4" name="Slide Number Placeholder 3"/>
          <p:cNvSpPr>
            <a:spLocks noGrp="1"/>
          </p:cNvSpPr>
          <p:nvPr>
            <p:ph type="sldNum" sz="quarter" idx="10"/>
          </p:nvPr>
        </p:nvSpPr>
        <p:spPr/>
        <p:txBody>
          <a:bodyPr/>
          <a:lstStyle/>
          <a:p>
            <a:fld id="{7108B788-5EFF-434B-B583-DE52E64E4F09}" type="slidenum">
              <a:rPr lang="en-GB" smtClean="0"/>
              <a:t>15</a:t>
            </a:fld>
            <a:endParaRPr lang="en-GB"/>
          </a:p>
        </p:txBody>
      </p:sp>
    </p:spTree>
    <p:extLst>
      <p:ext uri="{BB962C8B-B14F-4D97-AF65-F5344CB8AC3E}">
        <p14:creationId xmlns:p14="http://schemas.microsoft.com/office/powerpoint/2010/main" val="3752624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F9B7D6-9A0F-49F6-AC49-64CC6A4C8981}"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1249891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F9B7D6-9A0F-49F6-AC49-64CC6A4C8981}"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3611903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F9B7D6-9A0F-49F6-AC49-64CC6A4C8981}"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898791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F9B7D6-9A0F-49F6-AC49-64CC6A4C8981}"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2183078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F9B7D6-9A0F-49F6-AC49-64CC6A4C8981}" type="datetimeFigureOut">
              <a:rPr lang="en-GB" smtClean="0"/>
              <a:t>21/09/2023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38028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F9B7D6-9A0F-49F6-AC49-64CC6A4C8981}" type="datetimeFigureOut">
              <a:rPr lang="en-GB" smtClean="0"/>
              <a:t>21/09/2023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156194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F9B7D6-9A0F-49F6-AC49-64CC6A4C8981}"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3134168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F9B7D6-9A0F-49F6-AC49-64CC6A4C8981}"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70815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F9B7D6-9A0F-49F6-AC49-64CC6A4C8981}"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2839573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F9B7D6-9A0F-49F6-AC49-64CC6A4C8981}"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3613462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F9B7D6-9A0F-49F6-AC49-64CC6A4C8981}"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E08C3BE-B072-4AA5-B9AD-F0191DD2AFD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35281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7F9B7D6-9A0F-49F6-AC49-64CC6A4C8981}"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16315461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7F9B7D6-9A0F-49F6-AC49-64CC6A4C8981}"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E08C3BE-B072-4AA5-B9AD-F0191DD2AFD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50198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7F9B7D6-9A0F-49F6-AC49-64CC6A4C8981}" type="datetimeFigureOut">
              <a:rPr lang="en-GB" smtClean="0"/>
              <a:t>21/09/2023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2956517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F9B7D6-9A0F-49F6-AC49-64CC6A4C8981}"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37377064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F9B7D6-9A0F-49F6-AC49-64CC6A4C8981}"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E08C3BE-B072-4AA5-B9AD-F0191DD2AFD4}" type="slidenum">
              <a:rPr lang="en-GB" smtClean="0"/>
              <a:t>‹#›</a:t>
            </a:fld>
            <a:endParaRPr lang="en-GB"/>
          </a:p>
        </p:txBody>
      </p:sp>
    </p:spTree>
    <p:extLst>
      <p:ext uri="{BB962C8B-B14F-4D97-AF65-F5344CB8AC3E}">
        <p14:creationId xmlns:p14="http://schemas.microsoft.com/office/powerpoint/2010/main" val="2758389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7F9B7D6-9A0F-49F6-AC49-64CC6A4C8981}" type="datetimeFigureOut">
              <a:rPr lang="en-GB" smtClean="0"/>
              <a:t>21/09/2023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E08C3BE-B072-4AA5-B9AD-F0191DD2AFD4}" type="slidenum">
              <a:rPr lang="en-GB" smtClean="0"/>
              <a:t>‹#›</a:t>
            </a:fld>
            <a:endParaRPr lang="en-GB"/>
          </a:p>
        </p:txBody>
      </p:sp>
    </p:spTree>
    <p:extLst>
      <p:ext uri="{BB962C8B-B14F-4D97-AF65-F5344CB8AC3E}">
        <p14:creationId xmlns:p14="http://schemas.microsoft.com/office/powerpoint/2010/main" val="29940705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fontAlgn="base"/>
            <a:r>
              <a:rPr lang="en-GB" b="1" dirty="0"/>
              <a:t>Marketing Essentials</a:t>
            </a:r>
            <a:br>
              <a:rPr lang="en-US" dirty="0"/>
            </a:br>
            <a:r>
              <a:rPr lang="en-GB" b="1" dirty="0"/>
              <a:t>BMIH4005</a:t>
            </a:r>
            <a:br>
              <a:rPr lang="en-US" dirty="0"/>
            </a:br>
            <a:r>
              <a:rPr lang="en-GB" b="1" dirty="0"/>
              <a:t>LEVEL 4</a:t>
            </a:r>
            <a:endParaRPr lang="en-GB" dirty="0"/>
          </a:p>
        </p:txBody>
      </p:sp>
      <p:sp>
        <p:nvSpPr>
          <p:cNvPr id="3" name="Subtitle 2"/>
          <p:cNvSpPr>
            <a:spLocks noGrp="1"/>
          </p:cNvSpPr>
          <p:nvPr>
            <p:ph type="subTitle" idx="1"/>
          </p:nvPr>
        </p:nvSpPr>
        <p:spPr/>
        <p:txBody>
          <a:bodyPr/>
          <a:lstStyle/>
          <a:p>
            <a:endParaRPr lang="en-GB" b="1" dirty="0"/>
          </a:p>
          <a:p>
            <a:r>
              <a:rPr lang="en-GB" b="1" dirty="0"/>
              <a:t>Hilton Hotel</a:t>
            </a:r>
          </a:p>
        </p:txBody>
      </p:sp>
      <p:sp>
        <p:nvSpPr>
          <p:cNvPr id="5" name="TextBox 4">
            <a:extLst>
              <a:ext uri="{FF2B5EF4-FFF2-40B4-BE49-F238E27FC236}">
                <a16:creationId xmlns:a16="http://schemas.microsoft.com/office/drawing/2014/main" id="{CA63201F-093A-42FB-6030-21FBE1022D77}"/>
              </a:ext>
            </a:extLst>
          </p:cNvPr>
          <p:cNvSpPr txBox="1"/>
          <p:nvPr/>
        </p:nvSpPr>
        <p:spPr>
          <a:xfrm>
            <a:off x="472965" y="5727531"/>
            <a:ext cx="6096000" cy="873572"/>
          </a:xfrm>
          <a:prstGeom prst="rect">
            <a:avLst/>
          </a:prstGeom>
          <a:noFill/>
        </p:spPr>
        <p:txBody>
          <a:bodyPr wrap="square">
            <a:spAutoFit/>
          </a:bodyPr>
          <a:lstStyle/>
          <a:p>
            <a:pPr algn="ctr">
              <a:lnSpc>
                <a:spcPct val="150000"/>
              </a:lnSpc>
            </a:pPr>
            <a:r>
              <a:rPr lang="en-GB" sz="1800" kern="100" dirty="0">
                <a:solidFill>
                  <a:srgbClr val="000000"/>
                </a:solidFill>
                <a:effectLst/>
                <a:uFill>
                  <a:solidFill>
                    <a:srgbClr val="000000"/>
                  </a:solidFill>
                </a:uFill>
                <a:latin typeface="Times New Roman" panose="02020603050405020304" pitchFamily="18" charset="0"/>
                <a:ea typeface="Arial" panose="020B0604020202020204" pitchFamily="34" charset="0"/>
                <a:cs typeface="Arial" panose="020B0604020202020204" pitchFamily="34" charset="0"/>
              </a:rPr>
              <a:t>Student ID: 2242476</a:t>
            </a:r>
          </a:p>
          <a:p>
            <a:pPr algn="ctr">
              <a:lnSpc>
                <a:spcPct val="150000"/>
              </a:lnSpc>
            </a:pPr>
            <a:r>
              <a:rPr lang="en-GB" sz="1800" kern="100" dirty="0">
                <a:solidFill>
                  <a:srgbClr val="000000"/>
                </a:solidFill>
                <a:effectLst/>
                <a:uFill>
                  <a:solidFill>
                    <a:srgbClr val="000000"/>
                  </a:solidFill>
                </a:uFill>
                <a:latin typeface="Times New Roman" panose="02020603050405020304" pitchFamily="18" charset="0"/>
                <a:ea typeface="Arial" panose="020B0604020202020204" pitchFamily="34" charset="0"/>
                <a:cs typeface="Arial" panose="020B0604020202020204" pitchFamily="34" charset="0"/>
              </a:rPr>
              <a:t>      Submission date: RESIT</a:t>
            </a:r>
          </a:p>
        </p:txBody>
      </p:sp>
    </p:spTree>
    <p:extLst>
      <p:ext uri="{BB962C8B-B14F-4D97-AF65-F5344CB8AC3E}">
        <p14:creationId xmlns:p14="http://schemas.microsoft.com/office/powerpoint/2010/main" val="4259912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2734485"/>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0885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altLang="en-US" b="1" dirty="0">
                <a:latin typeface="Arial" panose="020B0604020202020204" pitchFamily="34" charset="0"/>
                <a:ea typeface="Times New Roman" panose="02020603050405020304" pitchFamily="18" charset="0"/>
                <a:cs typeface="Arial" panose="020B0604020202020204" pitchFamily="34" charset="0"/>
              </a:rPr>
              <a:t>S</a:t>
            </a:r>
            <a:r>
              <a:rPr lang="en-GB" altLang="en-US" b="1" dirty="0" bmk="">
                <a:latin typeface="Arial" panose="020B0604020202020204" pitchFamily="34" charset="0"/>
                <a:ea typeface="Times New Roman" panose="02020603050405020304" pitchFamily="18" charset="0"/>
                <a:cs typeface="Arial" panose="020B0604020202020204" pitchFamily="34" charset="0"/>
              </a:rPr>
              <a:t>ituation Analysis</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413426453"/>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6995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eaLnBrk="0" fontAlgn="base" hangingPunct="0">
              <a:lnSpc>
                <a:spcPct val="100000"/>
              </a:lnSpc>
              <a:spcAft>
                <a:spcPct val="0"/>
              </a:spcAft>
            </a:pPr>
            <a:r>
              <a:rPr lang="en-GB" altLang="en-US" b="1" i="1" dirty="0" bmk="">
                <a:cs typeface="Arial" panose="020B0604020202020204" pitchFamily="34" charset="0"/>
              </a:rPr>
              <a:t>Company</a:t>
            </a:r>
            <a:endParaRPr lang="en-GB" altLang="en-US" b="1" i="1" dirty="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2171643"/>
              </p:ext>
            </p:extLst>
          </p:nvPr>
        </p:nvGraphicFramePr>
        <p:xfrm>
          <a:off x="3362632" y="2374491"/>
          <a:ext cx="5503555" cy="3871138"/>
        </p:xfrm>
        <a:graphic>
          <a:graphicData uri="http://schemas.openxmlformats.org/drawingml/2006/table">
            <a:tbl>
              <a:tblPr firstRow="1" firstCol="1" bandRow="1">
                <a:tableStyleId>{5C22544A-7EE6-4342-B048-85BDC9FD1C3A}</a:tableStyleId>
              </a:tblPr>
              <a:tblGrid>
                <a:gridCol w="2843555">
                  <a:extLst>
                    <a:ext uri="{9D8B030D-6E8A-4147-A177-3AD203B41FA5}">
                      <a16:colId xmlns:a16="http://schemas.microsoft.com/office/drawing/2014/main" val="421687178"/>
                    </a:ext>
                  </a:extLst>
                </a:gridCol>
                <a:gridCol w="2660000">
                  <a:extLst>
                    <a:ext uri="{9D8B030D-6E8A-4147-A177-3AD203B41FA5}">
                      <a16:colId xmlns:a16="http://schemas.microsoft.com/office/drawing/2014/main" val="2226601489"/>
                    </a:ext>
                  </a:extLst>
                </a:gridCol>
              </a:tblGrid>
              <a:tr h="351922">
                <a:tc>
                  <a:txBody>
                    <a:bodyPr/>
                    <a:lstStyle/>
                    <a:p>
                      <a:pPr marL="0" marR="0" indent="457200" algn="ctr">
                        <a:lnSpc>
                          <a:spcPct val="150000"/>
                        </a:lnSpc>
                        <a:spcBef>
                          <a:spcPts val="0"/>
                        </a:spcBef>
                        <a:spcAft>
                          <a:spcPts val="0"/>
                        </a:spcAft>
                      </a:pPr>
                      <a:r>
                        <a:rPr lang="en-GB" sz="1200" dirty="0">
                          <a:effectLst/>
                        </a:rPr>
                        <a:t>Strengths: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indent="457200" algn="ctr">
                        <a:lnSpc>
                          <a:spcPct val="150000"/>
                        </a:lnSpc>
                        <a:spcBef>
                          <a:spcPts val="0"/>
                        </a:spcBef>
                        <a:spcAft>
                          <a:spcPts val="0"/>
                        </a:spcAft>
                      </a:pPr>
                      <a:r>
                        <a:rPr lang="en-GB" sz="1200">
                          <a:effectLst/>
                        </a:rPr>
                        <a:t>Weaknesses: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114639"/>
                  </a:ext>
                </a:extLst>
              </a:tr>
              <a:tr h="1407686">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Focus on Innovation and Technology.</a:t>
                      </a:r>
                      <a:endParaRPr lang="en-US" sz="12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Global Presence.</a:t>
                      </a:r>
                      <a:endParaRPr lang="en-US" sz="12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Strong Brand Portfolio (admin, 2023)</a:t>
                      </a:r>
                      <a:r>
                        <a:rPr lang="en-US" sz="1200" dirty="0">
                          <a:effectLst/>
                        </a:rPr>
                        <a:t>.</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200">
                          <a:effectLst/>
                        </a:rPr>
                        <a:t>Competition from Alternative Accommodations.</a:t>
                      </a:r>
                      <a:endParaRPr lang="en-US" sz="12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a:effectLst/>
                        </a:rPr>
                        <a:t>Regulatory and Legal Risks.</a:t>
                      </a:r>
                      <a:endParaRPr lang="en-US" sz="12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a:effectLst/>
                        </a:rPr>
                        <a:t>Limited Ownership of Properties.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3634903"/>
                  </a:ext>
                </a:extLst>
              </a:tr>
              <a:tr h="351922">
                <a:tc>
                  <a:txBody>
                    <a:bodyPr/>
                    <a:lstStyle/>
                    <a:p>
                      <a:pPr marL="0" marR="0" indent="457200" algn="ctr">
                        <a:lnSpc>
                          <a:spcPct val="150000"/>
                        </a:lnSpc>
                        <a:spcBef>
                          <a:spcPts val="0"/>
                        </a:spcBef>
                        <a:spcAft>
                          <a:spcPts val="0"/>
                        </a:spcAft>
                      </a:pPr>
                      <a:r>
                        <a:rPr lang="en-GB" sz="1200" dirty="0">
                          <a:effectLst/>
                        </a:rPr>
                        <a:t>Opportunities:</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indent="457200" algn="ctr">
                        <a:lnSpc>
                          <a:spcPct val="150000"/>
                        </a:lnSpc>
                        <a:spcBef>
                          <a:spcPts val="0"/>
                        </a:spcBef>
                        <a:spcAft>
                          <a:spcPts val="0"/>
                        </a:spcAft>
                      </a:pPr>
                      <a:r>
                        <a:rPr lang="en-GB" sz="1200">
                          <a:effectLst/>
                        </a:rPr>
                        <a:t>Threats: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6818266"/>
                  </a:ext>
                </a:extLst>
              </a:tr>
              <a:tr h="1759608">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200">
                          <a:effectLst/>
                        </a:rPr>
                        <a:t>Expansion of the Hilton Honors Program.</a:t>
                      </a:r>
                      <a:endParaRPr lang="en-US" sz="12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a:effectLst/>
                        </a:rPr>
                        <a:t>Strategic Acquisitions and Partnerships.</a:t>
                      </a:r>
                      <a:endParaRPr lang="en-US" sz="12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a:effectLst/>
                        </a:rPr>
                        <a:t>Expansion in Emerging Markets.</a:t>
                      </a:r>
                      <a:endParaRPr lang="en-US"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Intense Competition.</a:t>
                      </a:r>
                      <a:endParaRPr lang="en-US" sz="12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200" dirty="0">
                          <a:effectLst/>
                        </a:rPr>
                        <a:t>Economic Uncertainty (admin, 2023).</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2094385"/>
                  </a:ext>
                </a:extLst>
              </a:tr>
            </a:tbl>
          </a:graphicData>
        </a:graphic>
      </p:graphicFrame>
    </p:spTree>
    <p:extLst>
      <p:ext uri="{BB962C8B-B14F-4D97-AF65-F5344CB8AC3E}">
        <p14:creationId xmlns:p14="http://schemas.microsoft.com/office/powerpoint/2010/main" val="2904756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Customers</a:t>
            </a:r>
            <a:endParaRPr lang="en-US" b="1" i="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58554694"/>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2556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Competitors:</a:t>
            </a:r>
            <a:endParaRPr lang="en-US" b="1" i="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05683673"/>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557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Collaborators</a:t>
            </a:r>
            <a:endParaRPr lang="en-US" b="1" i="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1271017"/>
              </p:ext>
            </p:extLst>
          </p:nvPr>
        </p:nvGraphicFramePr>
        <p:xfrm>
          <a:off x="2589212" y="1342103"/>
          <a:ext cx="8915400" cy="5117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7272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Climate</a:t>
            </a:r>
            <a:endParaRPr lang="en-US" b="1" i="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09620570"/>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565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Objectives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42982965"/>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4232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Strategies</a:t>
            </a:r>
            <a:endParaRPr lang="en-US" b="1" i="1" dirty="0"/>
          </a:p>
        </p:txBody>
      </p:sp>
      <p:sp>
        <p:nvSpPr>
          <p:cNvPr id="3" name="Content Placeholder 2"/>
          <p:cNvSpPr>
            <a:spLocks noGrp="1"/>
          </p:cNvSpPr>
          <p:nvPr>
            <p:ph idx="1"/>
          </p:nvPr>
        </p:nvSpPr>
        <p:spPr/>
        <p:txBody>
          <a:bodyPr>
            <a:normAutofit/>
          </a:bodyPr>
          <a:lstStyle/>
          <a:p>
            <a:r>
              <a:rPr lang="en-GB" dirty="0"/>
              <a:t>The fundamental essence of Hilton Hotel's value proposition is its capacity to provide guests with high-quality accommodation at an affordable cost.</a:t>
            </a:r>
          </a:p>
          <a:p>
            <a:r>
              <a:rPr lang="en-GB" dirty="0"/>
              <a:t>Marketers will strategically highlight the company's competitive pricing and convenient geographical presence. </a:t>
            </a:r>
          </a:p>
          <a:p>
            <a:r>
              <a:rPr lang="en-GB" dirty="0"/>
              <a:t>Various marketing strategies may be used to achieve this objective (Kotler et al., 2020).</a:t>
            </a:r>
          </a:p>
        </p:txBody>
      </p:sp>
    </p:spTree>
    <p:extLst>
      <p:ext uri="{BB962C8B-B14F-4D97-AF65-F5344CB8AC3E}">
        <p14:creationId xmlns:p14="http://schemas.microsoft.com/office/powerpoint/2010/main" val="2695954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Tactics</a:t>
            </a:r>
            <a:endParaRPr lang="en-GB" dirty="0"/>
          </a:p>
        </p:txBody>
      </p:sp>
      <p:sp>
        <p:nvSpPr>
          <p:cNvPr id="3" name="Content Placeholder 2"/>
          <p:cNvSpPr>
            <a:spLocks noGrp="1"/>
          </p:cNvSpPr>
          <p:nvPr>
            <p:ph idx="1"/>
          </p:nvPr>
        </p:nvSpPr>
        <p:spPr/>
        <p:txBody>
          <a:bodyPr>
            <a:normAutofit/>
          </a:bodyPr>
          <a:lstStyle/>
          <a:p>
            <a:pPr marL="0" indent="0">
              <a:buNone/>
            </a:pPr>
            <a:r>
              <a:rPr lang="en-GB" dirty="0"/>
              <a:t>The term "communication mix" describes a variety of strategies used to market a business (Smith and </a:t>
            </a:r>
            <a:r>
              <a:rPr lang="en-GB" dirty="0" err="1"/>
              <a:t>Zook</a:t>
            </a:r>
            <a:r>
              <a:rPr lang="en-GB" dirty="0"/>
              <a:t>, 2020). </a:t>
            </a:r>
            <a:endParaRPr lang="en-US" dirty="0"/>
          </a:p>
          <a:p>
            <a:pPr lvl="1"/>
            <a:r>
              <a:rPr lang="en-GB" dirty="0"/>
              <a:t>Public relations: </a:t>
            </a:r>
            <a:endParaRPr lang="en-US" dirty="0"/>
          </a:p>
          <a:p>
            <a:pPr lvl="1"/>
            <a:r>
              <a:rPr lang="en-GB" dirty="0"/>
              <a:t>Sales promotion: </a:t>
            </a:r>
            <a:endParaRPr lang="en-US" dirty="0"/>
          </a:p>
          <a:p>
            <a:pPr lvl="1"/>
            <a:r>
              <a:rPr lang="en-GB" dirty="0"/>
              <a:t>Direct marketing: </a:t>
            </a:r>
          </a:p>
        </p:txBody>
      </p:sp>
    </p:spTree>
    <p:extLst>
      <p:ext uri="{BB962C8B-B14F-4D97-AF65-F5344CB8AC3E}">
        <p14:creationId xmlns:p14="http://schemas.microsoft.com/office/powerpoint/2010/main" val="3337941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Action</a:t>
            </a:r>
            <a:endParaRPr lang="en-GB" dirty="0"/>
          </a:p>
        </p:txBody>
      </p:sp>
      <p:pic>
        <p:nvPicPr>
          <p:cNvPr id="6" name="Content Placeholder 5"/>
          <p:cNvPicPr>
            <a:picLocks noGrp="1" noChangeAspect="1"/>
          </p:cNvPicPr>
          <p:nvPr>
            <p:ph idx="1"/>
          </p:nvPr>
        </p:nvPicPr>
        <p:blipFill>
          <a:blip r:embed="rId3"/>
          <a:stretch>
            <a:fillRect/>
          </a:stretch>
        </p:blipFill>
        <p:spPr>
          <a:xfrm>
            <a:off x="2492477" y="2020529"/>
            <a:ext cx="6470548" cy="2923740"/>
          </a:xfrm>
          <a:prstGeom prst="rect">
            <a:avLst/>
          </a:prstGeom>
        </p:spPr>
      </p:pic>
      <p:sp>
        <p:nvSpPr>
          <p:cNvPr id="8" name="TextBox 7"/>
          <p:cNvSpPr txBox="1"/>
          <p:nvPr/>
        </p:nvSpPr>
        <p:spPr>
          <a:xfrm>
            <a:off x="2492477" y="5117690"/>
            <a:ext cx="6784257" cy="1200329"/>
          </a:xfrm>
          <a:prstGeom prst="rect">
            <a:avLst/>
          </a:prstGeom>
          <a:noFill/>
        </p:spPr>
        <p:txBody>
          <a:bodyPr wrap="square" rtlCol="0">
            <a:spAutoFit/>
          </a:bodyPr>
          <a:lstStyle/>
          <a:p>
            <a:r>
              <a:rPr lang="en-GB" dirty="0"/>
              <a:t>By using a range of communication methods, the Hilton Hotel can reach a larger audience and have a better impact. </a:t>
            </a:r>
          </a:p>
          <a:p>
            <a:r>
              <a:rPr lang="en-GB" dirty="0"/>
              <a:t>This bodes well for efficiently reaching one's target audience and attracting the perfect buyers for one's products.</a:t>
            </a:r>
          </a:p>
        </p:txBody>
      </p:sp>
    </p:spTree>
    <p:extLst>
      <p:ext uri="{BB962C8B-B14F-4D97-AF65-F5344CB8AC3E}">
        <p14:creationId xmlns:p14="http://schemas.microsoft.com/office/powerpoint/2010/main" val="1097468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Control</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335889675"/>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0639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02509849"/>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6379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GB" dirty="0"/>
          </a:p>
        </p:txBody>
      </p:sp>
      <p:sp>
        <p:nvSpPr>
          <p:cNvPr id="3" name="Content Placeholder 2"/>
          <p:cNvSpPr>
            <a:spLocks noGrp="1"/>
          </p:cNvSpPr>
          <p:nvPr>
            <p:ph idx="1"/>
          </p:nvPr>
        </p:nvSpPr>
        <p:spPr/>
        <p:txBody>
          <a:bodyPr>
            <a:normAutofit fontScale="55000" lnSpcReduction="20000"/>
          </a:bodyPr>
          <a:lstStyle/>
          <a:p>
            <a:r>
              <a:rPr lang="en-US" dirty="0" err="1"/>
              <a:t>adamkasi</a:t>
            </a:r>
            <a:r>
              <a:rPr lang="en-US" dirty="0"/>
              <a:t> (2023). </a:t>
            </a:r>
            <a:r>
              <a:rPr lang="en-US" i="1" dirty="0"/>
              <a:t>PESTLE Analysis of Hilton Hotel | Free PESTEL Analysis</a:t>
            </a:r>
            <a:r>
              <a:rPr lang="en-US" dirty="0"/>
              <a:t>. [online] Free PESTEL Analysis | Free PESTEL </a:t>
            </a:r>
            <a:r>
              <a:rPr lang="en-US" dirty="0" err="1"/>
              <a:t>Aanlysis</a:t>
            </a:r>
            <a:r>
              <a:rPr lang="en-US" dirty="0"/>
              <a:t>. Available at: https://freepestelanalysis.com/pestle-analysis-of-hilton-hotel/.</a:t>
            </a:r>
          </a:p>
          <a:p>
            <a:r>
              <a:rPr lang="en-US" dirty="0"/>
              <a:t>admin (2023). </a:t>
            </a:r>
            <a:r>
              <a:rPr lang="en-US" i="1" dirty="0"/>
              <a:t>Hilton SWOT Analysis - The Strategy Story</a:t>
            </a:r>
            <a:r>
              <a:rPr lang="en-US" dirty="0"/>
              <a:t>. [online] The Strategy Story - Simplifying Business Strategies. Available at: https://thestrategystory.com/blog/hilton-swot-analysis/.</a:t>
            </a:r>
          </a:p>
          <a:p>
            <a:r>
              <a:rPr lang="en-US" dirty="0" err="1"/>
              <a:t>Bhasin</a:t>
            </a:r>
            <a:r>
              <a:rPr lang="en-US" dirty="0"/>
              <a:t>, H. (2017). </a:t>
            </a:r>
            <a:r>
              <a:rPr lang="en-US" i="1" dirty="0"/>
              <a:t>What is communications mix and its role in Marketing?</a:t>
            </a:r>
            <a:r>
              <a:rPr lang="en-US" dirty="0"/>
              <a:t> [online] Marketing91. Available at: https://www.marketing91.com/communications-mix/.</a:t>
            </a:r>
          </a:p>
          <a:p>
            <a:r>
              <a:rPr lang="en-GB" dirty="0" err="1"/>
              <a:t>Bowie,D</a:t>
            </a:r>
            <a:r>
              <a:rPr lang="en-GB" dirty="0"/>
              <a:t>. </a:t>
            </a:r>
            <a:r>
              <a:rPr lang="en-GB" dirty="0" err="1"/>
              <a:t>Buttle,F</a:t>
            </a:r>
            <a:r>
              <a:rPr lang="en-GB" dirty="0"/>
              <a:t>. </a:t>
            </a:r>
            <a:r>
              <a:rPr lang="en-GB" dirty="0" err="1"/>
              <a:t>Brookes,M</a:t>
            </a:r>
            <a:r>
              <a:rPr lang="en-GB" dirty="0"/>
              <a:t> &amp; </a:t>
            </a:r>
            <a:r>
              <a:rPr lang="en-GB" dirty="0" err="1"/>
              <a:t>Mariussen,A</a:t>
            </a:r>
            <a:r>
              <a:rPr lang="en-GB" dirty="0"/>
              <a:t> (2017), Hospitality Marketing. 3</a:t>
            </a:r>
            <a:r>
              <a:rPr lang="en-GB" baseline="30000" dirty="0"/>
              <a:t>rd</a:t>
            </a:r>
            <a:r>
              <a:rPr lang="en-GB" dirty="0"/>
              <a:t> </a:t>
            </a:r>
            <a:r>
              <a:rPr lang="en-GB" dirty="0" err="1"/>
              <a:t>ed</a:t>
            </a:r>
            <a:r>
              <a:rPr lang="en-GB" dirty="0"/>
              <a:t>, Routledge, London</a:t>
            </a:r>
            <a:endParaRPr lang="en-US" dirty="0"/>
          </a:p>
          <a:p>
            <a:r>
              <a:rPr lang="en-US" dirty="0"/>
              <a:t>Hu, F. and Trivedi, R.H. (2020). Mapping Hotel Brand Positioning and Competitive Landscapes by text-mining user-generated Content. </a:t>
            </a:r>
            <a:r>
              <a:rPr lang="en-US" i="1" dirty="0"/>
              <a:t>International Journal of Hospitality Management</a:t>
            </a:r>
            <a:r>
              <a:rPr lang="en-US" dirty="0"/>
              <a:t>, 84. </a:t>
            </a:r>
            <a:r>
              <a:rPr lang="en-US" dirty="0" err="1"/>
              <a:t>doi:https</a:t>
            </a:r>
            <a:r>
              <a:rPr lang="en-US" dirty="0"/>
              <a:t>://doi.org/10.1016/j.ijhm.2019.102317.</a:t>
            </a:r>
          </a:p>
          <a:p>
            <a:r>
              <a:rPr lang="en-GB" dirty="0"/>
              <a:t>Jobber, D. and Ellis-Chadwick, F (2020), Principles and practice of marketing. 9th ed. London: </a:t>
            </a:r>
            <a:endParaRPr lang="en-US" dirty="0"/>
          </a:p>
          <a:p>
            <a:r>
              <a:rPr lang="en-GB" dirty="0"/>
              <a:t>Kotler, P., Armstrong, G., Harris, L. and He, H., 2020. Principles of marketing. 8</a:t>
            </a:r>
            <a:r>
              <a:rPr lang="en-GB" baseline="30000" dirty="0"/>
              <a:t>th</a:t>
            </a:r>
            <a:r>
              <a:rPr lang="en-GB" dirty="0"/>
              <a:t> European </a:t>
            </a:r>
            <a:r>
              <a:rPr lang="en-GB" dirty="0" err="1"/>
              <a:t>ed</a:t>
            </a:r>
            <a:r>
              <a:rPr lang="en-GB" dirty="0"/>
              <a:t>, London: Pearson Education Limited. </a:t>
            </a:r>
            <a:endParaRPr lang="en-US" dirty="0"/>
          </a:p>
          <a:p>
            <a:r>
              <a:rPr lang="en-US" dirty="0"/>
              <a:t>Lucidity. (2023). </a:t>
            </a:r>
            <a:r>
              <a:rPr lang="en-US" i="1" dirty="0"/>
              <a:t>Introduction to Bowman’s Strategy Clock | Lucidity</a:t>
            </a:r>
            <a:r>
              <a:rPr lang="en-US" dirty="0"/>
              <a:t>. [online] Available at: https://getlucidity.com/strategy-resources/introduction-to-bowmans-strategy-clock/.</a:t>
            </a:r>
          </a:p>
          <a:p>
            <a:r>
              <a:rPr lang="en-US" dirty="0"/>
              <a:t>Research-Methodology (2016). </a:t>
            </a:r>
            <a:r>
              <a:rPr lang="en-US" i="1" dirty="0"/>
              <a:t>Hilton Hotels Segmentation, Targeting and Positioning - Research-Methodology</a:t>
            </a:r>
            <a:r>
              <a:rPr lang="en-US" dirty="0"/>
              <a:t>. [online] Research-Methodology. Available at: https://research-methodology.net/hilton-hotels-segmentation/.</a:t>
            </a:r>
          </a:p>
          <a:p>
            <a:r>
              <a:rPr lang="en-GB" dirty="0"/>
              <a:t>Smith PR &amp; </a:t>
            </a:r>
            <a:r>
              <a:rPr lang="en-GB" dirty="0" err="1"/>
              <a:t>Zook</a:t>
            </a:r>
            <a:r>
              <a:rPr lang="en-GB" dirty="0"/>
              <a:t> ZE (2020) Marketing Communications. 7</a:t>
            </a:r>
            <a:r>
              <a:rPr lang="en-GB" baseline="30000" dirty="0"/>
              <a:t>th</a:t>
            </a:r>
            <a:r>
              <a:rPr lang="en-GB" dirty="0"/>
              <a:t> </a:t>
            </a:r>
            <a:r>
              <a:rPr lang="en-GB" dirty="0" err="1"/>
              <a:t>ed</a:t>
            </a:r>
            <a:r>
              <a:rPr lang="en-GB" dirty="0"/>
              <a:t>, </a:t>
            </a:r>
            <a:r>
              <a:rPr lang="en-GB" dirty="0" err="1"/>
              <a:t>Kogan</a:t>
            </a:r>
            <a:r>
              <a:rPr lang="en-GB" dirty="0"/>
              <a:t> Page, London</a:t>
            </a:r>
            <a:endParaRPr lang="en-US" dirty="0"/>
          </a:p>
          <a:p>
            <a:r>
              <a:rPr lang="en-US" dirty="0"/>
              <a:t>Tourism4sdgs.org. (2018). </a:t>
            </a:r>
            <a:r>
              <a:rPr lang="en-US" i="1" dirty="0"/>
              <a:t>Hilton Worldwide CSR Actions: Education – Awareness , Funds, in kind donations – Tourism for SDGs</a:t>
            </a:r>
            <a:r>
              <a:rPr lang="en-US" dirty="0"/>
              <a:t>. [online] Available at: https://tourism4sdgs.org/company_csr/hilton-worldwide-csr-actions-education-awareness-funds-in-kind-donations/.</a:t>
            </a:r>
          </a:p>
          <a:p>
            <a:endParaRPr lang="en-GB" dirty="0"/>
          </a:p>
        </p:txBody>
      </p:sp>
    </p:spTree>
    <p:extLst>
      <p:ext uri="{BB962C8B-B14F-4D97-AF65-F5344CB8AC3E}">
        <p14:creationId xmlns:p14="http://schemas.microsoft.com/office/powerpoint/2010/main" val="2282551509"/>
      </p:ext>
    </p:extLst>
  </p:cSld>
  <p:clrMapOvr>
    <a:masterClrMapping/>
  </p:clrMapOvr>
</p:sld>
</file>

<file path=ppt/theme/theme1.xml><?xml version="1.0" encoding="utf-8"?>
<a:theme xmlns:a="http://schemas.openxmlformats.org/drawingml/2006/main" name="Wisp">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41</TotalTime>
  <Words>3095</Words>
  <Application>Microsoft Office PowerPoint</Application>
  <PresentationFormat>Widescreen</PresentationFormat>
  <Paragraphs>216</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Symbol</vt:lpstr>
      <vt:lpstr>Times New Roman</vt:lpstr>
      <vt:lpstr>Wingdings 3</vt:lpstr>
      <vt:lpstr>Wisp</vt:lpstr>
      <vt:lpstr>Marketing Essentials BMIH4005 LEVEL 4</vt:lpstr>
      <vt:lpstr>Introduction</vt:lpstr>
      <vt:lpstr>Situation Analysis</vt:lpstr>
      <vt:lpstr>Company</vt:lpstr>
      <vt:lpstr>Customers</vt:lpstr>
      <vt:lpstr>Competitors:</vt:lpstr>
      <vt:lpstr>Collaborators</vt:lpstr>
      <vt:lpstr>Climate</vt:lpstr>
      <vt:lpstr>Objectives</vt:lpstr>
      <vt:lpstr>Strategies</vt:lpstr>
      <vt:lpstr>Tactics</vt:lpstr>
      <vt:lpstr>Action</vt:lpstr>
      <vt:lpstr>Control</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BMIH4005 LEVEL 4</dc:title>
  <dc:creator>simion</dc:creator>
  <cp:lastModifiedBy>Daria S</cp:lastModifiedBy>
  <cp:revision>7</cp:revision>
  <dcterms:created xsi:type="dcterms:W3CDTF">2023-09-19T10:59:35Z</dcterms:created>
  <dcterms:modified xsi:type="dcterms:W3CDTF">2023-09-21T10:48:50Z</dcterms:modified>
</cp:coreProperties>
</file>