
<file path=[Content_Types].xml><?xml version="1.0" encoding="utf-8"?>
<Types xmlns="http://schemas.openxmlformats.org/package/2006/content-types">
  <Default Extension="png" ContentType="image/png"/>
  <Default Extension="gAeW7lGjBoqriGIbccw6gAHaE-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-668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E28808-26D1-4F4B-96F4-F3082078D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008" y="1122362"/>
            <a:ext cx="8816632" cy="357155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2E0C639-B0CD-4365-98A9-C1E5FF6CF4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008" y="5521960"/>
            <a:ext cx="8816632" cy="94487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6780C52-E6BB-4B27-B5D8-2D33B249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77C649-4A0C-4EF2-8FC1-2BCF0BF9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0E03F2-D0FE-49BB-8AEC-E99C4DB2D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24A7CC8F-56A6-423D-B67A-8BA89D3EC911}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583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8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69F01F-198D-4AAD-B4FB-AD3B44981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200"/>
            <a:ext cx="9438640" cy="4114800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20BCC2B-311B-4FB6-B3A5-26F68055A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17160"/>
            <a:ext cx="9438640" cy="802640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9CB73D-2D6B-4FA6-89A4-DCC89F80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A0C188-FF43-44C1-A005-679168D5F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1CD1188-DA27-47B2-8176-31193EEC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651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CB5A25-7E99-42A8-8D6D-648EFE203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30501DC-62B7-42BD-A941-D34E92719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765C5C1-4FD4-4958-99A0-BDADECA33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BD1B234-5D54-44E5-B41D-B205AAF50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E67BCDB-6B96-45D6-B5E9-823A96EB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D239C5F-F16F-4AFD-98D1-FA3BB96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106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B544C1F-0040-4BBF-81A6-FD2E3063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7978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E2894A7-1DA1-44C1-8ED0-716279430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824035"/>
            <a:ext cx="4997132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09AB945-31E2-4B60-9076-CBB8F8594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4997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771B3EA-2E84-4B8B-A104-81BD577424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5080" y="1824035"/>
            <a:ext cx="5000308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38511AB8-302C-476E-B80A-AA739911E3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5080" y="2505075"/>
            <a:ext cx="500030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B47C29-FE34-4E6E-9921-78C54673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CF6B420-A9CE-4BB6-A653-5C3ABC7D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21DF8FE-1179-4798-B16D-AF1DFA26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225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F66F1A-0A68-4048-808F-CD7A9F3B0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9592"/>
            <a:ext cx="10515600" cy="157322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8ACB3E6-5365-48F5-8D2A-0B002BA35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F7D8EE9-4D97-4B2F-8D38-41CB9EE77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12C5952-0A27-4FAB-A3FD-120037876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137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3D08427-909D-4679-9192-BC99557A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08E39A6-1E09-42B5-85B4-7E8B5AB2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8938940-01DD-4C97-8649-E01C3B0ED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015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693B3D-D568-40B4-A73A-1C8EA9A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1818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586EB3-917A-43B7-85BB-D00B5D2F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798" y="987425"/>
            <a:ext cx="5840589" cy="5032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87AC029-3BC1-4637-A7F9-BC786DC26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72360"/>
            <a:ext cx="3691817" cy="34966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190B948-89C5-4AC5-B7A0-17136F5C5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3A6C8C5-652F-46CB-BD26-E262B057F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7FB50CB-E91F-4B71-81F0-800F2B51A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8B69B885-FDB8-4C62-A285-A0CDC49A6B0C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84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3F941E-6445-4840-81AE-104EF7A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6652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3F8B866-E32B-4AE7-AEF3-6974AE328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86120" y="838200"/>
            <a:ext cx="5603238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E2ABB7A-E157-499A-B224-C2313181F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67280"/>
            <a:ext cx="3696652" cy="35017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DC77283-E2B8-405E-BB6E-9F121140E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9F21F05-EB94-417F-B19B-96FF3D9EC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AB7C3C7-B6DB-4064-8E66-9FB770C8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51E233FA-220A-423F-907E-5F81526A28A0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078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F56D52-667C-4E67-9038-A0BDFD8CC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A3E72AC-0272-475A-BD25-2AB7AC1DE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CFBFF2-9ECB-4CDD-87FA-9DD1F87BF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AC12B3-DAF5-4BA7-A3A6-D0284716D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F171AE-4A11-4035-A072-9AC4053F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947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3A52E95-2F50-48D3-B00E-4C259644E7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50174" y="838199"/>
            <a:ext cx="2303626" cy="5338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2617C9B-4E02-49C8-B6DF-65ED3C990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38199"/>
            <a:ext cx="7734300" cy="5338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8ECA10C-AC31-4D80-B78F-08E48CDCB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9AAB5B7-F312-4BC9-A5D3-72E065D1B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C2E489-5442-4698-B6E3-3421A97C2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41F3A7E1-F157-4338-B7F7-9C0A2D60B7FF}"/>
              </a:ext>
            </a:extLst>
          </p:cNvPr>
          <p:cNvCxnSpPr>
            <a:cxnSpLocks/>
          </p:cNvCxnSpPr>
          <p:nvPr/>
        </p:nvCxnSpPr>
        <p:spPr>
          <a:xfrm>
            <a:off x="881133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211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6CCBF3A-D7FB-4B97-8FD5-6FFB20CB1E84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76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AeW7lGjBoqriGIbccw6gAHaE-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5F65A513-D0E8-41DF-A3C9-73374F5124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AC1808-71A7-944E-10E1-9E710FD36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640081"/>
            <a:ext cx="9997440" cy="1261213"/>
          </a:xfrm>
        </p:spPr>
        <p:txBody>
          <a:bodyPr>
            <a:normAutofit/>
          </a:bodyPr>
          <a:lstStyle/>
          <a:p>
            <a:pPr algn="ctr"/>
            <a:r>
              <a:rPr lang="en-US" sz="4100" dirty="0"/>
              <a:t>Explainable AI in Healthcare Diagnostic Systems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94D90E1-3456-7697-1E9E-FD0F513981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7480" y="5246915"/>
            <a:ext cx="9337040" cy="1245325"/>
          </a:xfrm>
        </p:spPr>
        <p:txBody>
          <a:bodyPr anchor="ctr">
            <a:normAutofit fontScale="85000" lnSpcReduction="20000"/>
          </a:bodyPr>
          <a:lstStyle/>
          <a:p>
            <a:pPr algn="ctr"/>
            <a:r>
              <a:rPr lang="en-US" dirty="0"/>
              <a:t>Presentation by;</a:t>
            </a:r>
          </a:p>
          <a:p>
            <a:pPr algn="ctr"/>
            <a:r>
              <a:rPr lang="en-US" sz="2600" dirty="0" smtClean="0"/>
              <a:t>      Student </a:t>
            </a:r>
            <a:r>
              <a:rPr lang="en-US" sz="2600" dirty="0"/>
              <a:t>name: Sravanthi Sangam	     </a:t>
            </a:r>
          </a:p>
          <a:p>
            <a:pPr algn="ctr"/>
            <a:r>
              <a:rPr lang="en-US" sz="2600" dirty="0"/>
              <a:t>Student ID number: 2536458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C341CBB-153E-47C8-A7C1-B11941C401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 flipH="1">
            <a:off x="0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3EE0152-51B4-8D1C-FBAC-A59835C14D47}"/>
              </a:ext>
            </a:extLst>
          </p:cNvPr>
          <p:cNvSpPr txBox="1"/>
          <p:nvPr/>
        </p:nvSpPr>
        <p:spPr>
          <a:xfrm>
            <a:off x="1556657" y="2481943"/>
            <a:ext cx="88065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Module:	Research Methods and Professional Development</a:t>
            </a:r>
          </a:p>
          <a:p>
            <a:pPr algn="ctr"/>
            <a:r>
              <a:rPr lang="fr-FR" sz="2800" dirty="0"/>
              <a:t>Module </a:t>
            </a:r>
            <a:r>
              <a:rPr lang="fr-FR" sz="2800" dirty="0" smtClean="0"/>
              <a:t>code: ACFA7004</a:t>
            </a:r>
            <a:endParaRPr lang="fr-FR" sz="2800" dirty="0"/>
          </a:p>
          <a:p>
            <a:pPr algn="ctr"/>
            <a:r>
              <a:rPr lang="fr-FR" sz="2800" dirty="0" err="1"/>
              <a:t>Lecturer</a:t>
            </a:r>
            <a:r>
              <a:rPr lang="fr-FR" sz="2800" dirty="0"/>
              <a:t>:	Mohamed Ben Farah</a:t>
            </a:r>
          </a:p>
          <a:p>
            <a:pPr algn="ctr"/>
            <a:r>
              <a:rPr lang="en-US" sz="2800" dirty="0"/>
              <a:t>Assignment Title: Presentation</a:t>
            </a:r>
          </a:p>
        </p:txBody>
      </p:sp>
    </p:spTree>
    <p:extLst>
      <p:ext uri="{BB962C8B-B14F-4D97-AF65-F5344CB8AC3E}">
        <p14:creationId xmlns:p14="http://schemas.microsoft.com/office/powerpoint/2010/main" val="3803653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8A9F3-2E56-27D9-FD01-455336773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Research Context and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8CAC37-624F-F2A9-6E9E-FF9DE133A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97" y="1895676"/>
            <a:ext cx="6585857" cy="474210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Deep Neural Networks are rapidly integrating into clinical diagnostic environments to automate complex analytical tasks [1].</a:t>
            </a:r>
          </a:p>
          <a:p>
            <a:r>
              <a:rPr lang="en-US" dirty="0"/>
              <a:t>In radiology these systems actively assist in analyzing chest X-rays, CT images and MRI scans.</a:t>
            </a:r>
          </a:p>
          <a:p>
            <a:r>
              <a:rPr lang="en-US" dirty="0"/>
              <a:t>AI networks are used in pathology for streamlining the classification of digital whole-slide tissue biopsies.</a:t>
            </a:r>
          </a:p>
          <a:p>
            <a:r>
              <a:rPr lang="en-US" dirty="0"/>
              <a:t>Emerging diagnostic systems also leverage multi-modal data for precision cardiotoxicity forecasting [2].</a:t>
            </a:r>
          </a:p>
          <a:p>
            <a:r>
              <a:rPr lang="en-US" dirty="0"/>
              <a:t>Primary clinical goal of utilizing deep neural networks is to accelerate emergency patient triage loops and minimize diagnostic turnaround times.</a:t>
            </a:r>
          </a:p>
          <a:p>
            <a:r>
              <a:rPr lang="en-US" dirty="0"/>
              <a:t>These tools reduce clinician cognitive fatigue by serving as an objective and reliable double-check.</a:t>
            </a:r>
          </a:p>
        </p:txBody>
      </p:sp>
      <p:pic>
        <p:nvPicPr>
          <p:cNvPr id="4" name="Picture 3" descr="Cancers 14 05264 g001">
            <a:extLst>
              <a:ext uri="{FF2B5EF4-FFF2-40B4-BE49-F238E27FC236}">
                <a16:creationId xmlns:a16="http://schemas.microsoft.com/office/drawing/2014/main" xmlns="" id="{68D4FCFA-EB02-CA18-EE34-A99D859FB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1054" y="1895676"/>
            <a:ext cx="5287978" cy="35036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66A551D-30C0-B1DE-D4FB-444C0C23EC1E}"/>
              </a:ext>
            </a:extLst>
          </p:cNvPr>
          <p:cNvSpPr txBox="1"/>
          <p:nvPr/>
        </p:nvSpPr>
        <p:spPr>
          <a:xfrm>
            <a:off x="7021286" y="5595257"/>
            <a:ext cx="4180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1: Application of Deep learning in medicine</a:t>
            </a:r>
          </a:p>
        </p:txBody>
      </p:sp>
    </p:spTree>
    <p:extLst>
      <p:ext uri="{BB962C8B-B14F-4D97-AF65-F5344CB8AC3E}">
        <p14:creationId xmlns:p14="http://schemas.microsoft.com/office/powerpoint/2010/main" val="181324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58C476-E9A8-ED23-65E8-806724407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Literature Review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88EC94-69C4-356C-F6F4-3FF8B7F46B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817914"/>
            <a:ext cx="6019800" cy="435904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Clinical AI has entered a phase of rapid evolution, moving away from rigid and manually encoded expert diagnostic systems [3]. </a:t>
            </a:r>
          </a:p>
          <a:p>
            <a:r>
              <a:rPr lang="en-US" dirty="0"/>
              <a:t>Contemporary healthcare deployments favor highly fluid and deep learning diagnostic architectures.</a:t>
            </a:r>
          </a:p>
          <a:p>
            <a:r>
              <a:rPr lang="en-US" dirty="0"/>
              <a:t>A stark trade-off persists in literature between high-accuracy "black-box" models and simpler, lower-accuracy linear structures [4].</a:t>
            </a:r>
          </a:p>
          <a:p>
            <a:r>
              <a:rPr lang="en-US" dirty="0"/>
              <a:t>Deep architectures achieve superior pattern recognition but naturally limit a user's ability to trace internal reasoning paths [1].</a:t>
            </a:r>
          </a:p>
          <a:p>
            <a:r>
              <a:rPr lang="en-US" dirty="0"/>
              <a:t>International bodies are counteracting this opacity by building strict and protective regulatory standards.</a:t>
            </a:r>
          </a:p>
          <a:p>
            <a:r>
              <a:rPr lang="en-US" dirty="0"/>
              <a:t>The WHO Ethical Guidance frameworks mandate keeping fundamental human rights at the absolute center of digital health.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6E83DA5-C97A-E145-85D7-50AE408D2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17915"/>
            <a:ext cx="5910943" cy="435904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Joint FDA transparency principles demand clear communication regarding data inputs, performance limits and device logic.</a:t>
            </a:r>
          </a:p>
          <a:p>
            <a:r>
              <a:rPr lang="en-US" dirty="0"/>
              <a:t>Effective clinical implementation now relies directly on equipping users to critically assess algorithmic outputs at the point of care.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B3CC4EC-A251-5AFB-560A-0E7579470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199" y="3581399"/>
            <a:ext cx="6050570" cy="23395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472C70D-F884-9A30-EC9F-49288822279C}"/>
              </a:ext>
            </a:extLst>
          </p:cNvPr>
          <p:cNvSpPr txBox="1"/>
          <p:nvPr/>
        </p:nvSpPr>
        <p:spPr>
          <a:xfrm>
            <a:off x="6781800" y="5981819"/>
            <a:ext cx="418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2: Clinical AI applications</a:t>
            </a:r>
          </a:p>
        </p:txBody>
      </p:sp>
    </p:spTree>
    <p:extLst>
      <p:ext uri="{BB962C8B-B14F-4D97-AF65-F5344CB8AC3E}">
        <p14:creationId xmlns:p14="http://schemas.microsoft.com/office/powerpoint/2010/main" val="718065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EF4502-B1DD-A40B-BF14-7E11B281E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The Identified Literature Gap &amp; Research Problem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B3B1E2-8DEF-AF9C-988B-E3FB2861007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sz="2400" b="1" i="0" dirty="0"/>
              <a:t>The Research Problem:</a:t>
            </a:r>
            <a:r>
              <a:rPr lang="en-US" sz="2400" i="0" dirty="0"/>
              <a:t> The opaque "Black Box" nature of high-performing models creates severe clinical accountability, liability and safety risks.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400" b="1" i="0" dirty="0"/>
              <a:t>The Literature Gap:</a:t>
            </a:r>
            <a:r>
              <a:rPr lang="en-US" sz="2400" i="0" dirty="0"/>
              <a:t> Current XAI methods prioritize mathematical neatness or visual plausibility over real-world clinical utility and workflow fit. </a:t>
            </a:r>
          </a:p>
          <a:p>
            <a:endParaRPr lang="en-US" sz="24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AB37C564-10F9-E2A7-DE90-4FAF4A44222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47546739"/>
              </p:ext>
            </p:extLst>
          </p:nvPr>
        </p:nvGraphicFramePr>
        <p:xfrm>
          <a:off x="6172200" y="2011362"/>
          <a:ext cx="5181600" cy="2168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xmlns="" val="2188328113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xmlns="" val="3049907524"/>
                    </a:ext>
                  </a:extLst>
                </a:gridCol>
              </a:tblGrid>
              <a:tr h="433750">
                <a:tc gridSpan="2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The current critical research gap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0325220"/>
                  </a:ext>
                </a:extLst>
              </a:tr>
              <a:tr h="433750"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Algorithmic Metrics 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Clinical Utility Metrics 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36740099"/>
                  </a:ext>
                </a:extLst>
              </a:tr>
              <a:tr h="43375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Spatial/Pixel Heatmaps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Actual Clinician Trust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69555714"/>
                  </a:ext>
                </a:extLst>
              </a:tr>
              <a:tr h="43375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Mathematical Neatness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-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Cognitive Load Changes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2136503"/>
                  </a:ext>
                </a:extLst>
              </a:tr>
              <a:tr h="43375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Plausible Output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-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Error Verification Fit  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61200239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92DE319-B3DC-E930-F2BF-B6B6DAB26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429" y="4180112"/>
            <a:ext cx="4190999" cy="23440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37CEF24-10EB-4B1D-614E-C31E0A6243AC}"/>
              </a:ext>
            </a:extLst>
          </p:cNvPr>
          <p:cNvSpPr txBox="1"/>
          <p:nvPr/>
        </p:nvSpPr>
        <p:spPr>
          <a:xfrm>
            <a:off x="7048500" y="6524160"/>
            <a:ext cx="4180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3: Blackbox models illustration with XAI integration</a:t>
            </a:r>
          </a:p>
        </p:txBody>
      </p:sp>
    </p:spTree>
    <p:extLst>
      <p:ext uri="{BB962C8B-B14F-4D97-AF65-F5344CB8AC3E}">
        <p14:creationId xmlns:p14="http://schemas.microsoft.com/office/powerpoint/2010/main" val="8050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A28851-2A93-2BE8-10E9-CF846C4D9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Research Aim and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930F87-6B72-F38E-D760-3265B3EAED3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/>
              <a:t>Research Aim:</a:t>
            </a:r>
            <a:r>
              <a:rPr lang="en-US" dirty="0"/>
              <a:t> To develop and comprehensively evaluate an explainable and human-centered diagnostic framework that balances algorithmic accuracy with interpretable features to support safe clinical decision-making.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335130B-3EB1-85BA-3FE4-B5BA47A2C42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Smart Research Objectives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To clean and preprocess multi-institutional chest radiography data arrays by month 2.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To train an ensemble convolutional architecture for pulmonary anomaly detection by month 5.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To integrate post-hoc feature attribution layers (Grad-CAM and SHAP) onto the network by month 7.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To quantify cognitive fit and clinician validation performance using standardized human-centered metrics by month 10.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66EAE3F-93DC-94FC-09CB-8272AA027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484" y="3509590"/>
            <a:ext cx="4376057" cy="28870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063734B-21FC-AFAE-6C74-406F84EB4B02}"/>
              </a:ext>
            </a:extLst>
          </p:cNvPr>
          <p:cNvSpPr txBox="1"/>
          <p:nvPr/>
        </p:nvSpPr>
        <p:spPr>
          <a:xfrm>
            <a:off x="1001484" y="6396679"/>
            <a:ext cx="418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4: Future of XAI in healthcare</a:t>
            </a:r>
          </a:p>
        </p:txBody>
      </p:sp>
    </p:spTree>
    <p:extLst>
      <p:ext uri="{BB962C8B-B14F-4D97-AF65-F5344CB8AC3E}">
        <p14:creationId xmlns:p14="http://schemas.microsoft.com/office/powerpoint/2010/main" val="1075802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F574D8-B45B-822F-C5A5-4D0BC53C9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Research Methodology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xmlns="" id="{EF28BED6-BB66-8DD0-0F78-BC6B353DAC22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0" y="2011679"/>
                <a:ext cx="6019800" cy="4650378"/>
              </a:xfrm>
            </p:spPr>
            <p:txBody>
              <a:bodyPr>
                <a:normAutofit/>
              </a:bodyPr>
              <a:lstStyle/>
              <a:p>
                <a:pPr lvl="1">
                  <a:buFont typeface="Wingdings" panose="05000000000000000000" pitchFamily="2" charset="2"/>
                  <a:buChar char="v"/>
                </a:pPr>
                <a:r>
                  <a:rPr lang="en-US" b="1" i="0" dirty="0"/>
                  <a:t>Data Collection Process:</a:t>
                </a:r>
                <a:r>
                  <a:rPr lang="en-US" i="0" dirty="0"/>
                  <a:t> Leverage open-access and verified multi-institutional datasets (e.g., NIH Chest X-ray, Kaggle Pulmonary data).</a:t>
                </a:r>
              </a:p>
              <a:p>
                <a:pPr lvl="1">
                  <a:buFont typeface="Wingdings" panose="05000000000000000000" pitchFamily="2" charset="2"/>
                  <a:buChar char="v"/>
                </a:pPr>
                <a:r>
                  <a:rPr lang="en-US" b="1" i="0" dirty="0"/>
                  <a:t>Algorithmic Development:</a:t>
                </a:r>
                <a:r>
                  <a:rPr lang="en-US" i="0" dirty="0"/>
                  <a:t> Building an ensemble deep convolutional model utilizing transfer learning to maintain premium accuracy. </a:t>
                </a:r>
              </a:p>
              <a:p>
                <a:pPr lvl="1">
                  <a:buFont typeface="Wingdings" panose="05000000000000000000" pitchFamily="2" charset="2"/>
                  <a:buChar char="v"/>
                </a:pPr>
                <a:r>
                  <a:rPr lang="en-US" b="1" i="0" dirty="0"/>
                  <a:t>Explainability Layering:</a:t>
                </a:r>
                <a:endParaRPr lang="en-US" i="0" dirty="0"/>
              </a:p>
              <a:p>
                <a:pPr lvl="2"/>
                <a:r>
                  <a:rPr lang="en-US" dirty="0"/>
                  <a:t>Grad-CAM: Mapping localized pixel gradients to highlight visual tissue anomalies. </a:t>
                </a:r>
              </a:p>
              <a:p>
                <a:pPr lvl="2"/>
                <a:r>
                  <a:rPr lang="en-US" dirty="0"/>
                  <a:t>SHAP/LIME: Quantifying marginal weights of patient covariates (age, sex, clinical history). </a:t>
                </a:r>
              </a:p>
              <a:p>
                <a:pPr lvl="2">
                  <a:buFont typeface="Wingdings" panose="05000000000000000000" pitchFamily="2" charset="2"/>
                  <a:buChar char="v"/>
                </a:pPr>
                <a:r>
                  <a:rPr lang="en-US" b="1" dirty="0"/>
                  <a:t>Evaluation Framework:</a:t>
                </a:r>
                <a:r>
                  <a:rPr lang="en-US" dirty="0"/>
                  <a:t> Utilizing a dual evaluation paradigm checking both Technical Accuracy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/>
                  <a:t>-score, ROC-AUC) and Cognitive Fit (clinician error-tracking speed). </a:t>
                </a:r>
              </a:p>
              <a:p>
                <a:pPr marL="594360" lvl="2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28BED6-BB66-8DD0-0F78-BC6B353DAC2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0" y="2011679"/>
                <a:ext cx="6019800" cy="4650378"/>
              </a:xfrm>
              <a:blipFill>
                <a:blip r:embed="rId2"/>
                <a:stretch>
                  <a:fillRect t="-393" r="-13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89DC9A3-CDCD-329F-4591-44E840509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770" y="1844586"/>
            <a:ext cx="3337962" cy="44284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C3051F0-C91B-8E2B-D6FF-06AACF4B0713}"/>
              </a:ext>
            </a:extLst>
          </p:cNvPr>
          <p:cNvSpPr txBox="1"/>
          <p:nvPr/>
        </p:nvSpPr>
        <p:spPr>
          <a:xfrm>
            <a:off x="6879770" y="6396679"/>
            <a:ext cx="418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5: Methodology Workflow</a:t>
            </a:r>
          </a:p>
        </p:txBody>
      </p:sp>
    </p:spTree>
    <p:extLst>
      <p:ext uri="{BB962C8B-B14F-4D97-AF65-F5344CB8AC3E}">
        <p14:creationId xmlns:p14="http://schemas.microsoft.com/office/powerpoint/2010/main" val="697599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166E1A-EDEF-4BC5-0561-2F2EF8613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Project Planning and Resources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F11C06E6-7A2A-4A1C-0D09-0E79285DA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173729"/>
              </p:ext>
            </p:extLst>
          </p:nvPr>
        </p:nvGraphicFramePr>
        <p:xfrm>
          <a:off x="838200" y="1197429"/>
          <a:ext cx="10515600" cy="4996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xmlns="" val="252959905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76235171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3630168704"/>
                    </a:ext>
                  </a:extLst>
                </a:gridCol>
              </a:tblGrid>
              <a:tr h="89226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Phase Task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Timeline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Crucial Resources Required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xmlns="" val="91895456"/>
                  </a:ext>
                </a:extLst>
              </a:tr>
              <a:tr h="89259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P1: Data Ingestion &amp; Preprocessing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Weeks 1–3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Multi-source open radiography databases, Python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xmlns="" val="2302554865"/>
                  </a:ext>
                </a:extLst>
              </a:tr>
              <a:tr h="89259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P2: Model Training &amp; Ensemble Build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Weeks 4–6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High-Compute GPU Cloud (AWS EC2 / local cluster)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xmlns="" val="2014284802"/>
                  </a:ext>
                </a:extLst>
              </a:tr>
              <a:tr h="89259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P3: XAI Layering &amp; Interface Build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Weeks 7–8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effectLst/>
                        </a:rPr>
                        <a:t>Grad-CAM, SHAP, and Streamlit dashboard libraries</a:t>
                      </a:r>
                      <a:endParaRPr lang="en-US" sz="16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xmlns="" val="682097393"/>
                  </a:ext>
                </a:extLst>
              </a:tr>
              <a:tr h="14265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dirty="0"/>
                        <a:t>P4: Live System Demonstration &amp; Audit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effectLst/>
                        </a:rPr>
                        <a:t>Weeks 9–10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dirty="0"/>
                        <a:t>Interactive Web UI Prototype, Simulated Patient Scan logs</a:t>
                      </a:r>
                      <a:endParaRPr lang="en-US" sz="16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xmlns="" val="1103355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1718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A2915D-A227-800A-79A8-9216DA3BB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Impact and Limitations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598B552-0D45-3C12-E456-4285906CD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627" y="1701800"/>
            <a:ext cx="5725886" cy="4764313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b="1" dirty="0"/>
              <a:t>Potential Project Impacts</a:t>
            </a:r>
          </a:p>
          <a:p>
            <a:r>
              <a:rPr lang="en-US" dirty="0"/>
              <a:t>Proposed framework directly aligns advanced diagnostic software with emerging regulatory guidelines like the EU AI Act.</a:t>
            </a:r>
          </a:p>
          <a:p>
            <a:r>
              <a:rPr lang="en-US" dirty="0"/>
              <a:t>Visual and tabular explanations significantly lower institutional risk under modern clinical governance standards.</a:t>
            </a:r>
          </a:p>
          <a:p>
            <a:r>
              <a:rPr lang="en-US" dirty="0"/>
              <a:t>Exposing structural model blind spots helps eliminate diagnostic errors driven by dangerous shortcut learning.</a:t>
            </a:r>
          </a:p>
          <a:p>
            <a:r>
              <a:rPr lang="en-US" dirty="0"/>
              <a:t>Providing clear and actionable rationale inherently cultivates stronger clinician confidence in digital assistants.</a:t>
            </a:r>
          </a:p>
          <a:p>
            <a:r>
              <a:rPr lang="en-US" dirty="0"/>
              <a:t>Transparent diagnostic processing models ultimately improve patient safety outcomes at the point of care.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AC02A2B-DF3F-5247-61E2-81C6D4AA79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1889261"/>
            <a:ext cx="5889171" cy="24275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/>
              <a:t>Project Limitations</a:t>
            </a:r>
          </a:p>
          <a:p>
            <a:r>
              <a:rPr lang="en-US" sz="1800" dirty="0"/>
              <a:t>Real-time extraction of ensemble feature attributions demands exceptionally high computational resource allocations.</a:t>
            </a:r>
          </a:p>
          <a:p>
            <a:r>
              <a:rPr lang="en-US" sz="1800" dirty="0"/>
              <a:t>Generated explanations remain local to individual cases and lack universal baseline transferability.</a:t>
            </a:r>
          </a:p>
          <a:p>
            <a:r>
              <a:rPr lang="en-US" sz="1800" dirty="0"/>
              <a:t>Post-hoc visualization outputs exhibit sensitive variability when exposed to noisy and </a:t>
            </a:r>
            <a:r>
              <a:rPr lang="en-US" sz="1800" dirty="0" err="1"/>
              <a:t>uncurated</a:t>
            </a:r>
            <a:r>
              <a:rPr lang="en-US" sz="1800" dirty="0"/>
              <a:t> real-world clinical data.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7667D29-033A-61EA-8390-D9C89FB110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771" t="10232" r="9609" b="7495"/>
          <a:stretch>
            <a:fillRect/>
          </a:stretch>
        </p:blipFill>
        <p:spPr>
          <a:xfrm>
            <a:off x="6694713" y="3954164"/>
            <a:ext cx="4321630" cy="25119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E23C8B8-A1B2-7907-44DC-4A923E6ACF4B}"/>
              </a:ext>
            </a:extLst>
          </p:cNvPr>
          <p:cNvSpPr txBox="1"/>
          <p:nvPr/>
        </p:nvSpPr>
        <p:spPr>
          <a:xfrm>
            <a:off x="6879770" y="6396679"/>
            <a:ext cx="4180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Fig 6: Types of XAI Models</a:t>
            </a:r>
          </a:p>
        </p:txBody>
      </p:sp>
    </p:spTree>
    <p:extLst>
      <p:ext uri="{BB962C8B-B14F-4D97-AF65-F5344CB8AC3E}">
        <p14:creationId xmlns:p14="http://schemas.microsoft.com/office/powerpoint/2010/main" val="3919673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936CED-2406-69D8-ADA9-73837E67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1250453-8EEA-1C1F-61BE-0FA17515B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Advanced machine learning provides remarkable power to improve clinical diagnostics but remains bottlenecked by black-box opacity.</a:t>
            </a:r>
          </a:p>
          <a:p>
            <a:r>
              <a:rPr lang="en-US" dirty="0"/>
              <a:t>Explainable AI bridges the identified critical operational gap by transforming uninterpretable models into transparent systems.</a:t>
            </a:r>
          </a:p>
          <a:p>
            <a:r>
              <a:rPr lang="en-US" dirty="0"/>
              <a:t>This research proposal will address a clear literature gap by focusing directly on human factors and real-world clinical utility.</a:t>
            </a:r>
          </a:p>
          <a:p>
            <a:r>
              <a:rPr lang="en-US" dirty="0"/>
              <a:t>Proposed dual-evaluation framework will ensure that algorithmic accuracy balances safely with human cognitive fit.</a:t>
            </a:r>
          </a:p>
          <a:p>
            <a:r>
              <a:rPr lang="en-US" dirty="0"/>
              <a:t>Developing verifiable and interactive dashboards will empower medical professionals to audit automated diagnostic outcomes confidently.</a:t>
            </a:r>
          </a:p>
          <a:p>
            <a:r>
              <a:rPr lang="en-US" dirty="0"/>
              <a:t>True progress in healthcare computing relies on building deep and accountable collaboration between human expertise and machine intelligence.</a:t>
            </a:r>
          </a:p>
        </p:txBody>
      </p:sp>
    </p:spTree>
    <p:extLst>
      <p:ext uri="{BB962C8B-B14F-4D97-AF65-F5344CB8AC3E}">
        <p14:creationId xmlns:p14="http://schemas.microsoft.com/office/powerpoint/2010/main" val="3481405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B6B6F7-AB8A-4A42-5863-936A45C85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2BD0EA-A435-7287-E0FC-A7C13DFC0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1469"/>
            <a:ext cx="10515600" cy="441553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[1] Md. A. B. </a:t>
            </a:r>
            <a:r>
              <a:rPr lang="en-US" dirty="0" err="1"/>
              <a:t>Shiddik</a:t>
            </a:r>
            <a:r>
              <a:rPr lang="en-US" dirty="0"/>
              <a:t>, “Explainable Artificial Intelligence in Healthcare: Current Landscape, Challenges, and Future Directions,” Health Science Reports, vol. 9, no. 3, Mar. 2026, </a:t>
            </a:r>
            <a:r>
              <a:rPr lang="en-US" dirty="0" err="1"/>
              <a:t>doi</a:t>
            </a:r>
            <a:r>
              <a:rPr lang="en-US" dirty="0"/>
              <a:t>: https://doi.org/10.1002/hsr2.72172.</a:t>
            </a:r>
          </a:p>
          <a:p>
            <a:r>
              <a:rPr lang="en-US" dirty="0"/>
              <a:t>[2] S. Wu et al., “</a:t>
            </a:r>
            <a:r>
              <a:rPr lang="en-US" dirty="0" err="1"/>
              <a:t>CardioAI</a:t>
            </a:r>
            <a:r>
              <a:rPr lang="en-US" dirty="0"/>
              <a:t>: A Multimodal AI-based System to Support Symptom Monitoring and Risk Prediction of Cancer Treatment-Induced Cardiotoxicity,” PubMed, pp. 1–22, Apr. 2025, </a:t>
            </a:r>
            <a:r>
              <a:rPr lang="en-US" dirty="0" err="1"/>
              <a:t>doi</a:t>
            </a:r>
            <a:r>
              <a:rPr lang="en-US" dirty="0"/>
              <a:t>: https://doi.org/10.1145/3706598.3714272.</a:t>
            </a:r>
          </a:p>
          <a:p>
            <a:r>
              <a:rPr lang="en-US" dirty="0"/>
              <a:t>[3] [1]U. Nations, “Marine litter, an analytical overview,” Unep.org, vol. 2, no. 1, 2022, </a:t>
            </a:r>
            <a:r>
              <a:rPr lang="en-US" dirty="0" err="1"/>
              <a:t>doi</a:t>
            </a:r>
            <a:r>
              <a:rPr lang="en-US" dirty="0"/>
              <a:t>: https://doi.org/N/A.</a:t>
            </a:r>
          </a:p>
          <a:p>
            <a:r>
              <a:rPr lang="en-US" dirty="0"/>
              <a:t>[4] A. Nicosia, N. Cancilla, J. D. Martín Guerrero, I. Tinnirello, and A. Cipollina, “Artificial Intelligence in Nephrology: From Early Detection to Clinical Management of Kidney Diseases,” Bioengineering, vol. 12, no. 10, p. 1069, Oct. 2025, </a:t>
            </a:r>
            <a:r>
              <a:rPr lang="en-US" dirty="0" err="1"/>
              <a:t>doi</a:t>
            </a:r>
            <a:r>
              <a:rPr lang="en-US" dirty="0"/>
              <a:t>: https://doi.org/10.3390/bioengineering12101069.</a:t>
            </a:r>
          </a:p>
          <a:p>
            <a:r>
              <a:rPr lang="en-US" dirty="0"/>
              <a:t>[5] WHO, “ETHICS AND GOVERNANCE OF ARTIFICIAL INTELLIGENCE FOR HEALTH ETHICS AND GOVERNANCE OF ARTIFICIAL INTELLIGENCE FOR HEALTH,” 2021. Available: https://iris.who.int/bitstream/handle/10665/341996/9789240029200-eng.pdf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657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4D03E45-282C-3C6C-B558-D642A686E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743" y="2213869"/>
            <a:ext cx="6248400" cy="20642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96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194981361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VTI">
  <a:themeElements>
    <a:clrScheme name="Custom 1">
      <a:dk1>
        <a:sysClr val="windowText" lastClr="000000"/>
      </a:dk1>
      <a:lt1>
        <a:sysClr val="window" lastClr="FFFFFF"/>
      </a:lt1>
      <a:dk2>
        <a:srgbClr val="2E3A3C"/>
      </a:dk2>
      <a:lt2>
        <a:srgbClr val="EDE9E7"/>
      </a:lt2>
      <a:accent1>
        <a:srgbClr val="898470"/>
      </a:accent1>
      <a:accent2>
        <a:srgbClr val="7A8773"/>
      </a:accent2>
      <a:accent3>
        <a:srgbClr val="8C845E"/>
      </a:accent3>
      <a:accent4>
        <a:srgbClr val="9F7E56"/>
      </a:accent4>
      <a:accent5>
        <a:srgbClr val="9B7E69"/>
      </a:accent5>
      <a:accent6>
        <a:srgbClr val="AA7862"/>
      </a:accent6>
      <a:hlink>
        <a:srgbClr val="7A8773"/>
      </a:hlink>
      <a:folHlink>
        <a:srgbClr val="9F7E56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ArchwayVTI" id="{309F1D27-9968-4F93-BA7C-3666A757FD2E}" vid="{76D8E8FD-8787-4E56-A14A-C28BF58ABEE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1129</Words>
  <Application>Microsoft Office PowerPoint</Application>
  <PresentationFormat>Custom</PresentationFormat>
  <Paragraphs>98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ArchwayVTI</vt:lpstr>
      <vt:lpstr>Explainable AI in Healthcare Diagnostic Systems</vt:lpstr>
      <vt:lpstr>Research Context and Background</vt:lpstr>
      <vt:lpstr>Literature Review</vt:lpstr>
      <vt:lpstr>The Identified Literature Gap &amp; Research Problem</vt:lpstr>
      <vt:lpstr>Research Aim and Objectives</vt:lpstr>
      <vt:lpstr>Research Methodology</vt:lpstr>
      <vt:lpstr>Project Planning and Resources </vt:lpstr>
      <vt:lpstr>Project Impact and Limitations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Explainable AI in Healthcare Diagnostic Systems</dc:title>
  <dc:creator>DELL</dc:creator>
  <cp:lastModifiedBy>DELL</cp:lastModifiedBy>
  <cp:revision>7</cp:revision>
  <dcterms:created xsi:type="dcterms:W3CDTF">2026-07-01T07:21:42Z</dcterms:created>
  <dcterms:modified xsi:type="dcterms:W3CDTF">2026-07-13T09:44:17Z</dcterms:modified>
</cp:coreProperties>
</file>