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2" r:id="rId9"/>
    <p:sldId id="263" r:id="rId10"/>
    <p:sldId id="274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8" d="100"/>
          <a:sy n="118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86905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915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whitered_curve_20220921/Cover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talog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whitered_curve_20220921/Catalog-bg.svg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ssion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whitered_curve_20220921/Session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whitered_curve_20220921/Session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8650" y="1076325"/>
            <a:ext cx="6339840" cy="962025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465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PRESENTATION</a:t>
            </a:r>
            <a:endParaRPr lang="en-US" sz="4655" dirty="0"/>
          </a:p>
        </p:txBody>
      </p:sp>
      <p:sp>
        <p:nvSpPr>
          <p:cNvPr id="3" name="Text 1"/>
          <p:cNvSpPr/>
          <p:nvPr/>
        </p:nvSpPr>
        <p:spPr>
          <a:xfrm>
            <a:off x="628650" y="3519488"/>
            <a:ext cx="1657350" cy="4095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Group 5</a:t>
            </a:r>
            <a:endParaRPr lang="en-US" sz="1400" dirty="0"/>
          </a:p>
          <a:p>
            <a:pPr marL="0" indent="0" algn="l">
              <a:buNone/>
            </a:pPr>
            <a:r>
              <a:rPr lang="en-US" sz="140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2023-12-01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614488" y="657225"/>
            <a:ext cx="3829050" cy="82867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CONTENTS </a:t>
            </a:r>
            <a:endParaRPr lang="en-US" sz="4200" dirty="0"/>
          </a:p>
        </p:txBody>
      </p:sp>
      <p:sp>
        <p:nvSpPr>
          <p:cNvPr id="3" name="Text 1"/>
          <p:cNvSpPr/>
          <p:nvPr/>
        </p:nvSpPr>
        <p:spPr>
          <a:xfrm>
            <a:off x="1657350" y="1747837"/>
            <a:ext cx="6667500" cy="24050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R="18415" lvl="0">
              <a:lnSpc>
                <a:spcPct val="150000"/>
              </a:lnSpc>
              <a:spcAft>
                <a:spcPts val="800"/>
              </a:spcAft>
            </a:pPr>
            <a:r>
              <a:rPr lang="en-US" altLang="zh-CN" sz="1750" dirty="0"/>
              <a:t>Part1. </a:t>
            </a:r>
            <a:r>
              <a:rPr lang="en-GB" altLang="zh-CN" sz="1750" dirty="0"/>
              <a:t>What is digital forensics, and when is it used in a business setting?</a:t>
            </a:r>
            <a:endParaRPr lang="zh-CN" altLang="zh-CN" sz="1750" dirty="0"/>
          </a:p>
          <a:p>
            <a:pPr>
              <a:lnSpc>
                <a:spcPct val="150000"/>
              </a:lnSpc>
              <a:buSzPct val="100000"/>
            </a:pPr>
            <a:r>
              <a:rPr lang="en-US" altLang="zh-CN" sz="1750" dirty="0"/>
              <a:t>Part2. </a:t>
            </a:r>
            <a:r>
              <a:rPr lang="en-GB" altLang="zh-CN" sz="1750" dirty="0"/>
              <a:t>What is the difference between vulnerability assessment and penetration testing?</a:t>
            </a:r>
            <a:endParaRPr lang="zh-CN" altLang="zh-CN" sz="1750" dirty="0"/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52513" y="1171575"/>
            <a:ext cx="1452563" cy="1243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6300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01</a:t>
            </a:r>
            <a:endParaRPr lang="en-US" sz="6300" dirty="0"/>
          </a:p>
        </p:txBody>
      </p:sp>
      <p:sp>
        <p:nvSpPr>
          <p:cNvPr id="3" name="Text 1"/>
          <p:cNvSpPr/>
          <p:nvPr/>
        </p:nvSpPr>
        <p:spPr>
          <a:xfrm>
            <a:off x="1052513" y="2414588"/>
            <a:ext cx="5101590" cy="1676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digital forensics, and when is it used in a business setting?</a:t>
            </a:r>
            <a:endParaRPr lang="zh-CN" altLang="zh-CN" sz="2400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  <a:p>
            <a:pPr marL="0" indent="0"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4800" y="371475"/>
            <a:ext cx="266700" cy="2667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2950" y="195263"/>
            <a:ext cx="8006715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altLang="zh-CN" sz="26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 1</a:t>
            </a:r>
            <a:endParaRPr lang="en-US" sz="2625" dirty="0"/>
          </a:p>
        </p:txBody>
      </p:sp>
      <p:sp>
        <p:nvSpPr>
          <p:cNvPr id="4" name="Text 1"/>
          <p:cNvSpPr/>
          <p:nvPr/>
        </p:nvSpPr>
        <p:spPr>
          <a:xfrm>
            <a:off x="830873" y="625354"/>
            <a:ext cx="7715250" cy="5524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What is digital</a:t>
            </a:r>
            <a:r>
              <a:rPr lang="en-GB" altLang="zh-CN" sz="1800" kern="100" spc="5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f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orens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i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cs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,</a:t>
            </a:r>
            <a:r>
              <a:rPr lang="en-GB" altLang="zh-CN" sz="1800" kern="100" spc="4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a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n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d</a:t>
            </a:r>
            <a:r>
              <a:rPr lang="en-GB" altLang="zh-CN" sz="1800" kern="100" spc="5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w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he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n</a:t>
            </a:r>
            <a:r>
              <a:rPr lang="en-GB" altLang="zh-CN" sz="1800" kern="100" spc="5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i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s</a:t>
            </a:r>
            <a:r>
              <a:rPr lang="en-GB" altLang="zh-CN" sz="1800" kern="100" spc="5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i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t</a:t>
            </a:r>
            <a:r>
              <a:rPr lang="en-GB" altLang="zh-CN" sz="1800" kern="100" spc="4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use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d</a:t>
            </a:r>
            <a:r>
              <a:rPr lang="en-GB" altLang="zh-CN" sz="1800" kern="100" spc="5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i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n</a:t>
            </a:r>
            <a:r>
              <a:rPr lang="en-GB" altLang="zh-CN" sz="1800" kern="100" spc="4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a</a:t>
            </a:r>
            <a:r>
              <a:rPr lang="en-GB" altLang="zh-CN" sz="1800" kern="100" spc="5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bus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i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nes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s</a:t>
            </a:r>
            <a:r>
              <a:rPr lang="en-GB" altLang="zh-CN" sz="1800" kern="100" spc="5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 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se</a:t>
            </a:r>
            <a:r>
              <a:rPr lang="en-GB" altLang="zh-CN" sz="1800" kern="100" spc="-1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tti</a:t>
            </a:r>
            <a:r>
              <a:rPr lang="en-GB" altLang="zh-CN" sz="1800" kern="100" spc="-5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n</a:t>
            </a: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g?</a:t>
            </a:r>
            <a:endParaRPr lang="zh-CN" altLang="zh-CN" sz="1800" kern="100" dirty="0">
              <a:effectLst/>
              <a:latin typeface="Calibri" panose="020F0502020204030204" pitchFamily="34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SzPct val="100000"/>
            </a:pPr>
            <a:endParaRPr lang="en-US" sz="1680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FF1F5588-5270-A250-2EA5-02AC74A087B0}"/>
              </a:ext>
            </a:extLst>
          </p:cNvPr>
          <p:cNvSpPr txBox="1"/>
          <p:nvPr/>
        </p:nvSpPr>
        <p:spPr>
          <a:xfrm>
            <a:off x="2037532" y="1926079"/>
            <a:ext cx="5068935" cy="1531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Definition: Digital forensics is a branch of forensic science that involves the identification, preservation, analysis, and presentation of electronic evidence in legal cases. It is used to investigate and respond to cyber incidents.</a:t>
            </a: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4800" y="371475"/>
            <a:ext cx="266700" cy="2667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2950" y="195263"/>
            <a:ext cx="8006715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altLang="zh-CN" sz="12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</a:rPr>
              <a:t>W</a:t>
            </a:r>
            <a:r>
              <a:rPr lang="en-GB" altLang="zh-CN" sz="12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</a:rPr>
              <a:t>hen is it used in a business setting?</a:t>
            </a:r>
            <a:endParaRPr lang="en-US" sz="1225" b="1" dirty="0">
              <a:solidFill>
                <a:srgbClr val="FF0000"/>
              </a:solidFill>
              <a:latin typeface="Noto Sans SC" pitchFamily="34" charset="0"/>
              <a:ea typeface="Noto Sans SC" pitchFamily="34" charset="-122"/>
            </a:endParaRPr>
          </a:p>
        </p:txBody>
      </p:sp>
      <p:sp>
        <p:nvSpPr>
          <p:cNvPr id="4" name="Text 1"/>
          <p:cNvSpPr/>
          <p:nvPr/>
        </p:nvSpPr>
        <p:spPr>
          <a:xfrm>
            <a:off x="714375" y="63817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Key Components: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Evidence Collection: Gathering digital evidence from various sources such as computers, servers, networks, and storage devices.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Analysis: Examining collected data to uncover patterns, anomalies, or malicious activities.</a:t>
            </a: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Recovery: Retrieving lost or deleted data crucial to the investigation.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Reporting: Summarizing findings in a detailed report suitable for legal proceedings.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spcAft>
                <a:spcPts val="800"/>
              </a:spcAft>
              <a:tabLst>
                <a:tab pos="4743450" algn="l"/>
                <a:tab pos="5143500" algn="l"/>
              </a:tabLst>
            </a:pPr>
            <a:r>
              <a:rPr lang="en-GB" altLang="zh-CN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Incident Response: Coordinating with incident response teams to contain and mitigate ongoing security incidents.</a:t>
            </a:r>
            <a:endParaRPr lang="zh-CN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algn="l">
              <a:lnSpc>
                <a:spcPct val="150000"/>
              </a:lnSpc>
              <a:buSzPct val="100000"/>
            </a:pP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4800" y="371475"/>
            <a:ext cx="266700" cy="2667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2950" y="195263"/>
            <a:ext cx="8006715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altLang="zh-CN" sz="12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</a:rPr>
              <a:t>W</a:t>
            </a:r>
            <a:r>
              <a:rPr lang="en-GB" altLang="zh-CN" sz="12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</a:rPr>
              <a:t>hen is it used in a business setting?</a:t>
            </a:r>
            <a:endParaRPr lang="en-US" sz="1225" b="1" dirty="0">
              <a:solidFill>
                <a:srgbClr val="FF0000"/>
              </a:solidFill>
              <a:latin typeface="Noto Sans SC" pitchFamily="34" charset="0"/>
              <a:ea typeface="Noto Sans SC" pitchFamily="34" charset="-122"/>
            </a:endParaRPr>
          </a:p>
        </p:txBody>
      </p:sp>
      <p:sp>
        <p:nvSpPr>
          <p:cNvPr id="4" name="Text 1"/>
          <p:cNvSpPr/>
          <p:nvPr/>
        </p:nvSpPr>
        <p:spPr>
          <a:xfrm>
            <a:off x="634737" y="63817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GB" altLang="zh-CN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Business Use Cases:</a:t>
            </a:r>
            <a:endParaRPr lang="zh-CN" altLang="zh-CN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en-US" altLang="zh-CN" sz="14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US" altLang="zh-CN" sz="14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Data Leakage Investigation: When a company experiences a data leak, digital forensics are used to determine the extent of the leak, identify accessed or leaked data, and track attackers.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en-US" altLang="zh-CN" sz="14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US" altLang="zh-CN" sz="14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Employee investigation: Digital forensics can be used to investigate issues such as data theft, policy violations, or unauthorized access when suspected of employee misconduct.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en-US" altLang="zh-CN" sz="14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US" altLang="zh-CN" sz="14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Intellectual property theft: If there is suspicion of intellectual property theft, digital forensics can help track digital trajectories to identify any unauthorized access or transfer.</a:t>
            </a: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endParaRPr lang="en-US" altLang="zh-CN" sz="14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R="18415">
              <a:lnSpc>
                <a:spcPct val="150000"/>
              </a:lnSpc>
              <a:tabLst>
                <a:tab pos="4743450" algn="l"/>
                <a:tab pos="5143500" algn="l"/>
              </a:tabLst>
            </a:pPr>
            <a:r>
              <a:rPr lang="en-US" altLang="zh-CN" sz="14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Legal compliance: Ensure the collection and preservation of digital evidence in a manner that meets legal standards, so that it can be used as evidence in court.</a:t>
            </a:r>
            <a:endParaRPr lang="zh-CN" altLang="zh-CN" sz="14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9679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52513" y="1171575"/>
            <a:ext cx="1452563" cy="1243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6300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02</a:t>
            </a:r>
            <a:endParaRPr lang="en-US" sz="6300" dirty="0"/>
          </a:p>
        </p:txBody>
      </p:sp>
      <p:sp>
        <p:nvSpPr>
          <p:cNvPr id="3" name="Text 1"/>
          <p:cNvSpPr/>
          <p:nvPr/>
        </p:nvSpPr>
        <p:spPr>
          <a:xfrm>
            <a:off x="1052513" y="2414588"/>
            <a:ext cx="5101590" cy="1676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R="18415" lvl="0">
              <a:lnSpc>
                <a:spcPct val="150000"/>
              </a:lnSpc>
              <a:spcAft>
                <a:spcPts val="800"/>
              </a:spcAft>
            </a:pPr>
            <a:r>
              <a:rPr lang="en-GB" altLang="zh-CN" sz="240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the difference between vulnerability assessment and penetration testing?</a:t>
            </a:r>
            <a:endParaRPr lang="zh-CN" altLang="zh-CN" sz="2400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4800" y="371475"/>
            <a:ext cx="266700" cy="2667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2950" y="195263"/>
            <a:ext cx="8006715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altLang="zh-CN" sz="2625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 2.</a:t>
            </a:r>
            <a:endParaRPr lang="en-US" sz="2625" dirty="0"/>
          </a:p>
        </p:txBody>
      </p:sp>
      <p:sp>
        <p:nvSpPr>
          <p:cNvPr id="4" name="Text 1"/>
          <p:cNvSpPr/>
          <p:nvPr/>
        </p:nvSpPr>
        <p:spPr>
          <a:xfrm>
            <a:off x="685800" y="663566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GB" altLang="zh-CN" sz="1800" kern="100" dirty="0">
                <a:effectLst/>
                <a:latin typeface="Times" panose="02020603050405020304" pitchFamily="18" charset="0"/>
                <a:ea typeface="等线" panose="02010600030101010101" pitchFamily="2" charset="-122"/>
                <a:cs typeface="SabonLTStd-Roman"/>
              </a:rPr>
              <a:t>What is the difference between vulnerability assessment and penetration testing?</a:t>
            </a:r>
            <a:endParaRPr lang="zh-CN" altLang="zh-CN" sz="1800" kern="100" dirty="0">
              <a:effectLst/>
              <a:latin typeface="Calibri" panose="020F0502020204030204" pitchFamily="34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endParaRPr lang="en-US" sz="1680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BA385479-EA22-9B99-8D20-9FC8931537A6}"/>
              </a:ext>
            </a:extLst>
          </p:cNvPr>
          <p:cNvSpPr txBox="1"/>
          <p:nvPr/>
        </p:nvSpPr>
        <p:spPr>
          <a:xfrm>
            <a:off x="685800" y="1415266"/>
            <a:ext cx="7715250" cy="2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Purpose: The purpose of vulnerability assessment is to identify known security vulnerabilities in the network and generate a report for risk reduction. The purpose of penetration testing is to determine whether the discovered vulnerabilities are truly exploitable.</a:t>
            </a:r>
            <a:endParaRPr lang="en-US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>
              <a:lnSpc>
                <a:spcPct val="150000"/>
              </a:lnSpc>
            </a:pPr>
            <a:endParaRPr lang="en-US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Method: Vulnerability assessment mainly uses automated network security scanning tools. Penetration testing involves some automated tools, but most of them are manually performed by penetration testers.</a:t>
            </a:r>
            <a:endParaRPr lang="en-US" altLang="zh-CN" sz="16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4800" y="371475"/>
            <a:ext cx="266700" cy="2667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42950" y="195263"/>
            <a:ext cx="8006715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625" dirty="0"/>
          </a:p>
        </p:txBody>
      </p:sp>
      <p:sp>
        <p:nvSpPr>
          <p:cNvPr id="4" name="Text 1"/>
          <p:cNvSpPr/>
          <p:nvPr/>
        </p:nvSpPr>
        <p:spPr>
          <a:xfrm>
            <a:off x="714375" y="50482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zh-CN" altLang="en-US" sz="18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Result: The vulnerability assessment results in a report containing the title, description, severity, and potential impact of the vulnerability. The result of penetration testing is a report containing detailed information on successfully exploited vulnerabilities, attack paths, scope of impact, and recommended measures.</a:t>
            </a:r>
            <a:endParaRPr lang="en-US" altLang="zh-CN" sz="18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>
              <a:lnSpc>
                <a:spcPct val="150000"/>
              </a:lnSpc>
              <a:buSzPct val="100000"/>
            </a:pPr>
            <a:endParaRPr lang="en-US" altLang="zh-CN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8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Coverage: Vulnerability assessment focuses on discovering as many security vulnerabilities as possible (breadth first), while penetration testing focuses on exploring and exploiting discovered security vulnerabilities (depth first).</a:t>
            </a:r>
          </a:p>
          <a:p>
            <a:pPr>
              <a:lnSpc>
                <a:spcPct val="150000"/>
              </a:lnSpc>
              <a:buSzPct val="100000"/>
            </a:pPr>
            <a:endParaRPr lang="en-US" altLang="zh-CN" sz="18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800" kern="100" dirty="0">
                <a:latin typeface="Adobe 宋体 Std L" panose="02020300000000000000" pitchFamily="18" charset="-122"/>
                <a:ea typeface="Adobe 宋体 Std L" panose="02020300000000000000" pitchFamily="18" charset="-122"/>
              </a:rPr>
              <a:t>Risk: Vulnerability assessment is often considered a secure assessment method, while penetration testing involves certain risks.</a:t>
            </a:r>
            <a:endParaRPr lang="zh-CN" altLang="en-US" sz="1800" kern="100" dirty="0">
              <a:latin typeface="Adobe 宋体 Std L" panose="02020300000000000000" pitchFamily="18" charset="-122"/>
              <a:ea typeface="Adobe 宋体 Std L" panose="02020300000000000000" pitchFamily="18" charset="-122"/>
            </a:endParaRPr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endParaRPr lang="en-US" sz="16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42963" y="1833562"/>
            <a:ext cx="3395663" cy="5524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 END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842963" y="2276475"/>
            <a:ext cx="3395663" cy="10334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5250" b="1" dirty="0">
                <a:solidFill>
                  <a:srgbClr val="FF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THANKS</a:t>
            </a:r>
            <a:endParaRPr lang="en-US" sz="5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543</Words>
  <Application>Microsoft Office PowerPoint</Application>
  <PresentationFormat>全屏显示(16:9)</PresentationFormat>
  <Paragraphs>56</Paragraphs>
  <Slides>10</Slides>
  <Notes>10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7" baseType="lpstr">
      <vt:lpstr>Adobe 宋体 Std L</vt:lpstr>
      <vt:lpstr>Noto Sans SC</vt:lpstr>
      <vt:lpstr>等线</vt:lpstr>
      <vt:lpstr>Arial</vt:lpstr>
      <vt:lpstr>Calibri</vt:lpstr>
      <vt:lpstr>Times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subject/>
  <dc:creator>Group 5</dc:creator>
  <cp:lastModifiedBy>S Z</cp:lastModifiedBy>
  <cp:revision>6</cp:revision>
  <dcterms:created xsi:type="dcterms:W3CDTF">2023-11-30T22:04:04Z</dcterms:created>
  <dcterms:modified xsi:type="dcterms:W3CDTF">2023-11-30T22:54:07Z</dcterms:modified>
</cp:coreProperties>
</file>