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8" r:id="rId4"/>
    <p:sldId id="267" r:id="rId5"/>
    <p:sldId id="269" r:id="rId6"/>
    <p:sldId id="265" r:id="rId7"/>
    <p:sldId id="260" r:id="rId8"/>
    <p:sldId id="258" r:id="rId9"/>
    <p:sldId id="261" r:id="rId10"/>
    <p:sldId id="263" r:id="rId11"/>
    <p:sldId id="266" r:id="rId12"/>
    <p:sldId id="264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BD513E5-F691-CF45-9F36-F589D6703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/>
          <a:lstStyle/>
          <a:p>
            <a:r>
              <a:rPr lang="en-GB" b="1"/>
              <a:t>National acton</a:t>
            </a:r>
            <a:endParaRPr lang="en-US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6B9D631-16D8-D24A-86F6-7702A06CB6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Wynne jones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62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495447-0719-C94F-9C4F-C3086F8A1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aIMS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4F4ED6F-0272-DB48-A9A4-886F3BF68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Far-right </a:t>
            </a:r>
            <a:r>
              <a:rPr lang="en-GB" sz="2400" dirty="0"/>
              <a:t>proscribed organisation which glorifies Hitler and the Third Reich</a:t>
            </a:r>
            <a:r>
              <a:rPr lang="en-GB" sz="2400" dirty="0" smtClean="0"/>
              <a:t>.</a:t>
            </a:r>
          </a:p>
          <a:p>
            <a:pPr lvl="0">
              <a:buClr>
                <a:srgbClr val="B71E42"/>
              </a:buClr>
            </a:pPr>
            <a:r>
              <a:rPr lang="en-GB" sz="2400" dirty="0"/>
              <a:t>It had its own Strategy and Promotion document calling for "extreme forms of racism and anti-Semitism".</a:t>
            </a:r>
          </a:p>
          <a:p>
            <a:r>
              <a:rPr lang="en-GB" sz="2400" dirty="0" smtClean="0"/>
              <a:t>Has slick </a:t>
            </a:r>
            <a:r>
              <a:rPr lang="en-GB" sz="2400" dirty="0"/>
              <a:t>propaganda on social media, but also leaflets and stickers, with mottos such as “White Jihad” and “Britain is ours – the rest must go</a:t>
            </a:r>
            <a:r>
              <a:rPr lang="en-GB" sz="2400" dirty="0" smtClean="0"/>
              <a:t>”.</a:t>
            </a:r>
          </a:p>
          <a:p>
            <a:r>
              <a:rPr lang="en-GB" sz="2400" dirty="0" smtClean="0"/>
              <a:t>Based upon hatred </a:t>
            </a:r>
            <a:r>
              <a:rPr lang="en-GB" sz="2400" dirty="0"/>
              <a:t>of non-white and Jewish people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68801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6023" y="2585648"/>
            <a:ext cx="4965971" cy="2304909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677247" y="2017343"/>
            <a:ext cx="4381676" cy="3441520"/>
          </a:xfrm>
        </p:spPr>
        <p:txBody>
          <a:bodyPr/>
          <a:lstStyle/>
          <a:p>
            <a:pPr lvl="0">
              <a:buClr>
                <a:srgbClr val="B71E42"/>
              </a:buClr>
            </a:pPr>
            <a:endParaRPr lang="en-GB" sz="2400" dirty="0" smtClean="0">
              <a:solidFill>
                <a:prstClr val="black"/>
              </a:solidFill>
            </a:endParaRPr>
          </a:p>
          <a:p>
            <a:pPr lvl="0">
              <a:buClr>
                <a:srgbClr val="B71E42"/>
              </a:buClr>
            </a:pPr>
            <a:r>
              <a:rPr lang="en-GB" sz="2400" dirty="0" smtClean="0">
                <a:solidFill>
                  <a:prstClr val="black"/>
                </a:solidFill>
              </a:rPr>
              <a:t>Founded </a:t>
            </a:r>
            <a:r>
              <a:rPr lang="en-GB" sz="2400" dirty="0">
                <a:solidFill>
                  <a:prstClr val="black"/>
                </a:solidFill>
              </a:rPr>
              <a:t>2013by Benjamin Raymond and Alex Davies, the latter who was once quoted as saying “I don’t want to say what I’d do to Jews, it’s too extreme”.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526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rgbClr val="4A4A4A"/>
              </a:solidFill>
              <a:latin typeface="Reem"/>
            </a:endParaRPr>
          </a:p>
          <a:p>
            <a:endParaRPr lang="en-GB" dirty="0" smtClean="0"/>
          </a:p>
          <a:p>
            <a:r>
              <a:rPr lang="en-GB" sz="2400" dirty="0" smtClean="0"/>
              <a:t>Meanwhile </a:t>
            </a:r>
            <a:r>
              <a:rPr lang="en-GB" sz="2400" dirty="0"/>
              <a:t>Raymond said he "loved Hitler" and that there "are non-whites and Jews in my country who all need to be exterminated”.</a:t>
            </a:r>
          </a:p>
        </p:txBody>
      </p:sp>
    </p:spTree>
    <p:extLst>
      <p:ext uri="{BB962C8B-B14F-4D97-AF65-F5344CB8AC3E}">
        <p14:creationId xmlns:p14="http://schemas.microsoft.com/office/powerpoint/2010/main" val="2905516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366909" y="276446"/>
            <a:ext cx="6824113" cy="541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736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945648-BC94-CF4B-ADE8-B5BF08379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3310509-F1F4-6C4C-9975-7CF865948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smtClean="0"/>
              <a:t>Secretive </a:t>
            </a:r>
            <a:r>
              <a:rPr lang="en-GB" sz="2400" dirty="0"/>
              <a:t>organisation</a:t>
            </a:r>
          </a:p>
          <a:p>
            <a:r>
              <a:rPr lang="en-GB" sz="2400" dirty="0"/>
              <a:t>Proscribed organisation since 2016</a:t>
            </a:r>
          </a:p>
          <a:p>
            <a:r>
              <a:rPr lang="en-GB" sz="2400" dirty="0"/>
              <a:t>Since Proscription has based itself on the proscribed Al </a:t>
            </a:r>
            <a:r>
              <a:rPr lang="en-GB" sz="2400" dirty="0" err="1"/>
              <a:t>Mahajiroun</a:t>
            </a:r>
            <a:r>
              <a:rPr lang="en-GB" sz="2400" dirty="0"/>
              <a:t> group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43671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Alex Davies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Swansea teenager who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withdrew from a first-year course in philosophy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at Warwick University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in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June 2014 after his involvement in National Action was revealed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 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Davies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had joined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the Young BNP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 at 16, but found the group to be in "disarray". </a:t>
            </a:r>
            <a:endParaRPr lang="en-GB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He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describes the difference between the two groups as: "We're targeting universities regularly. That's something the BNP never had. We've built something in a few months the BNP didn't have in 20 years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."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555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C7E653-0208-124B-A7D8-609EA7A44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Quote from NA Leader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537F3FB-7C6B-744B-B62A-AB06374DC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0" i="0" dirty="0" smtClean="0">
              <a:solidFill>
                <a:srgbClr val="222222"/>
              </a:solidFill>
              <a:effectLst/>
              <a:latin typeface="Helvetica Neue"/>
            </a:endParaRPr>
          </a:p>
          <a:p>
            <a:pPr marL="0" indent="0">
              <a:buNone/>
            </a:pPr>
            <a:r>
              <a:rPr lang="en-GB" sz="2400" b="0" i="0" dirty="0" smtClean="0">
                <a:solidFill>
                  <a:srgbClr val="222222"/>
                </a:solidFill>
                <a:effectLst/>
                <a:latin typeface="Helvetica Neue"/>
              </a:rPr>
              <a:t>“There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Helvetica Neue"/>
              </a:rPr>
              <a:t>are non-whites and Jews in my country who all need to be exterminated. As a teenager reading Mein </a:t>
            </a:r>
            <a:r>
              <a:rPr lang="en-GB" sz="2400" b="0" i="0" dirty="0" err="1">
                <a:solidFill>
                  <a:srgbClr val="222222"/>
                </a:solidFill>
                <a:effectLst/>
                <a:latin typeface="Helvetica Neue"/>
              </a:rPr>
              <a:t>Kampf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Helvetica Neue"/>
              </a:rPr>
              <a:t> changed my life</a:t>
            </a:r>
            <a:r>
              <a:rPr lang="en-GB" sz="2400" b="0" i="0" dirty="0" smtClean="0">
                <a:solidFill>
                  <a:srgbClr val="222222"/>
                </a:solidFill>
                <a:effectLst/>
                <a:latin typeface="Helvetica Neue"/>
              </a:rPr>
              <a:t>. I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Helvetica Neue"/>
              </a:rPr>
              <a:t>am not ashamed to say I love Hitler."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91164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28600" lvl="0" indent="-228600">
              <a:lnSpc>
                <a:spcPct val="120000"/>
              </a:lnSpc>
              <a:spcBef>
                <a:spcPts val="1000"/>
              </a:spcBef>
            </a:pPr>
            <a:r>
              <a:rPr lang="en-GB" sz="4000" cap="none" dirty="0" smtClean="0">
                <a:solidFill>
                  <a:srgbClr val="D10A11"/>
                </a:solidFill>
                <a:latin typeface="Austin News Deck Semibold"/>
                <a:ea typeface="+mn-ea"/>
                <a:cs typeface="+mn-cs"/>
              </a:rPr>
              <a:t>Murder </a:t>
            </a:r>
            <a:r>
              <a:rPr lang="en-GB" sz="4000" cap="none" dirty="0">
                <a:solidFill>
                  <a:srgbClr val="D10A11"/>
                </a:solidFill>
                <a:latin typeface="Austin News Deck Semibold"/>
                <a:ea typeface="+mn-ea"/>
                <a:cs typeface="+mn-cs"/>
              </a:rPr>
              <a:t>of Labour MP Jo Cox</a:t>
            </a:r>
            <a:r>
              <a:rPr lang="en-GB" sz="2000" cap="none" dirty="0">
                <a:solidFill>
                  <a:srgbClr val="D10A11"/>
                </a:solidFill>
                <a:latin typeface="Austin News Deck Semibold"/>
                <a:ea typeface="+mn-ea"/>
                <a:cs typeface="+mn-cs"/>
              </a:rPr>
              <a:t/>
            </a:r>
            <a:br>
              <a:rPr lang="en-GB" sz="2000" cap="none" dirty="0">
                <a:solidFill>
                  <a:srgbClr val="D10A11"/>
                </a:solidFill>
                <a:latin typeface="Austin News Deck Semibold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333333"/>
                </a:solidFill>
                <a:latin typeface="Austin News Text Roman"/>
              </a:rPr>
              <a:t>After </a:t>
            </a:r>
            <a:r>
              <a:rPr lang="en-GB" dirty="0">
                <a:solidFill>
                  <a:srgbClr val="333333"/>
                </a:solidFill>
                <a:latin typeface="Austin News Text Roman"/>
              </a:rPr>
              <a:t>the murder of Labour </a:t>
            </a:r>
            <a:r>
              <a:rPr lang="en-GB" dirty="0" smtClean="0">
                <a:solidFill>
                  <a:srgbClr val="333333"/>
                </a:solidFill>
                <a:latin typeface="Austin News Text Roman"/>
              </a:rPr>
              <a:t>MP Jo Cox</a:t>
            </a:r>
            <a:r>
              <a:rPr lang="en-GB" dirty="0">
                <a:solidFill>
                  <a:srgbClr val="333333"/>
                </a:solidFill>
                <a:latin typeface="Austin News Text Roman"/>
              </a:rPr>
              <a:t> in June 2016, National Action endorsed her killing.</a:t>
            </a:r>
          </a:p>
          <a:p>
            <a:r>
              <a:rPr lang="en-GB" dirty="0">
                <a:solidFill>
                  <a:srgbClr val="333333"/>
                </a:solidFill>
                <a:latin typeface="Austin News Text Roman"/>
              </a:rPr>
              <a:t>The group posted a message, which read: "Our thoughts go out to Thomas </a:t>
            </a:r>
            <a:r>
              <a:rPr lang="en-GB" dirty="0" err="1">
                <a:solidFill>
                  <a:srgbClr val="333333"/>
                </a:solidFill>
                <a:latin typeface="Austin News Text Roman"/>
              </a:rPr>
              <a:t>Mair</a:t>
            </a:r>
            <a:r>
              <a:rPr lang="en-GB" dirty="0">
                <a:solidFill>
                  <a:srgbClr val="333333"/>
                </a:solidFill>
                <a:latin typeface="Austin News Text Roman"/>
              </a:rPr>
              <a:t> #Britain-First #</a:t>
            </a:r>
            <a:r>
              <a:rPr lang="en-GB" dirty="0" err="1">
                <a:solidFill>
                  <a:srgbClr val="333333"/>
                </a:solidFill>
                <a:latin typeface="Austin News Text Roman"/>
              </a:rPr>
              <a:t>JoCoxMP</a:t>
            </a:r>
            <a:r>
              <a:rPr lang="en-GB" dirty="0">
                <a:solidFill>
                  <a:srgbClr val="333333"/>
                </a:solidFill>
                <a:latin typeface="Austin News Text Roman"/>
              </a:rPr>
              <a:t>' and, 'Don't let this man's sacrifice go in vain. #</a:t>
            </a:r>
            <a:r>
              <a:rPr lang="en-GB" dirty="0" err="1">
                <a:solidFill>
                  <a:srgbClr val="333333"/>
                </a:solidFill>
                <a:latin typeface="Austin News Text Roman"/>
              </a:rPr>
              <a:t>JoCox</a:t>
            </a:r>
            <a:r>
              <a:rPr lang="en-GB" dirty="0">
                <a:solidFill>
                  <a:srgbClr val="333333"/>
                </a:solidFill>
                <a:latin typeface="Austin News Text Roman"/>
              </a:rPr>
              <a:t> would have filled Yorkshire with more </a:t>
            </a:r>
            <a:r>
              <a:rPr lang="en-GB" dirty="0" err="1">
                <a:solidFill>
                  <a:srgbClr val="333333"/>
                </a:solidFill>
                <a:latin typeface="Austin News Text Roman"/>
              </a:rPr>
              <a:t>subhumans</a:t>
            </a:r>
            <a:r>
              <a:rPr lang="en-GB" dirty="0">
                <a:solidFill>
                  <a:srgbClr val="333333"/>
                </a:solidFill>
                <a:latin typeface="Austin News Text Roman"/>
              </a:rPr>
              <a:t>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301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451579" y="2217544"/>
            <a:ext cx="9603275" cy="304698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ustin News Text Roman"/>
              </a:rPr>
              <a:t>As Home Secretary, I am clear that the safety and security of our families, communities and country comes first. So today I am taking action to proscribe the neo-Nazi group National Action.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rgbClr val="333333"/>
              </a:solidFill>
              <a:effectLst/>
              <a:latin typeface="Austin News Text Semibold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ustin News Text Roman"/>
              </a:rPr>
              <a:t>This will mean that being a member of, or inviting support for, this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rgbClr val="333333"/>
                </a:solidFill>
                <a:effectLst/>
                <a:latin typeface="Austin News Text Roman"/>
              </a:rPr>
              <a:t>organisation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ustin News Text Roman"/>
              </a:rPr>
              <a:t> will be a criminal offence. National Action is a racist, anti-Semitic and homophobic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rgbClr val="333333"/>
                </a:solidFill>
                <a:effectLst/>
                <a:latin typeface="Austin News Text Roman"/>
              </a:rPr>
              <a:t>organisation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ustin News Text Roman"/>
              </a:rPr>
              <a:t> which stirs up hatred, glorifies violence and promotes a vile ideology, and I will not stand for it. It has absolutely no place in a Britain that works for everyone.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63248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Membership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47800" y="2428975"/>
            <a:ext cx="4645025" cy="2612826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Estimated 60 to 100 Members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823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Convictions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47800" y="2017344"/>
            <a:ext cx="4645025" cy="3023578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rgbClr val="404040"/>
                </a:solidFill>
                <a:latin typeface="Helmet"/>
              </a:rPr>
              <a:t>Adam Thomas, 22, and his partner Claudia </a:t>
            </a:r>
            <a:r>
              <a:rPr lang="en-GB" b="1" dirty="0" err="1">
                <a:solidFill>
                  <a:srgbClr val="404040"/>
                </a:solidFill>
                <a:latin typeface="Helmet"/>
              </a:rPr>
              <a:t>Patatas</a:t>
            </a:r>
            <a:r>
              <a:rPr lang="en-GB" b="1" dirty="0">
                <a:solidFill>
                  <a:srgbClr val="404040"/>
                </a:solidFill>
                <a:latin typeface="Helmet"/>
              </a:rPr>
              <a:t>, 38, were found guilty with Daniel </a:t>
            </a:r>
            <a:r>
              <a:rPr lang="en-GB" b="1" dirty="0" err="1">
                <a:solidFill>
                  <a:srgbClr val="404040"/>
                </a:solidFill>
                <a:latin typeface="Helmet"/>
              </a:rPr>
              <a:t>Bogunovic</a:t>
            </a:r>
            <a:r>
              <a:rPr lang="en-GB" b="1" dirty="0">
                <a:solidFill>
                  <a:srgbClr val="404040"/>
                </a:solidFill>
                <a:latin typeface="Helmet"/>
              </a:rPr>
              <a:t>, 27, of being members of the far-right group - which was proscribed under anti-terror laws after it celebrated the murder of Labour MP Jo Cox.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345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prstClr val="black"/>
                </a:solidFill>
              </a:rPr>
              <a:t>Convictions - 2017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922089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en-GB" dirty="0" smtClean="0">
                <a:solidFill>
                  <a:srgbClr val="404040"/>
                </a:solidFill>
                <a:latin typeface="Helmet"/>
              </a:rPr>
              <a:t>Two men convicted of NA membership and received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eight-year prison sentences.</a:t>
            </a:r>
          </a:p>
          <a:p>
            <a:pPr fontAlgn="base"/>
            <a:r>
              <a:rPr lang="en-GB" dirty="0" smtClean="0">
                <a:solidFill>
                  <a:srgbClr val="404040"/>
                </a:solidFill>
                <a:latin typeface="Helmet"/>
              </a:rPr>
              <a:t>One of the men convicted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of two counts of possessing documents useful to someone preparing an act of terrorism - including bomb-making manuals and an instructional book for white extremists - </a:t>
            </a:r>
            <a:r>
              <a:rPr lang="en-GB" dirty="0" smtClean="0">
                <a:solidFill>
                  <a:srgbClr val="404040"/>
                </a:solidFill>
                <a:latin typeface="Helmet"/>
              </a:rPr>
              <a:t>found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on his laptop</a:t>
            </a:r>
            <a:r>
              <a:rPr lang="en-GB" dirty="0" smtClean="0">
                <a:solidFill>
                  <a:srgbClr val="404040"/>
                </a:solidFill>
                <a:latin typeface="Helmet"/>
              </a:rPr>
              <a:t>. Also convicted of distributing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a terrorist publication, </a:t>
            </a:r>
            <a:r>
              <a:rPr lang="en-GB" dirty="0" smtClean="0">
                <a:solidFill>
                  <a:srgbClr val="404040"/>
                </a:solidFill>
                <a:latin typeface="Helmet"/>
              </a:rPr>
              <a:t>a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document called Ethnic Cleansing </a:t>
            </a:r>
            <a:r>
              <a:rPr lang="en-GB" dirty="0" smtClean="0">
                <a:solidFill>
                  <a:srgbClr val="404040"/>
                </a:solidFill>
                <a:latin typeface="Helmet"/>
              </a:rPr>
              <a:t>Operations. </a:t>
            </a:r>
            <a:endParaRPr lang="en-GB" dirty="0">
              <a:solidFill>
                <a:srgbClr val="404040"/>
              </a:solidFill>
              <a:latin typeface="Helmet"/>
            </a:endParaRP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13500" y="2342822"/>
            <a:ext cx="4645025" cy="2791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904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MAY 2017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47800" y="2428975"/>
            <a:ext cx="4645025" cy="261282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>
              <a:solidFill>
                <a:srgbClr val="404040"/>
              </a:solidFill>
              <a:latin typeface="Helmet"/>
            </a:endParaRPr>
          </a:p>
          <a:p>
            <a:endParaRPr lang="en-GB" dirty="0">
              <a:solidFill>
                <a:srgbClr val="404040"/>
              </a:solidFill>
              <a:latin typeface="Helmet"/>
            </a:endParaRPr>
          </a:p>
          <a:p>
            <a:r>
              <a:rPr lang="en-GB" dirty="0" smtClean="0">
                <a:solidFill>
                  <a:srgbClr val="404040"/>
                </a:solidFill>
                <a:latin typeface="Helmet"/>
              </a:rPr>
              <a:t>Three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other men convicted of stirring up racial hatred in relation to the sticker campaign at Aston University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3177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May 2017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>
                <a:solidFill>
                  <a:srgbClr val="404040"/>
                </a:solidFill>
                <a:latin typeface="Helmet"/>
              </a:rPr>
              <a:t>Three men admitted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possessing terrorist information, namely a document called Homemade Molotov Cocktails.</a:t>
            </a:r>
          </a:p>
          <a:p>
            <a:pPr fontAlgn="base"/>
            <a:r>
              <a:rPr lang="en-GB" dirty="0" smtClean="0">
                <a:solidFill>
                  <a:srgbClr val="404040"/>
                </a:solidFill>
                <a:latin typeface="Helmet"/>
              </a:rPr>
              <a:t>One was also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convicted of possessing a bomb-making manual, was the only one to give evidence.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44972" y="2017713"/>
            <a:ext cx="338208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5314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 Changes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>
              <a:solidFill>
                <a:srgbClr val="404040"/>
              </a:solidFill>
              <a:latin typeface="Helmet"/>
            </a:endParaRPr>
          </a:p>
          <a:p>
            <a:endParaRPr lang="en-GB" dirty="0">
              <a:solidFill>
                <a:srgbClr val="404040"/>
              </a:solidFill>
              <a:latin typeface="Helmet"/>
            </a:endParaRPr>
          </a:p>
          <a:p>
            <a:r>
              <a:rPr lang="en-GB" dirty="0" smtClean="0">
                <a:solidFill>
                  <a:srgbClr val="404040"/>
                </a:solidFill>
                <a:latin typeface="Helmet"/>
              </a:rPr>
              <a:t>NS131 </a:t>
            </a:r>
          </a:p>
          <a:p>
            <a:r>
              <a:rPr lang="en-GB" dirty="0" smtClean="0">
                <a:solidFill>
                  <a:srgbClr val="404040"/>
                </a:solidFill>
                <a:latin typeface="Helmet"/>
              </a:rPr>
              <a:t>Scottish </a:t>
            </a:r>
            <a:r>
              <a:rPr lang="en-GB" dirty="0">
                <a:solidFill>
                  <a:srgbClr val="404040"/>
                </a:solidFill>
                <a:latin typeface="Helmet"/>
              </a:rPr>
              <a:t>Dawn 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957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461" y="804519"/>
            <a:ext cx="9602393" cy="4365175"/>
          </a:xfrm>
        </p:spPr>
      </p:pic>
    </p:spTree>
    <p:extLst>
      <p:ext uri="{BB962C8B-B14F-4D97-AF65-F5344CB8AC3E}">
        <p14:creationId xmlns:p14="http://schemas.microsoft.com/office/powerpoint/2010/main" val="388040425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503</Words>
  <Application>Microsoft Office PowerPoint</Application>
  <PresentationFormat>Widescreen</PresentationFormat>
  <Paragraphs>53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Austin News Deck Semibold</vt:lpstr>
      <vt:lpstr>Austin News Text Roman</vt:lpstr>
      <vt:lpstr>Austin News Text Semibold</vt:lpstr>
      <vt:lpstr>Gill Sans MT</vt:lpstr>
      <vt:lpstr>Helmet</vt:lpstr>
      <vt:lpstr>Helvetica Neue</vt:lpstr>
      <vt:lpstr>Reem</vt:lpstr>
      <vt:lpstr>Gallery</vt:lpstr>
      <vt:lpstr>National acton</vt:lpstr>
      <vt:lpstr>aIMS</vt:lpstr>
      <vt:lpstr>Background</vt:lpstr>
      <vt:lpstr>Background</vt:lpstr>
      <vt:lpstr>PowerPoint Presentation</vt:lpstr>
      <vt:lpstr>Background</vt:lpstr>
      <vt:lpstr>Alex Davies</vt:lpstr>
      <vt:lpstr>Quote from NA Leader</vt:lpstr>
      <vt:lpstr>Murder of Labour MP Jo Cox </vt:lpstr>
      <vt:lpstr>PowerPoint Presentation</vt:lpstr>
      <vt:lpstr>Membership</vt:lpstr>
      <vt:lpstr>Convictions</vt:lpstr>
      <vt:lpstr>Convictions - 2017</vt:lpstr>
      <vt:lpstr>MAY 2017</vt:lpstr>
      <vt:lpstr>May 2017</vt:lpstr>
      <vt:lpstr>Name Changes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acton</dc:title>
  <dc:creator>wynne jones</dc:creator>
  <cp:lastModifiedBy>Wynne Jones (Business &amp; Management)</cp:lastModifiedBy>
  <cp:revision>3</cp:revision>
  <dcterms:created xsi:type="dcterms:W3CDTF">2019-04-01T09:39:37Z</dcterms:created>
  <dcterms:modified xsi:type="dcterms:W3CDTF">2019-04-02T10:26:33Z</dcterms:modified>
</cp:coreProperties>
</file>