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 id="2147483672" r:id="rId2"/>
    <p:sldMasterId id="2147483684" r:id="rId3"/>
    <p:sldMasterId id="2147483696" r:id="rId4"/>
    <p:sldMasterId id="2147483708" r:id="rId5"/>
    <p:sldMasterId id="2147483786" r:id="rId6"/>
    <p:sldMasterId id="2147483798" r:id="rId7"/>
    <p:sldMasterId id="2147483810" r:id="rId8"/>
    <p:sldMasterId id="2147483822" r:id="rId9"/>
  </p:sldMasterIdLst>
  <p:notesMasterIdLst>
    <p:notesMasterId r:id="rId35"/>
  </p:notesMasterIdLst>
  <p:handoutMasterIdLst>
    <p:handoutMasterId r:id="rId36"/>
  </p:handoutMasterIdLst>
  <p:sldIdLst>
    <p:sldId id="257" r:id="rId10"/>
    <p:sldId id="262" r:id="rId11"/>
    <p:sldId id="278" r:id="rId12"/>
    <p:sldId id="280" r:id="rId13"/>
    <p:sldId id="281" r:id="rId14"/>
    <p:sldId id="301" r:id="rId15"/>
    <p:sldId id="282" r:id="rId16"/>
    <p:sldId id="283" r:id="rId17"/>
    <p:sldId id="285" r:id="rId18"/>
    <p:sldId id="287" r:id="rId19"/>
    <p:sldId id="274" r:id="rId20"/>
    <p:sldId id="289" r:id="rId21"/>
    <p:sldId id="290" r:id="rId22"/>
    <p:sldId id="288" r:id="rId23"/>
    <p:sldId id="268" r:id="rId24"/>
    <p:sldId id="291" r:id="rId25"/>
    <p:sldId id="259" r:id="rId26"/>
    <p:sldId id="302" r:id="rId27"/>
    <p:sldId id="270" r:id="rId28"/>
    <p:sldId id="296" r:id="rId29"/>
    <p:sldId id="297" r:id="rId30"/>
    <p:sldId id="298" r:id="rId31"/>
    <p:sldId id="300" r:id="rId32"/>
    <p:sldId id="303" r:id="rId33"/>
    <p:sldId id="27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io Negre" initials="MN" lastIdx="1"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F4E22"/>
    <a:srgbClr val="221F2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841" autoAdjust="0"/>
    <p:restoredTop sz="74223" autoAdjust="0"/>
  </p:normalViewPr>
  <p:slideViewPr>
    <p:cSldViewPr snapToGrid="0">
      <p:cViewPr varScale="1">
        <p:scale>
          <a:sx n="54" d="100"/>
          <a:sy n="54" d="100"/>
        </p:scale>
        <p:origin x="1632" y="72"/>
      </p:cViewPr>
      <p:guideLst>
        <p:guide orient="horz" pos="2160"/>
        <p:guide pos="3840"/>
      </p:guideLst>
    </p:cSldViewPr>
  </p:slideViewPr>
  <p:notesTextViewPr>
    <p:cViewPr>
      <p:scale>
        <a:sx n="1" d="1"/>
        <a:sy n="1" d="1"/>
      </p:scale>
      <p:origin x="0" y="0"/>
    </p:cViewPr>
  </p:notesTextViewPr>
  <p:notesViewPr>
    <p:cSldViewPr snapToGrid="0">
      <p:cViewPr varScale="1">
        <p:scale>
          <a:sx n="57" d="100"/>
          <a:sy n="57" d="100"/>
        </p:scale>
        <p:origin x="2832"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2.xml"/><Relationship Id="rId34" Type="http://schemas.openxmlformats.org/officeDocument/2006/relationships/slide" Target="slides/slide25.xml"/><Relationship Id="rId7" Type="http://schemas.openxmlformats.org/officeDocument/2006/relationships/slideMaster" Target="slideMasters/slideMaster7.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handoutMaster" Target="handoutMasters/handoutMaster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B9F7A4-66D8-42D5-80FC-7772799C37A9}" type="datetimeFigureOut">
              <a:rPr lang="en-US" smtClean="0"/>
              <a:t>3/10/2019</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907BFFC-A2B6-4202-BC77-A911184B1CAB}" type="slidenum">
              <a:rPr lang="en-US" smtClean="0"/>
              <a:t>‹#›</a:t>
            </a:fld>
            <a:endParaRPr lang="en-US"/>
          </a:p>
        </p:txBody>
      </p:sp>
    </p:spTree>
    <p:extLst>
      <p:ext uri="{BB962C8B-B14F-4D97-AF65-F5344CB8AC3E}">
        <p14:creationId xmlns:p14="http://schemas.microsoft.com/office/powerpoint/2010/main" val="5190038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1E172C-6064-4110-88EE-C02F0461CACE}" type="datetimeFigureOut">
              <a:rPr lang="en-US" smtClean="0"/>
              <a:t>3/10/2019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8BF3DF-71D9-4B0B-AA41-707F601AD4FA}" type="slidenum">
              <a:rPr lang="en-US" smtClean="0"/>
              <a:t>‹#›</a:t>
            </a:fld>
            <a:endParaRPr lang="en-US"/>
          </a:p>
        </p:txBody>
      </p:sp>
    </p:spTree>
    <p:extLst>
      <p:ext uri="{BB962C8B-B14F-4D97-AF65-F5344CB8AC3E}">
        <p14:creationId xmlns:p14="http://schemas.microsoft.com/office/powerpoint/2010/main" val="148716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What is this report about? Poverty, Shared Prosperity, and Inequality</a:t>
            </a:r>
          </a:p>
          <a:p>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We’ve looked  at inequality &amp; shared prosperity in over 80 countries, both developed and developing countries </a:t>
            </a:r>
          </a:p>
          <a:p>
            <a:pPr lvl="0"/>
            <a:r>
              <a:rPr lang="en-US" sz="1200" kern="1200" dirty="0">
                <a:solidFill>
                  <a:schemeClr val="tx1"/>
                </a:solidFill>
                <a:effectLst/>
                <a:latin typeface="+mn-lt"/>
                <a:ea typeface="+mn-ea"/>
                <a:cs typeface="+mn-cs"/>
              </a:rPr>
              <a:t>And poverty all over the world,</a:t>
            </a:r>
            <a:r>
              <a:rPr lang="en-US" sz="1200" kern="1200" baseline="0" dirty="0">
                <a:solidFill>
                  <a:schemeClr val="tx1"/>
                </a:solidFill>
                <a:effectLst/>
                <a:latin typeface="+mn-lt"/>
                <a:ea typeface="+mn-ea"/>
                <a:cs typeface="+mn-cs"/>
              </a:rPr>
              <a:t> about 138 countries in 2013 and using more than 1,200 surveys for the estimate of historical numbers between 1990 and 2013</a:t>
            </a:r>
            <a:endParaRPr lang="en-US"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Why is it important? Why does the WBG care?</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It’s a simple question and there is a simple answer:</a:t>
            </a:r>
          </a:p>
          <a:p>
            <a:r>
              <a:rPr lang="en-US" sz="1200" kern="1200" dirty="0">
                <a:solidFill>
                  <a:schemeClr val="tx1"/>
                </a:solidFill>
                <a:effectLst/>
                <a:latin typeface="+mn-lt"/>
                <a:ea typeface="+mn-ea"/>
                <a:cs typeface="+mn-cs"/>
              </a:rPr>
              <a:t>Reducing Inequality is critical to the World Bank’s goals </a:t>
            </a:r>
          </a:p>
          <a:p>
            <a:pPr lvl="0"/>
            <a:r>
              <a:rPr lang="en-US" sz="1200" kern="1200" dirty="0">
                <a:solidFill>
                  <a:schemeClr val="tx1"/>
                </a:solidFill>
                <a:effectLst/>
                <a:latin typeface="+mn-lt"/>
                <a:ea typeface="+mn-ea"/>
                <a:cs typeface="+mn-cs"/>
              </a:rPr>
              <a:t>ending extreme poverty</a:t>
            </a:r>
          </a:p>
          <a:p>
            <a:pPr lvl="0"/>
            <a:r>
              <a:rPr lang="en-US" sz="1200" kern="1200" dirty="0">
                <a:solidFill>
                  <a:schemeClr val="tx1"/>
                </a:solidFill>
                <a:effectLst/>
                <a:latin typeface="+mn-lt"/>
                <a:ea typeface="+mn-ea"/>
                <a:cs typeface="+mn-cs"/>
              </a:rPr>
              <a:t>boosting shared prosperity</a:t>
            </a:r>
          </a:p>
          <a:p>
            <a:pPr lvl="0"/>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18BF3DF-71D9-4B0B-AA41-707F601AD4FA}" type="slidenum">
              <a:rPr lang="en-US" smtClean="0"/>
              <a:t>1</a:t>
            </a:fld>
            <a:endParaRPr lang="en-US"/>
          </a:p>
        </p:txBody>
      </p:sp>
    </p:spTree>
    <p:extLst>
      <p:ext uri="{BB962C8B-B14F-4D97-AF65-F5344CB8AC3E}">
        <p14:creationId xmlns:p14="http://schemas.microsoft.com/office/powerpoint/2010/main" val="3778389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Perhaps</a:t>
            </a:r>
            <a:r>
              <a:rPr lang="en-US" baseline="0" dirty="0"/>
              <a:t> the first important point to note is that poverty reduction and sharing prosperity are two complementary goals.</a:t>
            </a:r>
            <a:endParaRPr lang="en-US" dirty="0"/>
          </a:p>
          <a:p>
            <a:r>
              <a:rPr lang="en-US" dirty="0"/>
              <a:t>90% of</a:t>
            </a:r>
            <a:r>
              <a:rPr lang="en-US" baseline="0" dirty="0"/>
              <a:t> the poor pertain to the national bottom 40 worldwide (orange region in the orange + yellow area)</a:t>
            </a:r>
          </a:p>
          <a:p>
            <a:r>
              <a:rPr lang="en-US" baseline="0" dirty="0"/>
              <a:t>¼ of the bottom 40 are extremely poor nationally (orange region in the orange + blue area)</a:t>
            </a:r>
          </a:p>
          <a:p>
            <a:r>
              <a:rPr lang="en-US" baseline="0" dirty="0"/>
              <a:t>Critical because they are clearly linked but they may not be the same group in a given country: therefore, different policies may be needed</a:t>
            </a:r>
          </a:p>
          <a:p>
            <a:r>
              <a:rPr lang="en-US" baseline="0" dirty="0"/>
              <a:t>Ultimately, b40 is about the poorest, those with lowest wellbeing in any society, whether in a LIC or HIC, regardless of circumstances</a:t>
            </a:r>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2</a:t>
            </a:fld>
            <a:endParaRPr lang="en-US"/>
          </a:p>
        </p:txBody>
      </p:sp>
    </p:spTree>
    <p:extLst>
      <p:ext uri="{BB962C8B-B14F-4D97-AF65-F5344CB8AC3E}">
        <p14:creationId xmlns:p14="http://schemas.microsoft.com/office/powerpoint/2010/main" val="2702833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Gini is an inequality</a:t>
            </a:r>
            <a:r>
              <a:rPr lang="en-US" baseline="0" dirty="0"/>
              <a:t> measure but says nothing about the size of the pie distributed. GDP growth is a growth measure but says nothing about how it is distributed. SP is a compromise between both. Looks at growth of incomes but among the bottom 40 of the distribution. But equation 1, an accounting relationship, it is clear that g40 is about growth of the mean and how their share of incomes change, that is, a notion of the distribution of incomes.</a:t>
            </a:r>
          </a:p>
          <a:p>
            <a:r>
              <a:rPr lang="en-US" baseline="0" dirty="0"/>
              <a:t>The key critique to SP is that does not look at other regions of the distribution, so you can boost shared prosperity and still increase inequality if top 60 grows faster. To account for that, the SP Premium, which is, the g of the b40 minus the growth of the mean. This implies also comparing b40 with top 60. But interestingly, it is also equivalent to see what is the growth of the share of the b40. If it grows, typically decrease inequality.</a:t>
            </a:r>
          </a:p>
          <a:p>
            <a:r>
              <a:rPr lang="en-US" baseline="0" dirty="0"/>
              <a:t>The SPP is now an indicator of SDG 10. Also PALMA PREMIUM!</a:t>
            </a:r>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3</a:t>
            </a:fld>
            <a:endParaRPr lang="en-US"/>
          </a:p>
        </p:txBody>
      </p:sp>
    </p:spTree>
    <p:extLst>
      <p:ext uri="{BB962C8B-B14F-4D97-AF65-F5344CB8AC3E}">
        <p14:creationId xmlns:p14="http://schemas.microsoft.com/office/powerpoint/2010/main" val="1533271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718BF3DF-71D9-4B0B-AA41-707F601AD4FA}" type="slidenum">
              <a:rPr lang="en-US" smtClean="0"/>
              <a:t>4</a:t>
            </a:fld>
            <a:endParaRPr lang="en-US"/>
          </a:p>
        </p:txBody>
      </p:sp>
    </p:spTree>
    <p:extLst>
      <p:ext uri="{BB962C8B-B14F-4D97-AF65-F5344CB8AC3E}">
        <p14:creationId xmlns:p14="http://schemas.microsoft.com/office/powerpoint/2010/main" val="2058957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a:t>
            </a:r>
            <a:r>
              <a:rPr lang="en-US" sz="1200" kern="1200" baseline="0" dirty="0">
                <a:solidFill>
                  <a:schemeClr val="tx1"/>
                </a:solidFill>
                <a:effectLst/>
                <a:latin typeface="+mn-lt"/>
                <a:ea typeface="+mn-ea"/>
                <a:cs typeface="+mn-cs"/>
              </a:rPr>
              <a:t> addition to numbers of poor to reduce in SSA and South Asia, also important to note the lack of availability and quality of data in MENA</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18BF3DF-71D9-4B0B-AA41-707F601AD4FA}" type="slidenum">
              <a:rPr lang="en-US" smtClean="0"/>
              <a:t>5</a:t>
            </a:fld>
            <a:endParaRPr lang="en-US"/>
          </a:p>
        </p:txBody>
      </p:sp>
    </p:spTree>
    <p:extLst>
      <p:ext uri="{BB962C8B-B14F-4D97-AF65-F5344CB8AC3E}">
        <p14:creationId xmlns:p14="http://schemas.microsoft.com/office/powerpoint/2010/main" val="271904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The concentration</a:t>
            </a:r>
            <a:r>
              <a:rPr lang="en-US" baseline="0" dirty="0"/>
              <a:t> of poverty in these 10 countries, </a:t>
            </a:r>
            <a:r>
              <a:rPr lang="en-US" dirty="0"/>
              <a:t>503 million poor, is about ¾</a:t>
            </a:r>
            <a:r>
              <a:rPr lang="en-US" baseline="0" dirty="0"/>
              <a:t> of total poverty</a:t>
            </a:r>
          </a:p>
          <a:p>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6</a:t>
            </a:fld>
            <a:endParaRPr lang="en-US"/>
          </a:p>
        </p:txBody>
      </p:sp>
    </p:spTree>
    <p:extLst>
      <p:ext uri="{BB962C8B-B14F-4D97-AF65-F5344CB8AC3E}">
        <p14:creationId xmlns:p14="http://schemas.microsoft.com/office/powerpoint/2010/main" val="229469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sz="1200" i="1" kern="1200" dirty="0">
                <a:solidFill>
                  <a:schemeClr val="tx1"/>
                </a:solidFill>
                <a:effectLst/>
                <a:latin typeface="+mn-lt"/>
                <a:ea typeface="+mn-ea"/>
                <a:cs typeface="+mn-cs"/>
              </a:rPr>
              <a:t>What does the report tell us about those living on $1.90/ day?</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Nearly 800 million (one in ten) are extremely poor</a:t>
            </a:r>
          </a:p>
          <a:p>
            <a:pPr lvl="0"/>
            <a:r>
              <a:rPr lang="en-US" sz="1200" kern="1200" dirty="0">
                <a:solidFill>
                  <a:schemeClr val="tx1"/>
                </a:solidFill>
                <a:effectLst/>
                <a:latin typeface="+mn-lt"/>
                <a:ea typeface="+mn-ea"/>
                <a:cs typeface="+mn-cs"/>
              </a:rPr>
              <a:t>That means they live on less than $1.90 per day</a:t>
            </a:r>
          </a:p>
          <a:p>
            <a:pPr lvl="0"/>
            <a:r>
              <a:rPr lang="en-US" sz="1200" kern="1200" dirty="0">
                <a:solidFill>
                  <a:schemeClr val="tx1"/>
                </a:solidFill>
                <a:effectLst/>
                <a:latin typeface="+mn-lt"/>
                <a:ea typeface="+mn-ea"/>
                <a:cs typeface="+mn-cs"/>
              </a:rPr>
              <a:t>80% live in Rural areas (2/3 work in agriculture)</a:t>
            </a:r>
          </a:p>
          <a:p>
            <a:pPr lvl="0"/>
            <a:r>
              <a:rPr lang="en-US" sz="1200" kern="1200" dirty="0">
                <a:solidFill>
                  <a:schemeClr val="tx1"/>
                </a:solidFill>
                <a:effectLst/>
                <a:latin typeface="+mn-lt"/>
                <a:ea typeface="+mn-ea"/>
                <a:cs typeface="+mn-cs"/>
              </a:rPr>
              <a:t>Half are children</a:t>
            </a:r>
          </a:p>
          <a:p>
            <a:pPr lvl="0"/>
            <a:r>
              <a:rPr lang="en-US" sz="1200" kern="1200" dirty="0">
                <a:solidFill>
                  <a:schemeClr val="tx1"/>
                </a:solidFill>
                <a:effectLst/>
                <a:latin typeface="+mn-lt"/>
                <a:ea typeface="+mn-ea"/>
                <a:cs typeface="+mn-cs"/>
              </a:rPr>
              <a:t>Most have little or no education</a:t>
            </a:r>
          </a:p>
          <a:p>
            <a:pPr lvl="0"/>
            <a:r>
              <a:rPr lang="en-US" sz="1200" kern="1200" dirty="0">
                <a:solidFill>
                  <a:schemeClr val="tx1"/>
                </a:solidFill>
                <a:effectLst/>
                <a:latin typeface="+mn-lt"/>
                <a:ea typeface="+mn-ea"/>
                <a:cs typeface="+mn-cs"/>
              </a:rPr>
              <a:t>50% Sub-Saharan Africa</a:t>
            </a:r>
          </a:p>
          <a:p>
            <a:pPr lvl="0"/>
            <a:r>
              <a:rPr lang="en-US" sz="1200" kern="1200" dirty="0">
                <a:solidFill>
                  <a:schemeClr val="tx1"/>
                </a:solidFill>
                <a:effectLst/>
                <a:latin typeface="+mn-lt"/>
                <a:ea typeface="+mn-ea"/>
                <a:cs typeface="+mn-cs"/>
              </a:rPr>
              <a:t>1/3 South Asia</a:t>
            </a:r>
          </a:p>
          <a:p>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7</a:t>
            </a:fld>
            <a:endParaRPr lang="en-US"/>
          </a:p>
        </p:txBody>
      </p:sp>
    </p:spTree>
    <p:extLst>
      <p:ext uri="{BB962C8B-B14F-4D97-AF65-F5344CB8AC3E}">
        <p14:creationId xmlns:p14="http://schemas.microsoft.com/office/powerpoint/2010/main" val="23870645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sz="1200" i="1" kern="1200" dirty="0">
                <a:solidFill>
                  <a:schemeClr val="tx1"/>
                </a:solidFill>
                <a:effectLst/>
                <a:latin typeface="+mn-lt"/>
                <a:ea typeface="+mn-ea"/>
                <a:cs typeface="+mn-cs"/>
              </a:rPr>
              <a:t>As mentioned before,</a:t>
            </a:r>
            <a:r>
              <a:rPr lang="en-US" sz="1200" i="1" kern="1200" baseline="0" dirty="0">
                <a:solidFill>
                  <a:schemeClr val="tx1"/>
                </a:solidFill>
                <a:effectLst/>
                <a:latin typeface="+mn-lt"/>
                <a:ea typeface="+mn-ea"/>
                <a:cs typeface="+mn-cs"/>
              </a:rPr>
              <a:t> child poverty is a critical concern. They represent only one third of the population (sample population analyzed) but they are half the entire number of poor.</a:t>
            </a:r>
          </a:p>
          <a:p>
            <a:r>
              <a:rPr lang="en-US" sz="1200" i="1" kern="1200" baseline="0" dirty="0">
                <a:solidFill>
                  <a:schemeClr val="tx1"/>
                </a:solidFill>
                <a:effectLst/>
                <a:latin typeface="+mn-lt"/>
                <a:ea typeface="+mn-ea"/>
                <a:cs typeface="+mn-cs"/>
              </a:rPr>
              <a:t>Children are twice more likely to be extremely poor than adults, globally</a:t>
            </a:r>
          </a:p>
          <a:p>
            <a:r>
              <a:rPr lang="en-US" sz="1200" i="1" kern="1200" baseline="0" dirty="0">
                <a:solidFill>
                  <a:schemeClr val="tx1"/>
                </a:solidFill>
                <a:effectLst/>
                <a:latin typeface="+mn-lt"/>
                <a:ea typeface="+mn-ea"/>
                <a:cs typeface="+mn-cs"/>
              </a:rPr>
              <a:t>And half of the poor children in the world live in SSA (and 30 percent in one country, India)</a:t>
            </a:r>
          </a:p>
          <a:p>
            <a:r>
              <a:rPr lang="en-US" sz="1200" i="1" kern="1200" baseline="0" dirty="0">
                <a:solidFill>
                  <a:schemeClr val="tx1"/>
                </a:solidFill>
                <a:effectLst/>
                <a:latin typeface="+mn-lt"/>
                <a:ea typeface="+mn-ea"/>
                <a:cs typeface="+mn-cs"/>
              </a:rPr>
              <a:t>Clearly if we want to eliminate global poverty we need measures that are effective in addressing adults’ poverty as well as children’s poverty. Otherwise, we might not achieve the goal or, if achieved, we might even see it </a:t>
            </a:r>
            <a:r>
              <a:rPr lang="en-US" sz="1200" i="1" kern="1200" baseline="0" dirty="0" err="1">
                <a:solidFill>
                  <a:schemeClr val="tx1"/>
                </a:solidFill>
                <a:effectLst/>
                <a:latin typeface="+mn-lt"/>
                <a:ea typeface="+mn-ea"/>
                <a:cs typeface="+mn-cs"/>
              </a:rPr>
              <a:t>unsustained</a:t>
            </a:r>
            <a:r>
              <a:rPr lang="en-US" sz="1200" i="1" kern="1200" baseline="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8</a:t>
            </a:fld>
            <a:endParaRPr lang="en-US"/>
          </a:p>
        </p:txBody>
      </p:sp>
    </p:spTree>
    <p:extLst>
      <p:ext uri="{BB962C8B-B14F-4D97-AF65-F5344CB8AC3E}">
        <p14:creationId xmlns:p14="http://schemas.microsoft.com/office/powerpoint/2010/main" val="17661165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i="1" kern="1200" dirty="0">
                <a:solidFill>
                  <a:schemeClr val="tx1"/>
                </a:solidFill>
                <a:effectLst/>
                <a:latin typeface="+mn-lt"/>
                <a:ea typeface="+mn-ea"/>
                <a:cs typeface="+mn-cs"/>
              </a:rPr>
              <a:t>Now, if we step back and look at the whole bottom 40% - the poorest in each country – what does the report show us about them?</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1" kern="1200" dirty="0">
                <a:solidFill>
                  <a:schemeClr val="tx1"/>
                </a:solidFill>
                <a:effectLst/>
                <a:latin typeface="+mn-lt"/>
                <a:ea typeface="+mn-ea"/>
                <a:cs typeface="+mn-cs"/>
              </a:rPr>
              <a:t>Quite</a:t>
            </a:r>
            <a:r>
              <a:rPr lang="en-US" sz="1200" i="1" kern="1200" baseline="0" dirty="0">
                <a:solidFill>
                  <a:schemeClr val="tx1"/>
                </a:solidFill>
                <a:effectLst/>
                <a:latin typeface="+mn-lt"/>
                <a:ea typeface="+mn-ea"/>
                <a:cs typeface="+mn-cs"/>
              </a:rPr>
              <a:t> some good news– SOME OF WHICH MAY BE SURPRISING FOR MANY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9</a:t>
            </a:fld>
            <a:endParaRPr lang="en-US"/>
          </a:p>
        </p:txBody>
      </p:sp>
    </p:spTree>
    <p:extLst>
      <p:ext uri="{BB962C8B-B14F-4D97-AF65-F5344CB8AC3E}">
        <p14:creationId xmlns:p14="http://schemas.microsoft.com/office/powerpoint/2010/main" val="31281157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sz="1200" i="1" kern="1200" dirty="0">
                <a:solidFill>
                  <a:schemeClr val="tx1"/>
                </a:solidFill>
                <a:effectLst/>
                <a:latin typeface="+mn-lt"/>
                <a:ea typeface="+mn-ea"/>
                <a:cs typeface="+mn-cs"/>
              </a:rPr>
              <a:t>But there are no reasons for complacency</a:t>
            </a:r>
          </a:p>
          <a:p>
            <a:endParaRPr lang="en-US" sz="1200" i="1"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Quite</a:t>
            </a:r>
            <a:r>
              <a:rPr lang="en-US" sz="1200" i="1" kern="1200" baseline="0" dirty="0">
                <a:solidFill>
                  <a:schemeClr val="tx1"/>
                </a:solidFill>
                <a:effectLst/>
                <a:latin typeface="+mn-lt"/>
                <a:ea typeface="+mn-ea"/>
                <a:cs typeface="+mn-cs"/>
              </a:rPr>
              <a:t> a few countries with contracting incomes of the poor (</a:t>
            </a:r>
            <a:r>
              <a:rPr lang="en-US" sz="1200" i="1" kern="1200" baseline="0" dirty="0" err="1">
                <a:solidFill>
                  <a:schemeClr val="tx1"/>
                </a:solidFill>
                <a:effectLst/>
                <a:latin typeface="+mn-lt"/>
                <a:ea typeface="+mn-ea"/>
                <a:cs typeface="+mn-cs"/>
              </a:rPr>
              <a:t>ie</a:t>
            </a:r>
            <a:r>
              <a:rPr lang="en-US" sz="1200" i="1" kern="1200" baseline="0" dirty="0">
                <a:solidFill>
                  <a:schemeClr val="tx1"/>
                </a:solidFill>
                <a:effectLst/>
                <a:latin typeface="+mn-lt"/>
                <a:ea typeface="+mn-ea"/>
                <a:cs typeface="+mn-cs"/>
              </a:rPr>
              <a:t>. They are getting poorer, also in absolute terms)</a:t>
            </a:r>
          </a:p>
          <a:p>
            <a:r>
              <a:rPr lang="en-US" sz="1200" i="1" kern="1200" baseline="0" dirty="0">
                <a:solidFill>
                  <a:schemeClr val="tx1"/>
                </a:solidFill>
                <a:effectLst/>
                <a:latin typeface="+mn-lt"/>
                <a:ea typeface="+mn-ea"/>
                <a:cs typeface="+mn-cs"/>
              </a:rPr>
              <a:t>In 34, the gap with top 60% increased… </a:t>
            </a:r>
          </a:p>
          <a:p>
            <a:r>
              <a:rPr lang="en-US" sz="1200" i="1" kern="1200" baseline="0" dirty="0">
                <a:solidFill>
                  <a:schemeClr val="tx1"/>
                </a:solidFill>
                <a:effectLst/>
                <a:latin typeface="+mn-lt"/>
                <a:ea typeface="+mn-ea"/>
                <a:cs typeface="+mn-cs"/>
              </a:rPr>
              <a:t>The shared prosperity premium is small, which is a concern… 0.4 pp (population weighted)</a:t>
            </a:r>
          </a:p>
          <a:p>
            <a:r>
              <a:rPr lang="en-US" sz="1200" i="1" kern="1200" baseline="0" dirty="0">
                <a:solidFill>
                  <a:schemeClr val="tx1"/>
                </a:solidFill>
                <a:effectLst/>
                <a:latin typeface="+mn-lt"/>
                <a:ea typeface="+mn-ea"/>
                <a:cs typeface="+mn-cs"/>
              </a:rPr>
              <a:t>And success is mixed, with some regions doing pretty well, EAP and LAC, others no so much, ECA, HICs… and others not much to tell as there are few countries to look at.</a:t>
            </a:r>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10</a:t>
            </a:fld>
            <a:endParaRPr lang="en-US"/>
          </a:p>
        </p:txBody>
      </p:sp>
    </p:spTree>
    <p:extLst>
      <p:ext uri="{BB962C8B-B14F-4D97-AF65-F5344CB8AC3E}">
        <p14:creationId xmlns:p14="http://schemas.microsoft.com/office/powerpoint/2010/main" val="3365452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We looked at three types of inequality:</a:t>
            </a:r>
          </a:p>
          <a:p>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Between individuals</a:t>
            </a:r>
            <a:r>
              <a:rPr lang="en-US" sz="1200" kern="1200" dirty="0">
                <a:solidFill>
                  <a:schemeClr val="tx1"/>
                </a:solidFill>
                <a:effectLst/>
                <a:latin typeface="+mn-lt"/>
                <a:ea typeface="+mn-ea"/>
                <a:cs typeface="+mn-cs"/>
              </a:rPr>
              <a:t>  – we call it global inequality. It looks at everyone, everywhere – from the richest Norwegian to the poorest Congolese – Steadily declining for 25 years [arrow going down] </a:t>
            </a:r>
          </a:p>
          <a:p>
            <a:pPr lvl="0"/>
            <a:r>
              <a:rPr lang="en-US" sz="1200" b="1" kern="1200" dirty="0">
                <a:solidFill>
                  <a:schemeClr val="tx1"/>
                </a:solidFill>
                <a:effectLst/>
                <a:latin typeface="+mn-lt"/>
                <a:ea typeface="+mn-ea"/>
                <a:cs typeface="+mn-cs"/>
              </a:rPr>
              <a:t>Between countries</a:t>
            </a:r>
            <a:r>
              <a:rPr lang="en-US" sz="1200" i="1" kern="1200" dirty="0">
                <a:solidFill>
                  <a:schemeClr val="tx1"/>
                </a:solidFill>
                <a:effectLst/>
                <a:latin typeface="+mn-lt"/>
                <a:ea typeface="+mn-ea"/>
                <a:cs typeface="+mn-cs"/>
              </a:rPr>
              <a:t> -  </a:t>
            </a:r>
            <a:r>
              <a:rPr lang="en-US" sz="1200" kern="1200" dirty="0">
                <a:solidFill>
                  <a:schemeClr val="tx1"/>
                </a:solidFill>
                <a:effectLst/>
                <a:latin typeface="+mn-lt"/>
                <a:ea typeface="+mn-ea"/>
                <a:cs typeface="+mn-cs"/>
              </a:rPr>
              <a:t>inequality is also declining</a:t>
            </a:r>
          </a:p>
          <a:p>
            <a:pPr lvl="0"/>
            <a:r>
              <a:rPr lang="en-US" sz="1200" b="1" kern="1200" dirty="0">
                <a:solidFill>
                  <a:schemeClr val="tx1"/>
                </a:solidFill>
                <a:effectLst/>
                <a:latin typeface="+mn-lt"/>
                <a:ea typeface="+mn-ea"/>
                <a:cs typeface="+mn-cs"/>
              </a:rPr>
              <a:t>Within countries</a:t>
            </a:r>
            <a:r>
              <a:rPr lang="en-US" sz="1200" kern="1200" dirty="0">
                <a:solidFill>
                  <a:schemeClr val="tx1"/>
                </a:solidFill>
                <a:effectLst/>
                <a:latin typeface="+mn-lt"/>
                <a:ea typeface="+mn-ea"/>
                <a:cs typeface="+mn-cs"/>
              </a:rPr>
              <a:t> - inequality has been going down for the past five years. For every one country where it is going up, there are two where it is going down.</a:t>
            </a:r>
          </a:p>
          <a:p>
            <a:pPr lvl="0"/>
            <a:endParaRPr lang="en-US" sz="1200" kern="1200" dirty="0">
              <a:solidFill>
                <a:schemeClr val="tx1"/>
              </a:solidFill>
              <a:effectLst/>
              <a:latin typeface="+mn-lt"/>
              <a:ea typeface="+mn-ea"/>
              <a:cs typeface="+mn-cs"/>
            </a:endParaRPr>
          </a:p>
          <a:p>
            <a:pPr lvl="0"/>
            <a:endParaRPr lang="en-US" sz="1200" kern="1200" dirty="0">
              <a:solidFill>
                <a:srgbClr val="FF0000"/>
              </a:solidFill>
              <a:effectLst/>
              <a:latin typeface="+mn-lt"/>
              <a:ea typeface="+mn-ea"/>
              <a:cs typeface="+mn-cs"/>
            </a:endParaRPr>
          </a:p>
          <a:p>
            <a:pPr lvl="0"/>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This is good news, </a:t>
            </a:r>
            <a:r>
              <a:rPr lang="en-US" sz="1200" b="1" i="1" kern="1200" dirty="0">
                <a:solidFill>
                  <a:schemeClr val="tx1"/>
                </a:solidFill>
                <a:effectLst/>
                <a:latin typeface="+mn-lt"/>
                <a:ea typeface="+mn-ea"/>
                <a:cs typeface="+mn-cs"/>
              </a:rPr>
              <a:t>but we need to do better</a:t>
            </a:r>
          </a:p>
          <a:p>
            <a:endParaRPr lang="en-US" sz="1200" b="1" i="1"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To start with, despite</a:t>
            </a:r>
            <a:r>
              <a:rPr lang="en-US" sz="1200" b="1" i="1" kern="1200" baseline="0" dirty="0">
                <a:solidFill>
                  <a:schemeClr val="tx1"/>
                </a:solidFill>
                <a:effectLst/>
                <a:latin typeface="+mn-lt"/>
                <a:ea typeface="+mn-ea"/>
                <a:cs typeface="+mn-cs"/>
              </a:rPr>
              <a:t> recent progress, within country inequality today is still higher than 25 years ago. And despite declines in global inequality, still very high levels.</a:t>
            </a:r>
            <a:endParaRPr lang="en-US" sz="1200" b="1" i="1"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11</a:t>
            </a:fld>
            <a:endParaRPr lang="en-US"/>
          </a:p>
        </p:txBody>
      </p:sp>
    </p:spTree>
    <p:extLst>
      <p:ext uri="{BB962C8B-B14F-4D97-AF65-F5344CB8AC3E}">
        <p14:creationId xmlns:p14="http://schemas.microsoft.com/office/powerpoint/2010/main" val="29290564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Lets look at the actual trends</a:t>
            </a:r>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12</a:t>
            </a:fld>
            <a:endParaRPr lang="en-US"/>
          </a:p>
        </p:txBody>
      </p:sp>
    </p:spTree>
    <p:extLst>
      <p:ext uri="{BB962C8B-B14F-4D97-AF65-F5344CB8AC3E}">
        <p14:creationId xmlns:p14="http://schemas.microsoft.com/office/powerpoint/2010/main" val="1241684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US" sz="1200" b="1" kern="1200" dirty="0">
                <a:solidFill>
                  <a:schemeClr val="tx1"/>
                </a:solidFill>
                <a:effectLst/>
                <a:latin typeface="+mn-lt"/>
                <a:ea typeface="+mn-ea"/>
                <a:cs typeface="+mn-cs"/>
              </a:rPr>
              <a:t>Between countries</a:t>
            </a:r>
            <a:r>
              <a:rPr lang="en-US" sz="1200" i="1" kern="1200" dirty="0">
                <a:solidFill>
                  <a:schemeClr val="tx1"/>
                </a:solidFill>
                <a:effectLst/>
                <a:latin typeface="+mn-lt"/>
                <a:ea typeface="+mn-ea"/>
                <a:cs typeface="+mn-cs"/>
              </a:rPr>
              <a:t> -  </a:t>
            </a:r>
            <a:r>
              <a:rPr lang="en-US" sz="1200" kern="1200" dirty="0">
                <a:solidFill>
                  <a:schemeClr val="tx1"/>
                </a:solidFill>
                <a:effectLst/>
                <a:latin typeface="+mn-lt"/>
                <a:ea typeface="+mn-ea"/>
                <a:cs typeface="+mn-cs"/>
              </a:rPr>
              <a:t>inequality is also declining thanks to the</a:t>
            </a:r>
            <a:r>
              <a:rPr lang="en-US" sz="1200" kern="1200" baseline="0" dirty="0">
                <a:solidFill>
                  <a:schemeClr val="tx1"/>
                </a:solidFill>
                <a:effectLst/>
                <a:latin typeface="+mn-lt"/>
                <a:ea typeface="+mn-ea"/>
                <a:cs typeface="+mn-cs"/>
              </a:rPr>
              <a:t> growth of populous developing countries such as China, India, Indonesia, Brazil..</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13</a:t>
            </a:fld>
            <a:endParaRPr lang="en-US"/>
          </a:p>
        </p:txBody>
      </p:sp>
    </p:spTree>
    <p:extLst>
      <p:ext uri="{BB962C8B-B14F-4D97-AF65-F5344CB8AC3E}">
        <p14:creationId xmlns:p14="http://schemas.microsoft.com/office/powerpoint/2010/main" val="23999608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Depends</a:t>
            </a:r>
            <a:r>
              <a:rPr lang="en-US" baseline="0" dirty="0"/>
              <a:t> on how it is measured</a:t>
            </a:r>
          </a:p>
          <a:p>
            <a:r>
              <a:rPr lang="en-US" baseline="0" dirty="0"/>
              <a:t>Only after 2008 for most of the categories</a:t>
            </a:r>
          </a:p>
          <a:p>
            <a:r>
              <a:rPr lang="en-US" baseline="0" dirty="0"/>
              <a:t>But in 2013 still higher than in 1988</a:t>
            </a:r>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14</a:t>
            </a:fld>
            <a:endParaRPr lang="en-US"/>
          </a:p>
        </p:txBody>
      </p:sp>
    </p:spTree>
    <p:extLst>
      <p:ext uri="{BB962C8B-B14F-4D97-AF65-F5344CB8AC3E}">
        <p14:creationId xmlns:p14="http://schemas.microsoft.com/office/powerpoint/2010/main" val="4602429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sz="1200" i="1" kern="1200" dirty="0">
                <a:solidFill>
                  <a:schemeClr val="tx1"/>
                </a:solidFill>
                <a:effectLst/>
                <a:latin typeface="+mn-lt"/>
                <a:ea typeface="+mn-ea"/>
                <a:cs typeface="+mn-cs"/>
              </a:rPr>
              <a:t>The popular perception is that the rich are getting richer. Is that true? Yes</a:t>
            </a:r>
            <a:r>
              <a:rPr lang="en-US" sz="1200" i="1" kern="1200" baseline="0" dirty="0">
                <a:solidFill>
                  <a:schemeClr val="tx1"/>
                </a:solidFill>
                <a:effectLst/>
                <a:latin typeface="+mn-lt"/>
                <a:ea typeface="+mn-ea"/>
                <a:cs typeface="+mn-cs"/>
              </a:rPr>
              <a:t> for the countries/economies for which we have data</a:t>
            </a:r>
            <a:r>
              <a:rPr lang="en-US" sz="1200" i="1" kern="1200" dirty="0">
                <a:solidFill>
                  <a:schemeClr val="tx1"/>
                </a:solidFill>
                <a:effectLst/>
                <a:latin typeface="+mn-lt"/>
                <a:ea typeface="+mn-ea"/>
                <a:cs typeface="+mn-cs"/>
              </a:rPr>
              <a:t>…</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Top 1% - in some countries where we have data, we see it mostly going up – but we need more data to be conclusive.</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Also</a:t>
            </a:r>
            <a:r>
              <a:rPr lang="en-US" sz="1200" kern="1200" baseline="0" dirty="0">
                <a:solidFill>
                  <a:schemeClr val="tx1"/>
                </a:solidFill>
                <a:effectLst/>
                <a:latin typeface="+mn-lt"/>
                <a:ea typeface="+mn-ea"/>
                <a:cs typeface="+mn-cs"/>
              </a:rPr>
              <a:t> differences: US constant increase of top income share of 1% and very larger share than Japan, France…. Only comparable in how fast the top 1% share has grown in developing world is South Africa. Yet, other countries like India Argentina Korea or Taiwan have growth but more moderately</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We need to know more</a:t>
            </a:r>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15</a:t>
            </a:fld>
            <a:endParaRPr lang="en-US"/>
          </a:p>
        </p:txBody>
      </p:sp>
    </p:spTree>
    <p:extLst>
      <p:ext uri="{BB962C8B-B14F-4D97-AF65-F5344CB8AC3E}">
        <p14:creationId xmlns:p14="http://schemas.microsoft.com/office/powerpoint/2010/main" val="33178946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Great Recession</a:t>
            </a:r>
            <a:r>
              <a:rPr lang="en-US" baseline="0" dirty="0"/>
              <a:t> has not affected everyone the same, clearly, the developing world less than developed world, and also differences between for instance BRICS (still seeing the slowdown of their growth)</a:t>
            </a:r>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16</a:t>
            </a:fld>
            <a:endParaRPr lang="en-US"/>
          </a:p>
        </p:txBody>
      </p:sp>
    </p:spTree>
    <p:extLst>
      <p:ext uri="{BB962C8B-B14F-4D97-AF65-F5344CB8AC3E}">
        <p14:creationId xmlns:p14="http://schemas.microsoft.com/office/powerpoint/2010/main" val="3783493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sz="1200" i="1" kern="1200" dirty="0">
                <a:solidFill>
                  <a:schemeClr val="tx1"/>
                </a:solidFill>
                <a:effectLst/>
                <a:latin typeface="+mn-lt"/>
                <a:ea typeface="+mn-ea"/>
                <a:cs typeface="+mn-cs"/>
              </a:rPr>
              <a:t>This brings us to the most important thing we found…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Tackling inequality could make or break the goal to end poverty by 2030.</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18BF3DF-71D9-4B0B-AA41-707F601AD4FA}" type="slidenum">
              <a:rPr lang="en-US" smtClean="0"/>
              <a:t>17</a:t>
            </a:fld>
            <a:endParaRPr lang="en-US"/>
          </a:p>
        </p:txBody>
      </p:sp>
    </p:spTree>
    <p:extLst>
      <p:ext uri="{BB962C8B-B14F-4D97-AF65-F5344CB8AC3E}">
        <p14:creationId xmlns:p14="http://schemas.microsoft.com/office/powerpoint/2010/main" val="5080222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We wont</a:t>
            </a:r>
            <a:r>
              <a:rPr lang="en-US" baseline="0" dirty="0"/>
              <a:t> get to the end poverty by 2030 with last 10 year growth scenario unless m=1 or higher. </a:t>
            </a:r>
          </a:p>
          <a:p>
            <a:r>
              <a:rPr lang="en-US" baseline="0" dirty="0"/>
              <a:t>Currently, m=0.4, on average. </a:t>
            </a:r>
          </a:p>
          <a:p>
            <a:r>
              <a:rPr lang="en-US" baseline="0" dirty="0"/>
              <a:t>WE NEED TO INCREASE THE PACE OF INEQUALITY REDUCTION TO ACHIEVE THE END POVERTY GOAL</a:t>
            </a:r>
          </a:p>
          <a:p>
            <a:r>
              <a:rPr lang="en-US" baseline="0" dirty="0"/>
              <a:t>This is an analytical result. In practice, it does not mean that every country has to reduce inequality faster than done today. It is on those countries with low growth, high concentration of poor and high inequality rates that inequality reduction is more pressing. </a:t>
            </a:r>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18</a:t>
            </a:fld>
            <a:endParaRPr lang="en-US"/>
          </a:p>
        </p:txBody>
      </p:sp>
    </p:spTree>
    <p:extLst>
      <p:ext uri="{BB962C8B-B14F-4D97-AF65-F5344CB8AC3E}">
        <p14:creationId xmlns:p14="http://schemas.microsoft.com/office/powerpoint/2010/main" val="8448012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sz="1200" i="1" kern="1200" dirty="0">
                <a:solidFill>
                  <a:schemeClr val="tx1"/>
                </a:solidFill>
                <a:effectLst/>
                <a:latin typeface="+mn-lt"/>
                <a:ea typeface="+mn-ea"/>
                <a:cs typeface="+mn-cs"/>
              </a:rPr>
              <a:t>Not the only</a:t>
            </a:r>
            <a:r>
              <a:rPr lang="en-US" sz="1200" i="1" kern="1200" baseline="0" dirty="0">
                <a:solidFill>
                  <a:schemeClr val="tx1"/>
                </a:solidFill>
                <a:effectLst/>
                <a:latin typeface="+mn-lt"/>
                <a:ea typeface="+mn-ea"/>
                <a:cs typeface="+mn-cs"/>
              </a:rPr>
              <a:t> way, that is, if growth were to increase dramatically, we would need to revisit our simulations</a:t>
            </a:r>
          </a:p>
          <a:p>
            <a:r>
              <a:rPr lang="en-US" sz="1200" i="1" kern="1200" baseline="0" dirty="0">
                <a:solidFill>
                  <a:schemeClr val="tx1"/>
                </a:solidFill>
                <a:effectLst/>
                <a:latin typeface="+mn-lt"/>
                <a:ea typeface="+mn-ea"/>
                <a:cs typeface="+mn-cs"/>
              </a:rPr>
              <a:t>This result is based on an analysis of specific future global growth (OPTIMISTIC scenario) but still one possibility. GROWTH may pick up in the future.</a:t>
            </a:r>
          </a:p>
          <a:p>
            <a:r>
              <a:rPr lang="en-US" sz="1200" i="1" kern="1200" baseline="0" dirty="0">
                <a:solidFill>
                  <a:schemeClr val="tx1"/>
                </a:solidFill>
                <a:effectLst/>
                <a:latin typeface="+mn-lt"/>
                <a:ea typeface="+mn-ea"/>
                <a:cs typeface="+mn-cs"/>
              </a:rPr>
              <a:t>Very important: NOT JUST EVERY COUNTRY MUST DOUBLE SPP, BUT THOSE WITH HIGH NUMBERS OF POOR, HIGH INEQUALITY AND LOW GROWTH</a:t>
            </a:r>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19</a:t>
            </a:fld>
            <a:endParaRPr lang="en-US"/>
          </a:p>
        </p:txBody>
      </p:sp>
    </p:spTree>
    <p:extLst>
      <p:ext uri="{BB962C8B-B14F-4D97-AF65-F5344CB8AC3E}">
        <p14:creationId xmlns:p14="http://schemas.microsoft.com/office/powerpoint/2010/main" val="40051160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47713" y="1143000"/>
            <a:ext cx="5484812" cy="3086100"/>
          </a:xfrm>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10"/>
          </p:nvPr>
        </p:nvSpPr>
        <p:spPr/>
        <p:txBody>
          <a:bodyPr/>
          <a:lstStyle/>
          <a:p>
            <a:fld id="{3A8E7915-3CDC-4679-B9A4-537998ECB7A3}"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7810563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47713" y="1143000"/>
            <a:ext cx="5484812" cy="3086100"/>
          </a:xfrm>
        </p:spPr>
      </p:sp>
      <p:sp>
        <p:nvSpPr>
          <p:cNvPr id="3" name="Notes Placeholder 2"/>
          <p:cNvSpPr>
            <a:spLocks noGrp="1"/>
          </p:cNvSpPr>
          <p:nvPr>
            <p:ph type="body" idx="1"/>
          </p:nvPr>
        </p:nvSpPr>
        <p:spPr/>
        <p:txBody>
          <a:bodyPr/>
          <a:lstStyle/>
          <a:p>
            <a:endParaRPr lang="en-US" dirty="0"/>
          </a:p>
          <a:p>
            <a:r>
              <a:rPr lang="en-US" dirty="0"/>
              <a:t>Reducing inequality is an</a:t>
            </a:r>
            <a:r>
              <a:rPr lang="en-US" baseline="0" dirty="0"/>
              <a:t> achievement; sustaining this reduction is a superior feat.</a:t>
            </a:r>
            <a:endParaRPr lang="en-US" dirty="0"/>
          </a:p>
        </p:txBody>
      </p:sp>
      <p:sp>
        <p:nvSpPr>
          <p:cNvPr id="4" name="Slide Number Placeholder 3"/>
          <p:cNvSpPr>
            <a:spLocks noGrp="1"/>
          </p:cNvSpPr>
          <p:nvPr>
            <p:ph type="sldNum" sz="quarter" idx="10"/>
          </p:nvPr>
        </p:nvSpPr>
        <p:spPr/>
        <p:txBody>
          <a:bodyPr/>
          <a:lstStyle/>
          <a:p>
            <a:fld id="{3A8E7915-3CDC-4679-B9A4-537998ECB7A3}" type="slidenum">
              <a:rPr lang="en-US" smtClean="0">
                <a:solidFill>
                  <a:prstClr val="black"/>
                </a:solidFill>
              </a:rPr>
              <a:pPr/>
              <a:t>21</a:t>
            </a:fld>
            <a:endParaRPr lang="en-US">
              <a:solidFill>
                <a:prstClr val="black"/>
              </a:solidFill>
            </a:endParaRPr>
          </a:p>
        </p:txBody>
      </p:sp>
    </p:spTree>
    <p:extLst>
      <p:ext uri="{BB962C8B-B14F-4D97-AF65-F5344CB8AC3E}">
        <p14:creationId xmlns:p14="http://schemas.microsoft.com/office/powerpoint/2010/main" val="8922821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09625" y="1143000"/>
            <a:ext cx="5484813" cy="3086100"/>
          </a:xfrm>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10"/>
          </p:nvPr>
        </p:nvSpPr>
        <p:spPr/>
        <p:txBody>
          <a:bodyPr/>
          <a:lstStyle/>
          <a:p>
            <a:fld id="{3A8E7915-3CDC-4679-B9A4-537998ECB7A3}" type="slidenum">
              <a:rPr lang="en-US" smtClean="0">
                <a:solidFill>
                  <a:prstClr val="black"/>
                </a:solidFill>
              </a:rPr>
              <a:pPr/>
              <a:t>22</a:t>
            </a:fld>
            <a:endParaRPr lang="en-US">
              <a:solidFill>
                <a:prstClr val="black"/>
              </a:solidFill>
            </a:endParaRPr>
          </a:p>
        </p:txBody>
      </p:sp>
    </p:spTree>
    <p:extLst>
      <p:ext uri="{BB962C8B-B14F-4D97-AF65-F5344CB8AC3E}">
        <p14:creationId xmlns:p14="http://schemas.microsoft.com/office/powerpoint/2010/main" val="21258638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09625" y="1143000"/>
            <a:ext cx="5484813" cy="3086100"/>
          </a:xfrm>
        </p:spPr>
      </p:sp>
      <p:sp>
        <p:nvSpPr>
          <p:cNvPr id="3" name="Notes Placeholder 2"/>
          <p:cNvSpPr>
            <a:spLocks noGrp="1"/>
          </p:cNvSpPr>
          <p:nvPr>
            <p:ph type="body" idx="1"/>
          </p:nvPr>
        </p:nvSpPr>
        <p:spPr/>
        <p:txBody>
          <a:bodyPr/>
          <a:lstStyle/>
          <a:p>
            <a:r>
              <a:rPr lang="en-US" dirty="0"/>
              <a:t>Clearly no room for complacency:</a:t>
            </a:r>
          </a:p>
          <a:p>
            <a:endParaRPr lang="en-US" dirty="0"/>
          </a:p>
          <a:p>
            <a:r>
              <a:rPr lang="en-US" dirty="0"/>
              <a:t>62 persons</a:t>
            </a:r>
            <a:r>
              <a:rPr lang="en-US" baseline="0" dirty="0"/>
              <a:t> in the world have as much wealth as the poor half of the population (10 in Africa!)… how is this measured, however, is something also to look at!</a:t>
            </a:r>
            <a:endParaRPr lang="en-US" dirty="0"/>
          </a:p>
          <a:p>
            <a:r>
              <a:rPr lang="en-US" dirty="0"/>
              <a:t>Still</a:t>
            </a:r>
            <a:r>
              <a:rPr lang="en-US" baseline="0" dirty="0"/>
              <a:t> today poor children are four time less likely to attend school than rich children (bottom vs top quintile)</a:t>
            </a:r>
          </a:p>
          <a:p>
            <a:r>
              <a:rPr lang="en-US" baseline="0" dirty="0"/>
              <a:t>Mothers from poorest quintile are only half as likely to receive antenatal care than those in top quintile</a:t>
            </a:r>
          </a:p>
          <a:p>
            <a:r>
              <a:rPr lang="en-US" sz="1200" b="0" i="0" u="none" strike="noStrike" kern="1200" baseline="0" dirty="0">
                <a:solidFill>
                  <a:schemeClr val="tx1"/>
                </a:solidFill>
                <a:latin typeface="+mn-lt"/>
                <a:ea typeface="+mn-ea"/>
                <a:cs typeface="+mn-cs"/>
              </a:rPr>
              <a:t>Only about  a third of households in the poorest quintile are covered by CCTs worldwide and the average transfer in the five largest CCT programs worldwide is about 15 percent of the average household consumption of the poorest quintile.</a:t>
            </a:r>
          </a:p>
          <a:p>
            <a:r>
              <a:rPr lang="en-US" sz="1200" b="0" i="0" u="none" strike="noStrike" kern="1200" baseline="0" dirty="0">
                <a:solidFill>
                  <a:schemeClr val="tx1"/>
                </a:solidFill>
                <a:latin typeface="+mn-lt"/>
                <a:ea typeface="+mn-ea"/>
                <a:cs typeface="+mn-cs"/>
              </a:rPr>
              <a:t>About one third of the rural population, 1 billion, live in settlements more than 2 </a:t>
            </a:r>
            <a:r>
              <a:rPr lang="en-US" sz="1200" b="0" i="0" u="none" strike="noStrike" kern="1200" baseline="0" dirty="0" err="1">
                <a:solidFill>
                  <a:schemeClr val="tx1"/>
                </a:solidFill>
                <a:latin typeface="+mn-lt"/>
                <a:ea typeface="+mn-ea"/>
                <a:cs typeface="+mn-cs"/>
              </a:rPr>
              <a:t>kms</a:t>
            </a:r>
            <a:r>
              <a:rPr lang="en-US" sz="1200" b="0" i="0" u="none" strike="noStrike" kern="1200" baseline="0" dirty="0">
                <a:solidFill>
                  <a:schemeClr val="tx1"/>
                </a:solidFill>
                <a:latin typeface="+mn-lt"/>
                <a:ea typeface="+mn-ea"/>
                <a:cs typeface="+mn-cs"/>
              </a:rPr>
              <a:t> away from a paved rural road.</a:t>
            </a:r>
            <a:endParaRPr lang="en-US" dirty="0"/>
          </a:p>
          <a:p>
            <a:endParaRPr lang="en-US" dirty="0"/>
          </a:p>
          <a:p>
            <a:r>
              <a:rPr lang="en-US" dirty="0"/>
              <a:t>Very different contexts of</a:t>
            </a:r>
            <a:r>
              <a:rPr lang="en-US" baseline="0" dirty="0"/>
              <a:t> CTs in Lesotho and Philippines, with different designs adopted and objectives pursued: reduce child malnutrition in Lesotho mainly while providing a more sophisticated protection against natural disasters in the Philippines by ensuring smooth consumption when most needed. Other examples of multifunctional CTs in Ethiopia, including productive objectives, such as maintain rural roads, building clinics, rehabilitating water sources and land to prevent degradation, </a:t>
            </a:r>
            <a:r>
              <a:rPr lang="en-US" baseline="0" dirty="0" err="1"/>
              <a:t>etc</a:t>
            </a:r>
            <a:r>
              <a:rPr lang="en-US" baseline="0" dirty="0"/>
              <a:t>, thus aiming to increase resilience as well as food security. Also other examples that include financial inclusion, transfers of assets, training and so forth.</a:t>
            </a:r>
          </a:p>
          <a:p>
            <a:endParaRPr lang="en-US" baseline="0" dirty="0"/>
          </a:p>
          <a:p>
            <a:r>
              <a:rPr lang="en-US" baseline="0" dirty="0"/>
              <a:t>Fiscal reforms of Mexico and Chile. Same objective, raise revenues to finance social spending, in a progressive way. Both used income taxes, progressively. But Chile relied on corporate taxes and Mexico on personal income taxes. The result was that the burden of the reform was born by the ultra rich, the top 3%, while in Mexico, the top 40%, including middle classes, bore the brunt of that part of the reform. </a:t>
            </a:r>
          </a:p>
          <a:p>
            <a:endParaRPr lang="en-US" baseline="0" dirty="0"/>
          </a:p>
          <a:p>
            <a:r>
              <a:rPr lang="en-US" baseline="0" dirty="0"/>
              <a:t>Another example is the UCH in Thailand and Jamaica. Thailand has aimed to cover everyone (not covered already by some public or private health insurance mechanism) and has been very effective doing so reaching a total of 75% of the country’s population in a short period of time (18 million in a year). Thailand has a specific package of interventions legally mandated. Jamaica instead has focused on universal access to medicines but not on other parts of the health system.</a:t>
            </a:r>
          </a:p>
          <a:p>
            <a:endParaRPr lang="en-US" dirty="0"/>
          </a:p>
        </p:txBody>
      </p:sp>
      <p:sp>
        <p:nvSpPr>
          <p:cNvPr id="4" name="Slide Number Placeholder 3"/>
          <p:cNvSpPr>
            <a:spLocks noGrp="1"/>
          </p:cNvSpPr>
          <p:nvPr>
            <p:ph type="sldNum" sz="quarter" idx="10"/>
          </p:nvPr>
        </p:nvSpPr>
        <p:spPr/>
        <p:txBody>
          <a:bodyPr/>
          <a:lstStyle/>
          <a:p>
            <a:fld id="{3A8E7915-3CDC-4679-B9A4-537998ECB7A3}" type="slidenum">
              <a:rPr lang="en-US" smtClean="0">
                <a:solidFill>
                  <a:prstClr val="black"/>
                </a:solidFill>
              </a:rPr>
              <a:pPr/>
              <a:t>23</a:t>
            </a:fld>
            <a:endParaRPr lang="en-US">
              <a:solidFill>
                <a:prstClr val="black"/>
              </a:solidFill>
            </a:endParaRPr>
          </a:p>
        </p:txBody>
      </p:sp>
    </p:spTree>
    <p:extLst>
      <p:ext uri="{BB962C8B-B14F-4D97-AF65-F5344CB8AC3E}">
        <p14:creationId xmlns:p14="http://schemas.microsoft.com/office/powerpoint/2010/main" val="31217351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a:t>
            </a:r>
            <a:r>
              <a:rPr lang="en-US" sz="1200" kern="1200" baseline="0" dirty="0">
                <a:solidFill>
                  <a:schemeClr val="tx1"/>
                </a:solidFill>
                <a:effectLst/>
                <a:latin typeface="+mn-lt"/>
                <a:ea typeface="+mn-ea"/>
                <a:cs typeface="+mn-cs"/>
              </a:rPr>
              <a:t> are a few key take away messages from the report that we would like to emphasize right away (to the risk of spoiling the rest of the presentation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18BF3DF-71D9-4B0B-AA41-707F601AD4FA}" type="slidenum">
              <a:rPr lang="en-US" smtClean="0"/>
              <a:t>24</a:t>
            </a:fld>
            <a:endParaRPr lang="en-US"/>
          </a:p>
        </p:txBody>
      </p:sp>
    </p:spTree>
    <p:extLst>
      <p:ext uri="{BB962C8B-B14F-4D97-AF65-F5344CB8AC3E}">
        <p14:creationId xmlns:p14="http://schemas.microsoft.com/office/powerpoint/2010/main" val="34442052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18BF3DF-71D9-4B0B-AA41-707F601AD4FA}" type="slidenum">
              <a:rPr lang="en-US" smtClean="0"/>
              <a:t>25</a:t>
            </a:fld>
            <a:endParaRPr lang="en-US"/>
          </a:p>
        </p:txBody>
      </p:sp>
    </p:spTree>
    <p:extLst>
      <p:ext uri="{BB962C8B-B14F-4D97-AF65-F5344CB8AC3E}">
        <p14:creationId xmlns:p14="http://schemas.microsoft.com/office/powerpoint/2010/main" val="5325533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8990115-5363-4893-80B6-0626157A14D3}"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339C8-3106-4EED-8589-67E81BE98B51}" type="slidenum">
              <a:rPr lang="en-US" smtClean="0"/>
              <a:t>‹#›</a:t>
            </a:fld>
            <a:endParaRPr lang="en-US"/>
          </a:p>
        </p:txBody>
      </p:sp>
    </p:spTree>
    <p:extLst>
      <p:ext uri="{BB962C8B-B14F-4D97-AF65-F5344CB8AC3E}">
        <p14:creationId xmlns:p14="http://schemas.microsoft.com/office/powerpoint/2010/main" val="2864069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990115-5363-4893-80B6-0626157A14D3}"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339C8-3106-4EED-8589-67E81BE98B51}" type="slidenum">
              <a:rPr lang="en-US" smtClean="0"/>
              <a:t>‹#›</a:t>
            </a:fld>
            <a:endParaRPr lang="en-US"/>
          </a:p>
        </p:txBody>
      </p:sp>
    </p:spTree>
    <p:extLst>
      <p:ext uri="{BB962C8B-B14F-4D97-AF65-F5344CB8AC3E}">
        <p14:creationId xmlns:p14="http://schemas.microsoft.com/office/powerpoint/2010/main" val="2827622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990115-5363-4893-80B6-0626157A14D3}"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339C8-3106-4EED-8589-67E81BE98B51}" type="slidenum">
              <a:rPr lang="en-US" smtClean="0"/>
              <a:t>‹#›</a:t>
            </a:fld>
            <a:endParaRPr lang="en-US"/>
          </a:p>
        </p:txBody>
      </p:sp>
    </p:spTree>
    <p:extLst>
      <p:ext uri="{BB962C8B-B14F-4D97-AF65-F5344CB8AC3E}">
        <p14:creationId xmlns:p14="http://schemas.microsoft.com/office/powerpoint/2010/main" val="1302918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990115-5363-4893-80B6-0626157A14D3}"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D339C8-3106-4EED-8589-67E81BE98B51}" type="slidenum">
              <a:rPr lang="en-US" smtClean="0"/>
              <a:t>‹#›</a:t>
            </a:fld>
            <a:endParaRPr lang="en-US"/>
          </a:p>
        </p:txBody>
      </p:sp>
    </p:spTree>
    <p:extLst>
      <p:ext uri="{BB962C8B-B14F-4D97-AF65-F5344CB8AC3E}">
        <p14:creationId xmlns:p14="http://schemas.microsoft.com/office/powerpoint/2010/main" val="4234733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990115-5363-4893-80B6-0626157A14D3}" type="datetimeFigureOut">
              <a:rPr lang="en-US" smtClean="0"/>
              <a:t>3/10/2019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FD339C8-3106-4EED-8589-67E81BE98B51}" type="slidenum">
              <a:rPr lang="en-US" smtClean="0"/>
              <a:t>‹#›</a:t>
            </a:fld>
            <a:endParaRPr lang="en-US"/>
          </a:p>
        </p:txBody>
      </p:sp>
    </p:spTree>
    <p:extLst>
      <p:ext uri="{BB962C8B-B14F-4D97-AF65-F5344CB8AC3E}">
        <p14:creationId xmlns:p14="http://schemas.microsoft.com/office/powerpoint/2010/main" val="3386052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990115-5363-4893-80B6-0626157A14D3}" type="datetimeFigureOut">
              <a:rPr lang="en-US" smtClean="0"/>
              <a:t>3/10/2019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D339C8-3106-4EED-8589-67E81BE98B51}" type="slidenum">
              <a:rPr lang="en-US" smtClean="0"/>
              <a:t>‹#›</a:t>
            </a:fld>
            <a:endParaRPr lang="en-US"/>
          </a:p>
        </p:txBody>
      </p:sp>
    </p:spTree>
    <p:extLst>
      <p:ext uri="{BB962C8B-B14F-4D97-AF65-F5344CB8AC3E}">
        <p14:creationId xmlns:p14="http://schemas.microsoft.com/office/powerpoint/2010/main" val="1222798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990115-5363-4893-80B6-0626157A14D3}" type="datetimeFigureOut">
              <a:rPr lang="en-US" smtClean="0"/>
              <a:t>3/10/2019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D339C8-3106-4EED-8589-67E81BE98B51}" type="slidenum">
              <a:rPr lang="en-US" smtClean="0"/>
              <a:t>‹#›</a:t>
            </a:fld>
            <a:endParaRPr lang="en-US"/>
          </a:p>
        </p:txBody>
      </p:sp>
    </p:spTree>
    <p:extLst>
      <p:ext uri="{BB962C8B-B14F-4D97-AF65-F5344CB8AC3E}">
        <p14:creationId xmlns:p14="http://schemas.microsoft.com/office/powerpoint/2010/main" val="1932687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8990115-5363-4893-80B6-0626157A14D3}"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D339C8-3106-4EED-8589-67E81BE98B51}" type="slidenum">
              <a:rPr lang="en-US" smtClean="0"/>
              <a:t>‹#›</a:t>
            </a:fld>
            <a:endParaRPr lang="en-US"/>
          </a:p>
        </p:txBody>
      </p:sp>
    </p:spTree>
    <p:extLst>
      <p:ext uri="{BB962C8B-B14F-4D97-AF65-F5344CB8AC3E}">
        <p14:creationId xmlns:p14="http://schemas.microsoft.com/office/powerpoint/2010/main" val="1066881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8990115-5363-4893-80B6-0626157A14D3}"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D339C8-3106-4EED-8589-67E81BE98B51}" type="slidenum">
              <a:rPr lang="en-US" smtClean="0"/>
              <a:t>‹#›</a:t>
            </a:fld>
            <a:endParaRPr lang="en-US"/>
          </a:p>
        </p:txBody>
      </p:sp>
    </p:spTree>
    <p:extLst>
      <p:ext uri="{BB962C8B-B14F-4D97-AF65-F5344CB8AC3E}">
        <p14:creationId xmlns:p14="http://schemas.microsoft.com/office/powerpoint/2010/main" val="799452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990115-5363-4893-80B6-0626157A14D3}"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339C8-3106-4EED-8589-67E81BE98B51}" type="slidenum">
              <a:rPr lang="en-US" smtClean="0"/>
              <a:t>‹#›</a:t>
            </a:fld>
            <a:endParaRPr lang="en-US"/>
          </a:p>
        </p:txBody>
      </p:sp>
    </p:spTree>
    <p:extLst>
      <p:ext uri="{BB962C8B-B14F-4D97-AF65-F5344CB8AC3E}">
        <p14:creationId xmlns:p14="http://schemas.microsoft.com/office/powerpoint/2010/main" val="21347106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990115-5363-4893-80B6-0626157A14D3}"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339C8-3106-4EED-8589-67E81BE98B51}" type="slidenum">
              <a:rPr lang="en-US" smtClean="0"/>
              <a:t>‹#›</a:t>
            </a:fld>
            <a:endParaRPr lang="en-US"/>
          </a:p>
        </p:txBody>
      </p:sp>
    </p:spTree>
    <p:extLst>
      <p:ext uri="{BB962C8B-B14F-4D97-AF65-F5344CB8AC3E}">
        <p14:creationId xmlns:p14="http://schemas.microsoft.com/office/powerpoint/2010/main" val="38155259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4B62BB0-5E9C-4D54-9F5A-AAA8D3594433}"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3122677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B62BB0-5E9C-4D54-9F5A-AAA8D3594433}"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27100998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B62BB0-5E9C-4D54-9F5A-AAA8D3594433}"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29979286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5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825625"/>
            <a:ext cx="515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4B62BB0-5E9C-4D54-9F5A-AAA8D3594433}"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12568751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4B62BB0-5E9C-4D54-9F5A-AAA8D3594433}" type="datetimeFigureOut">
              <a:rPr lang="en-US" smtClean="0"/>
              <a:t>3/10/2019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14575883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4B62BB0-5E9C-4D54-9F5A-AAA8D3594433}" type="datetimeFigureOut">
              <a:rPr lang="en-US" smtClean="0"/>
              <a:t>3/10/2019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11762235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B62BB0-5E9C-4D54-9F5A-AAA8D3594433}" type="datetimeFigureOut">
              <a:rPr lang="en-US" smtClean="0"/>
              <a:t>3/10/2019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33252038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B62BB0-5E9C-4D54-9F5A-AAA8D3594433}"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26383008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B62BB0-5E9C-4D54-9F5A-AAA8D3594433}"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32403461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B62BB0-5E9C-4D54-9F5A-AAA8D3594433}"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12925091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6835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B62BB0-5E9C-4D54-9F5A-AAA8D3594433}"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31401793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DB90E4A-4D78-42C3-A5AB-8BFBA1D0F6FC}"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42138647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DB90E4A-4D78-42C3-A5AB-8BFBA1D0F6FC}"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26453780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B90E4A-4D78-42C3-A5AB-8BFBA1D0F6FC}"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6103243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5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825625"/>
            <a:ext cx="515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DB90E4A-4D78-42C3-A5AB-8BFBA1D0F6FC}"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38932443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DB90E4A-4D78-42C3-A5AB-8BFBA1D0F6FC}" type="datetimeFigureOut">
              <a:rPr lang="en-US" smtClean="0"/>
              <a:t>3/10/2019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11025948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DB90E4A-4D78-42C3-A5AB-8BFBA1D0F6FC}" type="datetimeFigureOut">
              <a:rPr lang="en-US" smtClean="0"/>
              <a:t>3/10/2019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31053237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B90E4A-4D78-42C3-A5AB-8BFBA1D0F6FC}" type="datetimeFigureOut">
              <a:rPr lang="en-US" smtClean="0"/>
              <a:t>3/10/2019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29964200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B90E4A-4D78-42C3-A5AB-8BFBA1D0F6FC}"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20323136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B90E4A-4D78-42C3-A5AB-8BFBA1D0F6FC}"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6066581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DB90E4A-4D78-42C3-A5AB-8BFBA1D0F6FC}"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19638045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6835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DB90E4A-4D78-42C3-A5AB-8BFBA1D0F6FC}"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310459092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315CFC3-A634-48B6-AB92-325AE7F216FF}"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36559431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315CFC3-A634-48B6-AB92-325AE7F216FF}"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13756229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15CFC3-A634-48B6-AB92-325AE7F216FF}"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351317042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5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825625"/>
            <a:ext cx="515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315CFC3-A634-48B6-AB92-325AE7F216FF}"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3578457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315CFC3-A634-48B6-AB92-325AE7F216FF}" type="datetimeFigureOut">
              <a:rPr lang="en-US" smtClean="0"/>
              <a:t>3/10/2019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107409501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315CFC3-A634-48B6-AB92-325AE7F216FF}" type="datetimeFigureOut">
              <a:rPr lang="en-US" smtClean="0"/>
              <a:t>3/10/2019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40293890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15CFC3-A634-48B6-AB92-325AE7F216FF}" type="datetimeFigureOut">
              <a:rPr lang="en-US" smtClean="0"/>
              <a:t>3/10/2019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20288056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15CFC3-A634-48B6-AB92-325AE7F216FF}"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131102154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15CFC3-A634-48B6-AB92-325AE7F216FF}"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38004756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315CFC3-A634-48B6-AB92-325AE7F216FF}"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161890898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6835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315CFC3-A634-48B6-AB92-325AE7F216FF}"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397568732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B87758A-F3D9-4B3E-BCC6-9B19770948D1}"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382952189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B87758A-F3D9-4B3E-BCC6-9B19770948D1}"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18713075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87758A-F3D9-4B3E-BCC6-9B19770948D1}"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355365675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5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825625"/>
            <a:ext cx="515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87758A-F3D9-4B3E-BCC6-9B19770948D1}"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333865308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B87758A-F3D9-4B3E-BCC6-9B19770948D1}" type="datetimeFigureOut">
              <a:rPr lang="en-US" smtClean="0"/>
              <a:t>3/10/2019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46402798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B87758A-F3D9-4B3E-BCC6-9B19770948D1}" type="datetimeFigureOut">
              <a:rPr lang="en-US" smtClean="0"/>
              <a:t>3/10/2019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300654237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87758A-F3D9-4B3E-BCC6-9B19770948D1}" type="datetimeFigureOut">
              <a:rPr lang="en-US" smtClean="0"/>
              <a:t>3/10/2019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35581723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B87758A-F3D9-4B3E-BCC6-9B19770948D1}"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235439361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B87758A-F3D9-4B3E-BCC6-9B19770948D1}"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383912543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B87758A-F3D9-4B3E-BCC6-9B19770948D1}"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258342639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6835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B87758A-F3D9-4B3E-BCC6-9B19770948D1}"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33795319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B87758A-F3D9-4B3E-BCC6-9B19770948D1}"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236206431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B87758A-F3D9-4B3E-BCC6-9B19770948D1}"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381969896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B87758A-F3D9-4B3E-BCC6-9B19770948D1}"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375652776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87758A-F3D9-4B3E-BCC6-9B19770948D1}"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261276179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B87758A-F3D9-4B3E-BCC6-9B19770948D1}" type="datetimeFigureOut">
              <a:rPr lang="en-US" smtClean="0"/>
              <a:t>3/10/2019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185609923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B87758A-F3D9-4B3E-BCC6-9B19770948D1}" type="datetimeFigureOut">
              <a:rPr lang="en-US" smtClean="0"/>
              <a:t>3/10/2019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272789225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87758A-F3D9-4B3E-BCC6-9B19770948D1}" type="datetimeFigureOut">
              <a:rPr lang="en-US" smtClean="0"/>
              <a:t>3/10/2019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126368392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B87758A-F3D9-4B3E-BCC6-9B19770948D1}"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183386395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B87758A-F3D9-4B3E-BCC6-9B19770948D1}"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172887109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B87758A-F3D9-4B3E-BCC6-9B19770948D1}"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322613316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B87758A-F3D9-4B3E-BCC6-9B19770948D1}"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7553F-83B7-4EAA-AB91-49DBCE486B94}" type="slidenum">
              <a:rPr lang="en-US" smtClean="0"/>
              <a:t>‹#›</a:t>
            </a:fld>
            <a:endParaRPr lang="en-US"/>
          </a:p>
        </p:txBody>
      </p:sp>
    </p:spTree>
    <p:extLst>
      <p:ext uri="{BB962C8B-B14F-4D97-AF65-F5344CB8AC3E}">
        <p14:creationId xmlns:p14="http://schemas.microsoft.com/office/powerpoint/2010/main" val="75446764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DB90E4A-4D78-42C3-A5AB-8BFBA1D0F6FC}"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300726984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DB90E4A-4D78-42C3-A5AB-8BFBA1D0F6FC}"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264782563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DB90E4A-4D78-42C3-A5AB-8BFBA1D0F6FC}"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128568624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DB90E4A-4D78-42C3-A5AB-8BFBA1D0F6FC}"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129295683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DB90E4A-4D78-42C3-A5AB-8BFBA1D0F6FC}" type="datetimeFigureOut">
              <a:rPr lang="en-US" smtClean="0"/>
              <a:t>3/10/2019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223930080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DB90E4A-4D78-42C3-A5AB-8BFBA1D0F6FC}" type="datetimeFigureOut">
              <a:rPr lang="en-US" smtClean="0"/>
              <a:t>3/10/2019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371240929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B90E4A-4D78-42C3-A5AB-8BFBA1D0F6FC}" type="datetimeFigureOut">
              <a:rPr lang="en-US" smtClean="0"/>
              <a:t>3/10/2019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337983717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DB90E4A-4D78-42C3-A5AB-8BFBA1D0F6FC}"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341892708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DB90E4A-4D78-42C3-A5AB-8BFBA1D0F6FC}"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301933405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DB90E4A-4D78-42C3-A5AB-8BFBA1D0F6FC}"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172631065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DB90E4A-4D78-42C3-A5AB-8BFBA1D0F6FC}"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98C943-C398-4A9B-8B3D-A853DF15FDB4}" type="slidenum">
              <a:rPr lang="en-US" smtClean="0"/>
              <a:t>‹#›</a:t>
            </a:fld>
            <a:endParaRPr lang="en-US"/>
          </a:p>
        </p:txBody>
      </p:sp>
    </p:spTree>
    <p:extLst>
      <p:ext uri="{BB962C8B-B14F-4D97-AF65-F5344CB8AC3E}">
        <p14:creationId xmlns:p14="http://schemas.microsoft.com/office/powerpoint/2010/main" val="419451701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4B62BB0-5E9C-4D54-9F5A-AAA8D3594433}"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297111924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4B62BB0-5E9C-4D54-9F5A-AAA8D3594433}"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67378314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4B62BB0-5E9C-4D54-9F5A-AAA8D3594433}"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295599171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4B62BB0-5E9C-4D54-9F5A-AAA8D3594433}"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415885126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4B62BB0-5E9C-4D54-9F5A-AAA8D3594433}" type="datetimeFigureOut">
              <a:rPr lang="en-US" smtClean="0"/>
              <a:t>3/10/2019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249921747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4B62BB0-5E9C-4D54-9F5A-AAA8D3594433}" type="datetimeFigureOut">
              <a:rPr lang="en-US" smtClean="0"/>
              <a:t>3/10/2019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120555729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B62BB0-5E9C-4D54-9F5A-AAA8D3594433}" type="datetimeFigureOut">
              <a:rPr lang="en-US" smtClean="0"/>
              <a:t>3/10/2019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421244130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4B62BB0-5E9C-4D54-9F5A-AAA8D3594433}"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483013387"/>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4B62BB0-5E9C-4D54-9F5A-AAA8D3594433}"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230951673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4B62BB0-5E9C-4D54-9F5A-AAA8D3594433}"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424796983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4B62BB0-5E9C-4D54-9F5A-AAA8D3594433}"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6B768-2325-475C-9F6B-D0571ABEFE06}" type="slidenum">
              <a:rPr lang="en-US" smtClean="0"/>
              <a:t>‹#›</a:t>
            </a:fld>
            <a:endParaRPr lang="en-US"/>
          </a:p>
        </p:txBody>
      </p:sp>
    </p:spTree>
    <p:extLst>
      <p:ext uri="{BB962C8B-B14F-4D97-AF65-F5344CB8AC3E}">
        <p14:creationId xmlns:p14="http://schemas.microsoft.com/office/powerpoint/2010/main" val="3197015975"/>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315CFC3-A634-48B6-AB92-325AE7F216FF}"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3844786418"/>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15CFC3-A634-48B6-AB92-325AE7F216FF}"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56457340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315CFC3-A634-48B6-AB92-325AE7F216FF}"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61609516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315CFC3-A634-48B6-AB92-325AE7F216FF}"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2274541872"/>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315CFC3-A634-48B6-AB92-325AE7F216FF}" type="datetimeFigureOut">
              <a:rPr lang="en-US" smtClean="0"/>
              <a:t>3/10/2019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4198055773"/>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315CFC3-A634-48B6-AB92-325AE7F216FF}" type="datetimeFigureOut">
              <a:rPr lang="en-US" smtClean="0"/>
              <a:t>3/10/2019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117529637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15CFC3-A634-48B6-AB92-325AE7F216FF}" type="datetimeFigureOut">
              <a:rPr lang="en-US" smtClean="0"/>
              <a:t>3/10/2019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3642306931"/>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315CFC3-A634-48B6-AB92-325AE7F216FF}"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110563248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315CFC3-A634-48B6-AB92-325AE7F216FF}" type="datetimeFigureOut">
              <a:rPr lang="en-US" smtClean="0"/>
              <a:t>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3220232211"/>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15CFC3-A634-48B6-AB92-325AE7F216FF}"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648592998"/>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15CFC3-A634-48B6-AB92-325AE7F216FF}" type="datetimeFigureOut">
              <a:rPr lang="en-US" smtClean="0"/>
              <a:t>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B05146-024F-4A4D-9795-C7067DDCD708}" type="slidenum">
              <a:rPr lang="en-US" smtClean="0"/>
              <a:t>‹#›</a:t>
            </a:fld>
            <a:endParaRPr lang="en-US"/>
          </a:p>
        </p:txBody>
      </p:sp>
    </p:spTree>
    <p:extLst>
      <p:ext uri="{BB962C8B-B14F-4D97-AF65-F5344CB8AC3E}">
        <p14:creationId xmlns:p14="http://schemas.microsoft.com/office/powerpoint/2010/main" val="3761572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4.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5.jpe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image" Target="../media/image5.jpeg"/><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image" Target="../media/image3.jpeg"/><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13" Type="http://schemas.openxmlformats.org/officeDocument/2006/relationships/image" Target="../media/image2.jpeg"/><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image" Target="../media/image4.jpeg"/><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990115-5363-4893-80B6-0626157A14D3}" type="datetimeFigureOut">
              <a:rPr lang="en-US" smtClean="0"/>
              <a:t>3/10/2019</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D339C8-3106-4EED-8589-67E81BE98B51}" type="slidenum">
              <a:rPr lang="en-US" smtClean="0"/>
              <a:t>‹#›</a:t>
            </a:fld>
            <a:endParaRPr lang="en-US"/>
          </a:p>
        </p:txBody>
      </p:sp>
      <p:pic>
        <p:nvPicPr>
          <p:cNvPr id="7" name="Picture 6"/>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5663964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B62BB0-5E9C-4D54-9F5A-AAA8D3594433}" type="datetimeFigureOut">
              <a:rPr lang="en-US" smtClean="0"/>
              <a:t>3/10/2019</a:t>
            </a:fld>
            <a:endParaRPr lang="en-US"/>
          </a:p>
        </p:txBody>
      </p:sp>
      <p:sp>
        <p:nvSpPr>
          <p:cNvPr id="5" name="Footer Placeholder 4"/>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D6B768-2325-475C-9F6B-D0571ABEFE06}" type="slidenum">
              <a:rPr lang="en-US" smtClean="0"/>
              <a:t>‹#›</a:t>
            </a:fld>
            <a:endParaRPr lang="en-US"/>
          </a:p>
        </p:txBody>
      </p:sp>
      <p:pic>
        <p:nvPicPr>
          <p:cNvPr id="7" name="Picture 6"/>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216687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B90E4A-4D78-42C3-A5AB-8BFBA1D0F6FC}" type="datetimeFigureOut">
              <a:rPr lang="en-US" smtClean="0"/>
              <a:t>3/10/2019</a:t>
            </a:fld>
            <a:endParaRPr lang="en-US"/>
          </a:p>
        </p:txBody>
      </p:sp>
      <p:sp>
        <p:nvSpPr>
          <p:cNvPr id="5" name="Footer Placeholder 4"/>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98C943-C398-4A9B-8B3D-A853DF15FDB4}" type="slidenum">
              <a:rPr lang="en-US" smtClean="0"/>
              <a:t>‹#›</a:t>
            </a:fld>
            <a:endParaRPr lang="en-US"/>
          </a:p>
        </p:txBody>
      </p:sp>
      <p:pic>
        <p:nvPicPr>
          <p:cNvPr id="7" name="Picture 6"/>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8011171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15CFC3-A634-48B6-AB92-325AE7F216FF}" type="datetimeFigureOut">
              <a:rPr lang="en-US" smtClean="0"/>
              <a:t>3/10/2019</a:t>
            </a:fld>
            <a:endParaRPr lang="en-US"/>
          </a:p>
        </p:txBody>
      </p:sp>
      <p:sp>
        <p:nvSpPr>
          <p:cNvPr id="5" name="Footer Placeholder 4"/>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B05146-024F-4A4D-9795-C7067DDCD708}" type="slidenum">
              <a:rPr lang="en-US" smtClean="0"/>
              <a:t>‹#›</a:t>
            </a:fld>
            <a:endParaRPr lang="en-US"/>
          </a:p>
        </p:txBody>
      </p:sp>
      <p:pic>
        <p:nvPicPr>
          <p:cNvPr id="8" name="Picture 7"/>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549116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87758A-F3D9-4B3E-BCC6-9B19770948D1}" type="datetimeFigureOut">
              <a:rPr lang="en-US" smtClean="0"/>
              <a:t>3/10/2019</a:t>
            </a:fld>
            <a:endParaRPr lang="en-US"/>
          </a:p>
        </p:txBody>
      </p:sp>
      <p:sp>
        <p:nvSpPr>
          <p:cNvPr id="5" name="Footer Placeholder 4"/>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57553F-83B7-4EAA-AB91-49DBCE486B94}" type="slidenum">
              <a:rPr lang="en-US" smtClean="0"/>
              <a:t>‹#›</a:t>
            </a:fld>
            <a:endParaRPr lang="en-US"/>
          </a:p>
        </p:txBody>
      </p:sp>
      <p:pic>
        <p:nvPicPr>
          <p:cNvPr id="7" name="Picture 6"/>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3913190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990115-5363-4893-80B6-0626157A14D3}" type="datetimeFigureOut">
              <a:rPr lang="en-US" smtClean="0"/>
              <a:t>3/10/2019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D339C8-3106-4EED-8589-67E81BE98B51}" type="slidenum">
              <a:rPr lang="en-US" smtClean="0"/>
              <a:t>‹#›</a:t>
            </a:fld>
            <a:endParaRPr lang="en-US"/>
          </a:p>
        </p:txBody>
      </p:sp>
      <p:pic>
        <p:nvPicPr>
          <p:cNvPr id="7" name="Picture 6"/>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94499157"/>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990115-5363-4893-80B6-0626157A14D3}" type="datetimeFigureOut">
              <a:rPr lang="en-US" smtClean="0"/>
              <a:t>3/10/2019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D339C8-3106-4EED-8589-67E81BE98B51}" type="slidenum">
              <a:rPr lang="en-US" smtClean="0"/>
              <a:t>‹#›</a:t>
            </a:fld>
            <a:endParaRPr lang="en-US"/>
          </a:p>
        </p:txBody>
      </p:sp>
      <p:pic>
        <p:nvPicPr>
          <p:cNvPr id="7" name="Picture 6"/>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018187818"/>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990115-5363-4893-80B6-0626157A14D3}" type="datetimeFigureOut">
              <a:rPr lang="en-US" smtClean="0"/>
              <a:t>3/10/2019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D339C8-3106-4EED-8589-67E81BE98B51}" type="slidenum">
              <a:rPr lang="en-US" smtClean="0"/>
              <a:t>‹#›</a:t>
            </a:fld>
            <a:endParaRPr lang="en-US"/>
          </a:p>
        </p:txBody>
      </p:sp>
      <p:pic>
        <p:nvPicPr>
          <p:cNvPr id="7" name="Picture 6"/>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36690405"/>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990115-5363-4893-80B6-0626157A14D3}" type="datetimeFigureOut">
              <a:rPr lang="en-US" smtClean="0"/>
              <a:t>3/10/2019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D339C8-3106-4EED-8589-67E81BE98B51}" type="slidenum">
              <a:rPr lang="en-US" smtClean="0"/>
              <a:t>‹#›</a:t>
            </a:fld>
            <a:endParaRPr lang="en-US"/>
          </a:p>
        </p:txBody>
      </p:sp>
      <p:pic>
        <p:nvPicPr>
          <p:cNvPr id="7" name="Picture 6"/>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74824956"/>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62.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6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6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5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5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2.xml"/><Relationship Id="rId1" Type="http://schemas.openxmlformats.org/officeDocument/2006/relationships/vmlDrawing" Target="../drawings/vmlDrawing1.vml"/><Relationship Id="rId6" Type="http://schemas.openxmlformats.org/officeDocument/2006/relationships/image" Target="../media/image12.emf"/><Relationship Id="rId5" Type="http://schemas.openxmlformats.org/officeDocument/2006/relationships/package" Target="../embeddings/Microsoft_Excel_Worksheet.xlsx"/><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6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6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6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6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3.xml"/><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73.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73.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73.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68.xml"/><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73.xml"/><Relationship Id="rId5" Type="http://schemas.openxmlformats.org/officeDocument/2006/relationships/image" Target="../media/image29.pn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4.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6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5.xml"/></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6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9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4294967295"/>
          </p:nvPr>
        </p:nvSpPr>
        <p:spPr>
          <a:xfrm>
            <a:off x="6910388" y="1792288"/>
            <a:ext cx="5281612" cy="2755900"/>
          </a:xfrm>
        </p:spPr>
        <p:txBody>
          <a:bodyPr>
            <a:noAutofit/>
          </a:bodyPr>
          <a:lstStyle/>
          <a:p>
            <a:pPr>
              <a:spcAft>
                <a:spcPts val="1200"/>
              </a:spcAft>
            </a:pPr>
            <a:r>
              <a:rPr lang="en-US" sz="4400" b="1" dirty="0"/>
              <a:t>Poverty</a:t>
            </a:r>
          </a:p>
          <a:p>
            <a:pPr>
              <a:spcAft>
                <a:spcPts val="1200"/>
              </a:spcAft>
            </a:pPr>
            <a:r>
              <a:rPr lang="en-US" sz="4400" b="1" dirty="0"/>
              <a:t>Shared Prosperity</a:t>
            </a:r>
          </a:p>
          <a:p>
            <a:pPr>
              <a:spcAft>
                <a:spcPts val="1200"/>
              </a:spcAft>
            </a:pPr>
            <a:r>
              <a:rPr lang="en-US" sz="4400" b="1" dirty="0"/>
              <a:t>Inequality</a:t>
            </a:r>
          </a:p>
        </p:txBody>
      </p:sp>
      <p:pic>
        <p:nvPicPr>
          <p:cNvPr id="2" name="Picture 1"/>
          <p:cNvPicPr>
            <a:picLocks noChangeAspect="1"/>
          </p:cNvPicPr>
          <p:nvPr/>
        </p:nvPicPr>
        <p:blipFill>
          <a:blip r:embed="rId3"/>
          <a:stretch>
            <a:fillRect/>
          </a:stretch>
        </p:blipFill>
        <p:spPr>
          <a:xfrm>
            <a:off x="2846561" y="1737471"/>
            <a:ext cx="2111423" cy="2755586"/>
          </a:xfrm>
          <a:prstGeom prst="rect">
            <a:avLst/>
          </a:prstGeom>
          <a:ln w="12700">
            <a:solidFill>
              <a:schemeClr val="tx1">
                <a:lumMod val="50000"/>
                <a:lumOff val="50000"/>
              </a:schemeClr>
            </a:solidFill>
          </a:ln>
        </p:spPr>
      </p:pic>
    </p:spTree>
    <p:extLst>
      <p:ext uri="{BB962C8B-B14F-4D97-AF65-F5344CB8AC3E}">
        <p14:creationId xmlns:p14="http://schemas.microsoft.com/office/powerpoint/2010/main" val="20193117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836613"/>
            <a:ext cx="9144000" cy="862012"/>
          </a:xfrm>
        </p:spPr>
        <p:txBody>
          <a:bodyPr>
            <a:normAutofit/>
          </a:bodyPr>
          <a:lstStyle/>
          <a:p>
            <a:r>
              <a:rPr lang="en-US" sz="3200" b="1" cap="all" dirty="0"/>
              <a:t>Two complementary goals</a:t>
            </a:r>
          </a:p>
        </p:txBody>
      </p:sp>
      <p:pic>
        <p:nvPicPr>
          <p:cNvPr id="3" name="Picture 2"/>
          <p:cNvPicPr>
            <a:picLocks noChangeAspect="1"/>
          </p:cNvPicPr>
          <p:nvPr/>
        </p:nvPicPr>
        <p:blipFill>
          <a:blip r:embed="rId3"/>
          <a:stretch>
            <a:fillRect/>
          </a:stretch>
        </p:blipFill>
        <p:spPr>
          <a:xfrm>
            <a:off x="1524001" y="2113613"/>
            <a:ext cx="9143999" cy="4744387"/>
          </a:xfrm>
          <a:prstGeom prst="rect">
            <a:avLst/>
          </a:prstGeom>
        </p:spPr>
      </p:pic>
      <p:sp>
        <p:nvSpPr>
          <p:cNvPr id="5" name="TextBox 4"/>
          <p:cNvSpPr txBox="1"/>
          <p:nvPr/>
        </p:nvSpPr>
        <p:spPr>
          <a:xfrm>
            <a:off x="2213549" y="1699380"/>
            <a:ext cx="8454451" cy="369332"/>
          </a:xfrm>
          <a:prstGeom prst="rect">
            <a:avLst/>
          </a:prstGeom>
          <a:noFill/>
        </p:spPr>
        <p:txBody>
          <a:bodyPr wrap="square" rtlCol="0">
            <a:spAutoFit/>
          </a:bodyPr>
          <a:lstStyle/>
          <a:p>
            <a:pPr algn="ctr"/>
            <a:r>
              <a:rPr lang="en-US" b="1" dirty="0"/>
              <a:t>Distribution of the Poor, Non-Poor, Bottom 40, and Top 60, 2013</a:t>
            </a:r>
          </a:p>
        </p:txBody>
      </p:sp>
    </p:spTree>
    <p:extLst>
      <p:ext uri="{BB962C8B-B14F-4D97-AF65-F5344CB8AC3E}">
        <p14:creationId xmlns:p14="http://schemas.microsoft.com/office/powerpoint/2010/main" val="657049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836613"/>
            <a:ext cx="9144000" cy="862012"/>
          </a:xfrm>
        </p:spPr>
        <p:txBody>
          <a:bodyPr>
            <a:normAutofit/>
          </a:bodyPr>
          <a:lstStyle/>
          <a:p>
            <a:r>
              <a:rPr lang="en-US" sz="3200" b="1" cap="all" dirty="0"/>
              <a:t>SP relates to growth and inequality </a:t>
            </a:r>
          </a:p>
        </p:txBody>
      </p:sp>
      <p:sp>
        <p:nvSpPr>
          <p:cNvPr id="5" name="TextBox 4"/>
          <p:cNvSpPr txBox="1"/>
          <p:nvPr/>
        </p:nvSpPr>
        <p:spPr>
          <a:xfrm>
            <a:off x="2213549" y="1699381"/>
            <a:ext cx="8454451" cy="461665"/>
          </a:xfrm>
          <a:prstGeom prst="rect">
            <a:avLst/>
          </a:prstGeom>
          <a:noFill/>
        </p:spPr>
        <p:txBody>
          <a:bodyPr wrap="square" rtlCol="0">
            <a:spAutoFit/>
          </a:bodyPr>
          <a:lstStyle/>
          <a:p>
            <a:pPr algn="ctr"/>
            <a:r>
              <a:rPr lang="en-US" sz="2400" b="1" dirty="0"/>
              <a:t>But it is not an inequality measure!</a:t>
            </a:r>
          </a:p>
        </p:txBody>
      </p:sp>
      <p:pic>
        <p:nvPicPr>
          <p:cNvPr id="4" name="Picture 3"/>
          <p:cNvPicPr>
            <a:picLocks noChangeAspect="1"/>
          </p:cNvPicPr>
          <p:nvPr/>
        </p:nvPicPr>
        <p:blipFill>
          <a:blip r:embed="rId3"/>
          <a:stretch>
            <a:fillRect/>
          </a:stretch>
        </p:blipFill>
        <p:spPr>
          <a:xfrm>
            <a:off x="4478299" y="2895478"/>
            <a:ext cx="3029705" cy="746599"/>
          </a:xfrm>
          <a:prstGeom prst="rect">
            <a:avLst/>
          </a:prstGeom>
        </p:spPr>
      </p:pic>
      <p:sp>
        <p:nvSpPr>
          <p:cNvPr id="6" name="TextBox 5"/>
          <p:cNvSpPr txBox="1"/>
          <p:nvPr/>
        </p:nvSpPr>
        <p:spPr>
          <a:xfrm>
            <a:off x="1471322" y="2559399"/>
            <a:ext cx="9143999" cy="461665"/>
          </a:xfrm>
          <a:prstGeom prst="rect">
            <a:avLst/>
          </a:prstGeom>
          <a:noFill/>
        </p:spPr>
        <p:txBody>
          <a:bodyPr wrap="square" rtlCol="0">
            <a:spAutoFit/>
          </a:bodyPr>
          <a:lstStyle/>
          <a:p>
            <a:pPr algn="ctr"/>
            <a:r>
              <a:rPr lang="en-US" sz="2400" b="1" dirty="0">
                <a:solidFill>
                  <a:srgbClr val="EF4E22"/>
                </a:solidFill>
              </a:rPr>
              <a:t>Shared Prosperity</a:t>
            </a:r>
            <a:r>
              <a:rPr lang="en-US" b="1" dirty="0">
                <a:solidFill>
                  <a:srgbClr val="EF4E22"/>
                </a:solidFill>
              </a:rPr>
              <a:t>:  </a:t>
            </a:r>
          </a:p>
        </p:txBody>
      </p:sp>
      <p:sp>
        <p:nvSpPr>
          <p:cNvPr id="7" name="TextBox 6"/>
          <p:cNvSpPr txBox="1"/>
          <p:nvPr/>
        </p:nvSpPr>
        <p:spPr>
          <a:xfrm>
            <a:off x="1471321" y="4138954"/>
            <a:ext cx="9249356" cy="461665"/>
          </a:xfrm>
          <a:prstGeom prst="rect">
            <a:avLst/>
          </a:prstGeom>
          <a:noFill/>
        </p:spPr>
        <p:txBody>
          <a:bodyPr wrap="square" rtlCol="0">
            <a:spAutoFit/>
          </a:bodyPr>
          <a:lstStyle/>
          <a:p>
            <a:pPr algn="ctr"/>
            <a:r>
              <a:rPr lang="en-US" sz="2400" b="1" dirty="0">
                <a:solidFill>
                  <a:srgbClr val="EF4E22"/>
                </a:solidFill>
              </a:rPr>
              <a:t>Shared Prosperity Premium: </a:t>
            </a:r>
          </a:p>
        </p:txBody>
      </p:sp>
      <p:pic>
        <p:nvPicPr>
          <p:cNvPr id="8" name="Picture 7"/>
          <p:cNvPicPr>
            <a:picLocks noChangeAspect="1"/>
          </p:cNvPicPr>
          <p:nvPr/>
        </p:nvPicPr>
        <p:blipFill>
          <a:blip r:embed="rId4"/>
          <a:stretch>
            <a:fillRect/>
          </a:stretch>
        </p:blipFill>
        <p:spPr>
          <a:xfrm>
            <a:off x="4238878" y="4693925"/>
            <a:ext cx="3508545" cy="610092"/>
          </a:xfrm>
          <a:prstGeom prst="rect">
            <a:avLst/>
          </a:prstGeom>
        </p:spPr>
      </p:pic>
    </p:spTree>
    <p:extLst>
      <p:ext uri="{BB962C8B-B14F-4D97-AF65-F5344CB8AC3E}">
        <p14:creationId xmlns:p14="http://schemas.microsoft.com/office/powerpoint/2010/main" val="210903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1" y="1019331"/>
            <a:ext cx="8515349" cy="566426"/>
          </a:xfrm>
        </p:spPr>
        <p:txBody>
          <a:bodyPr>
            <a:noAutofit/>
          </a:bodyPr>
          <a:lstStyle/>
          <a:p>
            <a:r>
              <a:rPr lang="en-US" sz="3600" b="1" dirty="0"/>
              <a:t>Poverty has declined worldwide </a:t>
            </a:r>
          </a:p>
        </p:txBody>
      </p:sp>
      <p:sp>
        <p:nvSpPr>
          <p:cNvPr id="4" name="Content Placeholder 3"/>
          <p:cNvSpPr>
            <a:spLocks noGrp="1"/>
          </p:cNvSpPr>
          <p:nvPr>
            <p:ph idx="1"/>
          </p:nvPr>
        </p:nvSpPr>
        <p:spPr>
          <a:xfrm>
            <a:off x="2152650" y="1705703"/>
            <a:ext cx="8275507" cy="4351338"/>
          </a:xfrm>
        </p:spPr>
        <p:txBody>
          <a:bodyPr>
            <a:normAutofit/>
          </a:bodyPr>
          <a:lstStyle/>
          <a:p>
            <a:pPr marL="457200" lvl="1" indent="0">
              <a:lnSpc>
                <a:spcPct val="100000"/>
              </a:lnSpc>
              <a:spcBef>
                <a:spcPts val="0"/>
              </a:spcBef>
              <a:buClr>
                <a:srgbClr val="002060"/>
              </a:buClr>
              <a:buNone/>
            </a:pPr>
            <a:r>
              <a:rPr lang="en-US" sz="1600" dirty="0">
                <a:solidFill>
                  <a:srgbClr val="002060"/>
                </a:solidFill>
                <a:latin typeface="Calibri" panose="020F0502020204030204"/>
              </a:rPr>
              <a:t>a.    767 million people or 10.7% of the global population live on less than 1.90 USD/day</a:t>
            </a:r>
          </a:p>
          <a:p>
            <a:pPr marL="800100" lvl="1" indent="-342900">
              <a:lnSpc>
                <a:spcPct val="100000"/>
              </a:lnSpc>
              <a:spcBef>
                <a:spcPts val="0"/>
              </a:spcBef>
              <a:buClr>
                <a:srgbClr val="002060"/>
              </a:buClr>
              <a:buFontTx/>
              <a:buAutoNum type="alphaLcPeriod" startAt="2"/>
            </a:pPr>
            <a:r>
              <a:rPr lang="en-US" sz="1600" dirty="0">
                <a:solidFill>
                  <a:srgbClr val="002060"/>
                </a:solidFill>
                <a:latin typeface="Calibri" panose="020F0502020204030204"/>
              </a:rPr>
              <a:t>114 million (1.7 pp) less poor in 2013 compared to 2012</a:t>
            </a:r>
          </a:p>
          <a:p>
            <a:pPr marL="800100" lvl="1" indent="-342900">
              <a:lnSpc>
                <a:spcPct val="100000"/>
              </a:lnSpc>
              <a:spcBef>
                <a:spcPts val="0"/>
              </a:spcBef>
              <a:buClr>
                <a:srgbClr val="002060"/>
              </a:buClr>
              <a:buFontTx/>
              <a:buAutoNum type="alphaLcPeriod" startAt="2"/>
            </a:pPr>
            <a:r>
              <a:rPr lang="en-US" sz="1600" dirty="0">
                <a:solidFill>
                  <a:srgbClr val="002060"/>
                </a:solidFill>
                <a:latin typeface="Calibri" panose="020F0502020204030204"/>
              </a:rPr>
              <a:t>Historically, 1.1 billion less poor since 1990 in a world with 1.9 billion more people</a:t>
            </a:r>
            <a:endParaRPr lang="en-US" dirty="0"/>
          </a:p>
          <a:p>
            <a:pPr marL="514350" indent="-514350">
              <a:buAutoNum type="arabicPeriod"/>
            </a:pPr>
            <a:endParaRPr lang="en-US" dirty="0"/>
          </a:p>
        </p:txBody>
      </p:sp>
      <p:pic>
        <p:nvPicPr>
          <p:cNvPr id="2" name="Picture 1"/>
          <p:cNvPicPr>
            <a:picLocks noChangeAspect="1"/>
          </p:cNvPicPr>
          <p:nvPr/>
        </p:nvPicPr>
        <p:blipFill>
          <a:blip r:embed="rId3"/>
          <a:stretch>
            <a:fillRect/>
          </a:stretch>
        </p:blipFill>
        <p:spPr>
          <a:xfrm>
            <a:off x="1524001" y="2641168"/>
            <a:ext cx="9143999" cy="4216832"/>
          </a:xfrm>
          <a:prstGeom prst="rect">
            <a:avLst/>
          </a:prstGeom>
        </p:spPr>
      </p:pic>
    </p:spTree>
    <p:extLst>
      <p:ext uri="{BB962C8B-B14F-4D97-AF65-F5344CB8AC3E}">
        <p14:creationId xmlns:p14="http://schemas.microsoft.com/office/powerpoint/2010/main" val="3287502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0" y="904745"/>
            <a:ext cx="9144000" cy="681012"/>
          </a:xfrm>
        </p:spPr>
        <p:txBody>
          <a:bodyPr>
            <a:noAutofit/>
          </a:bodyPr>
          <a:lstStyle/>
          <a:p>
            <a:r>
              <a:rPr lang="en-US" sz="3200" b="1" dirty="0"/>
              <a:t>Much remains to be done—especially in SSA</a:t>
            </a:r>
          </a:p>
        </p:txBody>
      </p:sp>
      <p:sp>
        <p:nvSpPr>
          <p:cNvPr id="4" name="Content Placeholder 3"/>
          <p:cNvSpPr>
            <a:spLocks noGrp="1"/>
          </p:cNvSpPr>
          <p:nvPr>
            <p:ph idx="1"/>
          </p:nvPr>
        </p:nvSpPr>
        <p:spPr>
          <a:xfrm>
            <a:off x="1823804" y="1585757"/>
            <a:ext cx="8604353" cy="4471284"/>
          </a:xfrm>
        </p:spPr>
        <p:txBody>
          <a:bodyPr>
            <a:normAutofit/>
          </a:bodyPr>
          <a:lstStyle/>
          <a:p>
            <a:pPr marL="800100" lvl="1" indent="-342900">
              <a:buClr>
                <a:srgbClr val="002060"/>
              </a:buClr>
              <a:buAutoNum type="alphaLcPeriod"/>
            </a:pPr>
            <a:r>
              <a:rPr lang="en-US" sz="1600" dirty="0">
                <a:solidFill>
                  <a:srgbClr val="002060"/>
                </a:solidFill>
              </a:rPr>
              <a:t>Broad-based declines but 767 million still a huge concern (very low living standards)</a:t>
            </a:r>
          </a:p>
          <a:p>
            <a:pPr marL="800100" lvl="1" indent="-342900">
              <a:buClr>
                <a:srgbClr val="002060"/>
              </a:buClr>
              <a:buAutoNum type="alphaLcPeriod"/>
            </a:pPr>
            <a:r>
              <a:rPr lang="en-US" sz="1600" dirty="0">
                <a:solidFill>
                  <a:srgbClr val="002060"/>
                </a:solidFill>
              </a:rPr>
              <a:t>East Asia and Pacific (China, Indonesia) and South Asia (India), main contributors to global reduction</a:t>
            </a:r>
          </a:p>
          <a:p>
            <a:pPr marL="800100" lvl="1" indent="-342900">
              <a:buClr>
                <a:srgbClr val="002060"/>
              </a:buClr>
              <a:buAutoNum type="alphaLcPeriod"/>
            </a:pPr>
            <a:r>
              <a:rPr lang="en-US" sz="1600" dirty="0">
                <a:solidFill>
                  <a:srgbClr val="002060"/>
                </a:solidFill>
              </a:rPr>
              <a:t>Half of the extreme poor live in Sub-Saharan Africa, 1/3 in South Asia</a:t>
            </a:r>
          </a:p>
          <a:p>
            <a:pPr marL="457200" lvl="1" indent="0">
              <a:lnSpc>
                <a:spcPct val="100000"/>
              </a:lnSpc>
              <a:spcBef>
                <a:spcPts val="0"/>
              </a:spcBef>
              <a:buClr>
                <a:srgbClr val="002060"/>
              </a:buClr>
              <a:buNone/>
            </a:pPr>
            <a:endParaRPr lang="en-US" sz="1600" dirty="0"/>
          </a:p>
        </p:txBody>
      </p:sp>
      <p:pic>
        <p:nvPicPr>
          <p:cNvPr id="5" name="Picture 4"/>
          <p:cNvPicPr>
            <a:picLocks noChangeAspect="1"/>
          </p:cNvPicPr>
          <p:nvPr/>
        </p:nvPicPr>
        <p:blipFill>
          <a:blip r:embed="rId3"/>
          <a:stretch>
            <a:fillRect/>
          </a:stretch>
        </p:blipFill>
        <p:spPr>
          <a:xfrm>
            <a:off x="1524000" y="2728211"/>
            <a:ext cx="9144000" cy="4129789"/>
          </a:xfrm>
          <a:prstGeom prst="rect">
            <a:avLst/>
          </a:prstGeom>
        </p:spPr>
      </p:pic>
    </p:spTree>
    <p:extLst>
      <p:ext uri="{BB962C8B-B14F-4D97-AF65-F5344CB8AC3E}">
        <p14:creationId xmlns:p14="http://schemas.microsoft.com/office/powerpoint/2010/main" val="1188286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524000" y="1746913"/>
            <a:ext cx="9048466" cy="5103640"/>
          </a:xfrm>
          <a:prstGeom prst="rect">
            <a:avLst/>
          </a:prstGeom>
          <a:solidFill>
            <a:schemeClr val="bg1"/>
          </a:solidFill>
        </p:spPr>
      </p:pic>
      <p:sp>
        <p:nvSpPr>
          <p:cNvPr id="3" name="Title 2"/>
          <p:cNvSpPr txBox="1">
            <a:spLocks/>
          </p:cNvSpPr>
          <p:nvPr/>
        </p:nvSpPr>
        <p:spPr>
          <a:xfrm>
            <a:off x="1524001" y="1019331"/>
            <a:ext cx="8515349" cy="566426"/>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t>Global poverty concentrated in few countries </a:t>
            </a:r>
          </a:p>
        </p:txBody>
      </p:sp>
      <p:graphicFrame>
        <p:nvGraphicFramePr>
          <p:cNvPr id="4" name="Object 3"/>
          <p:cNvGraphicFramePr>
            <a:graphicFrameLocks noChangeAspect="1"/>
          </p:cNvGraphicFramePr>
          <p:nvPr>
            <p:extLst>
              <p:ext uri="{D42A27DB-BD31-4B8C-83A1-F6EECF244321}">
                <p14:modId xmlns:p14="http://schemas.microsoft.com/office/powerpoint/2010/main" val="503611089"/>
              </p:ext>
            </p:extLst>
          </p:nvPr>
        </p:nvGraphicFramePr>
        <p:xfrm>
          <a:off x="-4476828" y="3695623"/>
          <a:ext cx="4276725" cy="2105025"/>
        </p:xfrm>
        <a:graphic>
          <a:graphicData uri="http://schemas.openxmlformats.org/presentationml/2006/ole">
            <mc:AlternateContent xmlns:mc="http://schemas.openxmlformats.org/markup-compatibility/2006">
              <mc:Choice xmlns:v="urn:schemas-microsoft-com:vml" Requires="v">
                <p:oleObj spid="_x0000_s1028" name="Worksheet" r:id="rId5" imgW="4276673" imgH="2104942" progId="Excel.Sheet.12">
                  <p:embed/>
                </p:oleObj>
              </mc:Choice>
              <mc:Fallback>
                <p:oleObj name="Worksheet" r:id="rId5" imgW="4276673" imgH="2104942" progId="Excel.Sheet.12">
                  <p:embed/>
                  <p:pic>
                    <p:nvPicPr>
                      <p:cNvPr id="4" name="Object 3"/>
                      <p:cNvPicPr/>
                      <p:nvPr/>
                    </p:nvPicPr>
                    <p:blipFill>
                      <a:blip r:embed="rId6"/>
                      <a:stretch>
                        <a:fillRect/>
                      </a:stretch>
                    </p:blipFill>
                    <p:spPr>
                      <a:xfrm>
                        <a:off x="-4476828" y="3695623"/>
                        <a:ext cx="4276725" cy="2105025"/>
                      </a:xfrm>
                      <a:prstGeom prst="rect">
                        <a:avLst/>
                      </a:prstGeom>
                    </p:spPr>
                  </p:pic>
                </p:oleObj>
              </mc:Fallback>
            </mc:AlternateContent>
          </a:graphicData>
        </a:graphic>
      </p:graphicFrame>
    </p:spTree>
    <p:extLst>
      <p:ext uri="{BB962C8B-B14F-4D97-AF65-F5344CB8AC3E}">
        <p14:creationId xmlns:p14="http://schemas.microsoft.com/office/powerpoint/2010/main" val="1671036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092200"/>
            <a:ext cx="9144000" cy="862013"/>
          </a:xfrm>
        </p:spPr>
        <p:txBody>
          <a:bodyPr>
            <a:normAutofit/>
          </a:bodyPr>
          <a:lstStyle/>
          <a:p>
            <a:pPr algn="ctr"/>
            <a:r>
              <a:rPr lang="en-US" sz="2800" b="1" cap="all" dirty="0"/>
              <a:t>Who are the Poor and where do they live?</a:t>
            </a:r>
          </a:p>
        </p:txBody>
      </p:sp>
      <p:sp>
        <p:nvSpPr>
          <p:cNvPr id="9" name="Content Placeholder 8"/>
          <p:cNvSpPr>
            <a:spLocks noGrp="1"/>
          </p:cNvSpPr>
          <p:nvPr>
            <p:ph idx="4294967295"/>
          </p:nvPr>
        </p:nvSpPr>
        <p:spPr>
          <a:xfrm>
            <a:off x="0" y="2517775"/>
            <a:ext cx="3778250" cy="3175000"/>
          </a:xfrm>
          <a:noFill/>
        </p:spPr>
        <p:txBody>
          <a:bodyPr>
            <a:noAutofit/>
          </a:bodyPr>
          <a:lstStyle/>
          <a:p>
            <a:pPr>
              <a:spcAft>
                <a:spcPts val="1200"/>
              </a:spcAft>
            </a:pPr>
            <a:r>
              <a:rPr lang="en-US" sz="2000" dirty="0"/>
              <a:t>80% live in </a:t>
            </a:r>
            <a:r>
              <a:rPr lang="en-US" sz="2000" b="1" dirty="0">
                <a:solidFill>
                  <a:srgbClr val="EF4E22"/>
                </a:solidFill>
              </a:rPr>
              <a:t>rural areas</a:t>
            </a:r>
          </a:p>
          <a:p>
            <a:pPr>
              <a:spcAft>
                <a:spcPts val="1200"/>
              </a:spcAft>
            </a:pPr>
            <a:r>
              <a:rPr lang="en-US" sz="2000" dirty="0"/>
              <a:t>2/3 work in</a:t>
            </a:r>
            <a:r>
              <a:rPr lang="en-US" sz="2000" b="1" dirty="0">
                <a:solidFill>
                  <a:srgbClr val="EF4E22"/>
                </a:solidFill>
              </a:rPr>
              <a:t> agriculture </a:t>
            </a:r>
          </a:p>
          <a:p>
            <a:pPr>
              <a:spcAft>
                <a:spcPts val="1200"/>
              </a:spcAft>
            </a:pPr>
            <a:r>
              <a:rPr lang="en-US" sz="2000" b="1" dirty="0">
                <a:solidFill>
                  <a:srgbClr val="EF4E22"/>
                </a:solidFill>
              </a:rPr>
              <a:t>Half are children</a:t>
            </a:r>
          </a:p>
          <a:p>
            <a:pPr>
              <a:spcAft>
                <a:spcPts val="1200"/>
              </a:spcAft>
            </a:pPr>
            <a:r>
              <a:rPr lang="en-US" sz="2000" dirty="0"/>
              <a:t>Most have </a:t>
            </a:r>
            <a:r>
              <a:rPr lang="en-US" sz="2000" b="1" dirty="0">
                <a:solidFill>
                  <a:srgbClr val="EF4E22"/>
                </a:solidFill>
              </a:rPr>
              <a:t>little or no formal education</a:t>
            </a:r>
          </a:p>
          <a:p>
            <a:pPr>
              <a:spcAft>
                <a:spcPts val="1200"/>
              </a:spcAft>
            </a:pPr>
            <a:r>
              <a:rPr lang="en-US" sz="2000" b="1" dirty="0"/>
              <a:t>Yet, </a:t>
            </a:r>
            <a:r>
              <a:rPr lang="en-US" sz="2000" b="1" dirty="0">
                <a:solidFill>
                  <a:srgbClr val="EF4E22"/>
                </a:solidFill>
              </a:rPr>
              <a:t>regional </a:t>
            </a:r>
            <a:r>
              <a:rPr lang="en-US" sz="2000" dirty="0"/>
              <a:t>differences</a:t>
            </a:r>
          </a:p>
        </p:txBody>
      </p:sp>
      <p:pic>
        <p:nvPicPr>
          <p:cNvPr id="3" name="Picture 2"/>
          <p:cNvPicPr>
            <a:picLocks noChangeAspect="1"/>
          </p:cNvPicPr>
          <p:nvPr/>
        </p:nvPicPr>
        <p:blipFill>
          <a:blip r:embed="rId3"/>
          <a:stretch>
            <a:fillRect/>
          </a:stretch>
        </p:blipFill>
        <p:spPr>
          <a:xfrm>
            <a:off x="5628572" y="1954213"/>
            <a:ext cx="4874536" cy="4903787"/>
          </a:xfrm>
          <a:prstGeom prst="rect">
            <a:avLst/>
          </a:prstGeom>
        </p:spPr>
      </p:pic>
    </p:spTree>
    <p:extLst>
      <p:ext uri="{BB962C8B-B14F-4D97-AF65-F5344CB8AC3E}">
        <p14:creationId xmlns:p14="http://schemas.microsoft.com/office/powerpoint/2010/main" val="2491018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092200"/>
            <a:ext cx="9144000" cy="862013"/>
          </a:xfrm>
        </p:spPr>
        <p:txBody>
          <a:bodyPr>
            <a:normAutofit/>
          </a:bodyPr>
          <a:lstStyle/>
          <a:p>
            <a:r>
              <a:rPr lang="en-US" sz="2800" b="1" cap="all" dirty="0"/>
              <a:t>Child poverty, a critical concern</a:t>
            </a:r>
          </a:p>
        </p:txBody>
      </p:sp>
      <p:pic>
        <p:nvPicPr>
          <p:cNvPr id="4" name="Picture 3"/>
          <p:cNvPicPr>
            <a:picLocks noChangeAspect="1"/>
          </p:cNvPicPr>
          <p:nvPr/>
        </p:nvPicPr>
        <p:blipFill>
          <a:blip r:embed="rId3"/>
          <a:stretch>
            <a:fillRect/>
          </a:stretch>
        </p:blipFill>
        <p:spPr>
          <a:xfrm>
            <a:off x="1524000" y="2224868"/>
            <a:ext cx="9144000" cy="4894839"/>
          </a:xfrm>
          <a:prstGeom prst="rect">
            <a:avLst/>
          </a:prstGeom>
        </p:spPr>
      </p:pic>
    </p:spTree>
    <p:extLst>
      <p:ext uri="{BB962C8B-B14F-4D97-AF65-F5344CB8AC3E}">
        <p14:creationId xmlns:p14="http://schemas.microsoft.com/office/powerpoint/2010/main" val="4167621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787400"/>
            <a:ext cx="9144000" cy="681038"/>
          </a:xfrm>
        </p:spPr>
        <p:txBody>
          <a:bodyPr>
            <a:normAutofit/>
          </a:bodyPr>
          <a:lstStyle/>
          <a:p>
            <a:pPr algn="ctr"/>
            <a:r>
              <a:rPr lang="en-US" sz="2800" b="1" cap="all" dirty="0"/>
              <a:t>Progress in shared prosperity </a:t>
            </a:r>
          </a:p>
        </p:txBody>
      </p:sp>
      <p:sp>
        <p:nvSpPr>
          <p:cNvPr id="9" name="Content Placeholder 8"/>
          <p:cNvSpPr>
            <a:spLocks noGrp="1"/>
          </p:cNvSpPr>
          <p:nvPr>
            <p:ph idx="4294967295"/>
          </p:nvPr>
        </p:nvSpPr>
        <p:spPr>
          <a:xfrm>
            <a:off x="0" y="1649413"/>
            <a:ext cx="9144000" cy="4043362"/>
          </a:xfrm>
          <a:noFill/>
        </p:spPr>
        <p:txBody>
          <a:bodyPr>
            <a:noAutofit/>
          </a:bodyPr>
          <a:lstStyle/>
          <a:p>
            <a:pPr marL="0" indent="0">
              <a:buClr>
                <a:srgbClr val="002060"/>
              </a:buClr>
              <a:buNone/>
            </a:pPr>
            <a:r>
              <a:rPr lang="en-US" sz="2000" dirty="0">
                <a:solidFill>
                  <a:srgbClr val="002060"/>
                </a:solidFill>
              </a:rPr>
              <a:t>	a. The bottom 40 in </a:t>
            </a:r>
            <a:r>
              <a:rPr lang="en-US" sz="2000" b="1" dirty="0">
                <a:solidFill>
                  <a:srgbClr val="FF0000"/>
                </a:solidFill>
              </a:rPr>
              <a:t>60</a:t>
            </a:r>
            <a:r>
              <a:rPr lang="en-US" sz="2000" dirty="0">
                <a:solidFill>
                  <a:srgbClr val="002060"/>
                </a:solidFill>
              </a:rPr>
              <a:t> of the 83 countries monitored had positive 	income growth</a:t>
            </a:r>
          </a:p>
          <a:p>
            <a:pPr marL="0" indent="0">
              <a:buClr>
                <a:srgbClr val="002060"/>
              </a:buClr>
              <a:buNone/>
            </a:pPr>
            <a:r>
              <a:rPr lang="en-US" sz="2000" dirty="0">
                <a:solidFill>
                  <a:srgbClr val="002060"/>
                </a:solidFill>
              </a:rPr>
              <a:t>	b. In </a:t>
            </a:r>
            <a:r>
              <a:rPr lang="en-US" sz="2000" b="1" dirty="0">
                <a:solidFill>
                  <a:srgbClr val="FF0000"/>
                </a:solidFill>
              </a:rPr>
              <a:t>49</a:t>
            </a:r>
            <a:r>
              <a:rPr lang="en-US" sz="2000" dirty="0">
                <a:solidFill>
                  <a:srgbClr val="002060"/>
                </a:solidFill>
              </a:rPr>
              <a:t> of these countries, the bottom 40 grew faster than the top 60.</a:t>
            </a:r>
          </a:p>
          <a:p>
            <a:pPr marL="0" indent="0">
              <a:buClr>
                <a:srgbClr val="002060"/>
              </a:buClr>
              <a:buNone/>
            </a:pPr>
            <a:r>
              <a:rPr lang="en-US" sz="2000" dirty="0">
                <a:solidFill>
                  <a:srgbClr val="002060"/>
                </a:solidFill>
              </a:rPr>
              <a:t>	c. </a:t>
            </a:r>
            <a:r>
              <a:rPr lang="en-US" sz="2000" b="1" dirty="0">
                <a:solidFill>
                  <a:srgbClr val="FF0000"/>
                </a:solidFill>
              </a:rPr>
              <a:t>Two thirds </a:t>
            </a:r>
            <a:r>
              <a:rPr lang="en-US" sz="2000" dirty="0">
                <a:solidFill>
                  <a:srgbClr val="002060"/>
                </a:solidFill>
              </a:rPr>
              <a:t>of the world’s population live in countries where income 	gaps have narrowed </a:t>
            </a:r>
          </a:p>
          <a:p>
            <a:pPr marL="0" indent="0">
              <a:buClr>
                <a:srgbClr val="002060"/>
              </a:buClr>
              <a:buNone/>
            </a:pPr>
            <a:endParaRPr lang="en-US" sz="2000" dirty="0">
              <a:solidFill>
                <a:srgbClr val="002060"/>
              </a:solidFill>
            </a:endParaRPr>
          </a:p>
          <a:p>
            <a:pPr>
              <a:spcAft>
                <a:spcPts val="1200"/>
              </a:spcAft>
            </a:pPr>
            <a:endParaRPr lang="en-US" sz="2000" dirty="0"/>
          </a:p>
        </p:txBody>
      </p:sp>
      <p:pic>
        <p:nvPicPr>
          <p:cNvPr id="5" name="Picture 4"/>
          <p:cNvPicPr>
            <a:picLocks noChangeAspect="1"/>
          </p:cNvPicPr>
          <p:nvPr/>
        </p:nvPicPr>
        <p:blipFill>
          <a:blip r:embed="rId3"/>
          <a:stretch>
            <a:fillRect/>
          </a:stretch>
        </p:blipFill>
        <p:spPr>
          <a:xfrm>
            <a:off x="2791684" y="4114369"/>
            <a:ext cx="7051859" cy="1578774"/>
          </a:xfrm>
          <a:prstGeom prst="rect">
            <a:avLst/>
          </a:prstGeom>
        </p:spPr>
      </p:pic>
    </p:spTree>
    <p:extLst>
      <p:ext uri="{BB962C8B-B14F-4D97-AF65-F5344CB8AC3E}">
        <p14:creationId xmlns:p14="http://schemas.microsoft.com/office/powerpoint/2010/main" val="920200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787400"/>
            <a:ext cx="9144000" cy="681038"/>
          </a:xfrm>
        </p:spPr>
        <p:txBody>
          <a:bodyPr>
            <a:normAutofit/>
          </a:bodyPr>
          <a:lstStyle/>
          <a:p>
            <a:pPr algn="ctr"/>
            <a:r>
              <a:rPr lang="en-US" sz="2800" b="1" cap="all" dirty="0"/>
              <a:t>But Progress in uneven</a:t>
            </a:r>
          </a:p>
        </p:txBody>
      </p:sp>
      <p:sp>
        <p:nvSpPr>
          <p:cNvPr id="9" name="Content Placeholder 8"/>
          <p:cNvSpPr>
            <a:spLocks noGrp="1"/>
          </p:cNvSpPr>
          <p:nvPr>
            <p:ph idx="4294967295"/>
          </p:nvPr>
        </p:nvSpPr>
        <p:spPr>
          <a:xfrm>
            <a:off x="0" y="1649413"/>
            <a:ext cx="9144000" cy="4043362"/>
          </a:xfrm>
          <a:noFill/>
        </p:spPr>
        <p:txBody>
          <a:bodyPr>
            <a:noAutofit/>
          </a:bodyPr>
          <a:lstStyle/>
          <a:p>
            <a:pPr marL="0" indent="0">
              <a:buClr>
                <a:srgbClr val="002060"/>
              </a:buClr>
              <a:buNone/>
            </a:pPr>
            <a:r>
              <a:rPr lang="en-US" sz="2000" dirty="0">
                <a:solidFill>
                  <a:srgbClr val="002060"/>
                </a:solidFill>
              </a:rPr>
              <a:t>a. In 23 of the 83 countries monitored, the incomes of the b40 declined</a:t>
            </a:r>
          </a:p>
          <a:p>
            <a:pPr marL="0" indent="0">
              <a:buClr>
                <a:srgbClr val="002060"/>
              </a:buClr>
              <a:buNone/>
            </a:pPr>
            <a:r>
              <a:rPr lang="en-US" sz="2000" dirty="0">
                <a:solidFill>
                  <a:srgbClr val="002060"/>
                </a:solidFill>
              </a:rPr>
              <a:t>b. And in 34 countries, the gap between b40 and top 60 increased</a:t>
            </a:r>
          </a:p>
          <a:p>
            <a:pPr marL="0" indent="0">
              <a:buClr>
                <a:srgbClr val="002060"/>
              </a:buClr>
              <a:buNone/>
            </a:pPr>
            <a:r>
              <a:rPr lang="en-US" sz="2000" dirty="0">
                <a:solidFill>
                  <a:srgbClr val="002060"/>
                </a:solidFill>
              </a:rPr>
              <a:t>c. Average shared prosperity premium, 0.4 percentage points</a:t>
            </a:r>
          </a:p>
          <a:p>
            <a:pPr marL="0" indent="0">
              <a:buClr>
                <a:srgbClr val="002060"/>
              </a:buClr>
              <a:buNone/>
            </a:pPr>
            <a:r>
              <a:rPr lang="en-US" sz="2000" dirty="0">
                <a:solidFill>
                  <a:srgbClr val="002060"/>
                </a:solidFill>
              </a:rPr>
              <a:t>d. Also, large regional differences (EAP, LAC vs. HIC and ECA)</a:t>
            </a:r>
          </a:p>
          <a:p>
            <a:pPr>
              <a:spcAft>
                <a:spcPts val="1200"/>
              </a:spcAft>
            </a:pPr>
            <a:endParaRPr lang="en-US" sz="2000" dirty="0"/>
          </a:p>
        </p:txBody>
      </p:sp>
      <p:pic>
        <p:nvPicPr>
          <p:cNvPr id="3" name="Picture 2"/>
          <p:cNvPicPr>
            <a:picLocks noChangeAspect="1"/>
          </p:cNvPicPr>
          <p:nvPr/>
        </p:nvPicPr>
        <p:blipFill>
          <a:blip r:embed="rId3"/>
          <a:stretch>
            <a:fillRect/>
          </a:stretch>
        </p:blipFill>
        <p:spPr>
          <a:xfrm>
            <a:off x="1490545" y="3506174"/>
            <a:ext cx="9143999" cy="3424238"/>
          </a:xfrm>
          <a:prstGeom prst="rect">
            <a:avLst/>
          </a:prstGeom>
        </p:spPr>
      </p:pic>
      <p:pic>
        <p:nvPicPr>
          <p:cNvPr id="4" name="Picture 3"/>
          <p:cNvPicPr>
            <a:picLocks noChangeAspect="1"/>
          </p:cNvPicPr>
          <p:nvPr/>
        </p:nvPicPr>
        <p:blipFill>
          <a:blip r:embed="rId4"/>
          <a:stretch>
            <a:fillRect/>
          </a:stretch>
        </p:blipFill>
        <p:spPr>
          <a:xfrm>
            <a:off x="1808813" y="6080310"/>
            <a:ext cx="2083632" cy="390525"/>
          </a:xfrm>
          <a:prstGeom prst="rect">
            <a:avLst/>
          </a:prstGeom>
        </p:spPr>
      </p:pic>
      <p:sp>
        <p:nvSpPr>
          <p:cNvPr id="7" name="TextBox 6"/>
          <p:cNvSpPr txBox="1"/>
          <p:nvPr/>
        </p:nvSpPr>
        <p:spPr>
          <a:xfrm>
            <a:off x="3997376" y="3249096"/>
            <a:ext cx="5696262" cy="369332"/>
          </a:xfrm>
          <a:prstGeom prst="rect">
            <a:avLst/>
          </a:prstGeom>
          <a:noFill/>
        </p:spPr>
        <p:txBody>
          <a:bodyPr wrap="square" rtlCol="0">
            <a:spAutoFit/>
          </a:bodyPr>
          <a:lstStyle/>
          <a:p>
            <a:r>
              <a:rPr lang="en-US" b="1" dirty="0"/>
              <a:t>Shared prosperity premium, 2008-13</a:t>
            </a:r>
          </a:p>
        </p:txBody>
      </p:sp>
    </p:spTree>
    <p:extLst>
      <p:ext uri="{BB962C8B-B14F-4D97-AF65-F5344CB8AC3E}">
        <p14:creationId xmlns:p14="http://schemas.microsoft.com/office/powerpoint/2010/main" val="39521794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092200"/>
            <a:ext cx="9144000" cy="862013"/>
          </a:xfrm>
        </p:spPr>
        <p:txBody>
          <a:bodyPr>
            <a:normAutofit/>
          </a:bodyPr>
          <a:lstStyle/>
          <a:p>
            <a:pPr algn="ctr"/>
            <a:r>
              <a:rPr lang="en-US" sz="2800" b="1" cap="all" dirty="0"/>
              <a:t>THREE TYPES OF INEQUALITY</a:t>
            </a:r>
          </a:p>
        </p:txBody>
      </p:sp>
      <p:grpSp>
        <p:nvGrpSpPr>
          <p:cNvPr id="35" name="Group 34"/>
          <p:cNvGrpSpPr/>
          <p:nvPr/>
        </p:nvGrpSpPr>
        <p:grpSpPr>
          <a:xfrm>
            <a:off x="3344287" y="2203711"/>
            <a:ext cx="904857" cy="392050"/>
            <a:chOff x="898746" y="2095141"/>
            <a:chExt cx="904857" cy="392050"/>
          </a:xfrm>
        </p:grpSpPr>
        <p:pic>
          <p:nvPicPr>
            <p:cNvPr id="4" name="Picture 3"/>
            <p:cNvPicPr>
              <a:picLocks noChangeAspect="1"/>
            </p:cNvPicPr>
            <p:nvPr/>
          </p:nvPicPr>
          <p:blipFill>
            <a:blip r:embed="rId3"/>
            <a:stretch>
              <a:fillRect/>
            </a:stretch>
          </p:blipFill>
          <p:spPr>
            <a:xfrm>
              <a:off x="898746" y="2095141"/>
              <a:ext cx="194745" cy="392050"/>
            </a:xfrm>
            <a:prstGeom prst="rect">
              <a:avLst/>
            </a:prstGeom>
          </p:spPr>
        </p:pic>
        <p:pic>
          <p:nvPicPr>
            <p:cNvPr id="5" name="Picture 4"/>
            <p:cNvPicPr>
              <a:picLocks noChangeAspect="1"/>
            </p:cNvPicPr>
            <p:nvPr/>
          </p:nvPicPr>
          <p:blipFill>
            <a:blip r:embed="rId3"/>
            <a:stretch>
              <a:fillRect/>
            </a:stretch>
          </p:blipFill>
          <p:spPr>
            <a:xfrm>
              <a:off x="1608858" y="2095141"/>
              <a:ext cx="194745" cy="392050"/>
            </a:xfrm>
            <a:prstGeom prst="rect">
              <a:avLst/>
            </a:prstGeom>
          </p:spPr>
        </p:pic>
        <p:cxnSp>
          <p:nvCxnSpPr>
            <p:cNvPr id="22" name="Straight Arrow Connector 21"/>
            <p:cNvCxnSpPr/>
            <p:nvPr/>
          </p:nvCxnSpPr>
          <p:spPr>
            <a:xfrm>
              <a:off x="1140220" y="2318905"/>
              <a:ext cx="430537" cy="0"/>
            </a:xfrm>
            <a:prstGeom prst="straightConnector1">
              <a:avLst/>
            </a:prstGeom>
            <a:ln w="41275">
              <a:solidFill>
                <a:srgbClr val="EF4E22"/>
              </a:solidFill>
              <a:headEnd type="triangle"/>
              <a:tailEnd type="triangle"/>
            </a:ln>
          </p:spPr>
          <p:style>
            <a:lnRef idx="1">
              <a:schemeClr val="accent1"/>
            </a:lnRef>
            <a:fillRef idx="0">
              <a:schemeClr val="accent1"/>
            </a:fillRef>
            <a:effectRef idx="0">
              <a:schemeClr val="accent1"/>
            </a:effectRef>
            <a:fontRef idx="minor">
              <a:schemeClr val="tx1"/>
            </a:fontRef>
          </p:style>
        </p:cxnSp>
      </p:grpSp>
      <p:grpSp>
        <p:nvGrpSpPr>
          <p:cNvPr id="34" name="Group 33"/>
          <p:cNvGrpSpPr/>
          <p:nvPr/>
        </p:nvGrpSpPr>
        <p:grpSpPr>
          <a:xfrm>
            <a:off x="3235344" y="2975735"/>
            <a:ext cx="1122740" cy="377452"/>
            <a:chOff x="799328" y="2851634"/>
            <a:chExt cx="1122740" cy="377452"/>
          </a:xfrm>
        </p:grpSpPr>
        <p:pic>
          <p:nvPicPr>
            <p:cNvPr id="13" name="Picture 12"/>
            <p:cNvPicPr>
              <a:picLocks noChangeAspect="1"/>
            </p:cNvPicPr>
            <p:nvPr/>
          </p:nvPicPr>
          <p:blipFill>
            <a:blip r:embed="rId4"/>
            <a:stretch>
              <a:fillRect/>
            </a:stretch>
          </p:blipFill>
          <p:spPr>
            <a:xfrm>
              <a:off x="799328" y="2851634"/>
              <a:ext cx="284636" cy="377452"/>
            </a:xfrm>
            <a:prstGeom prst="rect">
              <a:avLst/>
            </a:prstGeom>
          </p:spPr>
        </p:pic>
        <p:pic>
          <p:nvPicPr>
            <p:cNvPr id="14" name="Picture 13"/>
            <p:cNvPicPr>
              <a:picLocks noChangeAspect="1"/>
            </p:cNvPicPr>
            <p:nvPr/>
          </p:nvPicPr>
          <p:blipFill>
            <a:blip r:embed="rId4"/>
            <a:stretch>
              <a:fillRect/>
            </a:stretch>
          </p:blipFill>
          <p:spPr>
            <a:xfrm>
              <a:off x="1637432" y="2851634"/>
              <a:ext cx="284636" cy="377452"/>
            </a:xfrm>
            <a:prstGeom prst="rect">
              <a:avLst/>
            </a:prstGeom>
          </p:spPr>
        </p:pic>
        <p:cxnSp>
          <p:nvCxnSpPr>
            <p:cNvPr id="27" name="Straight Arrow Connector 26"/>
            <p:cNvCxnSpPr/>
            <p:nvPr/>
          </p:nvCxnSpPr>
          <p:spPr>
            <a:xfrm>
              <a:off x="1141114" y="3023755"/>
              <a:ext cx="430537" cy="0"/>
            </a:xfrm>
            <a:prstGeom prst="straightConnector1">
              <a:avLst/>
            </a:prstGeom>
            <a:ln w="41275">
              <a:solidFill>
                <a:srgbClr val="EF4E22"/>
              </a:solidFill>
              <a:headEnd type="triangle"/>
              <a:tailEnd type="triangle"/>
            </a:ln>
          </p:spPr>
          <p:style>
            <a:lnRef idx="1">
              <a:schemeClr val="accent1"/>
            </a:lnRef>
            <a:fillRef idx="0">
              <a:schemeClr val="accent1"/>
            </a:fillRef>
            <a:effectRef idx="0">
              <a:schemeClr val="accent1"/>
            </a:effectRef>
            <a:fontRef idx="minor">
              <a:schemeClr val="tx1"/>
            </a:fontRef>
          </p:style>
        </p:cxnSp>
      </p:grpSp>
      <p:sp>
        <p:nvSpPr>
          <p:cNvPr id="31" name="Rectangle 30"/>
          <p:cNvSpPr/>
          <p:nvPr/>
        </p:nvSpPr>
        <p:spPr>
          <a:xfrm>
            <a:off x="4721671" y="2215071"/>
            <a:ext cx="5254902" cy="461665"/>
          </a:xfrm>
          <a:prstGeom prst="rect">
            <a:avLst/>
          </a:prstGeom>
        </p:spPr>
        <p:txBody>
          <a:bodyPr wrap="square">
            <a:spAutoFit/>
          </a:bodyPr>
          <a:lstStyle/>
          <a:p>
            <a:pPr>
              <a:spcAft>
                <a:spcPts val="1200"/>
              </a:spcAft>
            </a:pPr>
            <a:r>
              <a:rPr lang="en-US" sz="2400" b="1" dirty="0"/>
              <a:t>Between individuals (Global)</a:t>
            </a:r>
          </a:p>
        </p:txBody>
      </p:sp>
      <p:sp>
        <p:nvSpPr>
          <p:cNvPr id="32" name="Rectangle 31"/>
          <p:cNvSpPr/>
          <p:nvPr/>
        </p:nvSpPr>
        <p:spPr>
          <a:xfrm>
            <a:off x="4721672" y="2979796"/>
            <a:ext cx="4334569" cy="461665"/>
          </a:xfrm>
          <a:prstGeom prst="rect">
            <a:avLst/>
          </a:prstGeom>
        </p:spPr>
        <p:txBody>
          <a:bodyPr wrap="square">
            <a:spAutoFit/>
          </a:bodyPr>
          <a:lstStyle/>
          <a:p>
            <a:pPr>
              <a:spcAft>
                <a:spcPts val="1200"/>
              </a:spcAft>
            </a:pPr>
            <a:r>
              <a:rPr lang="en-US" sz="2400" b="1" dirty="0"/>
              <a:t>Between Countries</a:t>
            </a:r>
          </a:p>
        </p:txBody>
      </p:sp>
      <p:sp>
        <p:nvSpPr>
          <p:cNvPr id="33" name="Rectangle 32"/>
          <p:cNvSpPr/>
          <p:nvPr/>
        </p:nvSpPr>
        <p:spPr>
          <a:xfrm>
            <a:off x="4721672" y="3780533"/>
            <a:ext cx="2640979" cy="461665"/>
          </a:xfrm>
          <a:prstGeom prst="rect">
            <a:avLst/>
          </a:prstGeom>
        </p:spPr>
        <p:txBody>
          <a:bodyPr wrap="none">
            <a:spAutoFit/>
          </a:bodyPr>
          <a:lstStyle/>
          <a:p>
            <a:pPr>
              <a:spcAft>
                <a:spcPts val="1200"/>
              </a:spcAft>
            </a:pPr>
            <a:r>
              <a:rPr lang="en-US" sz="2400" b="1" dirty="0"/>
              <a:t>Within Countries</a:t>
            </a:r>
          </a:p>
        </p:txBody>
      </p:sp>
      <p:pic>
        <p:nvPicPr>
          <p:cNvPr id="46" name="Picture 45"/>
          <p:cNvPicPr>
            <a:picLocks noChangeAspect="1"/>
          </p:cNvPicPr>
          <p:nvPr/>
        </p:nvPicPr>
        <p:blipFill>
          <a:blip r:embed="rId5"/>
          <a:stretch>
            <a:fillRect/>
          </a:stretch>
        </p:blipFill>
        <p:spPr>
          <a:xfrm>
            <a:off x="3289815" y="3585903"/>
            <a:ext cx="1013798" cy="818654"/>
          </a:xfrm>
          <a:prstGeom prst="rect">
            <a:avLst/>
          </a:prstGeom>
        </p:spPr>
      </p:pic>
    </p:spTree>
    <p:extLst>
      <p:ext uri="{BB962C8B-B14F-4D97-AF65-F5344CB8AC3E}">
        <p14:creationId xmlns:p14="http://schemas.microsoft.com/office/powerpoint/2010/main" val="380476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092200"/>
            <a:ext cx="9144000" cy="862013"/>
          </a:xfrm>
        </p:spPr>
        <p:txBody>
          <a:bodyPr>
            <a:normAutofit/>
          </a:bodyPr>
          <a:lstStyle/>
          <a:p>
            <a:pPr algn="ctr"/>
            <a:r>
              <a:rPr lang="en-US" sz="2800" b="1" cap="all" dirty="0"/>
              <a:t>Global inequality declining since 1990s</a:t>
            </a:r>
          </a:p>
        </p:txBody>
      </p:sp>
      <p:pic>
        <p:nvPicPr>
          <p:cNvPr id="3" name="Picture 2"/>
          <p:cNvPicPr>
            <a:picLocks noChangeAspect="1"/>
          </p:cNvPicPr>
          <p:nvPr/>
        </p:nvPicPr>
        <p:blipFill>
          <a:blip r:embed="rId3"/>
          <a:stretch>
            <a:fillRect/>
          </a:stretch>
        </p:blipFill>
        <p:spPr>
          <a:xfrm>
            <a:off x="2858126" y="2100120"/>
            <a:ext cx="6775555" cy="3792287"/>
          </a:xfrm>
          <a:prstGeom prst="rect">
            <a:avLst/>
          </a:prstGeom>
        </p:spPr>
      </p:pic>
    </p:spTree>
    <p:extLst>
      <p:ext uri="{BB962C8B-B14F-4D97-AF65-F5344CB8AC3E}">
        <p14:creationId xmlns:p14="http://schemas.microsoft.com/office/powerpoint/2010/main" val="3840348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092200"/>
            <a:ext cx="9144000" cy="862013"/>
          </a:xfrm>
        </p:spPr>
        <p:txBody>
          <a:bodyPr>
            <a:normAutofit/>
          </a:bodyPr>
          <a:lstStyle/>
          <a:p>
            <a:pPr algn="ctr"/>
            <a:r>
              <a:rPr lang="en-US" sz="2800" b="1" cap="all" dirty="0"/>
              <a:t>Global declines due to between country inequality </a:t>
            </a:r>
          </a:p>
        </p:txBody>
      </p:sp>
      <p:pic>
        <p:nvPicPr>
          <p:cNvPr id="4" name="Picture 3"/>
          <p:cNvPicPr>
            <a:picLocks noChangeAspect="1"/>
          </p:cNvPicPr>
          <p:nvPr/>
        </p:nvPicPr>
        <p:blipFill>
          <a:blip r:embed="rId3"/>
          <a:stretch>
            <a:fillRect/>
          </a:stretch>
        </p:blipFill>
        <p:spPr>
          <a:xfrm>
            <a:off x="1524001" y="1954213"/>
            <a:ext cx="9144000" cy="4903786"/>
          </a:xfrm>
          <a:prstGeom prst="rect">
            <a:avLst/>
          </a:prstGeom>
        </p:spPr>
      </p:pic>
    </p:spTree>
    <p:extLst>
      <p:ext uri="{BB962C8B-B14F-4D97-AF65-F5344CB8AC3E}">
        <p14:creationId xmlns:p14="http://schemas.microsoft.com/office/powerpoint/2010/main" val="1061598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524001" y="1963711"/>
            <a:ext cx="9144000" cy="5102983"/>
          </a:xfrm>
          <a:prstGeom prst="rect">
            <a:avLst/>
          </a:prstGeom>
        </p:spPr>
      </p:pic>
      <p:sp>
        <p:nvSpPr>
          <p:cNvPr id="3" name="Title 1"/>
          <p:cNvSpPr txBox="1">
            <a:spLocks/>
          </p:cNvSpPr>
          <p:nvPr/>
        </p:nvSpPr>
        <p:spPr>
          <a:xfrm>
            <a:off x="1524000" y="1092201"/>
            <a:ext cx="9144000" cy="86201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cap="all" dirty="0"/>
              <a:t>Within country inequality stopped increasing and, if anything, decreased since 2008</a:t>
            </a:r>
          </a:p>
        </p:txBody>
      </p:sp>
    </p:spTree>
    <p:extLst>
      <p:ext uri="{BB962C8B-B14F-4D97-AF65-F5344CB8AC3E}">
        <p14:creationId xmlns:p14="http://schemas.microsoft.com/office/powerpoint/2010/main" val="35883756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1338637"/>
            <a:ext cx="9144000" cy="862013"/>
          </a:xfrm>
        </p:spPr>
        <p:txBody>
          <a:bodyPr>
            <a:normAutofit/>
          </a:bodyPr>
          <a:lstStyle/>
          <a:p>
            <a:pPr algn="ctr"/>
            <a:r>
              <a:rPr lang="en-US" sz="2800" b="1" cap="all" dirty="0"/>
              <a:t>WHAT About the Rich?</a:t>
            </a:r>
          </a:p>
        </p:txBody>
      </p:sp>
      <p:grpSp>
        <p:nvGrpSpPr>
          <p:cNvPr id="5" name="Group 4"/>
          <p:cNvGrpSpPr/>
          <p:nvPr/>
        </p:nvGrpSpPr>
        <p:grpSpPr>
          <a:xfrm>
            <a:off x="2482363" y="2007215"/>
            <a:ext cx="7227277" cy="3373674"/>
            <a:chOff x="861646" y="2007215"/>
            <a:chExt cx="7227277" cy="3373674"/>
          </a:xfrm>
        </p:grpSpPr>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2500" b="4073"/>
            <a:stretch/>
          </p:blipFill>
          <p:spPr>
            <a:xfrm>
              <a:off x="861646" y="2007215"/>
              <a:ext cx="3429000" cy="3373674"/>
            </a:xfrm>
            <a:prstGeom prst="rect">
              <a:avLst/>
            </a:prstGeom>
          </p:spPr>
        </p:pic>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b="4348"/>
            <a:stretch/>
          </p:blipFill>
          <p:spPr>
            <a:xfrm>
              <a:off x="4572000" y="2007215"/>
              <a:ext cx="3516923" cy="3364014"/>
            </a:xfrm>
            <a:prstGeom prst="rect">
              <a:avLst/>
            </a:prstGeom>
          </p:spPr>
        </p:pic>
      </p:grpSp>
    </p:spTree>
    <p:extLst>
      <p:ext uri="{BB962C8B-B14F-4D97-AF65-F5344CB8AC3E}">
        <p14:creationId xmlns:p14="http://schemas.microsoft.com/office/powerpoint/2010/main" val="17963553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991069" y="1708879"/>
            <a:ext cx="4676930" cy="4468709"/>
          </a:xfrm>
          <a:prstGeom prst="rect">
            <a:avLst/>
          </a:prstGeom>
        </p:spPr>
      </p:pic>
      <p:pic>
        <p:nvPicPr>
          <p:cNvPr id="3" name="Picture 2"/>
          <p:cNvPicPr>
            <a:picLocks noChangeAspect="1"/>
          </p:cNvPicPr>
          <p:nvPr/>
        </p:nvPicPr>
        <p:blipFill>
          <a:blip r:embed="rId4"/>
          <a:stretch>
            <a:fillRect/>
          </a:stretch>
        </p:blipFill>
        <p:spPr>
          <a:xfrm>
            <a:off x="1524000" y="1708879"/>
            <a:ext cx="1524000" cy="3013023"/>
          </a:xfrm>
          <a:prstGeom prst="rect">
            <a:avLst/>
          </a:prstGeom>
        </p:spPr>
      </p:pic>
      <p:pic>
        <p:nvPicPr>
          <p:cNvPr id="4" name="Picture 3"/>
          <p:cNvPicPr>
            <a:picLocks noChangeAspect="1"/>
          </p:cNvPicPr>
          <p:nvPr/>
        </p:nvPicPr>
        <p:blipFill>
          <a:blip r:embed="rId5"/>
          <a:stretch>
            <a:fillRect/>
          </a:stretch>
        </p:blipFill>
        <p:spPr>
          <a:xfrm>
            <a:off x="3048000" y="1708878"/>
            <a:ext cx="2792386" cy="3013024"/>
          </a:xfrm>
          <a:prstGeom prst="rect">
            <a:avLst/>
          </a:prstGeom>
        </p:spPr>
      </p:pic>
      <p:sp>
        <p:nvSpPr>
          <p:cNvPr id="5" name="Oval 4"/>
          <p:cNvSpPr/>
          <p:nvPr/>
        </p:nvSpPr>
        <p:spPr>
          <a:xfrm>
            <a:off x="3048001" y="4422099"/>
            <a:ext cx="379751" cy="299803"/>
          </a:xfrm>
          <a:prstGeom prst="ellipse">
            <a:avLst/>
          </a:prstGeom>
          <a:noFill/>
          <a:ln>
            <a:solidFill>
              <a:srgbClr val="EF4E2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p>
        </p:txBody>
      </p:sp>
      <p:sp>
        <p:nvSpPr>
          <p:cNvPr id="6" name="Oval 5"/>
          <p:cNvSpPr/>
          <p:nvPr/>
        </p:nvSpPr>
        <p:spPr>
          <a:xfrm>
            <a:off x="3951625" y="4422098"/>
            <a:ext cx="379751" cy="299803"/>
          </a:xfrm>
          <a:prstGeom prst="ellipse">
            <a:avLst/>
          </a:prstGeom>
          <a:noFill/>
          <a:ln>
            <a:solidFill>
              <a:srgbClr val="EF4E2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p>
        </p:txBody>
      </p:sp>
      <p:sp>
        <p:nvSpPr>
          <p:cNvPr id="7" name="Title 1"/>
          <p:cNvSpPr txBox="1">
            <a:spLocks/>
          </p:cNvSpPr>
          <p:nvPr/>
        </p:nvSpPr>
        <p:spPr>
          <a:xfrm>
            <a:off x="1524000" y="846865"/>
            <a:ext cx="9144000" cy="86201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cap="all" dirty="0"/>
              <a:t>But reducing within country inequality is possible even in middle of global crisis</a:t>
            </a:r>
          </a:p>
        </p:txBody>
      </p:sp>
    </p:spTree>
    <p:extLst>
      <p:ext uri="{BB962C8B-B14F-4D97-AF65-F5344CB8AC3E}">
        <p14:creationId xmlns:p14="http://schemas.microsoft.com/office/powerpoint/2010/main" val="1925937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85646" y="1529863"/>
            <a:ext cx="7543800" cy="3170099"/>
          </a:xfrm>
          <a:prstGeom prst="rect">
            <a:avLst/>
          </a:prstGeom>
          <a:noFill/>
        </p:spPr>
        <p:txBody>
          <a:bodyPr wrap="square" rtlCol="0">
            <a:spAutoFit/>
          </a:bodyPr>
          <a:lstStyle/>
          <a:p>
            <a:pPr algn="ctr"/>
            <a:r>
              <a:rPr lang="en-US" sz="4000" b="1" cap="all" dirty="0">
                <a:solidFill>
                  <a:schemeClr val="bg1"/>
                </a:solidFill>
              </a:rPr>
              <a:t>are these reductions of inequality enough to end poverty </a:t>
            </a:r>
            <a:br>
              <a:rPr lang="en-US" sz="4000" b="1" cap="all" dirty="0">
                <a:solidFill>
                  <a:schemeClr val="bg1"/>
                </a:solidFill>
              </a:rPr>
            </a:br>
            <a:r>
              <a:rPr lang="en-US" sz="4000" b="1" cap="all" dirty="0">
                <a:solidFill>
                  <a:schemeClr val="bg1"/>
                </a:solidFill>
              </a:rPr>
              <a:t>by 2030 if global growth continues subdued?</a:t>
            </a:r>
          </a:p>
        </p:txBody>
      </p:sp>
    </p:spTree>
    <p:extLst>
      <p:ext uri="{BB962C8B-B14F-4D97-AF65-F5344CB8AC3E}">
        <p14:creationId xmlns:p14="http://schemas.microsoft.com/office/powerpoint/2010/main" val="12785206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338263"/>
            <a:ext cx="9144000" cy="862012"/>
          </a:xfrm>
        </p:spPr>
        <p:txBody>
          <a:bodyPr>
            <a:normAutofit/>
          </a:bodyPr>
          <a:lstStyle/>
          <a:p>
            <a:r>
              <a:rPr lang="en-US" sz="2800" b="1" cap="all" dirty="0"/>
              <a:t>Simulating poverty by 2030 under inequality scenarios and current global growth</a:t>
            </a:r>
          </a:p>
        </p:txBody>
      </p:sp>
      <p:pic>
        <p:nvPicPr>
          <p:cNvPr id="5" name="Picture 4"/>
          <p:cNvPicPr>
            <a:picLocks noChangeAspect="1"/>
          </p:cNvPicPr>
          <p:nvPr/>
        </p:nvPicPr>
        <p:blipFill>
          <a:blip r:embed="rId3"/>
          <a:stretch>
            <a:fillRect/>
          </a:stretch>
        </p:blipFill>
        <p:spPr>
          <a:xfrm>
            <a:off x="1524000" y="2200274"/>
            <a:ext cx="9144000" cy="4657726"/>
          </a:xfrm>
          <a:prstGeom prst="rect">
            <a:avLst/>
          </a:prstGeom>
        </p:spPr>
      </p:pic>
    </p:spTree>
    <p:extLst>
      <p:ext uri="{BB962C8B-B14F-4D97-AF65-F5344CB8AC3E}">
        <p14:creationId xmlns:p14="http://schemas.microsoft.com/office/powerpoint/2010/main" val="2883981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24100" y="1248510"/>
            <a:ext cx="7543800" cy="3416320"/>
          </a:xfrm>
          <a:prstGeom prst="rect">
            <a:avLst/>
          </a:prstGeom>
          <a:noFill/>
        </p:spPr>
        <p:txBody>
          <a:bodyPr wrap="square" rtlCol="0">
            <a:spAutoFit/>
          </a:bodyPr>
          <a:lstStyle/>
          <a:p>
            <a:pPr algn="ctr">
              <a:lnSpc>
                <a:spcPct val="150000"/>
              </a:lnSpc>
            </a:pPr>
            <a:r>
              <a:rPr lang="en-US" sz="3600" b="1" cap="all" dirty="0">
                <a:solidFill>
                  <a:schemeClr val="bg1"/>
                </a:solidFill>
              </a:rPr>
              <a:t>TO END EXTREME POVERTY </a:t>
            </a:r>
            <a:br>
              <a:rPr lang="en-US" sz="3600" b="1" cap="all" dirty="0">
                <a:solidFill>
                  <a:schemeClr val="bg1"/>
                </a:solidFill>
              </a:rPr>
            </a:br>
            <a:r>
              <a:rPr lang="en-US" sz="3600" b="1" cap="all" dirty="0">
                <a:solidFill>
                  <a:schemeClr val="bg1"/>
                </a:solidFill>
              </a:rPr>
              <a:t>BY 2030, We have to </a:t>
            </a:r>
            <a:br>
              <a:rPr lang="en-US" sz="3600" b="1" cap="all" dirty="0">
                <a:solidFill>
                  <a:schemeClr val="bg1"/>
                </a:solidFill>
              </a:rPr>
            </a:br>
            <a:r>
              <a:rPr lang="en-US" sz="3600" b="1" cap="all" dirty="0">
                <a:solidFill>
                  <a:srgbClr val="EF4E22"/>
                </a:solidFill>
              </a:rPr>
              <a:t>reduce income inequality </a:t>
            </a:r>
            <a:br>
              <a:rPr lang="en-US" sz="3600" b="1" cap="all" dirty="0">
                <a:solidFill>
                  <a:srgbClr val="EF4E22"/>
                </a:solidFill>
              </a:rPr>
            </a:br>
            <a:r>
              <a:rPr lang="en-US" sz="3600" b="1" cap="all" dirty="0">
                <a:solidFill>
                  <a:schemeClr val="bg1"/>
                </a:solidFill>
              </a:rPr>
              <a:t>at a Faster Pace</a:t>
            </a:r>
          </a:p>
        </p:txBody>
      </p:sp>
    </p:spTree>
    <p:extLst>
      <p:ext uri="{BB962C8B-B14F-4D97-AF65-F5344CB8AC3E}">
        <p14:creationId xmlns:p14="http://schemas.microsoft.com/office/powerpoint/2010/main" val="1535882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a:spLocks noGrp="1"/>
          </p:cNvSpPr>
          <p:nvPr>
            <p:ph type="title"/>
          </p:nvPr>
        </p:nvSpPr>
        <p:spPr>
          <a:xfrm>
            <a:off x="1600203" y="882476"/>
            <a:ext cx="9067800" cy="868362"/>
          </a:xfrm>
        </p:spPr>
        <p:txBody>
          <a:bodyPr>
            <a:normAutofit fontScale="90000"/>
          </a:bodyPr>
          <a:lstStyle/>
          <a:p>
            <a:pPr algn="ctr" eaLnBrk="1" hangingPunct="1"/>
            <a:r>
              <a:rPr lang="en-US" altLang="en-US" sz="3600" b="1" dirty="0">
                <a:solidFill>
                  <a:srgbClr val="002060"/>
                </a:solidFill>
              </a:rPr>
              <a:t>How to reduce inequality? </a:t>
            </a:r>
            <a:br>
              <a:rPr lang="en-US" altLang="en-US" sz="3600" b="1" dirty="0">
                <a:solidFill>
                  <a:srgbClr val="002060"/>
                </a:solidFill>
              </a:rPr>
            </a:br>
            <a:r>
              <a:rPr lang="en-US" altLang="en-US" sz="3600" b="1" dirty="0">
                <a:solidFill>
                  <a:srgbClr val="EF4E22"/>
                </a:solidFill>
              </a:rPr>
              <a:t>Country perspective: common elements</a:t>
            </a:r>
          </a:p>
        </p:txBody>
      </p:sp>
      <p:sp>
        <p:nvSpPr>
          <p:cNvPr id="9" name="Slide Number Placeholder 8"/>
          <p:cNvSpPr>
            <a:spLocks noGrp="1"/>
          </p:cNvSpPr>
          <p:nvPr>
            <p:ph type="sldNum" sz="quarter" idx="12"/>
          </p:nvPr>
        </p:nvSpPr>
        <p:spPr>
          <a:xfrm>
            <a:off x="10360095" y="6568752"/>
            <a:ext cx="307911" cy="289248"/>
          </a:xfrm>
        </p:spPr>
        <p:txBody>
          <a:bodyPr/>
          <a:lstStyle/>
          <a:p>
            <a:pPr algn="ctr"/>
            <a:fld id="{063875AD-26A5-4955-BF1E-2BB69695B641}" type="slidenum">
              <a:rPr lang="en-US" sz="1100" b="1">
                <a:solidFill>
                  <a:srgbClr val="5B9BD5">
                    <a:lumMod val="50000"/>
                  </a:srgbClr>
                </a:solidFill>
              </a:rPr>
              <a:pPr algn="ctr"/>
              <a:t>20</a:t>
            </a:fld>
            <a:endParaRPr lang="en-US" sz="1100" b="1" dirty="0">
              <a:solidFill>
                <a:srgbClr val="5B9BD5">
                  <a:lumMod val="50000"/>
                </a:srgbClr>
              </a:solidFill>
            </a:endParaRPr>
          </a:p>
        </p:txBody>
      </p:sp>
      <p:pic>
        <p:nvPicPr>
          <p:cNvPr id="10" name="Picture 9" descr="http://siteresources.worldbank.org/NEWS/Images/WBG-PovertyEquity-Horizontal-RGB-web.png"/>
          <p:cNvPicPr/>
          <p:nvPr/>
        </p:nvPicPr>
        <p:blipFill>
          <a:blip r:embed="rId3">
            <a:extLst>
              <a:ext uri="{28A0092B-C50C-407E-A947-70E740481C1C}">
                <a14:useLocalDpi xmlns:a14="http://schemas.microsoft.com/office/drawing/2010/main" val="0"/>
              </a:ext>
            </a:extLst>
          </a:blip>
          <a:srcRect/>
          <a:stretch>
            <a:fillRect/>
          </a:stretch>
        </p:blipFill>
        <p:spPr bwMode="auto">
          <a:xfrm>
            <a:off x="1532239" y="6486848"/>
            <a:ext cx="2015295" cy="371152"/>
          </a:xfrm>
          <a:prstGeom prst="rect">
            <a:avLst/>
          </a:prstGeom>
          <a:noFill/>
          <a:ln>
            <a:noFill/>
          </a:ln>
        </p:spPr>
      </p:pic>
      <p:sp>
        <p:nvSpPr>
          <p:cNvPr id="21" name="Rectangle 20"/>
          <p:cNvSpPr/>
          <p:nvPr/>
        </p:nvSpPr>
        <p:spPr>
          <a:xfrm>
            <a:off x="3547533" y="6564702"/>
            <a:ext cx="7256352" cy="215444"/>
          </a:xfrm>
          <a:prstGeom prst="rect">
            <a:avLst/>
          </a:prstGeom>
        </p:spPr>
        <p:txBody>
          <a:bodyPr wrap="square">
            <a:spAutoFit/>
          </a:bodyPr>
          <a:lstStyle/>
          <a:p>
            <a:pPr defTabSz="457200">
              <a:defRPr/>
            </a:pPr>
            <a:r>
              <a:rPr lang="en-US" sz="800" i="1" kern="0" dirty="0">
                <a:solidFill>
                  <a:prstClr val="black"/>
                </a:solidFill>
                <a:latin typeface="Arial"/>
              </a:rPr>
              <a:t>Source:</a:t>
            </a:r>
            <a:r>
              <a:rPr lang="en-US" sz="800" kern="0" dirty="0">
                <a:solidFill>
                  <a:prstClr val="black"/>
                </a:solidFill>
                <a:latin typeface="Arial"/>
              </a:rPr>
              <a:t> World Bank, Poverty and Shared Prosperity Flagship 2016 (upcoming).</a:t>
            </a:r>
            <a:endParaRPr lang="en-US" sz="800" kern="0" dirty="0">
              <a:solidFill>
                <a:srgbClr val="000000"/>
              </a:solidFill>
              <a:latin typeface="Arial"/>
            </a:endParaRPr>
          </a:p>
        </p:txBody>
      </p:sp>
      <p:sp>
        <p:nvSpPr>
          <p:cNvPr id="14" name="TextBox 13"/>
          <p:cNvSpPr txBox="1"/>
          <p:nvPr/>
        </p:nvSpPr>
        <p:spPr>
          <a:xfrm>
            <a:off x="1524000" y="1750839"/>
            <a:ext cx="9144000" cy="5786199"/>
          </a:xfrm>
          <a:prstGeom prst="rect">
            <a:avLst/>
          </a:prstGeom>
          <a:solidFill>
            <a:schemeClr val="bg1"/>
          </a:solidFill>
        </p:spPr>
        <p:txBody>
          <a:bodyPr wrap="square" rtlCol="0">
            <a:spAutoFit/>
          </a:bodyPr>
          <a:lstStyle/>
          <a:p>
            <a:pPr>
              <a:spcBef>
                <a:spcPts val="600"/>
              </a:spcBef>
              <a:buClr>
                <a:srgbClr val="44546A">
                  <a:lumMod val="50000"/>
                </a:srgbClr>
              </a:buClr>
            </a:pPr>
            <a:endParaRPr lang="en-US" sz="2000" b="1" dirty="0">
              <a:solidFill>
                <a:schemeClr val="accent1"/>
              </a:solidFill>
            </a:endParaRPr>
          </a:p>
          <a:p>
            <a:pPr>
              <a:spcBef>
                <a:spcPts val="600"/>
              </a:spcBef>
              <a:buClr>
                <a:srgbClr val="44546A">
                  <a:lumMod val="50000"/>
                </a:srgbClr>
              </a:buClr>
            </a:pPr>
            <a:r>
              <a:rPr lang="en-US" sz="2000" b="1" dirty="0">
                <a:solidFill>
                  <a:srgbClr val="EF4E22"/>
                </a:solidFill>
              </a:rPr>
              <a:t>Lessons from country case studies reducing inequality, poverty, and strong SP premium and growth: </a:t>
            </a:r>
            <a:r>
              <a:rPr lang="en-US" sz="2000" b="1" u="sng" dirty="0">
                <a:solidFill>
                  <a:srgbClr val="EF4E22"/>
                </a:solidFill>
              </a:rPr>
              <a:t>Brazil, Cambodia, Mali, Peru, Tanzania</a:t>
            </a:r>
          </a:p>
          <a:p>
            <a:pPr>
              <a:spcBef>
                <a:spcPts val="600"/>
              </a:spcBef>
              <a:buClr>
                <a:srgbClr val="44546A">
                  <a:lumMod val="50000"/>
                </a:srgbClr>
              </a:buClr>
            </a:pPr>
            <a:endParaRPr lang="en-US" sz="2000" b="1" dirty="0">
              <a:solidFill>
                <a:schemeClr val="accent1"/>
              </a:solidFill>
            </a:endParaRPr>
          </a:p>
          <a:p>
            <a:pPr lvl="1">
              <a:buClr>
                <a:srgbClr val="002060"/>
              </a:buClr>
            </a:pPr>
            <a:r>
              <a:rPr lang="en-US" sz="2000" b="1" dirty="0">
                <a:solidFill>
                  <a:srgbClr val="EF4E22"/>
                </a:solidFill>
              </a:rPr>
              <a:t>a. Context can vary</a:t>
            </a:r>
            <a:r>
              <a:rPr lang="en-US" sz="2000" dirty="0">
                <a:solidFill>
                  <a:schemeClr val="accent1"/>
                </a:solidFill>
              </a:rPr>
              <a:t>: </a:t>
            </a:r>
            <a:r>
              <a:rPr lang="en-US" sz="2000" b="1" u="sng" dirty="0">
                <a:solidFill>
                  <a:srgbClr val="EF4E22"/>
                </a:solidFill>
              </a:rPr>
              <a:t>NO EXCUSE FOR NOT TACKLING INEQUALITY </a:t>
            </a:r>
            <a:r>
              <a:rPr lang="en-US" sz="2000" dirty="0">
                <a:solidFill>
                  <a:srgbClr val="002060"/>
                </a:solidFill>
              </a:rPr>
              <a:t>Inequality can be reduced in countries at different stages of development, pursuing different economic strategies, facing wide-ranging circumstances</a:t>
            </a:r>
          </a:p>
          <a:p>
            <a:pPr lvl="1">
              <a:buClr>
                <a:srgbClr val="002060"/>
              </a:buClr>
            </a:pPr>
            <a:endParaRPr lang="en-US" sz="2000" dirty="0">
              <a:solidFill>
                <a:srgbClr val="002060"/>
              </a:solidFill>
            </a:endParaRPr>
          </a:p>
          <a:p>
            <a:pPr lvl="1">
              <a:buClr>
                <a:srgbClr val="002060"/>
              </a:buClr>
            </a:pPr>
            <a:endParaRPr lang="en-US" sz="2000" dirty="0">
              <a:solidFill>
                <a:srgbClr val="002060"/>
              </a:solidFill>
            </a:endParaRPr>
          </a:p>
          <a:p>
            <a:pPr lvl="1">
              <a:buClr>
                <a:srgbClr val="002060"/>
              </a:buClr>
            </a:pPr>
            <a:r>
              <a:rPr lang="en-US" sz="2000" b="1" dirty="0">
                <a:solidFill>
                  <a:srgbClr val="EF4E22"/>
                </a:solidFill>
              </a:rPr>
              <a:t>b. But some factors are common to all: </a:t>
            </a:r>
            <a:r>
              <a:rPr lang="en-US" sz="2000" b="1" u="sng" dirty="0">
                <a:solidFill>
                  <a:srgbClr val="EF4E22"/>
                </a:solidFill>
              </a:rPr>
              <a:t>GOOD POLICY CHOICES</a:t>
            </a:r>
            <a:r>
              <a:rPr lang="en-US" sz="2000" u="sng" dirty="0">
                <a:solidFill>
                  <a:schemeClr val="accent1"/>
                </a:solidFill>
              </a:rPr>
              <a:t> </a:t>
            </a:r>
          </a:p>
          <a:p>
            <a:pPr marL="1314450" lvl="2" indent="-400050">
              <a:buClr>
                <a:srgbClr val="002060"/>
              </a:buClr>
              <a:buAutoNum type="romanLcParenBoth"/>
            </a:pPr>
            <a:r>
              <a:rPr lang="en-US" sz="2000" dirty="0">
                <a:solidFill>
                  <a:srgbClr val="002060"/>
                </a:solidFill>
              </a:rPr>
              <a:t>Prudent macroeconomic management, ability to deal with external shocks, and protracted and coherent economic and social policies; </a:t>
            </a:r>
          </a:p>
          <a:p>
            <a:pPr marL="1314450" lvl="2" indent="-400050">
              <a:buClr>
                <a:srgbClr val="002060"/>
              </a:buClr>
              <a:buAutoNum type="romanLcParenBoth"/>
            </a:pPr>
            <a:endParaRPr lang="en-US" sz="2000" dirty="0">
              <a:solidFill>
                <a:srgbClr val="002060"/>
              </a:solidFill>
            </a:endParaRPr>
          </a:p>
          <a:p>
            <a:pPr marL="1314450" lvl="2" indent="-400050">
              <a:buClr>
                <a:srgbClr val="002060"/>
              </a:buClr>
              <a:buAutoNum type="romanLcParenBoth"/>
            </a:pPr>
            <a:r>
              <a:rPr lang="en-US" sz="2000" dirty="0">
                <a:solidFill>
                  <a:srgbClr val="002060"/>
                </a:solidFill>
              </a:rPr>
              <a:t>Translate economic growth into inequality reduction through labor markets (increasing job opportunities, reducing income gaps)</a:t>
            </a:r>
          </a:p>
          <a:p>
            <a:pPr marL="742950" lvl="1" indent="-285750">
              <a:buClr>
                <a:srgbClr val="002060"/>
              </a:buClr>
              <a:buFont typeface="Calibri" panose="020F0502020204030204" pitchFamily="34" charset="0"/>
              <a:buChar char="—"/>
            </a:pPr>
            <a:endParaRPr lang="en-US" sz="2000" dirty="0">
              <a:solidFill>
                <a:schemeClr val="accent1"/>
              </a:solidFill>
            </a:endParaRPr>
          </a:p>
          <a:p>
            <a:pPr lvl="1">
              <a:buClr>
                <a:srgbClr val="002060"/>
              </a:buClr>
            </a:pPr>
            <a:endParaRPr lang="en-US" sz="2000" dirty="0">
              <a:solidFill>
                <a:srgbClr val="002060"/>
              </a:solidFill>
            </a:endParaRPr>
          </a:p>
          <a:p>
            <a:pPr lvl="1">
              <a:buClr>
                <a:srgbClr val="002060"/>
              </a:buClr>
            </a:pPr>
            <a:endParaRPr lang="en-US" sz="2000" dirty="0">
              <a:solidFill>
                <a:srgbClr val="002060"/>
              </a:solidFill>
            </a:endParaRPr>
          </a:p>
        </p:txBody>
      </p:sp>
    </p:spTree>
    <p:extLst>
      <p:ext uri="{BB962C8B-B14F-4D97-AF65-F5344CB8AC3E}">
        <p14:creationId xmlns:p14="http://schemas.microsoft.com/office/powerpoint/2010/main" val="33810515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a:spLocks noGrp="1"/>
          </p:cNvSpPr>
          <p:nvPr>
            <p:ph type="title"/>
          </p:nvPr>
        </p:nvSpPr>
        <p:spPr>
          <a:xfrm>
            <a:off x="1600203" y="882476"/>
            <a:ext cx="9067800" cy="868362"/>
          </a:xfrm>
        </p:spPr>
        <p:txBody>
          <a:bodyPr>
            <a:normAutofit fontScale="90000"/>
          </a:bodyPr>
          <a:lstStyle/>
          <a:p>
            <a:pPr algn="ctr" eaLnBrk="1" hangingPunct="1"/>
            <a:r>
              <a:rPr lang="en-US" altLang="en-US" sz="3600" b="1" dirty="0">
                <a:solidFill>
                  <a:srgbClr val="002060"/>
                </a:solidFill>
              </a:rPr>
              <a:t>How to reduce inequality? </a:t>
            </a:r>
            <a:br>
              <a:rPr lang="en-US" altLang="en-US" sz="3600" b="1" dirty="0">
                <a:solidFill>
                  <a:srgbClr val="002060"/>
                </a:solidFill>
              </a:rPr>
            </a:br>
            <a:r>
              <a:rPr lang="en-US" altLang="en-US" sz="3600" b="1" dirty="0">
                <a:solidFill>
                  <a:srgbClr val="EF4E22"/>
                </a:solidFill>
              </a:rPr>
              <a:t>Country perspective: sustaining success</a:t>
            </a:r>
          </a:p>
        </p:txBody>
      </p:sp>
      <p:sp>
        <p:nvSpPr>
          <p:cNvPr id="14" name="TextBox 13"/>
          <p:cNvSpPr txBox="1"/>
          <p:nvPr/>
        </p:nvSpPr>
        <p:spPr>
          <a:xfrm>
            <a:off x="1524001" y="2500347"/>
            <a:ext cx="9144000" cy="2246769"/>
          </a:xfrm>
          <a:prstGeom prst="rect">
            <a:avLst/>
          </a:prstGeom>
          <a:solidFill>
            <a:schemeClr val="bg1"/>
          </a:solidFill>
        </p:spPr>
        <p:txBody>
          <a:bodyPr wrap="square" rtlCol="0">
            <a:spAutoFit/>
          </a:bodyPr>
          <a:lstStyle/>
          <a:p>
            <a:pPr lvl="1">
              <a:buClr>
                <a:srgbClr val="002060"/>
              </a:buClr>
            </a:pPr>
            <a:endParaRPr lang="en-US" sz="2000" b="1" dirty="0">
              <a:solidFill>
                <a:schemeClr val="accent1"/>
              </a:solidFill>
            </a:endParaRPr>
          </a:p>
          <a:p>
            <a:pPr lvl="1">
              <a:buClr>
                <a:srgbClr val="002060"/>
              </a:buClr>
            </a:pPr>
            <a:r>
              <a:rPr lang="en-US" sz="2000" b="1" dirty="0">
                <a:solidFill>
                  <a:srgbClr val="EF4E22"/>
                </a:solidFill>
              </a:rPr>
              <a:t>c.   Favorable external conditions help</a:t>
            </a:r>
            <a:r>
              <a:rPr lang="en-US" sz="2000" dirty="0">
                <a:solidFill>
                  <a:srgbClr val="002060"/>
                </a:solidFill>
              </a:rPr>
              <a:t>: cheap and abundant credit, booming trade, high commodity prices plus favorable weather conditions</a:t>
            </a:r>
          </a:p>
          <a:p>
            <a:pPr lvl="1">
              <a:buClr>
                <a:srgbClr val="002060"/>
              </a:buClr>
            </a:pPr>
            <a:endParaRPr lang="en-US" sz="2000" dirty="0">
              <a:solidFill>
                <a:srgbClr val="009999"/>
              </a:solidFill>
            </a:endParaRPr>
          </a:p>
          <a:p>
            <a:pPr lvl="1">
              <a:buClr>
                <a:srgbClr val="002060"/>
              </a:buClr>
            </a:pPr>
            <a:r>
              <a:rPr lang="en-US" sz="2000" b="1" dirty="0">
                <a:solidFill>
                  <a:srgbClr val="EF4E22"/>
                </a:solidFill>
              </a:rPr>
              <a:t>d. But good luck is short lived and success under fire recently</a:t>
            </a:r>
            <a:r>
              <a:rPr lang="en-US" sz="2000" b="1" dirty="0">
                <a:solidFill>
                  <a:schemeClr val="accent1"/>
                </a:solidFill>
              </a:rPr>
              <a:t>:  </a:t>
            </a:r>
            <a:r>
              <a:rPr lang="en-US" sz="2000" dirty="0">
                <a:solidFill>
                  <a:srgbClr val="002060"/>
                </a:solidFill>
              </a:rPr>
              <a:t>by unsound fiscal decisions (Brazil); conflict (Mali), low productivity (Peru); unfinished reforms (Tanzania)</a:t>
            </a:r>
          </a:p>
        </p:txBody>
      </p:sp>
    </p:spTree>
    <p:extLst>
      <p:ext uri="{BB962C8B-B14F-4D97-AF65-F5344CB8AC3E}">
        <p14:creationId xmlns:p14="http://schemas.microsoft.com/office/powerpoint/2010/main" val="26571955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a:spLocks noGrp="1"/>
          </p:cNvSpPr>
          <p:nvPr>
            <p:ph type="title"/>
          </p:nvPr>
        </p:nvSpPr>
        <p:spPr>
          <a:xfrm>
            <a:off x="1600200" y="775111"/>
            <a:ext cx="9067800" cy="868362"/>
          </a:xfrm>
        </p:spPr>
        <p:txBody>
          <a:bodyPr>
            <a:normAutofit fontScale="90000"/>
          </a:bodyPr>
          <a:lstStyle/>
          <a:p>
            <a:pPr algn="ctr" eaLnBrk="1" hangingPunct="1"/>
            <a:r>
              <a:rPr lang="en-US" altLang="en-US" sz="3600" b="1" dirty="0">
                <a:solidFill>
                  <a:srgbClr val="002060"/>
                </a:solidFill>
              </a:rPr>
              <a:t>How to reduce inequality? </a:t>
            </a:r>
            <a:br>
              <a:rPr lang="en-US" altLang="en-US" sz="3600" b="1" dirty="0">
                <a:solidFill>
                  <a:srgbClr val="002060"/>
                </a:solidFill>
              </a:rPr>
            </a:br>
            <a:r>
              <a:rPr lang="en-US" altLang="en-US" sz="3600" b="1" dirty="0">
                <a:solidFill>
                  <a:srgbClr val="EF4E22"/>
                </a:solidFill>
              </a:rPr>
              <a:t>Policy</a:t>
            </a:r>
            <a:r>
              <a:rPr lang="en-US" altLang="en-US" sz="3600" b="1" dirty="0">
                <a:solidFill>
                  <a:srgbClr val="002060"/>
                </a:solidFill>
              </a:rPr>
              <a:t> </a:t>
            </a:r>
            <a:r>
              <a:rPr lang="en-US" altLang="en-US" sz="3600" b="1" dirty="0">
                <a:solidFill>
                  <a:srgbClr val="EF4E22"/>
                </a:solidFill>
              </a:rPr>
              <a:t>perspective</a:t>
            </a:r>
          </a:p>
        </p:txBody>
      </p:sp>
      <p:sp>
        <p:nvSpPr>
          <p:cNvPr id="2" name="TextBox 1"/>
          <p:cNvSpPr txBox="1"/>
          <p:nvPr/>
        </p:nvSpPr>
        <p:spPr>
          <a:xfrm>
            <a:off x="1524001" y="1934766"/>
            <a:ext cx="9143999" cy="4585871"/>
          </a:xfrm>
          <a:prstGeom prst="rect">
            <a:avLst/>
          </a:prstGeom>
          <a:solidFill>
            <a:schemeClr val="bg1"/>
          </a:solidFill>
        </p:spPr>
        <p:txBody>
          <a:bodyPr wrap="square" rtlCol="0">
            <a:spAutoFit/>
          </a:bodyPr>
          <a:lstStyle/>
          <a:p>
            <a:pPr algn="ctr"/>
            <a:r>
              <a:rPr lang="en-US" sz="2000" b="1" u="sng" dirty="0">
                <a:solidFill>
                  <a:srgbClr val="EF4E22"/>
                </a:solidFill>
              </a:rPr>
              <a:t>Report focuses on six policy areas</a:t>
            </a:r>
          </a:p>
          <a:p>
            <a:pPr algn="ctr"/>
            <a:r>
              <a:rPr lang="en-US" sz="2000" dirty="0">
                <a:solidFill>
                  <a:srgbClr val="EF4E22"/>
                </a:solidFill>
              </a:rPr>
              <a:t>(with good evidence, significant impacts, and little equity-efficiency tradeoff)</a:t>
            </a:r>
            <a:r>
              <a:rPr lang="en-US" sz="2000" b="1" u="sng" dirty="0">
                <a:solidFill>
                  <a:srgbClr val="EF4E22"/>
                </a:solidFill>
              </a:rPr>
              <a:t> </a:t>
            </a:r>
          </a:p>
          <a:p>
            <a:pPr algn="ctr"/>
            <a:endParaRPr lang="en-US" dirty="0"/>
          </a:p>
          <a:p>
            <a:pPr algn="ctr"/>
            <a:r>
              <a:rPr lang="en-US" dirty="0"/>
              <a:t>early childhood development and nutrition</a:t>
            </a:r>
          </a:p>
          <a:p>
            <a:pPr algn="ctr"/>
            <a:r>
              <a:rPr lang="en-US" dirty="0"/>
              <a:t>universal health care </a:t>
            </a:r>
          </a:p>
          <a:p>
            <a:pPr algn="ctr"/>
            <a:r>
              <a:rPr lang="en-US" dirty="0"/>
              <a:t>quality education </a:t>
            </a:r>
          </a:p>
          <a:p>
            <a:pPr algn="ctr"/>
            <a:r>
              <a:rPr lang="en-US" dirty="0"/>
              <a:t>conditional cash transfers </a:t>
            </a:r>
          </a:p>
          <a:p>
            <a:pPr algn="ctr"/>
            <a:r>
              <a:rPr lang="en-US" dirty="0"/>
              <a:t>rural infrastructure investments</a:t>
            </a:r>
          </a:p>
          <a:p>
            <a:pPr algn="ctr"/>
            <a:r>
              <a:rPr lang="en-US" dirty="0"/>
              <a:t>taxation</a:t>
            </a:r>
          </a:p>
          <a:p>
            <a:pPr algn="ctr"/>
            <a:r>
              <a:rPr lang="en-US" b="1" u="sng" dirty="0">
                <a:solidFill>
                  <a:srgbClr val="EF4E22"/>
                </a:solidFill>
              </a:rPr>
              <a:t>And some very simple lessons:</a:t>
            </a:r>
          </a:p>
          <a:p>
            <a:pPr algn="ctr"/>
            <a:r>
              <a:rPr lang="en-US" b="1" dirty="0"/>
              <a:t>Raise productivity of the poor: </a:t>
            </a:r>
          </a:p>
          <a:p>
            <a:pPr algn="ctr"/>
            <a:r>
              <a:rPr lang="en-US" dirty="0"/>
              <a:t>Invest in </a:t>
            </a:r>
            <a:r>
              <a:rPr lang="en-US" b="1" dirty="0">
                <a:solidFill>
                  <a:srgbClr val="EF4E22"/>
                </a:solidFill>
              </a:rPr>
              <a:t>children </a:t>
            </a:r>
            <a:r>
              <a:rPr lang="en-US" i="1" dirty="0"/>
              <a:t>(ECD and quality education)</a:t>
            </a:r>
            <a:endParaRPr lang="en-US" sz="2000" i="1" dirty="0">
              <a:solidFill>
                <a:srgbClr val="EF4E22"/>
              </a:solidFill>
            </a:endParaRPr>
          </a:p>
          <a:p>
            <a:pPr lvl="0" algn="ctr"/>
            <a:r>
              <a:rPr lang="en-US" dirty="0"/>
              <a:t>Invest in </a:t>
            </a:r>
            <a:r>
              <a:rPr lang="en-US" b="1" dirty="0">
                <a:solidFill>
                  <a:srgbClr val="EF4E22"/>
                </a:solidFill>
              </a:rPr>
              <a:t>health </a:t>
            </a:r>
            <a:r>
              <a:rPr lang="en-US" i="1" dirty="0"/>
              <a:t>(universal health care)</a:t>
            </a:r>
          </a:p>
          <a:p>
            <a:pPr lvl="0" algn="ctr"/>
            <a:r>
              <a:rPr lang="en-US" dirty="0"/>
              <a:t>Invest in </a:t>
            </a:r>
            <a:r>
              <a:rPr lang="en-US" b="1" dirty="0">
                <a:solidFill>
                  <a:srgbClr val="EF4E22"/>
                </a:solidFill>
              </a:rPr>
              <a:t>Infrastructure </a:t>
            </a:r>
            <a:r>
              <a:rPr lang="en-US" sz="1600" i="1" dirty="0"/>
              <a:t>(rural roads, electrification)</a:t>
            </a:r>
            <a:endParaRPr lang="en-US" i="1" dirty="0"/>
          </a:p>
          <a:p>
            <a:pPr lvl="0" algn="ctr"/>
            <a:r>
              <a:rPr lang="en-US" b="1" dirty="0"/>
              <a:t>Make money work for the poor </a:t>
            </a:r>
            <a:r>
              <a:rPr lang="en-US" sz="1600" i="1" dirty="0"/>
              <a:t>(CTs and progressive taxation)</a:t>
            </a:r>
            <a:endParaRPr lang="en-US" b="1" dirty="0"/>
          </a:p>
          <a:p>
            <a:pPr algn="ctr"/>
            <a:endParaRPr lang="en-US" b="1" u="sng" dirty="0">
              <a:solidFill>
                <a:srgbClr val="EF4E22"/>
              </a:solidFill>
            </a:endParaRPr>
          </a:p>
        </p:txBody>
      </p:sp>
    </p:spTree>
    <p:extLst>
      <p:ext uri="{BB962C8B-B14F-4D97-AF65-F5344CB8AC3E}">
        <p14:creationId xmlns:p14="http://schemas.microsoft.com/office/powerpoint/2010/main" val="35873450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a:spLocks noGrp="1"/>
          </p:cNvSpPr>
          <p:nvPr>
            <p:ph type="title"/>
          </p:nvPr>
        </p:nvSpPr>
        <p:spPr>
          <a:xfrm>
            <a:off x="1455260" y="962019"/>
            <a:ext cx="9067800" cy="868362"/>
          </a:xfrm>
        </p:spPr>
        <p:txBody>
          <a:bodyPr>
            <a:normAutofit fontScale="90000"/>
          </a:bodyPr>
          <a:lstStyle/>
          <a:p>
            <a:pPr algn="ctr" eaLnBrk="1" hangingPunct="1"/>
            <a:r>
              <a:rPr lang="en-US" altLang="en-US" sz="3600" b="1" dirty="0">
                <a:solidFill>
                  <a:srgbClr val="002060"/>
                </a:solidFill>
              </a:rPr>
              <a:t>How to reduce inequality? </a:t>
            </a:r>
            <a:br>
              <a:rPr lang="en-US" altLang="en-US" sz="3600" b="1" dirty="0">
                <a:solidFill>
                  <a:srgbClr val="002060"/>
                </a:solidFill>
              </a:rPr>
            </a:br>
            <a:r>
              <a:rPr lang="en-US" altLang="en-US" sz="3600" b="1" dirty="0">
                <a:solidFill>
                  <a:srgbClr val="EF4E22"/>
                </a:solidFill>
              </a:rPr>
              <a:t>Policy</a:t>
            </a:r>
            <a:r>
              <a:rPr lang="en-US" altLang="en-US" sz="3600" b="1" dirty="0">
                <a:solidFill>
                  <a:srgbClr val="002060"/>
                </a:solidFill>
              </a:rPr>
              <a:t> </a:t>
            </a:r>
            <a:r>
              <a:rPr lang="en-US" altLang="en-US" sz="3600" b="1" dirty="0">
                <a:solidFill>
                  <a:srgbClr val="EF4E22"/>
                </a:solidFill>
              </a:rPr>
              <a:t>perspective</a:t>
            </a:r>
          </a:p>
        </p:txBody>
      </p:sp>
      <p:sp>
        <p:nvSpPr>
          <p:cNvPr id="7" name="TextBox 6"/>
          <p:cNvSpPr txBox="1"/>
          <p:nvPr/>
        </p:nvSpPr>
        <p:spPr>
          <a:xfrm>
            <a:off x="1455260" y="2052400"/>
            <a:ext cx="9144004" cy="4324261"/>
          </a:xfrm>
          <a:prstGeom prst="rect">
            <a:avLst/>
          </a:prstGeom>
          <a:solidFill>
            <a:schemeClr val="bg1"/>
          </a:solidFill>
        </p:spPr>
        <p:txBody>
          <a:bodyPr wrap="square" rtlCol="0">
            <a:spAutoFit/>
          </a:bodyPr>
          <a:lstStyle/>
          <a:p>
            <a:pPr algn="ctr"/>
            <a:r>
              <a:rPr lang="en-US" sz="2000" b="1" u="sng" dirty="0">
                <a:solidFill>
                  <a:srgbClr val="FF0000"/>
                </a:solidFill>
              </a:rPr>
              <a:t>Key takeaways</a:t>
            </a:r>
          </a:p>
          <a:p>
            <a:pPr marL="342900" indent="-342900">
              <a:buAutoNum type="arabicPeriod"/>
            </a:pPr>
            <a:endParaRPr lang="en-US" sz="1700" b="1" dirty="0">
              <a:solidFill>
                <a:schemeClr val="accent1"/>
              </a:solidFill>
            </a:endParaRPr>
          </a:p>
          <a:p>
            <a:pPr marL="342900" indent="-342900">
              <a:buAutoNum type="arabicPeriod"/>
            </a:pPr>
            <a:r>
              <a:rPr lang="en-US" sz="1700" b="1" dirty="0">
                <a:solidFill>
                  <a:srgbClr val="FF0000"/>
                </a:solidFill>
              </a:rPr>
              <a:t>Taking on inequality is important everywhere– not just in middle- and high-income countries. </a:t>
            </a:r>
            <a:r>
              <a:rPr lang="en-US" sz="1700" b="1" dirty="0"/>
              <a:t>It has happened in different settings but no room for complacency! </a:t>
            </a:r>
          </a:p>
          <a:p>
            <a:pPr marL="342900" indent="-342900">
              <a:buAutoNum type="arabicPeriod"/>
            </a:pPr>
            <a:endParaRPr lang="en-US" sz="1700" b="1" dirty="0">
              <a:solidFill>
                <a:schemeClr val="accent1"/>
              </a:solidFill>
            </a:endParaRPr>
          </a:p>
          <a:p>
            <a:pPr marL="342900" indent="-342900">
              <a:buAutoNum type="arabicPeriod"/>
            </a:pPr>
            <a:r>
              <a:rPr lang="en-US" sz="1700" b="1" dirty="0">
                <a:solidFill>
                  <a:srgbClr val="FF0000"/>
                </a:solidFill>
              </a:rPr>
              <a:t>Proven policies</a:t>
            </a:r>
            <a:r>
              <a:rPr lang="en-US" sz="1700" dirty="0">
                <a:solidFill>
                  <a:srgbClr val="FF0000"/>
                </a:solidFill>
              </a:rPr>
              <a:t> </a:t>
            </a:r>
            <a:r>
              <a:rPr lang="en-US" sz="1700" dirty="0"/>
              <a:t>can reduce inequality and poverty without compromising growth—but must work with a country’s context and take advantage of external factors:</a:t>
            </a:r>
          </a:p>
          <a:p>
            <a:r>
              <a:rPr lang="en-US" sz="1700" dirty="0"/>
              <a:t>     </a:t>
            </a:r>
            <a:r>
              <a:rPr lang="en-US" sz="1700" i="1" dirty="0"/>
              <a:t>e.g. UCTs improving child malnutrition in Lesotho vs. CCTs natural disasters in Philippines  </a:t>
            </a:r>
          </a:p>
          <a:p>
            <a:pPr marL="342900" indent="-342900">
              <a:buAutoNum type="arabicPeriod"/>
            </a:pPr>
            <a:endParaRPr lang="de-DE" sz="1700" b="1" dirty="0">
              <a:solidFill>
                <a:schemeClr val="accent1"/>
              </a:solidFill>
              <a:sym typeface="Wingdings" pitchFamily="2" charset="2"/>
            </a:endParaRPr>
          </a:p>
          <a:p>
            <a:r>
              <a:rPr lang="de-DE" sz="1700" b="1" dirty="0">
                <a:solidFill>
                  <a:srgbClr val="FF0000"/>
                </a:solidFill>
                <a:sym typeface="Wingdings" pitchFamily="2" charset="2"/>
              </a:rPr>
              <a:t>3.   No one-size fits all policy solution: </a:t>
            </a:r>
            <a:r>
              <a:rPr lang="de-DE" sz="1700" dirty="0">
                <a:sym typeface="Wingdings" pitchFamily="2" charset="2"/>
              </a:rPr>
              <a:t>Design matters and so does implementation:</a:t>
            </a:r>
          </a:p>
          <a:p>
            <a:r>
              <a:rPr lang="de-DE" sz="1700" dirty="0">
                <a:sym typeface="Wingdings" pitchFamily="2" charset="2"/>
              </a:rPr>
              <a:t>      </a:t>
            </a:r>
            <a:r>
              <a:rPr lang="de-DE" sz="1700" i="1" dirty="0">
                <a:sym typeface="Wingdings" pitchFamily="2" charset="2"/>
              </a:rPr>
              <a:t>e.g. Fiscal reforms in Mexico and Chile; universal health care in Thailand and Jamaica</a:t>
            </a:r>
            <a:r>
              <a:rPr lang="de-DE" sz="1700" dirty="0">
                <a:sym typeface="Wingdings" pitchFamily="2" charset="2"/>
              </a:rPr>
              <a:t>, </a:t>
            </a:r>
          </a:p>
          <a:p>
            <a:pPr marL="342900" indent="-342900">
              <a:buAutoNum type="arabicPeriod"/>
            </a:pPr>
            <a:endParaRPr lang="de-DE" sz="1700" b="1" dirty="0">
              <a:solidFill>
                <a:schemeClr val="accent1"/>
              </a:solidFill>
              <a:sym typeface="Wingdings" pitchFamily="2" charset="2"/>
            </a:endParaRPr>
          </a:p>
          <a:p>
            <a:pPr marL="342900" indent="-342900">
              <a:buAutoNum type="arabicPeriod" startAt="4"/>
            </a:pPr>
            <a:r>
              <a:rPr lang="en-US" sz="1700" b="1" dirty="0">
                <a:solidFill>
                  <a:srgbClr val="FF0000"/>
                </a:solidFill>
              </a:rPr>
              <a:t>More knowledge</a:t>
            </a:r>
            <a:r>
              <a:rPr lang="en-US" sz="1700" dirty="0">
                <a:solidFill>
                  <a:srgbClr val="FF0000"/>
                </a:solidFill>
              </a:rPr>
              <a:t>! </a:t>
            </a:r>
            <a:r>
              <a:rPr lang="en-US" sz="1700" dirty="0"/>
              <a:t>Lots of progress but need for more, more frequent, higher quality         </a:t>
            </a:r>
          </a:p>
          <a:p>
            <a:r>
              <a:rPr lang="en-US" sz="1700" dirty="0"/>
              <a:t>      data; longer-term evidence</a:t>
            </a:r>
            <a:r>
              <a:rPr lang="en-US" sz="1700" i="1" dirty="0"/>
              <a:t>. e.g. Proliferation of RCTs but only1.6 comparable household    </a:t>
            </a:r>
          </a:p>
          <a:p>
            <a:r>
              <a:rPr lang="en-US" sz="1700" i="1" dirty="0"/>
              <a:t>     surveys for the average African country between 1990 and 2012</a:t>
            </a:r>
          </a:p>
          <a:p>
            <a:endParaRPr lang="en-US" sz="1700" i="1" dirty="0">
              <a:solidFill>
                <a:srgbClr val="002060"/>
              </a:solidFill>
            </a:endParaRPr>
          </a:p>
        </p:txBody>
      </p:sp>
    </p:spTree>
    <p:extLst>
      <p:ext uri="{BB962C8B-B14F-4D97-AF65-F5344CB8AC3E}">
        <p14:creationId xmlns:p14="http://schemas.microsoft.com/office/powerpoint/2010/main" val="9901274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1" y="1019331"/>
            <a:ext cx="8515349" cy="566426"/>
          </a:xfrm>
        </p:spPr>
        <p:txBody>
          <a:bodyPr>
            <a:normAutofit fontScale="90000"/>
          </a:bodyPr>
          <a:lstStyle/>
          <a:p>
            <a:r>
              <a:rPr lang="en-US" b="1" dirty="0"/>
              <a:t>Take-away messages</a:t>
            </a:r>
          </a:p>
        </p:txBody>
      </p:sp>
      <p:sp>
        <p:nvSpPr>
          <p:cNvPr id="4" name="Content Placeholder 3"/>
          <p:cNvSpPr>
            <a:spLocks noGrp="1"/>
          </p:cNvSpPr>
          <p:nvPr>
            <p:ph idx="1"/>
          </p:nvPr>
        </p:nvSpPr>
        <p:spPr>
          <a:xfrm>
            <a:off x="2139002" y="1951363"/>
            <a:ext cx="8275507" cy="4351338"/>
          </a:xfrm>
        </p:spPr>
        <p:txBody>
          <a:bodyPr>
            <a:normAutofit/>
          </a:bodyPr>
          <a:lstStyle/>
          <a:p>
            <a:pPr marL="514350" indent="-514350">
              <a:buAutoNum type="arabicPeriod"/>
            </a:pPr>
            <a:r>
              <a:rPr lang="en-US" sz="2600" b="1" dirty="0"/>
              <a:t>Reduction of global extreme poverty and boosting shared prosperity progressing apace</a:t>
            </a:r>
          </a:p>
          <a:p>
            <a:pPr marL="514350" indent="-514350">
              <a:buAutoNum type="arabicPeriod"/>
            </a:pPr>
            <a:r>
              <a:rPr lang="en-US" sz="2600" b="1" dirty="0">
                <a:solidFill>
                  <a:srgbClr val="EF4E22"/>
                </a:solidFill>
              </a:rPr>
              <a:t>Despite what you might have heard about inequality, unprecedented reduction in history </a:t>
            </a:r>
          </a:p>
          <a:p>
            <a:pPr marL="514350" indent="-514350">
              <a:buAutoNum type="arabicPeriod"/>
            </a:pPr>
            <a:r>
              <a:rPr lang="en-US" sz="2600" b="1" dirty="0"/>
              <a:t>Yet, progress is insufficient to end poverty by 2030 given current global growth</a:t>
            </a:r>
          </a:p>
          <a:p>
            <a:pPr marL="514350" indent="-514350">
              <a:buAutoNum type="arabicPeriod"/>
            </a:pPr>
            <a:r>
              <a:rPr lang="en-US" sz="2600" b="1" dirty="0">
                <a:solidFill>
                  <a:srgbClr val="EF4E22"/>
                </a:solidFill>
              </a:rPr>
              <a:t>Unless inequality declines faster</a:t>
            </a:r>
          </a:p>
          <a:p>
            <a:pPr marL="514350" indent="-514350">
              <a:buAutoNum type="arabicPeriod"/>
            </a:pPr>
            <a:r>
              <a:rPr lang="en-US" sz="2600" b="1" dirty="0"/>
              <a:t>Reducing inequality is possible!</a:t>
            </a:r>
          </a:p>
          <a:p>
            <a:pPr marL="514350" indent="-514350">
              <a:buAutoNum type="arabicPeriod"/>
            </a:pPr>
            <a:endParaRPr lang="en-US" dirty="0"/>
          </a:p>
          <a:p>
            <a:pPr marL="514350" indent="-514350">
              <a:buAutoNum type="arabicPeriod"/>
            </a:pPr>
            <a:endParaRPr lang="en-US" dirty="0"/>
          </a:p>
        </p:txBody>
      </p:sp>
    </p:spTree>
    <p:extLst>
      <p:ext uri="{BB962C8B-B14F-4D97-AF65-F5344CB8AC3E}">
        <p14:creationId xmlns:p14="http://schemas.microsoft.com/office/powerpoint/2010/main" val="2187064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24100" y="2740931"/>
            <a:ext cx="7543800" cy="954107"/>
          </a:xfrm>
          <a:prstGeom prst="rect">
            <a:avLst/>
          </a:prstGeom>
          <a:noFill/>
        </p:spPr>
        <p:txBody>
          <a:bodyPr wrap="square" rtlCol="0">
            <a:spAutoFit/>
          </a:bodyPr>
          <a:lstStyle/>
          <a:p>
            <a:pPr algn="ctr"/>
            <a:r>
              <a:rPr lang="en-US" sz="2800" dirty="0">
                <a:solidFill>
                  <a:schemeClr val="bg1"/>
                </a:solidFill>
              </a:rPr>
              <a:t>For more information, visit</a:t>
            </a:r>
          </a:p>
          <a:p>
            <a:pPr algn="ctr"/>
            <a:r>
              <a:rPr lang="en-US" sz="2800" b="1" dirty="0">
                <a:solidFill>
                  <a:schemeClr val="bg1"/>
                </a:solidFill>
              </a:rPr>
              <a:t>worldbank.org/</a:t>
            </a:r>
            <a:r>
              <a:rPr lang="en-US" sz="2800" b="1" dirty="0" err="1">
                <a:solidFill>
                  <a:srgbClr val="EF4E22"/>
                </a:solidFill>
              </a:rPr>
              <a:t>psp</a:t>
            </a:r>
            <a:endParaRPr lang="en-US" sz="2800" b="1" dirty="0">
              <a:solidFill>
                <a:srgbClr val="EF4E22"/>
              </a:solidFill>
            </a:endParaRPr>
          </a:p>
        </p:txBody>
      </p:sp>
    </p:spTree>
    <p:extLst>
      <p:ext uri="{BB962C8B-B14F-4D97-AF65-F5344CB8AC3E}">
        <p14:creationId xmlns:p14="http://schemas.microsoft.com/office/powerpoint/2010/main" val="425791669"/>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Custom Design">
  <a:themeElements>
    <a:clrScheme name="PSP">
      <a:dk1>
        <a:srgbClr val="002345"/>
      </a:dk1>
      <a:lt1>
        <a:sysClr val="window" lastClr="FFFFFF"/>
      </a:lt1>
      <a:dk2>
        <a:srgbClr val="FF0000"/>
      </a:dk2>
      <a:lt2>
        <a:srgbClr val="D8D8D8"/>
      </a:lt2>
      <a:accent1>
        <a:srgbClr val="00ADE4"/>
      </a:accent1>
      <a:accent2>
        <a:srgbClr val="FFC000"/>
      </a:accent2>
      <a:accent3>
        <a:srgbClr val="D8D8D8"/>
      </a:accent3>
      <a:accent4>
        <a:srgbClr val="00AB51"/>
      </a:accent4>
      <a:accent5>
        <a:srgbClr val="009CA7"/>
      </a:accent5>
      <a:accent6>
        <a:srgbClr val="872B90"/>
      </a:accent6>
      <a:hlink>
        <a:srgbClr val="00ADE4"/>
      </a:hlink>
      <a:folHlink>
        <a:srgbClr val="0070C0"/>
      </a:folHlink>
    </a:clrScheme>
    <a:fontScheme name="Custom 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3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4_Custom Desig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5_Custom Desig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6_Custom Desig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7_Custom Desig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TotalTime>
  <Words>2617</Words>
  <Application>Microsoft Office PowerPoint</Application>
  <PresentationFormat>Widescreen</PresentationFormat>
  <Paragraphs>222</Paragraphs>
  <Slides>25</Slides>
  <Notes>25</Notes>
  <HiddenSlides>0</HiddenSlides>
  <MMClips>0</MMClips>
  <ScaleCrop>false</ScaleCrop>
  <HeadingPairs>
    <vt:vector size="8" baseType="variant">
      <vt:variant>
        <vt:lpstr>Fonts Used</vt:lpstr>
      </vt:variant>
      <vt:variant>
        <vt:i4>4</vt:i4>
      </vt:variant>
      <vt:variant>
        <vt:lpstr>Theme</vt:lpstr>
      </vt:variant>
      <vt:variant>
        <vt:i4>9</vt:i4>
      </vt:variant>
      <vt:variant>
        <vt:lpstr>Embedded OLE Servers</vt:lpstr>
      </vt:variant>
      <vt:variant>
        <vt:i4>1</vt:i4>
      </vt:variant>
      <vt:variant>
        <vt:lpstr>Slide Titles</vt:lpstr>
      </vt:variant>
      <vt:variant>
        <vt:i4>25</vt:i4>
      </vt:variant>
    </vt:vector>
  </HeadingPairs>
  <TitlesOfParts>
    <vt:vector size="39" baseType="lpstr">
      <vt:lpstr>Arial</vt:lpstr>
      <vt:lpstr>Calibri</vt:lpstr>
      <vt:lpstr>Calibri Light</vt:lpstr>
      <vt:lpstr>Wingdings</vt:lpstr>
      <vt:lpstr>1_Office Theme</vt:lpstr>
      <vt:lpstr>Custom Design</vt:lpstr>
      <vt:lpstr>1_Custom Design</vt:lpstr>
      <vt:lpstr>2_Custom Design</vt:lpstr>
      <vt:lpstr>3_Custom Design</vt:lpstr>
      <vt:lpstr>4_Custom Design</vt:lpstr>
      <vt:lpstr>5_Custom Design</vt:lpstr>
      <vt:lpstr>6_Custom Design</vt:lpstr>
      <vt:lpstr>7_Custom Design</vt:lpstr>
      <vt:lpstr>Worksheet</vt:lpstr>
      <vt:lpstr>PowerPoint Presentation</vt:lpstr>
      <vt:lpstr>Two complementary goals</vt:lpstr>
      <vt:lpstr>SP relates to growth and inequality </vt:lpstr>
      <vt:lpstr>Poverty has declined worldwide </vt:lpstr>
      <vt:lpstr>Much remains to be done—especially in SSA</vt:lpstr>
      <vt:lpstr>PowerPoint Presentation</vt:lpstr>
      <vt:lpstr>Who are the Poor and where do they live?</vt:lpstr>
      <vt:lpstr>Child poverty, a critical concern</vt:lpstr>
      <vt:lpstr>Progress in shared prosperity </vt:lpstr>
      <vt:lpstr>But Progress in uneven</vt:lpstr>
      <vt:lpstr>THREE TYPES OF INEQUALITY</vt:lpstr>
      <vt:lpstr>Global inequality declining since 1990s</vt:lpstr>
      <vt:lpstr>Global declines due to between country inequality </vt:lpstr>
      <vt:lpstr>PowerPoint Presentation</vt:lpstr>
      <vt:lpstr>WHAT About the Rich?</vt:lpstr>
      <vt:lpstr>PowerPoint Presentation</vt:lpstr>
      <vt:lpstr>PowerPoint Presentation</vt:lpstr>
      <vt:lpstr>Simulating poverty by 2030 under inequality scenarios and current global growth</vt:lpstr>
      <vt:lpstr>PowerPoint Presentation</vt:lpstr>
      <vt:lpstr>How to reduce inequality?  Country perspective: common elements</vt:lpstr>
      <vt:lpstr>How to reduce inequality?  Country perspective: sustaining success</vt:lpstr>
      <vt:lpstr>How to reduce inequality?  Policy perspective</vt:lpstr>
      <vt:lpstr>How to reduce inequality?  Policy perspective</vt:lpstr>
      <vt:lpstr>Take-away messages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Mary Donaldson Lewis</dc:creator>
  <cp:lastModifiedBy>Caroline Lohmann-Hancock</cp:lastModifiedBy>
  <cp:revision>78</cp:revision>
  <cp:lastPrinted>2016-09-26T17:47:59Z</cp:lastPrinted>
  <dcterms:created xsi:type="dcterms:W3CDTF">2016-09-23T16:47:09Z</dcterms:created>
  <dcterms:modified xsi:type="dcterms:W3CDTF">2019-03-10T23:02:19Z</dcterms:modified>
</cp:coreProperties>
</file>