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2"/>
  </p:notesMasterIdLst>
  <p:handoutMasterIdLst>
    <p:handoutMasterId r:id="rId13"/>
  </p:handoutMasterIdLst>
  <p:sldIdLst>
    <p:sldId id="309" r:id="rId5"/>
    <p:sldId id="306" r:id="rId6"/>
    <p:sldId id="295" r:id="rId7"/>
    <p:sldId id="292" r:id="rId8"/>
    <p:sldId id="311" r:id="rId9"/>
    <p:sldId id="296" r:id="rId10"/>
    <p:sldId id="312" r:id="rId1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1" autoAdjust="0"/>
    <p:restoredTop sz="94524" autoAdjust="0"/>
  </p:normalViewPr>
  <p:slideViewPr>
    <p:cSldViewPr snapToGrid="0">
      <p:cViewPr varScale="1">
        <p:scale>
          <a:sx n="159" d="100"/>
          <a:sy n="159" d="100"/>
        </p:scale>
        <p:origin x="150" y="252"/>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D74683B-723D-44F9-B6CB-B2114E0382C2}" type="datetime1">
              <a:rPr lang="en-GB" smtClean="0"/>
              <a:t>12/06/2025</a:t>
            </a:fld>
            <a:endParaRPr lang="en-GB"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DD7E118-DCD0-425E-8F60-56D854F8828A}" type="slidenum">
              <a:rPr lang="en-GB" smtClean="0"/>
              <a:t>‹#›</a:t>
            </a:fld>
            <a:endParaRPr lang="en-GB"/>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CFC670-4CD4-49B2-BA1B-21911C7419F1}" type="datetime1">
              <a:rPr lang="en-GB" smtClean="0"/>
              <a:pPr/>
              <a:t>12/06/2025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6B913A0-8194-43AB-8CE1-D8825DE3150C}" type="slidenum">
              <a:rPr lang="en-GB" noProof="0" smtClean="0"/>
              <a:t>‹#›</a:t>
            </a:fld>
            <a:endParaRPr lang="en-GB" noProof="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Good morning/ afternoon, I’m Elena Pruteanu, and this presentation outlines my research proposal for the BMSW7004 module.</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My study investigates ethical leadership in high-growth technology firms, using Tesla as a case study.</a:t>
            </a:r>
          </a:p>
          <a:p>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smtClean="0"/>
              <a:t>1</a:t>
            </a:fld>
            <a:endParaRPr lang="en-GB"/>
          </a:p>
        </p:txBody>
      </p:sp>
    </p:spTree>
    <p:extLst>
      <p:ext uri="{BB962C8B-B14F-4D97-AF65-F5344CB8AC3E}">
        <p14:creationId xmlns:p14="http://schemas.microsoft.com/office/powerpoint/2010/main" val="3775147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research is inspired by increasing scrutiny of ethical standards at high-growth technology firms led by charismatic leaders. According to Brown &amp; Treviño (2006), ethical leadership promotes normative conduct through personal action and relationships.</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Recent events at Tesla's Austin Gigafactory highlight this concern. During an unprecedented week-long production shutdown, workers attended culture and safety training sessions after reports of burnout, low morale, and employees feeling “unheard” and “burnt out” inside the company as supported by Kay (2025).</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situation raises questions about how ethical leadership is perceived and enacted in fast-paced organisations. Understanding this is crucial given Tesla’s influence on innovation and corporate norms.</a:t>
            </a:r>
          </a:p>
          <a:p>
            <a:pPr rtl="0"/>
            <a:endParaRPr lang="en-GB" dirty="0"/>
          </a:p>
        </p:txBody>
      </p:sp>
      <p:sp>
        <p:nvSpPr>
          <p:cNvPr id="4" name="Slide Number Placeholder 3"/>
          <p:cNvSpPr>
            <a:spLocks noGrp="1"/>
          </p:cNvSpPr>
          <p:nvPr>
            <p:ph type="sldNum" sz="quarter" idx="5"/>
          </p:nvPr>
        </p:nvSpPr>
        <p:spPr/>
        <p:txBody>
          <a:bodyPr rtlCol="0"/>
          <a:lstStyle/>
          <a:p>
            <a:pPr rtl="0"/>
            <a:fld id="{D6B913A0-8194-43AB-8CE1-D8825DE3150C}" type="slidenum">
              <a:rPr lang="en-GB" smtClean="0"/>
              <a:t>2</a:t>
            </a:fld>
            <a:endParaRPr lang="en-GB"/>
          </a:p>
        </p:txBody>
      </p:sp>
    </p:spTree>
    <p:extLst>
      <p:ext uri="{BB962C8B-B14F-4D97-AF65-F5344CB8AC3E}">
        <p14:creationId xmlns:p14="http://schemas.microsoft.com/office/powerpoint/2010/main" val="1913621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My research aims to evaluate how ethical leadership is practiced and perceived within Tesla.</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To achieve this, I’ve developed four objectives, focusing on leadership style, employee perspectives, organisational trust, and the alignment between stated and actual practices.</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central question asks how ethical leadership is enacted and what implications it has for culture and innovation.</a:t>
            </a:r>
          </a:p>
          <a:p>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smtClean="0"/>
              <a:t>3</a:t>
            </a:fld>
            <a:endParaRPr lang="en-GB"/>
          </a:p>
        </p:txBody>
      </p:sp>
    </p:spTree>
    <p:extLst>
      <p:ext uri="{BB962C8B-B14F-4D97-AF65-F5344CB8AC3E}">
        <p14:creationId xmlns:p14="http://schemas.microsoft.com/office/powerpoint/2010/main" val="3179654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study adopts an interpretivist paradigm, aiming to explore how individuals perceive and construct meaning around ethical leadership.</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A qualitative approach is most suitable, as it allows for in-depth, contextual analysis of narrative data.</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Rather than conducting direct interviews, I will perform a qualitative document analysis of publicly available sources. These include employee reviews from platforms like Glassdoor, public interviews with former Tesla staff, and Tesla’s own published ethics statements and sustainability reports.</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method is much more practical, especially for researching a high-profile company with limited access to internal stakeholders. It aligns with Bowen’s (2009) framework on document analysis, and also draws on Flick (2014), who highlights the richness of naturally occurring texts in organisational research.</a:t>
            </a:r>
          </a:p>
          <a:p>
            <a:pPr>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In addition, Creswell (2018) supports the use of document analysis as part of qualitative case study designs, and notes that documents can offer authentic insight into organisational values and leadership behaviour when direct access is limited.</a:t>
            </a:r>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smtClean="0"/>
              <a:t>4</a:t>
            </a:fld>
            <a:endParaRPr lang="en-GB"/>
          </a:p>
        </p:txBody>
      </p:sp>
    </p:spTree>
    <p:extLst>
      <p:ext uri="{BB962C8B-B14F-4D97-AF65-F5344CB8AC3E}">
        <p14:creationId xmlns:p14="http://schemas.microsoft.com/office/powerpoint/2010/main" val="2503392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Due to access limitations, I will analyse secondary qualitative data such as Glassdoor reviews, public interviews, and Tesla’s published ethical policies. These publicly available documents offer deep insight into employee perceptions of leadership and organisational values.</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As Yin (2018) notes, secondary data can be a valuable component of case study research when primary access is constrained. It provides meaningful content when analysed contextually.</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To improve credibility, I will apply methodological triangulation comparing different types of data sources as recommended by Patton (2015) to increase trustworthiness in qualitative research.</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Ethical use of secondary data also requires careful consideration of authorship, accuracy, and privacy. As Wiles (2013) highlights, working with online and documentary data still requires the researcher to assess consent and potential harm, even if sources are publicly available.</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main limitation is that I cannot control the conditions under which this data was created. However, thoughtful analysis and clear documentation of source context can reduce this impact.</a:t>
            </a:r>
          </a:p>
          <a:p>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smtClean="0"/>
              <a:t>5</a:t>
            </a:fld>
            <a:endParaRPr lang="en-GB"/>
          </a:p>
        </p:txBody>
      </p:sp>
    </p:spTree>
    <p:extLst>
      <p:ext uri="{BB962C8B-B14F-4D97-AF65-F5344CB8AC3E}">
        <p14:creationId xmlns:p14="http://schemas.microsoft.com/office/powerpoint/2010/main" val="2982103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Gantt chart outlines the four project phases: literature review, data collection, analysis, and write-up, spread from June to November.</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research is expected to contribute new insights into how ethical leadership is perceived and discussed within high-growth tech companies like Tesla.</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It also supports leadership development efforts by highlighting areas for ethical alignment, particularly in fast-paced, media-exposed environments.</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Finally, it adds methodological value by demonstrating how document analysis can be effectively used when direct access to participants is limited.</a:t>
            </a:r>
          </a:p>
          <a:p>
            <a:endParaRPr lang="en-GB" dirty="0"/>
          </a:p>
        </p:txBody>
      </p:sp>
      <p:sp>
        <p:nvSpPr>
          <p:cNvPr id="4" name="Slide Number Placeholder 3"/>
          <p:cNvSpPr>
            <a:spLocks noGrp="1"/>
          </p:cNvSpPr>
          <p:nvPr>
            <p:ph type="sldNum" sz="quarter" idx="5"/>
          </p:nvPr>
        </p:nvSpPr>
        <p:spPr/>
        <p:txBody>
          <a:bodyPr/>
          <a:lstStyle/>
          <a:p>
            <a:pPr rtl="0"/>
            <a:fld id="{D6B913A0-8194-43AB-8CE1-D8825DE3150C}" type="slidenum">
              <a:rPr lang="en-GB" smtClean="0"/>
              <a:t>6</a:t>
            </a:fld>
            <a:endParaRPr lang="en-GB"/>
          </a:p>
        </p:txBody>
      </p:sp>
    </p:spTree>
    <p:extLst>
      <p:ext uri="{BB962C8B-B14F-4D97-AF65-F5344CB8AC3E}">
        <p14:creationId xmlns:p14="http://schemas.microsoft.com/office/powerpoint/2010/main" val="33206122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730584" y="1901952"/>
            <a:ext cx="3937416" cy="2387600"/>
          </a:xfrm>
        </p:spPr>
        <p:txBody>
          <a:bodyPr rtlCol="0" anchor="b">
            <a:normAutofit/>
          </a:bodyPr>
          <a:lstStyle>
            <a:lvl1pPr algn="l">
              <a:defRPr sz="4000"/>
            </a:lvl1pPr>
          </a:lstStyle>
          <a:p>
            <a:pPr rtl="0"/>
            <a:r>
              <a:rPr lang="en-US" noProof="0"/>
              <a:t>Click to edit Master title style</a:t>
            </a:r>
            <a:endParaRPr lang="en-GB" noProof="0"/>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p:nvPr>
        </p:nvSpPr>
        <p:spPr>
          <a:xfrm>
            <a:off x="6730584" y="4379976"/>
            <a:ext cx="3937416" cy="572798"/>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p:nvPr>
        </p:nvSpPr>
        <p:spPr>
          <a:xfrm>
            <a:off x="1393825" y="1143000"/>
            <a:ext cx="5029200" cy="4572000"/>
          </a:xfrm>
          <a:solidFill>
            <a:schemeClr val="accent4"/>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p:nvPr>
        </p:nvSpPr>
        <p:spPr>
          <a:xfrm>
            <a:off x="6099048" y="777240"/>
            <a:ext cx="5184648" cy="5303520"/>
          </a:xfrm>
          <a:solidFill>
            <a:schemeClr val="accent4"/>
          </a:solidFill>
        </p:spPr>
        <p:txBody>
          <a:bodyPr rtlCol="0"/>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463040" y="1828800"/>
            <a:ext cx="4087368" cy="841248"/>
          </a:xfrm>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463040" y="2799983"/>
            <a:ext cx="4087368" cy="2203704"/>
          </a:xfrm>
        </p:spPr>
        <p:txBody>
          <a:bodyPr rtlCol="0">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lumMod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normAutofit/>
          </a:bodyPr>
          <a:lstStyle>
            <a:lvl1pPr>
              <a:defRPr sz="3600"/>
            </a:lvl1pPr>
          </a:lstStyle>
          <a:p>
            <a:pPr rtl="0"/>
            <a:r>
              <a:rPr lang="en-US" noProof="0"/>
              <a:t>Click to edit Master title style</a:t>
            </a:r>
            <a:endParaRPr lang="en-GB" noProof="0"/>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rtlCol="0"/>
          <a:lstStyle/>
          <a:p>
            <a:pPr rtl="0"/>
            <a:r>
              <a:rPr lang="en-US" noProof="0"/>
              <a:t>Click icon to add picture</a:t>
            </a:r>
            <a:endParaRPr lang="en-GB" noProof="0"/>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rtlCol="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Name</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2"/>
            <a:ext cx="2103438" cy="274320"/>
          </a:xfrm>
        </p:spPr>
        <p:txBody>
          <a:bodyPr rtlCol="0">
            <a:no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Title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normAutofit/>
          </a:bodyPr>
          <a:lstStyle>
            <a:lvl1pPr>
              <a:defRPr sz="4000"/>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Contoso business plan</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p:nvPr>
        </p:nvSpPr>
        <p:spPr>
          <a:xfrm>
            <a:off x="1088136" y="2039112"/>
            <a:ext cx="10515600" cy="3960812"/>
          </a:xfrm>
        </p:spPr>
        <p:txBody>
          <a:bodyPr rtlCol="0"/>
          <a:lstStyle/>
          <a:p>
            <a:pPr rtl="0"/>
            <a:r>
              <a:rPr lang="en-US" noProof="0"/>
              <a:t>Click icon to add SmartArt graphic</a:t>
            </a:r>
            <a:endParaRPr lang="en-GB" noProof="0"/>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itle 1">
            <a:extLst>
              <a:ext uri="{FF2B5EF4-FFF2-40B4-BE49-F238E27FC236}">
                <a16:creationId xmlns:a16="http://schemas.microsoft.com/office/drawing/2014/main" id="{055BE3A6-48FA-4624-9CA9-027EFA2EFD54}"/>
              </a:ext>
            </a:extLst>
          </p:cNvPr>
          <p:cNvSpPr>
            <a:spLocks noGrp="1"/>
          </p:cNvSpPr>
          <p:nvPr>
            <p:ph type="title"/>
          </p:nvPr>
        </p:nvSpPr>
        <p:spPr>
          <a:xfrm>
            <a:off x="1066800" y="1500288"/>
            <a:ext cx="10058400" cy="565265"/>
          </a:xfrm>
        </p:spPr>
        <p:txBody>
          <a:bodyPr rtlCol="0"/>
          <a:lstStyle>
            <a:lvl1pPr algn="ctr">
              <a:defRPr/>
            </a:lvl1pPr>
          </a:lstStyle>
          <a:p>
            <a:pPr rtl="0"/>
            <a:r>
              <a:rPr lang="en-US" noProof="0"/>
              <a:t>Click to edit Master title style</a:t>
            </a:r>
            <a:endParaRPr lang="en-GB" noProof="0"/>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411516"/>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567512"/>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737597"/>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411516"/>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70539"/>
            <a:ext cx="4114800" cy="274320"/>
          </a:xfrm>
        </p:spPr>
        <p:txBody>
          <a:bodyPr rtlCol="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066800" y="1500288"/>
            <a:ext cx="10058400" cy="565265"/>
          </a:xfrm>
        </p:spPr>
        <p:txBody>
          <a:bodyPr rtlCol="0"/>
          <a:lstStyle>
            <a:lvl1pPr algn="ctr">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rtlCol="0">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bg1"/>
          </a:solidFill>
        </p:spPr>
        <p:txBody>
          <a:bodyPr wrap="square" rtlCol="0">
            <a:noAutofit/>
          </a:bodyPr>
          <a:lstStyle/>
          <a:p>
            <a:pPr rtl="0"/>
            <a:r>
              <a:rPr lang="en-US" noProof="0"/>
              <a:t>Click icon to add picture</a:t>
            </a:r>
            <a:endParaRPr lang="en-GB" noProof="0"/>
          </a:p>
        </p:txBody>
      </p:sp>
      <p:sp>
        <p:nvSpPr>
          <p:cNvPr id="13" name="Rectangle 12">
            <a:extLst>
              <a:ext uri="{FF2B5EF4-FFF2-40B4-BE49-F238E27FC236}">
                <a16:creationId xmlns:a16="http://schemas.microsoft.com/office/drawing/2014/main" id="{893EBD09-1706-473B-B779-2BE1D717216B}"/>
              </a:ext>
            </a:extLst>
          </p:cNvPr>
          <p:cNvSpPr/>
          <p:nvPr userDrawn="1"/>
        </p:nvSpPr>
        <p:spPr>
          <a:xfrm>
            <a:off x="963281" y="4070850"/>
            <a:ext cx="5132718" cy="10058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252728" y="4151376"/>
            <a:ext cx="4443664" cy="914400"/>
          </a:xfrm>
        </p:spPr>
        <p:txBody>
          <a:bodyPr rtlCol="0" anchor="ctr" anchorCtr="0">
            <a:normAutofit/>
          </a:bodyPr>
          <a:lstStyle>
            <a:lvl1pPr algn="ctr">
              <a:defRPr sz="3600"/>
            </a:lvl1pPr>
          </a:lstStyle>
          <a:p>
            <a:pPr rtl="0"/>
            <a:r>
              <a:rPr lang="en-US" noProof="0"/>
              <a:t>Click to edit Master title style</a:t>
            </a:r>
            <a:endParaRPr lang="en-GB" noProof="0"/>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29600" h="5303520">
                <a:moveTo>
                  <a:pt x="0" y="0"/>
                </a:moveTo>
                <a:lnTo>
                  <a:pt x="8229600" y="0"/>
                </a:lnTo>
                <a:lnTo>
                  <a:pt x="8229600" y="5303520"/>
                </a:lnTo>
                <a:lnTo>
                  <a:pt x="0" y="5303520"/>
                </a:lnTo>
                <a:lnTo>
                  <a:pt x="0" y="4299450"/>
                </a:lnTo>
                <a:lnTo>
                  <a:pt x="3047999" y="4299450"/>
                </a:lnTo>
                <a:lnTo>
                  <a:pt x="3047999" y="3293610"/>
                </a:lnTo>
                <a:lnTo>
                  <a:pt x="0" y="3293610"/>
                </a:lnTo>
                <a:close/>
              </a:path>
            </a:pathLst>
          </a:custGeom>
          <a:solidFill>
            <a:schemeClr val="accent4"/>
          </a:solidFill>
        </p:spPr>
        <p:txBody>
          <a:bodyPr wrap="square" rtlCol="0">
            <a:noAutofit/>
          </a:bodyPr>
          <a:lstStyle/>
          <a:p>
            <a:pPr rtl="0"/>
            <a:r>
              <a:rPr lang="en-US" noProof="0"/>
              <a:t>Click icon to add picture</a:t>
            </a:r>
            <a:endParaRPr lang="en-GB" noProof="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rtlCol="0"/>
          <a:lstStyle>
            <a:lvl1pPr>
              <a:defRPr>
                <a:solidFill>
                  <a:schemeClr val="bg1">
                    <a:lumMod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rtlCol="0"/>
          <a:lstStyle>
            <a:lvl1pPr>
              <a:defRPr>
                <a:solidFill>
                  <a:schemeClr val="tx1">
                    <a:lumMod val="75000"/>
                    <a:lumOff val="2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rtlCol="0"/>
          <a:lstStyle/>
          <a:p>
            <a:pPr rtl="0"/>
            <a:r>
              <a:rPr lang="en-US" noProof="0"/>
              <a:t>Click icon to add picture</a:t>
            </a:r>
            <a:endParaRPr lang="en-GB" noProof="0"/>
          </a:p>
        </p:txBody>
      </p:sp>
      <p:sp>
        <p:nvSpPr>
          <p:cNvPr id="8" name="Rectangle 7">
            <a:extLst>
              <a:ext uri="{FF2B5EF4-FFF2-40B4-BE49-F238E27FC236}">
                <a16:creationId xmlns:a16="http://schemas.microsoft.com/office/drawing/2014/main" id="{B0F3BCA8-7FE0-4921-AE34-6F98AC0AC858}"/>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rtl="0"/>
            <a:endParaRPr lang="en-GB" sz="3600"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6096000" y="1143000"/>
            <a:ext cx="5486400" cy="4572000"/>
          </a:xfrm>
          <a:solidFill>
            <a:schemeClr val="bg1">
              <a:alpha val="90000"/>
            </a:schemeClr>
          </a:solidFill>
        </p:spPr>
        <p:txBody>
          <a:bodyPr lIns="612648" tIns="822960" rIns="457200" rtlCol="0" anchor="t">
            <a:noAutofit/>
          </a:bodyPr>
          <a:lstStyle>
            <a:lvl1pP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rtlCol="0">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600">
                <a:solidFill>
                  <a:schemeClr val="tx1"/>
                </a:solidFill>
              </a:defRPr>
            </a:lvl1pPr>
          </a:lstStyle>
          <a:p>
            <a:pPr rtl="0"/>
            <a:r>
              <a:rPr lang="en-US" noProof="0"/>
              <a:t>Click to edit Master title style</a:t>
            </a:r>
            <a:endParaRPr lang="en-GB" noProof="0"/>
          </a:p>
        </p:txBody>
      </p:sp>
      <p:sp>
        <p:nvSpPr>
          <p:cNvPr id="64" name="Text Placeholder 3">
            <a:extLst>
              <a:ext uri="{FF2B5EF4-FFF2-40B4-BE49-F238E27FC236}">
                <a16:creationId xmlns:a16="http://schemas.microsoft.com/office/drawing/2014/main" id="{7CFD315B-9E75-4209-B7A2-80B8449A4E2F}"/>
              </a:ext>
            </a:extLst>
          </p:cNvPr>
          <p:cNvSpPr>
            <a:spLocks noGrp="1"/>
          </p:cNvSpPr>
          <p:nvPr>
            <p:ph type="body" sz="quarter" idx="59" hasCustomPrompt="1"/>
          </p:nvPr>
        </p:nvSpPr>
        <p:spPr>
          <a:xfrm>
            <a:off x="2148840" y="1993392"/>
            <a:ext cx="1828800" cy="696885"/>
          </a:xfrm>
          <a:noFill/>
          <a:ln w="12700">
            <a:solidFill>
              <a:schemeClr val="accent3"/>
            </a:solidFill>
          </a:ln>
        </p:spPr>
        <p:txBody>
          <a:bodyPr tIns="36000" rtlCol="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rtl="0"/>
            <a:r>
              <a:rPr lang="en-GB" noProof="0"/>
              <a:t>Item Title</a:t>
            </a:r>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rtlCol="0" anchor="ctr"/>
          <a:lstStyle>
            <a:lvl1pPr marL="0" indent="0" algn="ctr">
              <a:buNone/>
              <a:defRPr sz="1400" b="1">
                <a:solidFill>
                  <a:schemeClr val="tx1">
                    <a:lumMod val="65000"/>
                    <a:lumOff val="35000"/>
                  </a:schemeClr>
                </a:solidFill>
                <a:latin typeface="+mj-lt"/>
              </a:defRPr>
            </a:lvl1pPr>
          </a:lstStyle>
          <a:p>
            <a:pPr lvl="0" rtl="0"/>
            <a:r>
              <a:rPr lang="en-GB" noProof="0"/>
              <a:t>Year</a:t>
            </a:r>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rtlCol="0"/>
          <a:lstStyle/>
          <a:p>
            <a:pPr rtl="0"/>
            <a:r>
              <a:rPr lang="en-GB" noProof="0"/>
              <a:t>20XX</a:t>
            </a:r>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rtlCol="0"/>
          <a:lstStyle/>
          <a:p>
            <a:pPr rtl="0"/>
            <a:r>
              <a:rPr lang="en-GB" noProof="0"/>
              <a:t>Contoso business plan</a:t>
            </a:r>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110640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600200" y="1371600"/>
            <a:ext cx="5057774" cy="640080"/>
          </a:xfrm>
        </p:spPr>
        <p:txBody>
          <a:bodyPr rtlCol="0">
            <a:noAutofit/>
          </a:bodyPr>
          <a:lstStyle>
            <a:lvl1pPr algn="l">
              <a:defRPr sz="3600"/>
            </a:lvl1pPr>
          </a:lstStyle>
          <a:p>
            <a:pPr rtl="0"/>
            <a:r>
              <a:rPr lang="en-US" noProof="0"/>
              <a:t>Click to edit Master title style</a:t>
            </a:r>
            <a:endParaRPr lang="en-GB" noProof="0"/>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1709928" y="2105025"/>
            <a:ext cx="4178808" cy="3383280"/>
          </a:xfrm>
          <a:solidFill>
            <a:schemeClr val="accent4"/>
          </a:solidFill>
        </p:spPr>
        <p:txBody>
          <a:bodyPr rtlCol="0"/>
          <a:lstStyle/>
          <a:p>
            <a:pPr rtl="0"/>
            <a:r>
              <a:rPr lang="en-US" noProof="0"/>
              <a:t>Click icon to add picture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6254496" y="2103120"/>
            <a:ext cx="2185416"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8714232" y="2103120"/>
            <a:ext cx="2185416"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Title 1">
            <a:extLst>
              <a:ext uri="{FF2B5EF4-FFF2-40B4-BE49-F238E27FC236}">
                <a16:creationId xmlns:a16="http://schemas.microsoft.com/office/drawing/2014/main" id="{6A8F5C17-5DF3-42C2-B87F-A2F50BE0466C}"/>
              </a:ext>
            </a:extLst>
          </p:cNvPr>
          <p:cNvSpPr>
            <a:spLocks noGrp="1"/>
          </p:cNvSpPr>
          <p:nvPr>
            <p:ph type="title"/>
          </p:nvPr>
        </p:nvSpPr>
        <p:spPr>
          <a:xfrm>
            <a:off x="1271016" y="1929383"/>
            <a:ext cx="4480560" cy="640080"/>
          </a:xfrm>
        </p:spPr>
        <p:txBody>
          <a:bodyPr rtlCol="0">
            <a:noAutofit/>
          </a:bodyPr>
          <a:lstStyle>
            <a:lvl1pPr algn="l">
              <a:defRPr sz="36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rtlCol="0" anchor="b">
            <a:norm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rtlCol="0">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Click to edit text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p:nvPr>
        </p:nvSpPr>
        <p:spPr>
          <a:xfrm>
            <a:off x="6208776" y="1289304"/>
            <a:ext cx="4572000" cy="4334256"/>
          </a:xfrm>
          <a:solidFill>
            <a:schemeClr val="accent4"/>
          </a:solidFill>
        </p:spPr>
        <p:txBody>
          <a:bodyPr rtlCol="0"/>
          <a:lstStyle/>
          <a:p>
            <a:pPr rtl="0"/>
            <a:r>
              <a:rPr lang="en-US" noProof="0"/>
              <a:t>Click icon to add picture</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lvl1pPr>
              <a:defRPr>
                <a:solidFill>
                  <a:schemeClr val="bg1"/>
                </a:solidFill>
              </a:defRPr>
            </a:lvl1pPr>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lvl1pPr>
              <a:defRPr>
                <a:solidFill>
                  <a:schemeClr val="bg1"/>
                </a:solidFill>
              </a:defRPr>
            </a:lvl1pPr>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714980"/>
            <a:ext cx="10515600" cy="640080"/>
          </a:xfrm>
        </p:spPr>
        <p:txBody>
          <a:bodyPr rtlCol="0">
            <a:normAutofit/>
          </a:bodyPr>
          <a:lstStyle>
            <a:lvl1pPr>
              <a:defRPr sz="36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819656"/>
            <a:ext cx="5157787" cy="548640"/>
          </a:xfrm>
        </p:spPr>
        <p:txBody>
          <a:bodyPr rtlCol="0"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386584"/>
            <a:ext cx="5157787"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819656"/>
            <a:ext cx="5183188" cy="548640"/>
          </a:xfrm>
        </p:spPr>
        <p:txBody>
          <a:bodyPr rtlCol="0" anchor="ctr"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386584"/>
            <a:ext cx="5183188"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Contoso business plan</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normAutofit/>
          </a:bodyPr>
          <a:lstStyle>
            <a:lvl1pP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1536192"/>
            <a:ext cx="10515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p:nvPr>
        </p:nvSpPr>
        <p:spPr>
          <a:xfrm>
            <a:off x="1524" y="0"/>
            <a:ext cx="12188952" cy="6858000"/>
          </a:xfrm>
          <a:solidFill>
            <a:schemeClr val="bg1"/>
          </a:solidFill>
        </p:spPr>
        <p:txBody>
          <a:bodyPr rtlCol="0"/>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84910" y="1878096"/>
            <a:ext cx="4572000" cy="939209"/>
          </a:xfrm>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888594"/>
            <a:ext cx="4572000" cy="274320"/>
          </a:xfrm>
        </p:spPr>
        <p:txBody>
          <a:bodyPr rtlCol="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rtlCol="0">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44590"/>
            <a:ext cx="4572000" cy="274320"/>
          </a:xfrm>
        </p:spPr>
        <p:txBody>
          <a:bodyPr rtlCol="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rtl="0"/>
            <a:r>
              <a:rPr lang="en-GB" noProof="0"/>
              <a:t>Click to edit text</a:t>
            </a:r>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4724400" y="2450592"/>
            <a:ext cx="2743200" cy="640080"/>
          </a:xfrm>
        </p:spPr>
        <p:txBody>
          <a:bodyPr rtlCol="0">
            <a:noAutofit/>
          </a:bodyPr>
          <a:lstStyle>
            <a:lvl1pPr algn="ctr">
              <a:defRPr sz="36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rtlCol="0">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lumMod val="8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lumMod val="8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707029"/>
            <a:ext cx="10515600" cy="640080"/>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pPr rtl="0"/>
            <a:r>
              <a:rPr lang="en-GB" noProof="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2" r:id="rId9"/>
    <p:sldLayoutId id="2147483653" r:id="rId10"/>
    <p:sldLayoutId id="2147483674" r:id="rId11"/>
    <p:sldLayoutId id="2147483668" r:id="rId12"/>
    <p:sldLayoutId id="2147483669" r:id="rId13"/>
    <p:sldLayoutId id="2147483673" r:id="rId14"/>
    <p:sldLayoutId id="2147483671" r:id="rId15"/>
  </p:sldLayoutIdLst>
  <p:hf hdr="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hyperlink" Target="https://books.google.co.uk/books/about/Research_Design.html?id=335ZDwAAQBAJ&amp;redir_esc=y"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730584" y="1901952"/>
            <a:ext cx="3937416" cy="2387600"/>
          </a:xfrm>
        </p:spPr>
        <p:txBody>
          <a:bodyPr rtlCol="0" anchor="b">
            <a:normAutofit/>
          </a:bodyPr>
          <a:lstStyle/>
          <a:p>
            <a:pPr rtl="0"/>
            <a:r>
              <a:rPr lang="en-GB" sz="2800" dirty="0"/>
              <a:t>Research Proposal - </a:t>
            </a:r>
            <a:r>
              <a:rPr lang="en-US" sz="2800" dirty="0"/>
              <a:t>Evaluating the Ethical Leadership Practices in High-Growth Tech Firms: A Case of Tesla</a:t>
            </a:r>
            <a:endParaRPr lang="en-GB" sz="2800" dirty="0"/>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6730584" y="4379976"/>
            <a:ext cx="3937416" cy="572798"/>
          </a:xfrm>
        </p:spPr>
        <p:txBody>
          <a:bodyPr rtlCol="0">
            <a:normAutofit/>
          </a:bodyPr>
          <a:lstStyle/>
          <a:p>
            <a:pPr rtl="0"/>
            <a:r>
              <a:rPr lang="en-GB" sz="1100"/>
              <a:t>Elena Pruteanu – 2111212</a:t>
            </a:r>
          </a:p>
          <a:p>
            <a:pPr rtl="0"/>
            <a:r>
              <a:rPr lang="en-GB" sz="1100"/>
              <a:t>Module: BMSW7004</a:t>
            </a:r>
          </a:p>
        </p:txBody>
      </p:sp>
      <p:pic>
        <p:nvPicPr>
          <p:cNvPr id="1028" name="Picture 4" descr="Tesla profits surge as EV maker races past rising material costs |  Automotive Industry News | Al Jazeera">
            <a:extLst>
              <a:ext uri="{FF2B5EF4-FFF2-40B4-BE49-F238E27FC236}">
                <a16:creationId xmlns:a16="http://schemas.microsoft.com/office/drawing/2014/main" id="{F6CC98C9-8C31-27DD-30CF-D0B849FBEF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856" r="9644"/>
          <a:stretch>
            <a:fillRect/>
          </a:stretch>
        </p:blipFill>
        <p:spPr bwMode="auto">
          <a:xfrm>
            <a:off x="1393825" y="1143000"/>
            <a:ext cx="5029200" cy="4572000"/>
          </a:xfrm>
          <a:prstGeom prst="rect">
            <a:avLst/>
          </a:prstGeom>
          <a:solidFill>
            <a:srgbClr val="FFFFFF"/>
          </a:solidFill>
        </p:spPr>
      </p:pic>
      <p:sp>
        <p:nvSpPr>
          <p:cNvPr id="7" name="TextBox 6">
            <a:extLst>
              <a:ext uri="{FF2B5EF4-FFF2-40B4-BE49-F238E27FC236}">
                <a16:creationId xmlns:a16="http://schemas.microsoft.com/office/drawing/2014/main" id="{AC8BD475-03C5-CB85-F929-D1CCF9FB2641}"/>
              </a:ext>
            </a:extLst>
          </p:cNvPr>
          <p:cNvSpPr txBox="1"/>
          <p:nvPr/>
        </p:nvSpPr>
        <p:spPr>
          <a:xfrm>
            <a:off x="1393825" y="5715000"/>
            <a:ext cx="6097002" cy="261610"/>
          </a:xfrm>
          <a:prstGeom prst="rect">
            <a:avLst/>
          </a:prstGeom>
          <a:noFill/>
        </p:spPr>
        <p:txBody>
          <a:bodyPr wrap="square">
            <a:spAutoFit/>
          </a:bodyPr>
          <a:lstStyle/>
          <a:p>
            <a:r>
              <a:rPr lang="en-GB" sz="1100" dirty="0"/>
              <a:t>(Aljazeera, n.d.)</a:t>
            </a:r>
          </a:p>
        </p:txBody>
      </p:sp>
    </p:spTree>
    <p:extLst>
      <p:ext uri="{BB962C8B-B14F-4D97-AF65-F5344CB8AC3E}">
        <p14:creationId xmlns:p14="http://schemas.microsoft.com/office/powerpoint/2010/main" val="3946180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1463040" y="1828800"/>
            <a:ext cx="4087368" cy="841248"/>
          </a:xfrm>
        </p:spPr>
        <p:txBody>
          <a:bodyPr rtlCol="0">
            <a:normAutofit fontScale="90000"/>
          </a:bodyPr>
          <a:lstStyle/>
          <a:p>
            <a:pPr rtl="0"/>
            <a:r>
              <a:rPr lang="en-GB" dirty="0"/>
              <a:t>Background &amp; Rationale</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8610600" y="6356350"/>
            <a:ext cx="2743200" cy="365125"/>
          </a:xfrm>
        </p:spPr>
        <p:txBody>
          <a:bodyPr rtlCol="0"/>
          <a:lstStyle/>
          <a:p>
            <a:pPr rtl="0"/>
            <a:fld id="{19B51A1E-902D-48AF-9020-955120F399B6}" type="slidenum">
              <a:rPr lang="en-GB" smtClean="0"/>
              <a:pPr/>
              <a:t>2</a:t>
            </a:fld>
            <a:endParaRPr lang="en-GB"/>
          </a:p>
        </p:txBody>
      </p:sp>
      <p:sp>
        <p:nvSpPr>
          <p:cNvPr id="10" name="Content Placeholder 9">
            <a:extLst>
              <a:ext uri="{FF2B5EF4-FFF2-40B4-BE49-F238E27FC236}">
                <a16:creationId xmlns:a16="http://schemas.microsoft.com/office/drawing/2014/main" id="{A554CD99-BC7C-C810-13D1-357D428C7220}"/>
              </a:ext>
            </a:extLst>
          </p:cNvPr>
          <p:cNvSpPr>
            <a:spLocks noGrp="1"/>
          </p:cNvSpPr>
          <p:nvPr>
            <p:ph idx="1"/>
          </p:nvPr>
        </p:nvSpPr>
        <p:spPr/>
        <p:txBody>
          <a:bodyPr/>
          <a:lstStyle/>
          <a:p>
            <a:pPr marL="285750" indent="-285750">
              <a:buFont typeface="Arial" panose="020B0604020202020204" pitchFamily="34" charset="0"/>
              <a:buChar char="•"/>
            </a:pPr>
            <a:r>
              <a:rPr lang="en-US" dirty="0"/>
              <a:t>Ethical leadership has gained prominence in tech sector scrutiny (Brown and Treviño, 2006)</a:t>
            </a:r>
          </a:p>
          <a:p>
            <a:pPr marL="285750" indent="-285750">
              <a:buFont typeface="Arial" panose="020B0604020202020204" pitchFamily="34" charset="0"/>
              <a:buChar char="•"/>
            </a:pPr>
            <a:r>
              <a:rPr lang="en-US" dirty="0"/>
              <a:t>Tesla’s leadership approach under Elon Musk presents contrasting views</a:t>
            </a:r>
          </a:p>
          <a:p>
            <a:pPr marL="285750" indent="-285750">
              <a:buFont typeface="Arial" panose="020B0604020202020204" pitchFamily="34" charset="0"/>
              <a:buChar char="•"/>
            </a:pPr>
            <a:r>
              <a:rPr lang="en-US" dirty="0"/>
              <a:t>Ethical consistency is vital for employee trust, innovation, and sustainability (Kay, </a:t>
            </a:r>
            <a:r>
              <a:rPr lang="en-US"/>
              <a:t>2025). </a:t>
            </a:r>
            <a:endParaRPr lang="en-GB" dirty="0"/>
          </a:p>
        </p:txBody>
      </p:sp>
      <p:pic>
        <p:nvPicPr>
          <p:cNvPr id="1028" name="Picture 4" descr="Elon Musk essay explains rationale behind Optimus (Tesla Bot) design">
            <a:extLst>
              <a:ext uri="{FF2B5EF4-FFF2-40B4-BE49-F238E27FC236}">
                <a16:creationId xmlns:a16="http://schemas.microsoft.com/office/drawing/2014/main" id="{054EA076-E57C-EEE2-8BC0-3B3D5758BE17}"/>
              </a:ext>
            </a:extLst>
          </p:cNvPr>
          <p:cNvPicPr>
            <a:picLocks noGrp="1" noChangeAspect="1" noChangeArrowheads="1"/>
          </p:cNvPicPr>
          <p:nvPr>
            <p:ph type="pic" sz="quarter" idx="15"/>
          </p:nvPr>
        </p:nvPicPr>
        <p:blipFill>
          <a:blip r:embed="rId3">
            <a:extLst>
              <a:ext uri="{28A0092B-C50C-407E-A947-70E740481C1C}">
                <a14:useLocalDpi xmlns:a14="http://schemas.microsoft.com/office/drawing/2010/main" val="0"/>
              </a:ext>
            </a:extLst>
          </a:blip>
          <a:srcRect l="22498" r="22498"/>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054A0FD-6920-7C33-46E9-AF0941F048B5}"/>
              </a:ext>
            </a:extLst>
          </p:cNvPr>
          <p:cNvSpPr txBox="1"/>
          <p:nvPr/>
        </p:nvSpPr>
        <p:spPr>
          <a:xfrm>
            <a:off x="6092953" y="6080760"/>
            <a:ext cx="6097002" cy="261610"/>
          </a:xfrm>
          <a:prstGeom prst="rect">
            <a:avLst/>
          </a:prstGeom>
          <a:noFill/>
        </p:spPr>
        <p:txBody>
          <a:bodyPr wrap="square">
            <a:spAutoFit/>
          </a:bodyPr>
          <a:lstStyle/>
          <a:p>
            <a:r>
              <a:rPr lang="en-GB" sz="1100" dirty="0"/>
              <a:t>(Alvarez , 2022)</a:t>
            </a:r>
          </a:p>
        </p:txBody>
      </p:sp>
    </p:spTree>
    <p:extLst>
      <p:ext uri="{BB962C8B-B14F-4D97-AF65-F5344CB8AC3E}">
        <p14:creationId xmlns:p14="http://schemas.microsoft.com/office/powerpoint/2010/main" val="1942026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Magnifying glass and question mark">
            <a:extLst>
              <a:ext uri="{FF2B5EF4-FFF2-40B4-BE49-F238E27FC236}">
                <a16:creationId xmlns:a16="http://schemas.microsoft.com/office/drawing/2014/main" id="{095CC2A4-1D97-4A64-8AD1-E665CB0C5AEB}"/>
              </a:ext>
            </a:extLst>
          </p:cNvPr>
          <p:cNvPicPr>
            <a:picLocks noChangeAspect="1"/>
          </p:cNvPicPr>
          <p:nvPr/>
        </p:nvPicPr>
        <p:blipFill>
          <a:blip r:embed="rId3"/>
          <a:srcRect l="25"/>
          <a:stretch>
            <a:fillRect/>
          </a:stretch>
        </p:blipFill>
        <p:spPr>
          <a:xfrm>
            <a:off x="1524" y="10"/>
            <a:ext cx="12188952" cy="6857990"/>
          </a:xfrm>
          <a:prstGeom prst="rect">
            <a:avLst/>
          </a:prstGeom>
          <a:noFill/>
        </p:spPr>
      </p:pic>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6096000" y="439153"/>
            <a:ext cx="5486400" cy="6027821"/>
          </a:xfrm>
        </p:spPr>
        <p:txBody>
          <a:bodyPr rtlCol="0" anchor="t">
            <a:normAutofit/>
          </a:bodyPr>
          <a:lstStyle/>
          <a:p>
            <a:pPr rtl="0"/>
            <a:r>
              <a:rPr lang="en-GB" sz="2400" dirty="0"/>
              <a:t>Research Aim, Objectives &amp; Question </a:t>
            </a:r>
          </a:p>
        </p:txBody>
      </p:sp>
      <p:sp>
        <p:nvSpPr>
          <p:cNvPr id="15" name="Content Placeholder 3">
            <a:extLst>
              <a:ext uri="{FF2B5EF4-FFF2-40B4-BE49-F238E27FC236}">
                <a16:creationId xmlns:a16="http://schemas.microsoft.com/office/drawing/2014/main" id="{1FC48E7F-E1BE-02F7-21ED-7AC895F059D1}"/>
              </a:ext>
            </a:extLst>
          </p:cNvPr>
          <p:cNvSpPr>
            <a:spLocks noGrp="1"/>
          </p:cNvSpPr>
          <p:nvPr>
            <p:ph idx="1"/>
          </p:nvPr>
        </p:nvSpPr>
        <p:spPr>
          <a:xfrm>
            <a:off x="6630924" y="1974681"/>
            <a:ext cx="4416552" cy="4162097"/>
          </a:xfrm>
        </p:spPr>
        <p:txBody>
          <a:bodyPr>
            <a:normAutofit/>
          </a:bodyPr>
          <a:lstStyle/>
          <a:p>
            <a:r>
              <a:rPr lang="en-US" dirty="0"/>
              <a:t>AIM</a:t>
            </a:r>
          </a:p>
          <a:p>
            <a:pPr marL="285750" indent="-285750">
              <a:buFont typeface="Arial" panose="020B0604020202020204" pitchFamily="34" charset="0"/>
              <a:buChar char="•"/>
            </a:pPr>
            <a:r>
              <a:rPr lang="en-US" dirty="0"/>
              <a:t>To evaluate how ethical leadership is practiced and perceived within Tesla during periods of rapid growth.</a:t>
            </a:r>
          </a:p>
          <a:p>
            <a:r>
              <a:rPr lang="en-US" dirty="0"/>
              <a:t>OBJECTIVES</a:t>
            </a:r>
          </a:p>
          <a:p>
            <a:pPr marL="285750" indent="-285750">
              <a:buFont typeface="Arial" panose="020B0604020202020204" pitchFamily="34" charset="0"/>
              <a:buChar char="•"/>
            </a:pPr>
            <a:r>
              <a:rPr lang="en-US" dirty="0"/>
              <a:t>To examine the ethical leadership style exhibited by Tesla’s executive leadership.</a:t>
            </a:r>
          </a:p>
          <a:p>
            <a:pPr marL="285750" indent="-285750">
              <a:buFont typeface="Arial" panose="020B0604020202020204" pitchFamily="34" charset="0"/>
              <a:buChar char="•"/>
            </a:pPr>
            <a:r>
              <a:rPr lang="en-US" dirty="0"/>
              <a:t>To explore employees' perceptions of ethical leadership within Tesla.</a:t>
            </a:r>
          </a:p>
          <a:p>
            <a:pPr marL="285750" indent="-285750">
              <a:buFont typeface="Arial" panose="020B0604020202020204" pitchFamily="34" charset="0"/>
              <a:buChar char="•"/>
            </a:pPr>
            <a:r>
              <a:rPr lang="en-US" dirty="0"/>
              <a:t>To </a:t>
            </a:r>
            <a:r>
              <a:rPr lang="en-US" dirty="0" err="1"/>
              <a:t>analyse</a:t>
            </a:r>
            <a:r>
              <a:rPr lang="en-US" dirty="0"/>
              <a:t> the impact of ethical leadership on </a:t>
            </a:r>
            <a:r>
              <a:rPr lang="en-US" dirty="0" err="1"/>
              <a:t>organisational</a:t>
            </a:r>
            <a:r>
              <a:rPr lang="en-US" dirty="0"/>
              <a:t> trust and innovation.</a:t>
            </a:r>
          </a:p>
          <a:p>
            <a:pPr marL="285750" indent="-285750">
              <a:buFont typeface="Arial" panose="020B0604020202020204" pitchFamily="34" charset="0"/>
              <a:buChar char="•"/>
            </a:pPr>
            <a:r>
              <a:rPr lang="en-US" dirty="0"/>
              <a:t>To assess the alignment between Tesla’s ethical statements and reported practices.</a:t>
            </a:r>
          </a:p>
        </p:txBody>
      </p:sp>
      <p:sp>
        <p:nvSpPr>
          <p:cNvPr id="5" name="Slide Number Placeholder 4">
            <a:extLst>
              <a:ext uri="{FF2B5EF4-FFF2-40B4-BE49-F238E27FC236}">
                <a16:creationId xmlns:a16="http://schemas.microsoft.com/office/drawing/2014/main" id="{1D394544-C9EA-4CC9-A8CE-78087E866119}"/>
              </a:ext>
            </a:extLst>
          </p:cNvPr>
          <p:cNvSpPr>
            <a:spLocks noGrp="1"/>
          </p:cNvSpPr>
          <p:nvPr>
            <p:ph type="sldNum" sz="quarter" idx="12"/>
          </p:nvPr>
        </p:nvSpPr>
        <p:spPr>
          <a:xfrm>
            <a:off x="8610600" y="6356350"/>
            <a:ext cx="2743200" cy="365125"/>
          </a:xfrm>
        </p:spPr>
        <p:txBody>
          <a:bodyPr rtlCol="0" anchor="ctr">
            <a:normAutofit/>
          </a:bodyPr>
          <a:lstStyle/>
          <a:p>
            <a:pPr rtl="0">
              <a:spcAft>
                <a:spcPts val="600"/>
              </a:spcAft>
            </a:pPr>
            <a:fld id="{B5CEABB6-07DC-46E8-9B57-56EC44A396E5}" type="slidenum">
              <a:rPr lang="en-GB" smtClean="0"/>
              <a:pPr rtl="0">
                <a:spcAft>
                  <a:spcPts val="600"/>
                </a:spcAft>
              </a:pPr>
              <a:t>3</a:t>
            </a:fld>
            <a:endParaRPr lang="en-GB"/>
          </a:p>
        </p:txBody>
      </p:sp>
      <p:sp>
        <p:nvSpPr>
          <p:cNvPr id="6" name="Title 1">
            <a:extLst>
              <a:ext uri="{FF2B5EF4-FFF2-40B4-BE49-F238E27FC236}">
                <a16:creationId xmlns:a16="http://schemas.microsoft.com/office/drawing/2014/main" id="{9B455FAD-5E4C-5D92-547F-92D88D59163F}"/>
              </a:ext>
            </a:extLst>
          </p:cNvPr>
          <p:cNvSpPr txBox="1">
            <a:spLocks/>
          </p:cNvSpPr>
          <p:nvPr/>
        </p:nvSpPr>
        <p:spPr>
          <a:xfrm>
            <a:off x="398085" y="1540041"/>
            <a:ext cx="3175294" cy="3290637"/>
          </a:xfrm>
          <a:prstGeom prst="rect">
            <a:avLst/>
          </a:prstGeom>
          <a:solidFill>
            <a:schemeClr val="bg1">
              <a:alpha val="90000"/>
            </a:schemeClr>
          </a:solidFill>
        </p:spPr>
        <p:txBody>
          <a:bodyPr vert="horz" lIns="612648" tIns="822960" rIns="457200" bIns="45720" rtlCol="0" anchor="t">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GB" sz="1600" b="1" dirty="0"/>
              <a:t>Research Question</a:t>
            </a:r>
          </a:p>
          <a:p>
            <a:endParaRPr lang="en-GB" sz="1600" dirty="0"/>
          </a:p>
          <a:p>
            <a:r>
              <a:rPr lang="en-US" sz="1600" dirty="0"/>
              <a:t>How is ethical leadership enacted and experienced within Tesla, and what are its implications for </a:t>
            </a:r>
            <a:r>
              <a:rPr lang="en-US" sz="1600" dirty="0" err="1"/>
              <a:t>organisational</a:t>
            </a:r>
            <a:r>
              <a:rPr lang="en-US" sz="1600" dirty="0"/>
              <a:t> culture and innovation?</a:t>
            </a:r>
            <a:endParaRPr lang="en-GB" sz="1600" dirty="0"/>
          </a:p>
        </p:txBody>
      </p:sp>
    </p:spTree>
    <p:extLst>
      <p:ext uri="{BB962C8B-B14F-4D97-AF65-F5344CB8AC3E}">
        <p14:creationId xmlns:p14="http://schemas.microsoft.com/office/powerpoint/2010/main" val="4268866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Picture 35" descr="101010 data lines to infinity">
            <a:extLst>
              <a:ext uri="{FF2B5EF4-FFF2-40B4-BE49-F238E27FC236}">
                <a16:creationId xmlns:a16="http://schemas.microsoft.com/office/drawing/2014/main" id="{E9AF280B-ACA3-AC0E-C631-0AFC59994BFC}"/>
              </a:ext>
            </a:extLst>
          </p:cNvPr>
          <p:cNvPicPr>
            <a:picLocks noGrp="1" noRot="1" noChangeAspect="1" noMove="1" noResize="1" noEditPoints="1" noAdjustHandles="1" noChangeArrowheads="1" noChangeShapeType="1" noCrop="1"/>
          </p:cNvPicPr>
          <p:nvPr/>
        </p:nvPicPr>
        <p:blipFill>
          <a:blip r:embed="rId3"/>
          <a:srcRect t="13106" r="-1" b="-1"/>
          <a:stretch>
            <a:fillRect/>
          </a:stretch>
        </p:blipFill>
        <p:spPr>
          <a:xfrm>
            <a:off x="1524" y="10"/>
            <a:ext cx="12188952" cy="6857990"/>
          </a:xfrm>
          <a:prstGeom prst="rect">
            <a:avLst/>
          </a:prstGeom>
          <a:noFill/>
        </p:spPr>
      </p:pic>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3124200" y="1191127"/>
            <a:ext cx="5486400" cy="4572000"/>
          </a:xfrm>
        </p:spPr>
        <p:txBody>
          <a:bodyPr rtlCol="0" anchor="t">
            <a:normAutofit/>
          </a:bodyPr>
          <a:lstStyle/>
          <a:p>
            <a:pPr rtl="0"/>
            <a:r>
              <a:rPr lang="en-GB" dirty="0"/>
              <a:t>Methodology &amp; Data Collection</a:t>
            </a:r>
          </a:p>
        </p:txBody>
      </p:sp>
      <p:sp>
        <p:nvSpPr>
          <p:cNvPr id="37" name="Content Placeholder 3">
            <a:extLst>
              <a:ext uri="{FF2B5EF4-FFF2-40B4-BE49-F238E27FC236}">
                <a16:creationId xmlns:a16="http://schemas.microsoft.com/office/drawing/2014/main" id="{DCB14E95-9155-2372-F962-333818A740AB}"/>
              </a:ext>
            </a:extLst>
          </p:cNvPr>
          <p:cNvSpPr>
            <a:spLocks noGrp="1"/>
          </p:cNvSpPr>
          <p:nvPr>
            <p:ph idx="1"/>
          </p:nvPr>
        </p:nvSpPr>
        <p:spPr>
          <a:xfrm>
            <a:off x="3659124" y="3009148"/>
            <a:ext cx="4416552" cy="2216986"/>
          </a:xfrm>
        </p:spPr>
        <p:txBody>
          <a:bodyPr>
            <a:normAutofit fontScale="77500" lnSpcReduction="20000"/>
          </a:bodyPr>
          <a:lstStyle/>
          <a:p>
            <a:r>
              <a:rPr lang="en-US" dirty="0"/>
              <a:t>Paradigm: Interpretivist</a:t>
            </a:r>
          </a:p>
          <a:p>
            <a:r>
              <a:rPr lang="en-US" dirty="0"/>
              <a:t>Approach: Qualitative  (Bowen’s, 2009) </a:t>
            </a:r>
          </a:p>
          <a:p>
            <a:r>
              <a:rPr lang="en-US" dirty="0"/>
              <a:t>Tool: Qualitative document analysis of employee reviews, public interviews, and Tesla's published ethics materials</a:t>
            </a:r>
          </a:p>
          <a:p>
            <a:r>
              <a:rPr lang="en-US" dirty="0"/>
              <a:t>Justification: Enables exploration of leadership perception and ethical narratives in accessible real-world data (Flick, 2014), (Creswell, 2018) </a:t>
            </a:r>
          </a:p>
        </p:txBody>
      </p:sp>
      <p:sp>
        <p:nvSpPr>
          <p:cNvPr id="5" name="Slide Number Placeholder 4">
            <a:extLst>
              <a:ext uri="{FF2B5EF4-FFF2-40B4-BE49-F238E27FC236}">
                <a16:creationId xmlns:a16="http://schemas.microsoft.com/office/drawing/2014/main" id="{06B4E214-2330-4B23-B2DE-B23F90535ED4}"/>
              </a:ext>
            </a:extLst>
          </p:cNvPr>
          <p:cNvSpPr>
            <a:spLocks noGrp="1"/>
          </p:cNvSpPr>
          <p:nvPr>
            <p:ph type="sldNum" sz="quarter" idx="12"/>
          </p:nvPr>
        </p:nvSpPr>
        <p:spPr>
          <a:xfrm>
            <a:off x="8610600" y="6356350"/>
            <a:ext cx="2743200" cy="365125"/>
          </a:xfrm>
        </p:spPr>
        <p:txBody>
          <a:bodyPr rtlCol="0" anchor="ctr">
            <a:normAutofit/>
          </a:bodyPr>
          <a:lstStyle/>
          <a:p>
            <a:pPr rtl="0">
              <a:spcAft>
                <a:spcPts val="600"/>
              </a:spcAft>
            </a:pPr>
            <a:fld id="{B5CEABB6-07DC-46E8-9B57-56EC44A396E5}" type="slidenum">
              <a:rPr lang="en-GB" smtClean="0"/>
              <a:pPr rtl="0">
                <a:spcAft>
                  <a:spcPts val="600"/>
                </a:spcAft>
              </a:pPr>
              <a:t>4</a:t>
            </a:fld>
            <a:endParaRPr lang="en-GB"/>
          </a:p>
        </p:txBody>
      </p:sp>
    </p:spTree>
    <p:extLst>
      <p:ext uri="{BB962C8B-B14F-4D97-AF65-F5344CB8AC3E}">
        <p14:creationId xmlns:p14="http://schemas.microsoft.com/office/powerpoint/2010/main" val="3197763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esla Canada rebate claims: Smart as Elon Musk: Tesla floods Canada's EV  rebate program with thousands of claims in final days, equivalent to  selling two cars per minute - The Economic Times">
            <a:extLst>
              <a:ext uri="{FF2B5EF4-FFF2-40B4-BE49-F238E27FC236}">
                <a16:creationId xmlns:a16="http://schemas.microsoft.com/office/drawing/2014/main" id="{2760AF20-F658-F6D5-F245-3A6853C1A2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5"/>
          <a:stretch>
            <a:fillRect/>
          </a:stretch>
        </p:blipFill>
        <p:spPr bwMode="auto">
          <a:xfrm>
            <a:off x="1524" y="10"/>
            <a:ext cx="12188952" cy="6857990"/>
          </a:xfrm>
          <a:prstGeom prst="rect">
            <a:avLst/>
          </a:prstGeom>
          <a:solidFill>
            <a:srgbClr val="FFFFFF"/>
          </a:solidFill>
        </p:spPr>
      </p:pic>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5591102" y="446729"/>
            <a:ext cx="5991298" cy="5436713"/>
          </a:xfrm>
        </p:spPr>
        <p:txBody>
          <a:bodyPr rtlCol="0" anchor="t">
            <a:normAutofit/>
          </a:bodyPr>
          <a:lstStyle/>
          <a:p>
            <a:pPr rtl="0"/>
            <a:r>
              <a:rPr lang="en-GB" dirty="0"/>
              <a:t>Sample, Ethics, Validity &amp; Limitations</a:t>
            </a:r>
          </a:p>
        </p:txBody>
      </p:sp>
      <p:sp>
        <p:nvSpPr>
          <p:cNvPr id="2055" name="Content Placeholder 3">
            <a:extLst>
              <a:ext uri="{FF2B5EF4-FFF2-40B4-BE49-F238E27FC236}">
                <a16:creationId xmlns:a16="http://schemas.microsoft.com/office/drawing/2014/main" id="{125BAE48-3A8E-D9BA-D716-3E701AAC80F5}"/>
              </a:ext>
            </a:extLst>
          </p:cNvPr>
          <p:cNvSpPr>
            <a:spLocks noGrp="1"/>
          </p:cNvSpPr>
          <p:nvPr>
            <p:ph idx="1"/>
          </p:nvPr>
        </p:nvSpPr>
        <p:spPr>
          <a:xfrm>
            <a:off x="6096000" y="2320507"/>
            <a:ext cx="4416552" cy="3069640"/>
          </a:xfrm>
        </p:spPr>
        <p:txBody>
          <a:bodyPr>
            <a:normAutofit/>
          </a:bodyPr>
          <a:lstStyle/>
          <a:p>
            <a:r>
              <a:rPr lang="en-US" sz="1800" dirty="0"/>
              <a:t>Sample:  Secondary data from Glassdoor, media interviews, and public company statements (Yin, 2018)</a:t>
            </a:r>
          </a:p>
          <a:p>
            <a:r>
              <a:rPr lang="en-US" sz="1800" dirty="0"/>
              <a:t>Ethics: Proper citation, </a:t>
            </a:r>
            <a:r>
              <a:rPr lang="en-US" sz="1800" dirty="0" err="1"/>
              <a:t>anonymisation</a:t>
            </a:r>
            <a:r>
              <a:rPr lang="en-US" sz="1800" dirty="0"/>
              <a:t> of review content (Wiles, 2013)</a:t>
            </a:r>
          </a:p>
          <a:p>
            <a:r>
              <a:rPr lang="en-US" sz="1800" dirty="0"/>
              <a:t>Validity: Triangulation across multiple sources (Patton, 2015)</a:t>
            </a:r>
          </a:p>
          <a:p>
            <a:r>
              <a:rPr lang="en-US" sz="1800" dirty="0"/>
              <a:t>Limitations: No direct control over data quality or context </a:t>
            </a:r>
          </a:p>
        </p:txBody>
      </p:sp>
      <p:sp>
        <p:nvSpPr>
          <p:cNvPr id="7" name="Slide Number Placeholder 6">
            <a:extLst>
              <a:ext uri="{FF2B5EF4-FFF2-40B4-BE49-F238E27FC236}">
                <a16:creationId xmlns:a16="http://schemas.microsoft.com/office/drawing/2014/main" id="{09DFFA6E-5749-4A02-AB2E-8856A55ED7B8}"/>
              </a:ext>
            </a:extLst>
          </p:cNvPr>
          <p:cNvSpPr>
            <a:spLocks noGrp="1"/>
          </p:cNvSpPr>
          <p:nvPr>
            <p:ph type="sldNum" sz="quarter" idx="12"/>
          </p:nvPr>
        </p:nvSpPr>
        <p:spPr>
          <a:xfrm>
            <a:off x="8610600" y="6356350"/>
            <a:ext cx="2743200" cy="365125"/>
          </a:xfrm>
        </p:spPr>
        <p:txBody>
          <a:bodyPr rtlCol="0" anchor="ctr">
            <a:normAutofit/>
          </a:bodyPr>
          <a:lstStyle/>
          <a:p>
            <a:pPr rtl="0">
              <a:spcAft>
                <a:spcPts val="600"/>
              </a:spcAft>
            </a:pPr>
            <a:fld id="{B5CEABB6-07DC-46E8-9B57-56EC44A396E5}" type="slidenum">
              <a:rPr lang="en-GB" smtClean="0"/>
              <a:pPr rtl="0">
                <a:spcAft>
                  <a:spcPts val="600"/>
                </a:spcAft>
              </a:pPr>
              <a:t>5</a:t>
            </a:fld>
            <a:endParaRPr lang="en-GB"/>
          </a:p>
        </p:txBody>
      </p:sp>
      <p:sp>
        <p:nvSpPr>
          <p:cNvPr id="4" name="TextBox 3">
            <a:extLst>
              <a:ext uri="{FF2B5EF4-FFF2-40B4-BE49-F238E27FC236}">
                <a16:creationId xmlns:a16="http://schemas.microsoft.com/office/drawing/2014/main" id="{4D186D72-5B71-7AE6-020C-D8027199F81D}"/>
              </a:ext>
            </a:extLst>
          </p:cNvPr>
          <p:cNvSpPr txBox="1"/>
          <p:nvPr/>
        </p:nvSpPr>
        <p:spPr>
          <a:xfrm>
            <a:off x="0" y="77397"/>
            <a:ext cx="6142534" cy="261610"/>
          </a:xfrm>
          <a:prstGeom prst="rect">
            <a:avLst/>
          </a:prstGeom>
          <a:noFill/>
        </p:spPr>
        <p:txBody>
          <a:bodyPr wrap="square">
            <a:spAutoFit/>
          </a:bodyPr>
          <a:lstStyle/>
          <a:p>
            <a:r>
              <a:rPr lang="en-GB" sz="1100" dirty="0">
                <a:solidFill>
                  <a:schemeClr val="bg1"/>
                </a:solidFill>
              </a:rPr>
              <a:t>(The Feed, 2025)</a:t>
            </a:r>
          </a:p>
        </p:txBody>
      </p:sp>
    </p:spTree>
    <p:extLst>
      <p:ext uri="{BB962C8B-B14F-4D97-AF65-F5344CB8AC3E}">
        <p14:creationId xmlns:p14="http://schemas.microsoft.com/office/powerpoint/2010/main" val="3153892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1066800" y="1500288"/>
            <a:ext cx="10058400" cy="565265"/>
          </a:xfrm>
        </p:spPr>
        <p:txBody>
          <a:bodyPr rtlCol="0">
            <a:normAutofit/>
          </a:bodyPr>
          <a:lstStyle/>
          <a:p>
            <a:pPr rtl="0"/>
            <a:r>
              <a:rPr lang="en-GB" dirty="0"/>
              <a:t>Timeline</a:t>
            </a:r>
          </a:p>
        </p:txBody>
      </p:sp>
      <p:sp>
        <p:nvSpPr>
          <p:cNvPr id="7" name="Slide Number Placeholder 6">
            <a:extLst>
              <a:ext uri="{FF2B5EF4-FFF2-40B4-BE49-F238E27FC236}">
                <a16:creationId xmlns:a16="http://schemas.microsoft.com/office/drawing/2014/main" id="{3235D3B1-302E-4611-8FB6-958884D2C8A7}"/>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a:t>6</a:t>
            </a:fld>
            <a:endParaRPr lang="en-GB"/>
          </a:p>
        </p:txBody>
      </p:sp>
      <p:pic>
        <p:nvPicPr>
          <p:cNvPr id="4" name="Picture 3">
            <a:extLst>
              <a:ext uri="{FF2B5EF4-FFF2-40B4-BE49-F238E27FC236}">
                <a16:creationId xmlns:a16="http://schemas.microsoft.com/office/drawing/2014/main" id="{83A0E12F-2EC8-C1CE-A7A8-AF633E79B764}"/>
              </a:ext>
            </a:extLst>
          </p:cNvPr>
          <p:cNvPicPr>
            <a:picLocks noChangeAspect="1"/>
          </p:cNvPicPr>
          <p:nvPr/>
        </p:nvPicPr>
        <p:blipFill>
          <a:blip r:embed="rId3"/>
          <a:stretch>
            <a:fillRect/>
          </a:stretch>
        </p:blipFill>
        <p:spPr>
          <a:xfrm>
            <a:off x="2454726" y="2167129"/>
            <a:ext cx="7471051" cy="1362548"/>
          </a:xfrm>
          <a:prstGeom prst="rect">
            <a:avLst/>
          </a:prstGeom>
        </p:spPr>
      </p:pic>
      <p:sp>
        <p:nvSpPr>
          <p:cNvPr id="5" name="Title 1">
            <a:extLst>
              <a:ext uri="{FF2B5EF4-FFF2-40B4-BE49-F238E27FC236}">
                <a16:creationId xmlns:a16="http://schemas.microsoft.com/office/drawing/2014/main" id="{BF2B0AD0-7C11-33CC-9747-CD81187E694D}"/>
              </a:ext>
            </a:extLst>
          </p:cNvPr>
          <p:cNvSpPr txBox="1">
            <a:spLocks/>
          </p:cNvSpPr>
          <p:nvPr/>
        </p:nvSpPr>
        <p:spPr>
          <a:xfrm>
            <a:off x="1066800" y="3529677"/>
            <a:ext cx="10058400" cy="565265"/>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GB" dirty="0"/>
              <a:t>Expected Contribution</a:t>
            </a:r>
          </a:p>
        </p:txBody>
      </p:sp>
      <p:sp>
        <p:nvSpPr>
          <p:cNvPr id="6" name="Content Placeholder 3">
            <a:extLst>
              <a:ext uri="{FF2B5EF4-FFF2-40B4-BE49-F238E27FC236}">
                <a16:creationId xmlns:a16="http://schemas.microsoft.com/office/drawing/2014/main" id="{F60AA6FD-22F8-C4C9-6375-75F2EF486AAB}"/>
              </a:ext>
            </a:extLst>
          </p:cNvPr>
          <p:cNvSpPr txBox="1">
            <a:spLocks/>
          </p:cNvSpPr>
          <p:nvPr/>
        </p:nvSpPr>
        <p:spPr>
          <a:xfrm>
            <a:off x="2454726" y="4099147"/>
            <a:ext cx="8308286" cy="1874532"/>
          </a:xfrm>
          <a:prstGeom prst="rect">
            <a:avLst/>
          </a:prstGeom>
        </p:spPr>
        <p:txBody>
          <a:bodyPr vert="horz" lIns="91440" tIns="45720" rIns="91440" bIns="45720" rtlCol="0">
            <a:normAutofit/>
          </a:bodyPr>
          <a:lstStyle>
            <a:lvl1pPr marL="0" indent="0" algn="l" defTabSz="914400" rtl="0" eaLnBrk="1" latinLnBrk="0" hangingPunct="1">
              <a:lnSpc>
                <a:spcPts val="2200"/>
              </a:lnSpc>
              <a:spcBef>
                <a:spcPts val="1000"/>
              </a:spcBef>
              <a:buFont typeface="Arial" panose="020B0604020202020204" pitchFamily="34" charset="0"/>
              <a:buNone/>
              <a:defRPr sz="1400" kern="1200">
                <a:solidFill>
                  <a:schemeClr val="tx1"/>
                </a:solidFill>
                <a:latin typeface="+mn-lt"/>
                <a:ea typeface="+mn-ea"/>
                <a:cs typeface="+mn-cs"/>
              </a:defRPr>
            </a:lvl1pPr>
            <a:lvl2pPr marL="4572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2pPr>
            <a:lvl3pPr marL="9144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3pPr>
            <a:lvl4pPr marL="13716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l" defTabSz="914400" rtl="0" eaLnBrk="1" latinLnBrk="0" hangingPunct="1">
              <a:lnSpc>
                <a:spcPts val="22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US" dirty="0"/>
              <a:t>Offers insight into how ethical leadership is perceived in high-growth tech firms</a:t>
            </a:r>
          </a:p>
          <a:p>
            <a:pPr marL="285750" indent="-285750">
              <a:buFont typeface="Arial" panose="020B0604020202020204" pitchFamily="34" charset="0"/>
              <a:buChar char="•"/>
            </a:pPr>
            <a:r>
              <a:rPr lang="en-US" dirty="0"/>
              <a:t>Contributes to academic understanding of leadership </a:t>
            </a:r>
            <a:r>
              <a:rPr lang="en-US" dirty="0" err="1"/>
              <a:t>behaviour</a:t>
            </a:r>
            <a:r>
              <a:rPr lang="en-US" dirty="0"/>
              <a:t> under media scrutiny</a:t>
            </a:r>
          </a:p>
          <a:p>
            <a:pPr marL="285750" indent="-285750">
              <a:buFont typeface="Arial" panose="020B0604020202020204" pitchFamily="34" charset="0"/>
              <a:buChar char="•"/>
            </a:pPr>
            <a:r>
              <a:rPr lang="en-US" dirty="0"/>
              <a:t>Supports development of leadership ethics training and HR policies</a:t>
            </a:r>
          </a:p>
          <a:p>
            <a:pPr marL="285750" indent="-285750">
              <a:buFont typeface="Arial" panose="020B0604020202020204" pitchFamily="34" charset="0"/>
              <a:buChar char="•"/>
            </a:pPr>
            <a:r>
              <a:rPr lang="en-US" dirty="0"/>
              <a:t>Demonstrates the use of document analysis as a practical methodology for restricted-access </a:t>
            </a:r>
            <a:r>
              <a:rPr lang="en-US" dirty="0" err="1"/>
              <a:t>organisations</a:t>
            </a:r>
            <a:endParaRPr lang="en-US" dirty="0"/>
          </a:p>
          <a:p>
            <a:pPr marL="285750" indent="-285750">
              <a:buFont typeface="Arial" panose="020B0604020202020204" pitchFamily="34" charset="0"/>
              <a:buChar char="•"/>
            </a:pPr>
            <a:endParaRPr lang="en-US" dirty="0"/>
          </a:p>
        </p:txBody>
      </p:sp>
      <p:sp>
        <p:nvSpPr>
          <p:cNvPr id="11" name="Rectangle 2">
            <a:extLst>
              <a:ext uri="{FF2B5EF4-FFF2-40B4-BE49-F238E27FC236}">
                <a16:creationId xmlns:a16="http://schemas.microsoft.com/office/drawing/2014/main" id="{C620E5D0-8746-BE3A-F39D-A8352CCF107F}"/>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Offers insight into how ethical leadership is perceived in high-growth tech firms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Rectangle 3">
            <a:extLst>
              <a:ext uri="{FF2B5EF4-FFF2-40B4-BE49-F238E27FC236}">
                <a16:creationId xmlns:a16="http://schemas.microsoft.com/office/drawing/2014/main" id="{B3AEDB2D-DE66-0094-C37D-96253DEAC9DD}"/>
              </a:ext>
            </a:extLst>
          </p:cNvPr>
          <p:cNvSpPr>
            <a:spLocks noChangeArrowheads="1"/>
          </p:cNvSpPr>
          <p:nvPr/>
        </p:nvSpPr>
        <p:spPr bwMode="auto">
          <a:xfrm>
            <a:off x="-786064" y="-1977189"/>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Offers insight into how ethical leadership is perceived in high-growth tech firms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17045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14">
            <a:extLst>
              <a:ext uri="{FF2B5EF4-FFF2-40B4-BE49-F238E27FC236}">
                <a16:creationId xmlns:a16="http://schemas.microsoft.com/office/drawing/2014/main" id="{F2972BE2-7DA8-5D87-5DB4-690B5376EBA6}"/>
              </a:ext>
            </a:extLst>
          </p:cNvPr>
          <p:cNvSpPr>
            <a:spLocks noGrp="1"/>
          </p:cNvSpPr>
          <p:nvPr>
            <p:ph type="sldNum" sz="quarter" idx="12"/>
          </p:nvPr>
        </p:nvSpPr>
        <p:spPr/>
        <p:txBody>
          <a:bodyPr/>
          <a:lstStyle/>
          <a:p>
            <a:pPr rtl="0"/>
            <a:fld id="{B5CEABB6-07DC-46E8-9B57-56EC44A396E5}" type="slidenum">
              <a:rPr lang="en-GB" noProof="0" smtClean="0"/>
              <a:pPr rtl="0"/>
              <a:t>7</a:t>
            </a:fld>
            <a:endParaRPr lang="en-GB" noProof="0"/>
          </a:p>
        </p:txBody>
      </p:sp>
      <p:sp>
        <p:nvSpPr>
          <p:cNvPr id="24" name="Rectangle 1">
            <a:extLst>
              <a:ext uri="{FF2B5EF4-FFF2-40B4-BE49-F238E27FC236}">
                <a16:creationId xmlns:a16="http://schemas.microsoft.com/office/drawing/2014/main" id="{803E68DA-7C48-CDFF-B74D-C7D57DF3D6D5}"/>
              </a:ext>
            </a:extLst>
          </p:cNvPr>
          <p:cNvSpPr>
            <a:spLocks noChangeArrowheads="1"/>
          </p:cNvSpPr>
          <p:nvPr/>
        </p:nvSpPr>
        <p:spPr bwMode="auto">
          <a:xfrm>
            <a:off x="0" y="650506"/>
            <a:ext cx="8450178" cy="48230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Aljazeera (n.d.).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Tesla profits surge as EV maker races past rising material costs</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www.aljazeera.com. Available at: https://www.aljazeera.com/economy/2022/4/20/tesla-profits-surge-as-ev-maker-races-past-rising-material-costs [Accessed 2 Jun. 2025]. (image).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Alvarez , S. (2022).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Elon Musk essay explains rationale behind Optimus (Tesla Bot) design</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TESLARATI. Available at: https://www.teslarati.com/elon-musk-essay-explains-tesla-bot-optimus-design/ [Accessed 2 Jun. 2025]. (image).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Bowen, G.A. (2009). Document Analysis as a Qualitative Research Method.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Qualitative Research Journal</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9(2), pp.27–40. </a:t>
            </a:r>
            <a:r>
              <a:rPr kumimoji="0" lang="en-US" altLang="en-US" sz="105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://doi.org/10.3316/QRJ0902027.</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Brown, M.E. and Treviño, L.K. (2006). Ethical leadership: a Review and Future Directions.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Leadership Quarterly</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17(6), pp.595–616. </a:t>
            </a:r>
            <a:r>
              <a:rPr kumimoji="0" lang="en-US" altLang="en-US" sz="105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://doi.org/10.1016/j.leaqua.2006.10.004.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Creswell, J.W. and Creswell, J.D. (2017).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Research Design: Qualitative, Quantitative, and Mixed Methods Approaches</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Google Books</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SAGE Publications. Available at: </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
              </a:rPr>
              <a:t>https://books.google.co.uk/books/about/Research_Design.html?id=335ZDwAAQBAJ&amp;redir_esc=y</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Flick, U. (2017).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 Introduction to Qualitative Research</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Google Books. Available at: https://books.google.co.uk/books/about/An_Introduction_to_Qualitative_Research.html?id=HexhAwAAQBAJ&amp;redir_esc=y [Accessed 4 Jun.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Kay, G. (2025).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Recording reveals what Tesla trainer told staff about company culture</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Business Insider. Available at: https://www.businessinsider.com/tesla-burnout-factory-shutdown-worker-culture-training-2025-5 [Accessed 4 Jun.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Patton, M.Q. (2019).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Qualitative Research &amp; Evaluation Methods</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Sagepub.com. Available at: https://collegepublishing.sagepub.com/products/qualitative-research-evaluation-methods-4-232962 [Accessed 5 Jun.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Feed (2025).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Smart as Elon Musk: Tesla floods Canada’s EV rebate program with thousands of claims in final days, </a:t>
            </a:r>
            <a:r>
              <a:rPr kumimoji="0" lang="en-US" altLang="en-US" sz="105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equiva</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The Economic Times. Available at: https://economictimes.indiatimes.com/news/international/us/smart-as-elon-musk-tesla-floods-canadas-ev-rebate-program-with-thousands-of-claims-in-final-days-equivalent-to-selling-two-cars-per-minute/articleshow/119544477.cms?from=mdr [Accessed 3 Jun. 2025]. (image).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Wiles, R. (2013).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What Are Qualitative Research ethics?</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Bloomsbury Academic.</a:t>
            </a:r>
            <a:endParaRPr kumimoji="0" lang="en-US" altLang="en-US" sz="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Yin, R.K. (2017).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Case Study Research and Applications</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Sagepub.com. Available at: https://collegepublishing.sagepub.com/products/case-study-research-and-applications-6-250150 [Accessed 5 Jun. 2025].</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59246413"/>
      </p:ext>
    </p:extLst>
  </p:cSld>
  <p:clrMapOvr>
    <a:masterClrMapping/>
  </p:clrMapOvr>
</p:sld>
</file>

<file path=ppt/theme/theme1.xml><?xml version="1.0" encoding="utf-8"?>
<a:theme xmlns:a="http://schemas.openxmlformats.org/drawingml/2006/main" name="Office Theme">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87_TF10081922_Win32" id="{66AC0917-446A-46BE-9F52-5693D6540492}" vid="{6B5A5346-71CF-4A1B-B74D-6549F6A753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CC3022A-70F1-4B7E-97CD-F6F1ACAD797D}">
  <ds:schemaRefs>
    <ds:schemaRef ds:uri="http://schemas.microsoft.com/sharepoint/v3/contenttype/forms"/>
  </ds:schemaRefs>
</ds:datastoreItem>
</file>

<file path=customXml/itemProps2.xml><?xml version="1.0" encoding="utf-8"?>
<ds:datastoreItem xmlns:ds="http://schemas.openxmlformats.org/officeDocument/2006/customXml" ds:itemID="{CE94EF9C-37D7-43D3-8ABF-F4762A9116D8}">
  <ds:schemaRefs>
    <ds:schemaRef ds:uri="http://schemas.microsoft.com/office/2006/documentManagement/types"/>
    <ds:schemaRef ds:uri="230e9df3-be65-4c73-a93b-d1236ebd677e"/>
    <ds:schemaRef ds:uri="http://schemas.openxmlformats.org/package/2006/metadata/core-properties"/>
    <ds:schemaRef ds:uri="http://schemas.microsoft.com/sharepoint/v3"/>
    <ds:schemaRef ds:uri="http://purl.org/dc/terms/"/>
    <ds:schemaRef ds:uri="http://purl.org/dc/dcmitype/"/>
    <ds:schemaRef ds:uri="http://purl.org/dc/elements/1.1/"/>
    <ds:schemaRef ds:uri="71af3243-3dd4-4a8d-8c0d-dd76da1f02a5"/>
    <ds:schemaRef ds:uri="16c05727-aa75-4e4a-9b5f-8a80a1165891"/>
    <ds:schemaRef ds:uri="http://www.w3.org/XML/1998/namespace"/>
    <ds:schemaRef ds:uri="http://schemas.microsoft.com/office/infopath/2007/PartnerControls"/>
    <ds:schemaRef ds:uri="http://schemas.microsoft.com/office/2006/metadata/properties"/>
  </ds:schemaRefs>
</ds:datastoreItem>
</file>

<file path=customXml/itemProps3.xml><?xml version="1.0" encoding="utf-8"?>
<ds:datastoreItem xmlns:ds="http://schemas.openxmlformats.org/officeDocument/2006/customXml" ds:itemID="{C275A5AD-EC1E-483F-AF0B-4636A5C229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{AA9184EB-F84B-4663-BDB9-7E260B1B02C2}tf10081922_win32</Template>
  <TotalTime>190</TotalTime>
  <Words>1608</Words>
  <Application>Microsoft Office PowerPoint</Application>
  <PresentationFormat>Widescreen</PresentationFormat>
  <Paragraphs>89</Paragraphs>
  <Slides>7</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Aptos</vt:lpstr>
      <vt:lpstr>Arial</vt:lpstr>
      <vt:lpstr>Calibri</vt:lpstr>
      <vt:lpstr>Quire Sans Pro Light</vt:lpstr>
      <vt:lpstr>Times New Roman</vt:lpstr>
      <vt:lpstr>Tisa Offc Serif Pro</vt:lpstr>
      <vt:lpstr>Office Theme</vt:lpstr>
      <vt:lpstr>Research Proposal - Evaluating the Ethical Leadership Practices in High-Growth Tech Firms: A Case of Tesla</vt:lpstr>
      <vt:lpstr>Background &amp; Rationale</vt:lpstr>
      <vt:lpstr>Research Aim, Objectives &amp; Question </vt:lpstr>
      <vt:lpstr>Methodology &amp; Data Collection</vt:lpstr>
      <vt:lpstr>Sample, Ethics, Validity &amp; Limitations</vt:lpstr>
      <vt:lpstr>Timeline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Elena Pruteanu</dc:creator>
  <cp:lastModifiedBy>David Pruteanu</cp:lastModifiedBy>
  <cp:revision>11</cp:revision>
  <dcterms:created xsi:type="dcterms:W3CDTF">2025-06-05T16:21:30Z</dcterms:created>
  <dcterms:modified xsi:type="dcterms:W3CDTF">2025-06-12T19:13:36Z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