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57" r:id="rId3"/>
    <p:sldId id="278" r:id="rId4"/>
    <p:sldId id="279" r:id="rId5"/>
    <p:sldId id="280" r:id="rId6"/>
    <p:sldId id="258" r:id="rId7"/>
    <p:sldId id="259" r:id="rId8"/>
    <p:sldId id="260" r:id="rId9"/>
    <p:sldId id="270" r:id="rId10"/>
    <p:sldId id="262" r:id="rId11"/>
    <p:sldId id="263" r:id="rId12"/>
    <p:sldId id="276" r:id="rId13"/>
    <p:sldId id="265" r:id="rId14"/>
    <p:sldId id="266" r:id="rId15"/>
    <p:sldId id="267" r:id="rId16"/>
    <p:sldId id="268" r:id="rId17"/>
    <p:sldId id="277"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5A483-4640-3AA5-4F20-083C63C5593B}" v="4082" dt="2022-11-13T17:29:36.793"/>
    <p1510:client id="{2F0A4FA6-C251-ACC4-7482-1872A550AEB2}" v="1" dt="2022-11-08T17:18:43.422"/>
    <p1510:client id="{303258B2-7214-2DD8-002F-9B7D80800610}" v="109" dt="2022-11-01T11:49:48.713"/>
    <p1510:client id="{3DB62D22-8EB4-97C9-88BF-B482B6C1F440}" v="2" dt="2022-11-09T11:50:24.024"/>
    <p1510:client id="{6AB8FF93-182D-67C0-4D72-FA24619E0725}" v="4" dt="2022-11-12T16:02:03.399"/>
    <p1510:client id="{6C7C919E-D4AB-2056-D3E9-E9C81B32A494}" v="38" dt="2022-11-02T17:24:22.102"/>
    <p1510:client id="{70FF36A3-015A-E9A2-4FC5-1DFD01AEB866}" v="153" dt="2022-11-09T13:01:56.490"/>
    <p1510:client id="{71D1EF18-701D-C0A5-0BAD-435AD6842444}" v="1274" dt="2022-11-02T14:08:47.094"/>
    <p1510:client id="{79E4BD45-87FD-4898-BE89-CDB5842B1DE5}" v="3" dt="2022-10-26T16:46:01.874"/>
    <p1510:client id="{8E252099-41B2-7DF8-AD0F-FBED8F018357}" v="2" dt="2022-11-02T17:17:11.783"/>
    <p1510:client id="{9C76CC3B-1380-FB73-E6C6-78AA5AA773F7}" v="693" dt="2022-11-01T11:34:49.747"/>
    <p1510:client id="{D181A028-1736-EBB3-1D95-9909316AAC5D}" v="40" dt="2022-11-08T11:57:10.330"/>
    <p1510:client id="{DAE0DA57-0CAE-5186-1A90-FA7E93AC0134}" v="14" dt="2022-10-26T21:35:16.973"/>
    <p1510:client id="{DCB2E637-77C7-AEE6-67A5-7300C8B4832C}" v="321" dt="2022-10-31T22:20:46.676"/>
    <p1510:client id="{DCFF378E-B46B-122E-05CC-703FF1768C76}" v="926" dt="2022-11-13T15:07:56.965"/>
    <p1510:client id="{E75F30C0-76B8-D681-E51A-2D4E2F4473EF}" v="24" dt="2022-10-29T17:44:14.903"/>
    <p1510:client id="{E9C31C29-E4F5-0B15-A0D0-3A1448AB3C73}" v="80" dt="2022-11-03T22:36:10.765"/>
    <p1510:client id="{FED0B51E-3F90-C87D-0D17-30356807DECD}" v="2" dt="2022-11-08T17:53:55.4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8C0A46-1C35-4338-9CD8-5F4B9397490D}"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C4381-CD82-4FDE-B819-05B065DDEAEE}" type="slidenum">
              <a:rPr lang="en-GB" smtClean="0"/>
              <a:t>‹#›</a:t>
            </a:fld>
            <a:endParaRPr lang="en-GB"/>
          </a:p>
        </p:txBody>
      </p:sp>
    </p:spTree>
    <p:extLst>
      <p:ext uri="{BB962C8B-B14F-4D97-AF65-F5344CB8AC3E}">
        <p14:creationId xmlns:p14="http://schemas.microsoft.com/office/powerpoint/2010/main" val="3071057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5C4381-CD82-4FDE-B819-05B065DDEAEE}" type="slidenum">
              <a:rPr lang="en-GB" smtClean="0"/>
              <a:t>11</a:t>
            </a:fld>
            <a:endParaRPr lang="en-GB"/>
          </a:p>
        </p:txBody>
      </p:sp>
    </p:spTree>
    <p:extLst>
      <p:ext uri="{BB962C8B-B14F-4D97-AF65-F5344CB8AC3E}">
        <p14:creationId xmlns:p14="http://schemas.microsoft.com/office/powerpoint/2010/main" val="3982255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11/13/2022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459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540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344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9313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11/13/2022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5214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11/13/2022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6389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11/13/2022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31909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1059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0375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1597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777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25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73578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11/13/2022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804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11/13/2022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21336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5977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4310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11/13/2022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555941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clipart-library.com/clipart/98766.htm" TargetMode="External"/><Relationship Id="rId3" Type="http://schemas.openxmlformats.org/officeDocument/2006/relationships/hyperlink" Target="http://clipart-library.com/clipart/child-clip-art-19.htm" TargetMode="External"/><Relationship Id="rId7" Type="http://schemas.openxmlformats.org/officeDocument/2006/relationships/hyperlink" Target="http://clipart-library.com/clipart/536711.htm" TargetMode="External"/><Relationship Id="rId2" Type="http://schemas.openxmlformats.org/officeDocument/2006/relationships/hyperlink" Target="http://clipart-library.com/clipart/8izb4d4ip.htm" TargetMode="External"/><Relationship Id="rId1" Type="http://schemas.openxmlformats.org/officeDocument/2006/relationships/slideLayout" Target="../slideLayouts/slideLayout2.xml"/><Relationship Id="rId6" Type="http://schemas.openxmlformats.org/officeDocument/2006/relationships/hyperlink" Target="https://www.smartbugmedia.com/blog/marketing-audit" TargetMode="External"/><Relationship Id="rId5" Type="http://schemas.openxmlformats.org/officeDocument/2006/relationships/hyperlink" Target="http://clipart-library.com/clip-art/gender-symbols-transparent-25.htm" TargetMode="External"/><Relationship Id="rId4" Type="http://schemas.openxmlformats.org/officeDocument/2006/relationships/hyperlink" Target="http://clipart-library.com/clipart/n797544.htm" TargetMode="External"/><Relationship Id="rId9" Type="http://schemas.openxmlformats.org/officeDocument/2006/relationships/hyperlink" Target="https://www.gov.uk/government/publications/rates-and-allowances-national-insurance-contributions/rates-and-allowances-national-insurance-contribu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9" name="Rectangle 5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Oval 5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1" name="Oval 60">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2" name="Oval 61">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62">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4" name="Oval 63">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5"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67"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9" name="Rectangle 68">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D0E3925-EE67-C96D-7AE9-5274334BC584}"/>
              </a:ext>
            </a:extLst>
          </p:cNvPr>
          <p:cNvSpPr>
            <a:spLocks noGrp="1"/>
          </p:cNvSpPr>
          <p:nvPr>
            <p:ph type="ctrTitle"/>
          </p:nvPr>
        </p:nvSpPr>
        <p:spPr>
          <a:xfrm>
            <a:off x="1717795" y="947691"/>
            <a:ext cx="8761413" cy="706964"/>
          </a:xfrm>
        </p:spPr>
        <p:txBody>
          <a:bodyPr vert="horz" lIns="91440" tIns="45720" rIns="91440" bIns="45720" rtlCol="0" anchor="ctr">
            <a:noAutofit/>
          </a:bodyPr>
          <a:lstStyle/>
          <a:p>
            <a:pPr algn="ctr">
              <a:lnSpc>
                <a:spcPct val="90000"/>
              </a:lnSpc>
            </a:pPr>
            <a:r>
              <a:rPr lang="en-US" sz="3600" b="1" spc="700"/>
              <a:t>Business</a:t>
            </a:r>
            <a:br>
              <a:rPr lang="en-US" sz="3600" b="1" spc="700"/>
            </a:br>
            <a:r>
              <a:rPr lang="en-US" sz="3600" b="1" spc="700"/>
              <a:t>Plan</a:t>
            </a:r>
            <a:endParaRPr lang="en-US"/>
          </a:p>
        </p:txBody>
      </p:sp>
      <p:sp>
        <p:nvSpPr>
          <p:cNvPr id="3" name="Subtitle 2">
            <a:extLst>
              <a:ext uri="{FF2B5EF4-FFF2-40B4-BE49-F238E27FC236}">
                <a16:creationId xmlns:a16="http://schemas.microsoft.com/office/drawing/2014/main" id="{4270AD3D-5787-E7C4-3551-58BD869A7DB7}"/>
              </a:ext>
            </a:extLst>
          </p:cNvPr>
          <p:cNvSpPr>
            <a:spLocks noGrp="1"/>
          </p:cNvSpPr>
          <p:nvPr>
            <p:ph type="subTitle" idx="1"/>
          </p:nvPr>
        </p:nvSpPr>
        <p:spPr>
          <a:xfrm>
            <a:off x="825910" y="2603500"/>
            <a:ext cx="3810099" cy="3416300"/>
          </a:xfrm>
        </p:spPr>
        <p:txBody>
          <a:bodyPr vert="horz" lIns="91440" tIns="45720" rIns="91440" bIns="45720" rtlCol="0" anchor="ctr">
            <a:normAutofit/>
          </a:bodyPr>
          <a:lstStyle/>
          <a:p>
            <a:pPr>
              <a:lnSpc>
                <a:spcPct val="90000"/>
              </a:lnSpc>
            </a:pPr>
            <a:r>
              <a:rPr lang="en-US" altLang="en-US" sz="1600" b="1">
                <a:solidFill>
                  <a:schemeClr val="tx1">
                    <a:lumMod val="95000"/>
                    <a:lumOff val="5000"/>
                  </a:schemeClr>
                </a:solidFill>
                <a:latin typeface="Century Gothic"/>
                <a:cs typeface="Calibri"/>
              </a:rPr>
              <a:t>Title: </a:t>
            </a:r>
            <a:r>
              <a:rPr lang="en-US" altLang="en-US" sz="1600">
                <a:solidFill>
                  <a:schemeClr val="tx1">
                    <a:lumMod val="95000"/>
                    <a:lumOff val="5000"/>
                  </a:schemeClr>
                </a:solidFill>
                <a:latin typeface="Century Gothic"/>
                <a:cs typeface="Calibri"/>
              </a:rPr>
              <a:t>Beauty on the way</a:t>
            </a:r>
            <a:endParaRPr lang="en-US" sz="1600">
              <a:solidFill>
                <a:schemeClr val="tx1">
                  <a:lumMod val="95000"/>
                  <a:lumOff val="5000"/>
                </a:schemeClr>
              </a:solidFill>
              <a:latin typeface="Century Gothic"/>
              <a:cs typeface="Calibri"/>
            </a:endParaRPr>
          </a:p>
          <a:p>
            <a:pPr>
              <a:lnSpc>
                <a:spcPct val="90000"/>
              </a:lnSpc>
            </a:pPr>
            <a:r>
              <a:rPr lang="en-US" altLang="en-US" sz="1600" b="1">
                <a:solidFill>
                  <a:schemeClr val="tx1">
                    <a:lumMod val="95000"/>
                    <a:lumOff val="5000"/>
                  </a:schemeClr>
                </a:solidFill>
                <a:latin typeface="Century Gothic"/>
                <a:cs typeface="Calibri"/>
              </a:rPr>
              <a:t>Student Names and ID Number: </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Iunsiya Hussain 2024760</a:t>
            </a:r>
            <a:endParaRPr lang="en-US" sz="1600">
              <a:solidFill>
                <a:schemeClr val="tx1">
                  <a:lumMod val="95000"/>
                  <a:lumOff val="5000"/>
                </a:schemeClr>
              </a:solidFill>
              <a:latin typeface="Century Gothic"/>
              <a:cs typeface="Calibri"/>
            </a:endParaRPr>
          </a:p>
          <a:p>
            <a:pPr>
              <a:lnSpc>
                <a:spcPct val="90000"/>
              </a:lnSpc>
              <a:buFont typeface="Wingdings 3" charset="2"/>
              <a:buChar char=""/>
            </a:pPr>
            <a:r>
              <a:rPr lang="en-US" altLang="en-US" sz="1600">
                <a:solidFill>
                  <a:schemeClr val="tx1">
                    <a:lumMod val="95000"/>
                    <a:lumOff val="5000"/>
                  </a:schemeClr>
                </a:solidFill>
                <a:latin typeface="Century Gothic"/>
                <a:cs typeface="Calibri"/>
              </a:rPr>
              <a:t>Frida Izabella tac 2118358</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Claudia ilie 1816378</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SANA Arif 2116663</a:t>
            </a:r>
          </a:p>
          <a:p>
            <a:pPr>
              <a:lnSpc>
                <a:spcPct val="90000"/>
              </a:lnSpc>
            </a:pPr>
            <a:r>
              <a:rPr lang="en-US" altLang="en-US" sz="1600" b="1">
                <a:solidFill>
                  <a:schemeClr val="tx1">
                    <a:lumMod val="95000"/>
                    <a:lumOff val="5000"/>
                  </a:schemeClr>
                </a:solidFill>
                <a:latin typeface="Century Gothic"/>
                <a:cs typeface="Calibri"/>
              </a:rPr>
              <a:t>Group: </a:t>
            </a:r>
            <a:r>
              <a:rPr lang="en-US" altLang="en-US" sz="1600">
                <a:solidFill>
                  <a:schemeClr val="tx1">
                    <a:lumMod val="95000"/>
                    <a:lumOff val="5000"/>
                  </a:schemeClr>
                </a:solidFill>
                <a:latin typeface="Century Gothic"/>
                <a:cs typeface="Calibri"/>
              </a:rPr>
              <a:t>BMSW4006</a:t>
            </a:r>
          </a:p>
          <a:p>
            <a:pPr>
              <a:lnSpc>
                <a:spcPct val="90000"/>
              </a:lnSpc>
            </a:pPr>
            <a:r>
              <a:rPr lang="en-US" altLang="en-US" sz="1600" b="1">
                <a:solidFill>
                  <a:schemeClr val="tx1">
                    <a:lumMod val="95000"/>
                    <a:lumOff val="5000"/>
                  </a:schemeClr>
                </a:solidFill>
                <a:latin typeface="Century Gothic"/>
                <a:cs typeface="Calibri"/>
              </a:rPr>
              <a:t>Lecturer Name: </a:t>
            </a:r>
            <a:r>
              <a:rPr lang="en-US" altLang="en-US" sz="1600">
                <a:solidFill>
                  <a:schemeClr val="tx1">
                    <a:lumMod val="95000"/>
                    <a:lumOff val="5000"/>
                  </a:schemeClr>
                </a:solidFill>
                <a:latin typeface="Century Gothic"/>
                <a:cs typeface="Calibri"/>
              </a:rPr>
              <a:t>OLU ADEGBITE</a:t>
            </a:r>
          </a:p>
          <a:p>
            <a:pPr indent="-228600">
              <a:lnSpc>
                <a:spcPct val="90000"/>
              </a:lnSpc>
              <a:buFont typeface="Wingdings 3" charset="2"/>
              <a:buChar char=""/>
            </a:pPr>
            <a:endParaRPr lang="en-US" sz="1600" b="1">
              <a:solidFill>
                <a:schemeClr val="tx1">
                  <a:lumMod val="95000"/>
                  <a:lumOff val="5000"/>
                </a:schemeClr>
              </a:solidFill>
              <a:latin typeface="Calibri"/>
              <a:cs typeface="Calibri"/>
            </a:endParaRPr>
          </a:p>
        </p:txBody>
      </p:sp>
      <p:pic>
        <p:nvPicPr>
          <p:cNvPr id="4" name="Picture 4" descr="A picture containing diagram&#10;&#10;Description automatically generated">
            <a:extLst>
              <a:ext uri="{FF2B5EF4-FFF2-40B4-BE49-F238E27FC236}">
                <a16:creationId xmlns:a16="http://schemas.microsoft.com/office/drawing/2014/main" id="{1C073220-78A4-C136-F4AB-0671F3316482}"/>
              </a:ext>
            </a:extLst>
          </p:cNvPr>
          <p:cNvPicPr>
            <a:picLocks noChangeAspect="1"/>
          </p:cNvPicPr>
          <p:nvPr/>
        </p:nvPicPr>
        <p:blipFill rotWithShape="1">
          <a:blip r:embed="rId3"/>
          <a:srcRect l="6329" t="11579" r="141"/>
          <a:stretch/>
        </p:blipFill>
        <p:spPr>
          <a:xfrm>
            <a:off x="5374615" y="2853883"/>
            <a:ext cx="5760198" cy="2909851"/>
          </a:xfrm>
          <a:prstGeom prst="roundRect">
            <a:avLst>
              <a:gd name="adj" fmla="val 1858"/>
            </a:avLst>
          </a:prstGeom>
          <a:ln w="57150">
            <a:solidFill>
              <a:schemeClr val="accent1">
                <a:lumMod val="60000"/>
                <a:lumOff val="40000"/>
              </a:schemeClr>
            </a:solidFill>
          </a:ln>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286210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748554" y="2588984"/>
            <a:ext cx="10676227" cy="3927930"/>
          </a:xfrm>
        </p:spPr>
        <p:txBody>
          <a:bodyPr vert="horz" lIns="91440" tIns="45720" rIns="91440" bIns="45720" rtlCol="0" anchor="t">
            <a:noAutofit/>
          </a:bodyPr>
          <a:lstStyle/>
          <a:p>
            <a:pPr marL="0" indent="0">
              <a:buNone/>
            </a:pPr>
            <a:r>
              <a:rPr lang="en-GB" b="1"/>
              <a:t>Company: </a:t>
            </a:r>
            <a:r>
              <a:rPr lang="en-GB"/>
              <a:t>Beauty On The Way</a:t>
            </a:r>
          </a:p>
          <a:p>
            <a:pPr marL="0" indent="0">
              <a:buNone/>
            </a:pPr>
            <a:endParaRPr lang="en-GB"/>
          </a:p>
          <a:p>
            <a:pPr marL="0" indent="0">
              <a:buNone/>
            </a:pPr>
            <a:r>
              <a:rPr lang="en-GB" b="1"/>
              <a:t>Our Mission </a:t>
            </a:r>
            <a:endParaRPr lang="en-GB"/>
          </a:p>
          <a:p>
            <a:pPr marL="0" indent="0">
              <a:buNone/>
            </a:pPr>
            <a:endParaRPr lang="en-GB" b="1"/>
          </a:p>
          <a:p>
            <a:pPr marL="0" indent="0">
              <a:spcBef>
                <a:spcPts val="0"/>
              </a:spcBef>
              <a:buNone/>
            </a:pPr>
            <a:r>
              <a:rPr lang="en-GB"/>
              <a:t>To provide beauty services to all people within Birmingham. Female, male, children, elderly, all age groups, people suffering with mental health and people who have disabilities specifically. The company believes those who may struggle to travel to a beauty salon due to their mental health, health, age and disabilities should not be deprived from feeling good about themselves, The company is here to travel to clients and make them feel beautiful by providing them with top-quality services.  </a:t>
            </a:r>
          </a:p>
          <a:p>
            <a:pPr marL="0" indent="0">
              <a:spcBef>
                <a:spcPts val="0"/>
              </a:spcBef>
              <a:buNone/>
            </a:pPr>
            <a:endParaRPr lang="en-GB" b="1"/>
          </a:p>
          <a:p>
            <a:pPr marL="0" indent="0">
              <a:spcBef>
                <a:spcPts val="0"/>
              </a:spcBef>
              <a:buNone/>
            </a:pPr>
            <a:endParaRPr lang="en-GB" b="1"/>
          </a:p>
        </p:txBody>
      </p:sp>
    </p:spTree>
    <p:extLst>
      <p:ext uri="{BB962C8B-B14F-4D97-AF65-F5344CB8AC3E}">
        <p14:creationId xmlns:p14="http://schemas.microsoft.com/office/powerpoint/2010/main" val="3592635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0" indent="0">
              <a:spcBef>
                <a:spcPts val="0"/>
              </a:spcBef>
              <a:buNone/>
            </a:pPr>
            <a:r>
              <a:rPr lang="en-GB" b="1"/>
              <a:t>The</a:t>
            </a:r>
            <a:r>
              <a:rPr lang="en-GB" b="1">
                <a:ea typeface="+mn-lt"/>
                <a:cs typeface="+mn-lt"/>
              </a:rPr>
              <a:t> Company and Management </a:t>
            </a:r>
            <a:endParaRPr lang="en-US">
              <a:ea typeface="+mn-lt"/>
              <a:cs typeface="+mn-lt"/>
            </a:endParaRPr>
          </a:p>
          <a:p>
            <a:pPr marL="0" indent="0">
              <a:spcBef>
                <a:spcPts val="0"/>
              </a:spcBef>
              <a:buNone/>
            </a:pPr>
            <a:endParaRPr lang="en-GB" b="1">
              <a:ea typeface="+mn-lt"/>
              <a:cs typeface="+mn-lt"/>
            </a:endParaRPr>
          </a:p>
          <a:p>
            <a:pPr marL="0" indent="0">
              <a:spcBef>
                <a:spcPts val="0"/>
              </a:spcBef>
              <a:buNone/>
            </a:pPr>
            <a:r>
              <a:rPr lang="en-GB">
                <a:ea typeface="+mn-lt"/>
                <a:cs typeface="+mn-lt"/>
              </a:rPr>
              <a:t>Beauty On The Way was founded in 2022 by Iunsiya, Frida, Sana and Claudia who attended UWTSD. All had the goal of opening their own beauty salon due to their experience in the beauty industry. Partnering up together using the grant given by the council and investing their own savings they were able to launch their own mobile beauty service. </a:t>
            </a:r>
            <a:endParaRPr lang="en-US">
              <a:ea typeface="+mn-lt"/>
              <a:cs typeface="+mn-lt"/>
            </a:endParaRPr>
          </a:p>
          <a:p>
            <a:pPr marL="0" indent="0">
              <a:spcBef>
                <a:spcPts val="0"/>
              </a:spcBef>
              <a:buNone/>
            </a:pPr>
            <a:endParaRPr lang="en-GB">
              <a:ea typeface="+mn-lt"/>
              <a:cs typeface="+mn-lt"/>
            </a:endParaRPr>
          </a:p>
          <a:p>
            <a:pPr marL="285750" indent="-285750">
              <a:spcBef>
                <a:spcPts val="0"/>
              </a:spcBef>
              <a:buFont typeface="Wingdings 3"/>
              <a:buChar char=""/>
            </a:pPr>
            <a:r>
              <a:rPr lang="en-GB">
                <a:ea typeface="+mn-lt"/>
                <a:cs typeface="+mn-lt"/>
              </a:rPr>
              <a:t>Sana, Frida and Claudia are available as and when their services are booked as they are specialised in different areas of the business. </a:t>
            </a:r>
            <a:endParaRPr lang="en-US">
              <a:ea typeface="+mn-lt"/>
              <a:cs typeface="+mn-lt"/>
            </a:endParaRPr>
          </a:p>
          <a:p>
            <a:pPr marL="285750" indent="-285750">
              <a:spcBef>
                <a:spcPts val="0"/>
              </a:spcBef>
              <a:buFont typeface="Wingdings 3"/>
              <a:buChar char=""/>
            </a:pPr>
            <a:r>
              <a:rPr lang="en-GB">
                <a:ea typeface="+mn-lt"/>
                <a:cs typeface="+mn-lt"/>
              </a:rPr>
              <a:t>Iunsiya is the accountant and manager and does not provide any beauty services. </a:t>
            </a:r>
            <a:endParaRPr lang="en-US">
              <a:ea typeface="+mn-lt"/>
              <a:cs typeface="+mn-lt"/>
            </a:endParaRPr>
          </a:p>
          <a:p>
            <a:pPr marL="285750" indent="-285750">
              <a:spcBef>
                <a:spcPts val="0"/>
              </a:spcBef>
              <a:buFont typeface="Wingdings 3"/>
              <a:buChar char=""/>
            </a:pPr>
            <a:r>
              <a:rPr lang="en-GB">
                <a:ea typeface="+mn-lt"/>
                <a:cs typeface="+mn-lt"/>
              </a:rPr>
              <a:t>Iunsiya Hussain, Frida Izabella Tac, Claudia Ilie and Sana Arif are equal partners. </a:t>
            </a:r>
            <a:endParaRPr lang="en-US">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Tree>
    <p:extLst>
      <p:ext uri="{BB962C8B-B14F-4D97-AF65-F5344CB8AC3E}">
        <p14:creationId xmlns:p14="http://schemas.microsoft.com/office/powerpoint/2010/main" val="823903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285750" indent="-285750">
              <a:spcBef>
                <a:spcPts val="0"/>
              </a:spcBef>
              <a:buFont typeface="Wingdings 3"/>
              <a:buChar char=""/>
            </a:pPr>
            <a:endParaRPr lang="en-GB">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
        <p:nvSpPr>
          <p:cNvPr id="4" name="TextBox 3">
            <a:extLst>
              <a:ext uri="{FF2B5EF4-FFF2-40B4-BE49-F238E27FC236}">
                <a16:creationId xmlns:a16="http://schemas.microsoft.com/office/drawing/2014/main" id="{5B431F2D-1755-8AB0-53EF-8B8F049547A6}"/>
              </a:ext>
            </a:extLst>
          </p:cNvPr>
          <p:cNvSpPr txBox="1"/>
          <p:nvPr/>
        </p:nvSpPr>
        <p:spPr>
          <a:xfrm>
            <a:off x="862068" y="2623930"/>
            <a:ext cx="1048643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Our Services </a:t>
            </a:r>
          </a:p>
          <a:p>
            <a:endParaRPr lang="en-US"/>
          </a:p>
          <a:p>
            <a:r>
              <a:rPr lang="en-US"/>
              <a:t>Beauty On The Way provide a wide variety of beauty services such as makeup, eye, eyebrow, nail and hair care. Their goal is to expand their social media presence by taking before and after our services have been provided pictures on the clients, with their permission. </a:t>
            </a:r>
          </a:p>
          <a:p>
            <a:endParaRPr lang="en-US"/>
          </a:p>
          <a:p>
            <a:r>
              <a:rPr lang="en-US" b="1"/>
              <a:t>Competitive Advantages </a:t>
            </a:r>
          </a:p>
          <a:p>
            <a:endParaRPr lang="en-US" b="1"/>
          </a:p>
          <a:p>
            <a:r>
              <a:rPr lang="en-US"/>
              <a:t>There are many salons within Birmingham that provide beauty services however Beauty On The Way are not a property-based salon they are a mobile beauty provider. They have that advantage that they can travel within all Birmingham areas to the clients, there are no restriction in the travel aspect. Clients may find it hard travelling to a property-based salon due to distance, Beauty On The Way do not have that problem. </a:t>
            </a:r>
          </a:p>
          <a:p>
            <a:endParaRPr lang="en-US"/>
          </a:p>
          <a:p>
            <a:endParaRPr lang="en-US"/>
          </a:p>
          <a:p>
            <a:endParaRPr lang="en-US" b="1"/>
          </a:p>
          <a:p>
            <a:endParaRPr lang="en-US" b="1"/>
          </a:p>
          <a:p>
            <a:endParaRPr lang="en-US" b="1"/>
          </a:p>
        </p:txBody>
      </p:sp>
    </p:spTree>
    <p:extLst>
      <p:ext uri="{BB962C8B-B14F-4D97-AF65-F5344CB8AC3E}">
        <p14:creationId xmlns:p14="http://schemas.microsoft.com/office/powerpoint/2010/main" val="3207381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285750" indent="-285750">
              <a:spcBef>
                <a:spcPts val="0"/>
              </a:spcBef>
              <a:buFont typeface="Wingdings 3"/>
              <a:buChar char=""/>
            </a:pPr>
            <a:endParaRPr lang="en-GB">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
        <p:nvSpPr>
          <p:cNvPr id="4" name="TextBox 3">
            <a:extLst>
              <a:ext uri="{FF2B5EF4-FFF2-40B4-BE49-F238E27FC236}">
                <a16:creationId xmlns:a16="http://schemas.microsoft.com/office/drawing/2014/main" id="{5B431F2D-1755-8AB0-53EF-8B8F049547A6}"/>
              </a:ext>
            </a:extLst>
          </p:cNvPr>
          <p:cNvSpPr txBox="1"/>
          <p:nvPr/>
        </p:nvSpPr>
        <p:spPr>
          <a:xfrm>
            <a:off x="862068" y="2623930"/>
            <a:ext cx="1048643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Start-up Financing Requirements </a:t>
            </a:r>
          </a:p>
          <a:p>
            <a:endParaRPr lang="en-US" b="1"/>
          </a:p>
          <a:p>
            <a:r>
              <a:rPr lang="en-US"/>
              <a:t>Each partner has invested £15,000 of their own savings, totaling to £60,000 as well as contributing the £20,000 grant given by the local council. The company launched with £80,000 overall. </a:t>
            </a:r>
          </a:p>
          <a:p>
            <a:endParaRPr lang="en-US"/>
          </a:p>
          <a:p>
            <a:endParaRPr lang="en-US"/>
          </a:p>
          <a:p>
            <a:endParaRPr lang="en-US"/>
          </a:p>
          <a:p>
            <a:endParaRPr lang="en-US"/>
          </a:p>
          <a:p>
            <a:endParaRPr lang="en-US"/>
          </a:p>
          <a:p>
            <a:endParaRPr lang="en-US"/>
          </a:p>
          <a:p>
            <a:endParaRPr lang="en-US" b="1"/>
          </a:p>
          <a:p>
            <a:endParaRPr lang="en-US" b="1"/>
          </a:p>
          <a:p>
            <a:endParaRPr lang="en-US" b="1"/>
          </a:p>
        </p:txBody>
      </p:sp>
    </p:spTree>
    <p:extLst>
      <p:ext uri="{BB962C8B-B14F-4D97-AF65-F5344CB8AC3E}">
        <p14:creationId xmlns:p14="http://schemas.microsoft.com/office/powerpoint/2010/main" val="92052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51"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22838" y="1085549"/>
            <a:ext cx="3430947" cy="4686903"/>
          </a:xfrm>
        </p:spPr>
        <p:txBody>
          <a:bodyPr anchor="ctr">
            <a:normAutofit/>
          </a:bodyPr>
          <a:lstStyle/>
          <a:p>
            <a:pPr algn="ctr"/>
            <a:r>
              <a:rPr lang="en-US" b="1">
                <a:solidFill>
                  <a:schemeClr val="tx1"/>
                </a:solidFill>
                <a:latin typeface="Century Gothic"/>
                <a:cs typeface="Arial"/>
              </a:rPr>
              <a:t>Business</a:t>
            </a:r>
            <a:r>
              <a:rPr lang="en-US">
                <a:solidFill>
                  <a:schemeClr val="tx1"/>
                </a:solidFill>
                <a:latin typeface="Century Gothic"/>
                <a:cs typeface="Arial"/>
              </a:rPr>
              <a:t> </a:t>
            </a:r>
            <a:r>
              <a:rPr lang="en-US" b="1">
                <a:solidFill>
                  <a:schemeClr val="tx1"/>
                </a:solidFill>
                <a:latin typeface="Century Gothic"/>
                <a:cs typeface="Arial"/>
              </a:rPr>
              <a:t>overview</a:t>
            </a:r>
            <a:endParaRPr lang="en-GB" b="1">
              <a:solidFill>
                <a:schemeClr val="tx1"/>
              </a:solidFill>
              <a:latin typeface="Century Gothic"/>
              <a:cs typeface="Arial"/>
            </a:endParaRPr>
          </a:p>
        </p:txBody>
      </p:sp>
      <p:cxnSp>
        <p:nvCxnSpPr>
          <p:cNvPr id="5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55"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619180" y="1713571"/>
            <a:ext cx="5579707" cy="4686903"/>
          </a:xfrm>
        </p:spPr>
        <p:txBody>
          <a:bodyPr vert="horz" lIns="91440" tIns="45720" rIns="91440" bIns="45720" rtlCol="0" anchor="ctr">
            <a:normAutofit fontScale="92500" lnSpcReduction="10000"/>
          </a:bodyPr>
          <a:lstStyle/>
          <a:p>
            <a:r>
              <a:rPr lang="en-GB" sz="1900">
                <a:solidFill>
                  <a:schemeClr val="tx1"/>
                </a:solidFill>
              </a:rPr>
              <a:t>The legal structure of Beauty on The Way is a partnership between Frida, </a:t>
            </a:r>
            <a:r>
              <a:rPr lang="en-GB" sz="1900" err="1">
                <a:solidFill>
                  <a:schemeClr val="tx1"/>
                </a:solidFill>
              </a:rPr>
              <a:t>Iunsiya</a:t>
            </a:r>
            <a:r>
              <a:rPr lang="en-GB" sz="1900">
                <a:solidFill>
                  <a:schemeClr val="tx1"/>
                </a:solidFill>
              </a:rPr>
              <a:t>, Claudia, and Sana. We share the profits, losses, assets, and liabilities. </a:t>
            </a:r>
          </a:p>
          <a:p>
            <a:r>
              <a:rPr lang="en-GB" sz="1900">
                <a:solidFill>
                  <a:schemeClr val="tx1"/>
                </a:solidFill>
              </a:rPr>
              <a:t>The decisions we make for our business are made together as owners. </a:t>
            </a:r>
          </a:p>
          <a:p>
            <a:r>
              <a:rPr lang="en-GB" sz="1900">
                <a:solidFill>
                  <a:schemeClr val="tx1"/>
                </a:solidFill>
              </a:rPr>
              <a:t>We travel within Birmingham. </a:t>
            </a:r>
          </a:p>
          <a:p>
            <a:pPr marL="0" indent="0">
              <a:buNone/>
            </a:pPr>
            <a:endParaRPr lang="en-GB" sz="1900" b="1">
              <a:solidFill>
                <a:schemeClr val="tx1"/>
              </a:solidFill>
            </a:endParaRPr>
          </a:p>
          <a:p>
            <a:pPr marL="0" indent="0" algn="ctr">
              <a:buNone/>
            </a:pPr>
            <a:r>
              <a:rPr lang="en-GB" sz="1900" b="1">
                <a:solidFill>
                  <a:schemeClr val="tx1"/>
                </a:solidFill>
              </a:rPr>
              <a:t> Mission Statement </a:t>
            </a:r>
            <a:endParaRPr lang="en-GB" sz="1900">
              <a:solidFill>
                <a:schemeClr val="tx1"/>
              </a:solidFill>
            </a:endParaRPr>
          </a:p>
          <a:p>
            <a:pPr marL="0" indent="0" algn="ctr">
              <a:buNone/>
            </a:pPr>
            <a:r>
              <a:rPr lang="en-GB" sz="1900">
                <a:solidFill>
                  <a:schemeClr val="tx1"/>
                </a:solidFill>
              </a:rPr>
              <a:t>Our goal as a company is to make our customers feel beautiful by providing them with top quality service </a:t>
            </a:r>
            <a:endParaRPr lang="en-GB" sz="1900" b="1">
              <a:solidFill>
                <a:schemeClr val="tx1"/>
              </a:solidFill>
              <a:ea typeface="+mn-lt"/>
              <a:cs typeface="+mn-lt"/>
            </a:endParaRPr>
          </a:p>
          <a:p>
            <a:pPr marL="0" indent="0" algn="ctr">
              <a:buNone/>
            </a:pPr>
            <a:r>
              <a:rPr lang="en-GB" sz="1900" b="1">
                <a:ea typeface="+mn-lt"/>
                <a:cs typeface="+mn-lt"/>
              </a:rPr>
              <a:t>Vision Statement </a:t>
            </a:r>
            <a:endParaRPr lang="en-GB" sz="1900" b="1"/>
          </a:p>
          <a:p>
            <a:pPr algn="ctr">
              <a:buNone/>
            </a:pPr>
            <a:r>
              <a:rPr lang="en-GB" sz="1900">
                <a:solidFill>
                  <a:schemeClr val="tx1"/>
                </a:solidFill>
                <a:ea typeface="+mn-lt"/>
                <a:cs typeface="+mn-lt"/>
              </a:rPr>
              <a:t>With our professionalism we strive to building ever long-lasting relationships.</a:t>
            </a:r>
          </a:p>
          <a:p>
            <a:pPr marL="0" indent="0" algn="ctr">
              <a:buNone/>
            </a:pPr>
            <a:endParaRPr lang="en-GB" b="1">
              <a:solidFill>
                <a:schemeClr val="tx1"/>
              </a:solidFill>
            </a:endParaRPr>
          </a:p>
          <a:p>
            <a:pPr marL="0" indent="0" algn="ctr">
              <a:buNone/>
            </a:pPr>
            <a:endParaRPr lang="en-GB" b="1">
              <a:solidFill>
                <a:schemeClr val="tx1"/>
              </a:solidFill>
            </a:endParaRPr>
          </a:p>
          <a:p>
            <a:endParaRPr lang="en-GB">
              <a:solidFill>
                <a:schemeClr val="tx1"/>
              </a:solidFill>
            </a:endParaRPr>
          </a:p>
        </p:txBody>
      </p:sp>
    </p:spTree>
    <p:extLst>
      <p:ext uri="{BB962C8B-B14F-4D97-AF65-F5344CB8AC3E}">
        <p14:creationId xmlns:p14="http://schemas.microsoft.com/office/powerpoint/2010/main" val="229500464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8"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0"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08856" y="2463182"/>
            <a:ext cx="6072776" cy="1622322"/>
          </a:xfrm>
        </p:spPr>
        <p:txBody>
          <a:bodyPr vert="horz" lIns="91440" tIns="45720" rIns="91440" bIns="45720" rtlCol="0">
            <a:normAutofit/>
          </a:bodyPr>
          <a:lstStyle/>
          <a:p>
            <a:pPr algn="ctr"/>
            <a:r>
              <a:rPr lang="en-US" b="0" i="0" kern="1200">
                <a:solidFill>
                  <a:srgbClr val="EBEBEB"/>
                </a:solidFill>
                <a:latin typeface="+mj-lt"/>
                <a:ea typeface="+mj-ea"/>
                <a:cs typeface="+mj-cs"/>
              </a:rPr>
              <a:t> </a:t>
            </a:r>
            <a:r>
              <a:rPr lang="en-US" b="1">
                <a:solidFill>
                  <a:srgbClr val="EBEBEB"/>
                </a:solidFill>
              </a:rPr>
              <a:t>Services</a:t>
            </a:r>
            <a:r>
              <a:rPr lang="en-US" b="1" i="0" kern="1200">
                <a:solidFill>
                  <a:srgbClr val="EBEBEB"/>
                </a:solidFill>
                <a:latin typeface="+mj-lt"/>
                <a:ea typeface="+mj-ea"/>
                <a:cs typeface="+mj-cs"/>
              </a:rPr>
              <a:t> </a:t>
            </a:r>
            <a:r>
              <a:rPr lang="en-US" b="1">
                <a:solidFill>
                  <a:srgbClr val="EBEBEB"/>
                </a:solidFill>
              </a:rPr>
              <a:t>&amp; Prices</a:t>
            </a:r>
            <a:endParaRPr lang="en-US"/>
          </a:p>
        </p:txBody>
      </p:sp>
      <p:sp>
        <p:nvSpPr>
          <p:cNvPr id="52" name="Freeform: Shape 51">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4" name="Picture 4" descr="A picture containing text, receipt, screenshot&#10;&#10;Description automatically generated">
            <a:extLst>
              <a:ext uri="{FF2B5EF4-FFF2-40B4-BE49-F238E27FC236}">
                <a16:creationId xmlns:a16="http://schemas.microsoft.com/office/drawing/2014/main" id="{CA8E9E36-40E0-73F3-805F-7709118FE823}"/>
              </a:ext>
            </a:extLst>
          </p:cNvPr>
          <p:cNvPicPr>
            <a:picLocks noChangeAspect="1"/>
          </p:cNvPicPr>
          <p:nvPr/>
        </p:nvPicPr>
        <p:blipFill rotWithShape="1">
          <a:blip r:embed="rId2"/>
          <a:srcRect r="2381" b="2811"/>
          <a:stretch/>
        </p:blipFill>
        <p:spPr>
          <a:xfrm>
            <a:off x="7374930" y="913538"/>
            <a:ext cx="4302323" cy="5949050"/>
          </a:xfrm>
          <a:prstGeom prst="rect">
            <a:avLst/>
          </a:prstGeom>
        </p:spPr>
      </p:pic>
      <p:sp>
        <p:nvSpPr>
          <p:cNvPr id="54" name="Rectangle 53">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6" name="Oval 55">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8" name="Oval 57">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0315826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2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3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b="1">
                <a:solidFill>
                  <a:srgbClr val="FFFFFF"/>
                </a:solidFill>
              </a:rPr>
              <a:t>MARKET AUDIT-COMPETITORS ANALYSIS </a:t>
            </a:r>
            <a:endParaRPr lang="en-US">
              <a:solidFill>
                <a:srgbClr val="FFFFFF"/>
              </a:solidFill>
            </a:endParaRPr>
          </a:p>
        </p:txBody>
      </p:sp>
      <p:pic>
        <p:nvPicPr>
          <p:cNvPr id="7" name="Picture 7" descr="Person pointing at the stock market graph with virtual screen">
            <a:extLst>
              <a:ext uri="{FF2B5EF4-FFF2-40B4-BE49-F238E27FC236}">
                <a16:creationId xmlns:a16="http://schemas.microsoft.com/office/drawing/2014/main" id="{B1365AAF-1C01-EE6F-7EF9-3E9208A131B2}"/>
              </a:ext>
            </a:extLst>
          </p:cNvPr>
          <p:cNvPicPr>
            <a:picLocks noGrp="1" noChangeAspect="1"/>
          </p:cNvPicPr>
          <p:nvPr>
            <p:ph idx="1"/>
          </p:nvPr>
        </p:nvPicPr>
        <p:blipFill rotWithShape="1">
          <a:blip r:embed="rId2"/>
          <a:srcRect l="19194" r="25011"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5" name="Rectangle 3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4C732E67-E2E8-968C-0CCA-163B495503B3}"/>
              </a:ext>
            </a:extLst>
          </p:cNvPr>
          <p:cNvSpPr txBox="1"/>
          <p:nvPr/>
        </p:nvSpPr>
        <p:spPr>
          <a:xfrm>
            <a:off x="639098" y="2418735"/>
            <a:ext cx="6072776" cy="38117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rgbClr val="FFFFFF"/>
                </a:solidFill>
              </a:rPr>
              <a:t>According to Majeed, M. (2019) MARKET AUDIT is a device for calculating the worth, risk, and efficiency of marketing. It is thought to be one of the most important phases of a planning process to evaluate a company's existing position and prospects.</a:t>
            </a:r>
          </a:p>
          <a:p>
            <a:pPr defTabSz="457200">
              <a:spcBef>
                <a:spcPts val="1000"/>
              </a:spcBef>
              <a:buClr>
                <a:schemeClr val="accent1"/>
              </a:buClr>
              <a:buSzPct val="80000"/>
              <a:buFont typeface="Wingdings 3" charset="2"/>
              <a:buChar char=""/>
            </a:pPr>
            <a:endParaRPr lang="en-US">
              <a:solidFill>
                <a:srgbClr val="FFFFFF"/>
              </a:solidFill>
            </a:endParaRPr>
          </a:p>
          <a:p>
            <a:pPr defTabSz="457200">
              <a:spcBef>
                <a:spcPts val="1000"/>
              </a:spcBef>
              <a:buClr>
                <a:schemeClr val="accent1"/>
              </a:buClr>
              <a:buSzPct val="80000"/>
              <a:buFont typeface="Wingdings 3" charset="2"/>
              <a:buChar char=""/>
            </a:pPr>
            <a:r>
              <a:rPr lang="en-US">
                <a:solidFill>
                  <a:srgbClr val="FFFFFF"/>
                </a:solidFill>
              </a:rPr>
              <a:t>All businesses face competition, thus as a new business, it is critical to research the industry leaders nearest to you in your field for your company to compete.</a:t>
            </a:r>
          </a:p>
        </p:txBody>
      </p:sp>
    </p:spTree>
    <p:extLst>
      <p:ext uri="{BB962C8B-B14F-4D97-AF65-F5344CB8AC3E}">
        <p14:creationId xmlns:p14="http://schemas.microsoft.com/office/powerpoint/2010/main" val="100818855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AD11C-EA59-7C8F-A43F-3EB704037766}"/>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300" b="1" i="0" kern="1200">
                <a:solidFill>
                  <a:srgbClr val="EBEBEB"/>
                </a:solidFill>
                <a:latin typeface="+mj-lt"/>
                <a:ea typeface="+mj-ea"/>
                <a:cs typeface="+mj-cs"/>
              </a:rPr>
              <a:t>MARKET AUDIT – COMPETITORS ANALYSIS</a:t>
            </a:r>
          </a:p>
        </p:txBody>
      </p:sp>
      <p:sp>
        <p:nvSpPr>
          <p:cNvPr id="3" name="TextBox 2">
            <a:extLst>
              <a:ext uri="{FF2B5EF4-FFF2-40B4-BE49-F238E27FC236}">
                <a16:creationId xmlns:a16="http://schemas.microsoft.com/office/drawing/2014/main" id="{5EC3FD61-9607-9425-B0A0-0A64CB84EF31}"/>
              </a:ext>
            </a:extLst>
          </p:cNvPr>
          <p:cNvSpPr txBox="1"/>
          <p:nvPr/>
        </p:nvSpPr>
        <p:spPr>
          <a:xfrm>
            <a:off x="1156893" y="2080896"/>
            <a:ext cx="3481054" cy="42100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pPr>
            <a:r>
              <a:rPr lang="en-US" b="1">
                <a:solidFill>
                  <a:schemeClr val="tx1">
                    <a:lumMod val="75000"/>
                    <a:lumOff val="25000"/>
                  </a:schemeClr>
                </a:solidFill>
              </a:rPr>
              <a:t>Four of the best beauty businesses in Birmingham, based on 5* Google review given by costumers: </a:t>
            </a:r>
          </a:p>
        </p:txBody>
      </p:sp>
      <p:graphicFrame>
        <p:nvGraphicFramePr>
          <p:cNvPr id="4" name="Table 4">
            <a:extLst>
              <a:ext uri="{FF2B5EF4-FFF2-40B4-BE49-F238E27FC236}">
                <a16:creationId xmlns:a16="http://schemas.microsoft.com/office/drawing/2014/main" id="{EF454246-2321-6008-6E8C-AD528F1D9734}"/>
              </a:ext>
            </a:extLst>
          </p:cNvPr>
          <p:cNvGraphicFramePr>
            <a:graphicFrameLocks noGrp="1"/>
          </p:cNvGraphicFramePr>
          <p:nvPr>
            <p:ph idx="1"/>
            <p:extLst>
              <p:ext uri="{D42A27DB-BD31-4B8C-83A1-F6EECF244321}">
                <p14:modId xmlns:p14="http://schemas.microsoft.com/office/powerpoint/2010/main" val="837721151"/>
              </p:ext>
            </p:extLst>
          </p:nvPr>
        </p:nvGraphicFramePr>
        <p:xfrm>
          <a:off x="4514850" y="2390775"/>
          <a:ext cx="6623180" cy="4343694"/>
        </p:xfrm>
        <a:graphic>
          <a:graphicData uri="http://schemas.openxmlformats.org/drawingml/2006/table">
            <a:tbl>
              <a:tblPr firstRow="1" bandRow="1">
                <a:tableStyleId>{5C22544A-7EE6-4342-B048-85BDC9FD1C3A}</a:tableStyleId>
              </a:tblPr>
              <a:tblGrid>
                <a:gridCol w="1237986">
                  <a:extLst>
                    <a:ext uri="{9D8B030D-6E8A-4147-A177-3AD203B41FA5}">
                      <a16:colId xmlns:a16="http://schemas.microsoft.com/office/drawing/2014/main" val="1383632075"/>
                    </a:ext>
                  </a:extLst>
                </a:gridCol>
                <a:gridCol w="793916">
                  <a:extLst>
                    <a:ext uri="{9D8B030D-6E8A-4147-A177-3AD203B41FA5}">
                      <a16:colId xmlns:a16="http://schemas.microsoft.com/office/drawing/2014/main" val="868648739"/>
                    </a:ext>
                  </a:extLst>
                </a:gridCol>
                <a:gridCol w="1205301">
                  <a:extLst>
                    <a:ext uri="{9D8B030D-6E8A-4147-A177-3AD203B41FA5}">
                      <a16:colId xmlns:a16="http://schemas.microsoft.com/office/drawing/2014/main" val="2854725738"/>
                    </a:ext>
                  </a:extLst>
                </a:gridCol>
                <a:gridCol w="1448750">
                  <a:extLst>
                    <a:ext uri="{9D8B030D-6E8A-4147-A177-3AD203B41FA5}">
                      <a16:colId xmlns:a16="http://schemas.microsoft.com/office/drawing/2014/main" val="4151212289"/>
                    </a:ext>
                  </a:extLst>
                </a:gridCol>
                <a:gridCol w="787153">
                  <a:extLst>
                    <a:ext uri="{9D8B030D-6E8A-4147-A177-3AD203B41FA5}">
                      <a16:colId xmlns:a16="http://schemas.microsoft.com/office/drawing/2014/main" val="1799944163"/>
                    </a:ext>
                  </a:extLst>
                </a:gridCol>
                <a:gridCol w="1150074">
                  <a:extLst>
                    <a:ext uri="{9D8B030D-6E8A-4147-A177-3AD203B41FA5}">
                      <a16:colId xmlns:a16="http://schemas.microsoft.com/office/drawing/2014/main" val="2201738414"/>
                    </a:ext>
                  </a:extLst>
                </a:gridCol>
              </a:tblGrid>
              <a:tr h="775882">
                <a:tc>
                  <a:txBody>
                    <a:bodyPr/>
                    <a:lstStyle/>
                    <a:p>
                      <a:endParaRPr lang="en-GB" sz="1200"/>
                    </a:p>
                  </a:txBody>
                  <a:tcPr marL="60368" marR="60368" marT="30184" marB="30184">
                    <a:solidFill>
                      <a:schemeClr val="accent2"/>
                    </a:solidFill>
                  </a:tcPr>
                </a:tc>
                <a:tc>
                  <a:txBody>
                    <a:bodyPr/>
                    <a:lstStyle/>
                    <a:p>
                      <a:pPr lvl="0">
                        <a:buNone/>
                      </a:pPr>
                      <a:r>
                        <a:rPr lang="en-GB" sz="1100"/>
                        <a:t>BEAUTY ON THE WAY</a:t>
                      </a:r>
                    </a:p>
                  </a:txBody>
                  <a:tcPr marL="60368" marR="60368" marT="30184" marB="30184">
                    <a:solidFill>
                      <a:schemeClr val="accent2"/>
                    </a:solidFill>
                  </a:tcPr>
                </a:tc>
                <a:tc>
                  <a:txBody>
                    <a:bodyPr/>
                    <a:lstStyle/>
                    <a:p>
                      <a:r>
                        <a:rPr lang="en-GB" sz="1100"/>
                        <a:t>Primark Beauty Studio</a:t>
                      </a:r>
                    </a:p>
                  </a:txBody>
                  <a:tcPr marL="60368" marR="60368" marT="30184" marB="30184"/>
                </a:tc>
                <a:tc>
                  <a:txBody>
                    <a:bodyPr/>
                    <a:lstStyle/>
                    <a:p>
                      <a:pPr lvl="0">
                        <a:buNone/>
                      </a:pPr>
                      <a:r>
                        <a:rPr lang="en-GB" sz="1100" b="1" i="0" u="none" strike="noStrike" baseline="0" noProof="0">
                          <a:solidFill>
                            <a:srgbClr val="FFFFFF"/>
                          </a:solidFill>
                          <a:latin typeface="Century Gothic"/>
                        </a:rPr>
                        <a:t>Tandis Hair and Beauty Salon</a:t>
                      </a:r>
                      <a:endParaRPr lang="en-US" sz="1100"/>
                    </a:p>
                  </a:txBody>
                  <a:tcPr marL="60368" marR="60368" marT="30184" marB="30184"/>
                </a:tc>
                <a:tc>
                  <a:txBody>
                    <a:bodyPr/>
                    <a:lstStyle/>
                    <a:p>
                      <a:r>
                        <a:rPr lang="en-GB" sz="1100"/>
                        <a:t>Namra's Hair &amp; Beauty</a:t>
                      </a:r>
                    </a:p>
                  </a:txBody>
                  <a:tcPr marL="60368" marR="60368" marT="30184" marB="30184"/>
                </a:tc>
                <a:tc>
                  <a:txBody>
                    <a:bodyPr/>
                    <a:lstStyle/>
                    <a:p>
                      <a:r>
                        <a:rPr lang="en-GB" sz="1100"/>
                        <a:t>Shelly's Hair &amp; Beauty</a:t>
                      </a:r>
                    </a:p>
                  </a:txBody>
                  <a:tcPr marL="60368" marR="60368" marT="30184" marB="30184"/>
                </a:tc>
                <a:extLst>
                  <a:ext uri="{0D108BD9-81ED-4DB2-BD59-A6C34878D82A}">
                    <a16:rowId xmlns:a16="http://schemas.microsoft.com/office/drawing/2014/main" val="2359601878"/>
                  </a:ext>
                </a:extLst>
              </a:tr>
              <a:tr h="554202">
                <a:tc>
                  <a:txBody>
                    <a:bodyPr/>
                    <a:lstStyle/>
                    <a:p>
                      <a:r>
                        <a:rPr lang="en-GB" sz="1100" b="1">
                          <a:solidFill>
                            <a:schemeClr val="bg1"/>
                          </a:solidFill>
                        </a:rPr>
                        <a:t>Number of reviews</a:t>
                      </a:r>
                    </a:p>
                  </a:txBody>
                  <a:tcPr marL="60368" marR="60368" marT="30184" marB="30184">
                    <a:solidFill>
                      <a:schemeClr val="accent2"/>
                    </a:solidFill>
                  </a:tcPr>
                </a:tc>
                <a:tc>
                  <a:txBody>
                    <a:bodyPr/>
                    <a:lstStyle/>
                    <a:p>
                      <a:pPr lvl="0">
                        <a:buNone/>
                      </a:pPr>
                      <a:r>
                        <a:rPr lang="en-GB" sz="1200" b="1">
                          <a:solidFill>
                            <a:schemeClr val="tx1"/>
                          </a:solidFill>
                        </a:rPr>
                        <a:t>0</a:t>
                      </a:r>
                    </a:p>
                  </a:txBody>
                  <a:tcPr marL="60368" marR="60368" marT="30184" marB="30184">
                    <a:solidFill>
                      <a:schemeClr val="accent1">
                        <a:lumMod val="20000"/>
                        <a:lumOff val="80000"/>
                      </a:schemeClr>
                    </a:solidFill>
                  </a:tcPr>
                </a:tc>
                <a:tc>
                  <a:txBody>
                    <a:bodyPr/>
                    <a:lstStyle/>
                    <a:p>
                      <a:r>
                        <a:rPr lang="en-GB" sz="1200" b="1"/>
                        <a:t>356</a:t>
                      </a:r>
                    </a:p>
                  </a:txBody>
                  <a:tcPr marL="60368" marR="60368" marT="30184" marB="30184"/>
                </a:tc>
                <a:tc>
                  <a:txBody>
                    <a:bodyPr/>
                    <a:lstStyle/>
                    <a:p>
                      <a:r>
                        <a:rPr lang="en-GB" sz="1200" b="1"/>
                        <a:t>263</a:t>
                      </a:r>
                    </a:p>
                  </a:txBody>
                  <a:tcPr marL="60368" marR="60368" marT="30184" marB="30184"/>
                </a:tc>
                <a:tc>
                  <a:txBody>
                    <a:bodyPr/>
                    <a:lstStyle/>
                    <a:p>
                      <a:r>
                        <a:rPr lang="en-GB" sz="1200" b="1"/>
                        <a:t>208</a:t>
                      </a:r>
                    </a:p>
                  </a:txBody>
                  <a:tcPr marL="60368" marR="60368" marT="30184" marB="30184"/>
                </a:tc>
                <a:tc>
                  <a:txBody>
                    <a:bodyPr/>
                    <a:lstStyle/>
                    <a:p>
                      <a:r>
                        <a:rPr lang="en-GB" sz="1200" b="1"/>
                        <a:t>152</a:t>
                      </a:r>
                    </a:p>
                  </a:txBody>
                  <a:tcPr marL="60368" marR="60368" marT="30184" marB="30184"/>
                </a:tc>
                <a:extLst>
                  <a:ext uri="{0D108BD9-81ED-4DB2-BD59-A6C34878D82A}">
                    <a16:rowId xmlns:a16="http://schemas.microsoft.com/office/drawing/2014/main" val="2479545345"/>
                  </a:ext>
                </a:extLst>
              </a:tr>
              <a:tr h="360231">
                <a:tc>
                  <a:txBody>
                    <a:bodyPr/>
                    <a:lstStyle/>
                    <a:p>
                      <a:r>
                        <a:rPr lang="en-GB" sz="1100" b="1">
                          <a:solidFill>
                            <a:schemeClr val="bg1"/>
                          </a:solidFill>
                        </a:rPr>
                        <a:t>Reviews rating</a:t>
                      </a:r>
                    </a:p>
                  </a:txBody>
                  <a:tcPr marL="60368" marR="60368" marT="30184" marB="30184">
                    <a:solidFill>
                      <a:schemeClr val="accent2"/>
                    </a:solidFill>
                  </a:tcPr>
                </a:tc>
                <a:tc>
                  <a:txBody>
                    <a:bodyPr/>
                    <a:lstStyle/>
                    <a:p>
                      <a:pPr lvl="0">
                        <a:buNone/>
                      </a:pPr>
                      <a:r>
                        <a:rPr lang="en-GB" sz="1200" b="1">
                          <a:solidFill>
                            <a:schemeClr val="tx1"/>
                          </a:solidFill>
                        </a:rPr>
                        <a:t>0</a:t>
                      </a:r>
                      <a:endParaRPr lang="en-GB" sz="1200" b="1">
                        <a:solidFill>
                          <a:schemeClr val="bg1"/>
                        </a:solidFill>
                      </a:endParaRPr>
                    </a:p>
                  </a:txBody>
                  <a:tcPr marL="60368" marR="60368" marT="30184" marB="30184">
                    <a:solidFill>
                      <a:schemeClr val="accent1">
                        <a:lumMod val="20000"/>
                        <a:lumOff val="80000"/>
                      </a:schemeClr>
                    </a:solidFill>
                  </a:tcPr>
                </a:tc>
                <a:tc>
                  <a:txBody>
                    <a:bodyPr/>
                    <a:lstStyle/>
                    <a:p>
                      <a:r>
                        <a:rPr lang="en-GB" sz="1200" b="1"/>
                        <a:t>4.7 *</a:t>
                      </a:r>
                    </a:p>
                  </a:txBody>
                  <a:tcPr marL="60368" marR="60368" marT="30184" marB="30184"/>
                </a:tc>
                <a:tc>
                  <a:txBody>
                    <a:bodyPr/>
                    <a:lstStyle/>
                    <a:p>
                      <a:r>
                        <a:rPr lang="en-GB" sz="1200" b="1"/>
                        <a:t>4.3 *</a:t>
                      </a:r>
                      <a:endParaRPr lang="en-US" sz="1200" b="1"/>
                    </a:p>
                  </a:txBody>
                  <a:tcPr marL="60368" marR="60368" marT="30184" marB="30184"/>
                </a:tc>
                <a:tc>
                  <a:txBody>
                    <a:bodyPr/>
                    <a:lstStyle/>
                    <a:p>
                      <a:r>
                        <a:rPr lang="en-GB" sz="1200" b="1"/>
                        <a:t>4.9 *</a:t>
                      </a:r>
                    </a:p>
                  </a:txBody>
                  <a:tcPr marL="60368" marR="60368" marT="30184" marB="30184"/>
                </a:tc>
                <a:tc>
                  <a:txBody>
                    <a:bodyPr/>
                    <a:lstStyle/>
                    <a:p>
                      <a:r>
                        <a:rPr lang="en-GB" sz="1200" b="1"/>
                        <a:t>4.5 *</a:t>
                      </a:r>
                    </a:p>
                  </a:txBody>
                  <a:tcPr marL="60368" marR="60368" marT="30184" marB="30184"/>
                </a:tc>
                <a:extLst>
                  <a:ext uri="{0D108BD9-81ED-4DB2-BD59-A6C34878D82A}">
                    <a16:rowId xmlns:a16="http://schemas.microsoft.com/office/drawing/2014/main" val="547606859"/>
                  </a:ext>
                </a:extLst>
              </a:tr>
              <a:tr h="554202">
                <a:tc>
                  <a:txBody>
                    <a:bodyPr/>
                    <a:lstStyle/>
                    <a:p>
                      <a:r>
                        <a:rPr lang="en-GB" sz="1100" b="1">
                          <a:solidFill>
                            <a:schemeClr val="bg1"/>
                          </a:solidFill>
                        </a:rPr>
                        <a:t>Cruelty-Free products</a:t>
                      </a:r>
                    </a:p>
                  </a:txBody>
                  <a:tcPr marL="60368" marR="60368" marT="30184" marB="30184">
                    <a:solidFill>
                      <a:schemeClr val="accent2"/>
                    </a:solidFill>
                  </a:tcPr>
                </a:tc>
                <a:tc>
                  <a:txBody>
                    <a:bodyPr/>
                    <a:lstStyle/>
                    <a:p>
                      <a:pPr lvl="0">
                        <a:buNone/>
                      </a:pPr>
                      <a:r>
                        <a:rPr lang="en-GB" sz="1200" b="1">
                          <a:solidFill>
                            <a:schemeClr val="tx1"/>
                          </a:solidFill>
                        </a:rPr>
                        <a:t>yes</a:t>
                      </a:r>
                    </a:p>
                  </a:txBody>
                  <a:tcPr marL="60368" marR="60368" marT="30184" marB="30184">
                    <a:solidFill>
                      <a:schemeClr val="accent1">
                        <a:lumMod val="20000"/>
                        <a:lumOff val="80000"/>
                      </a:schemeClr>
                    </a:solidFill>
                  </a:tcPr>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extLst>
                  <a:ext uri="{0D108BD9-81ED-4DB2-BD59-A6C34878D82A}">
                    <a16:rowId xmlns:a16="http://schemas.microsoft.com/office/drawing/2014/main" val="904779792"/>
                  </a:ext>
                </a:extLst>
              </a:tr>
              <a:tr h="775882">
                <a:tc>
                  <a:txBody>
                    <a:bodyPr/>
                    <a:lstStyle/>
                    <a:p>
                      <a:pPr lvl="0">
                        <a:buNone/>
                      </a:pPr>
                      <a:r>
                        <a:rPr lang="en-GB" sz="1100" b="1">
                          <a:solidFill>
                            <a:schemeClr val="bg1"/>
                          </a:solidFill>
                        </a:rPr>
                        <a:t>Social media</a:t>
                      </a:r>
                    </a:p>
                  </a:txBody>
                  <a:tcPr marL="60368" marR="60368" marT="30184" marB="30184">
                    <a:solidFill>
                      <a:schemeClr val="accent2"/>
                    </a:solidFill>
                  </a:tcPr>
                </a:tc>
                <a:tc>
                  <a:txBody>
                    <a:bodyPr/>
                    <a:lstStyle/>
                    <a:p>
                      <a:pPr lvl="0">
                        <a:buNone/>
                      </a:pPr>
                      <a:r>
                        <a:rPr lang="en-GB" sz="1200" b="1">
                          <a:solidFill>
                            <a:schemeClr val="tx1"/>
                          </a:solidFill>
                        </a:rPr>
                        <a:t>Twitter</a:t>
                      </a:r>
                      <a:endParaRPr lang="en-US" sz="1200" b="1"/>
                    </a:p>
                    <a:p>
                      <a:pPr lvl="0">
                        <a:buNone/>
                      </a:pPr>
                      <a:r>
                        <a:rPr lang="en-GB" sz="1200" b="1">
                          <a:solidFill>
                            <a:schemeClr val="tx1"/>
                          </a:solidFill>
                        </a:rPr>
                        <a:t>Instagram</a:t>
                      </a:r>
                    </a:p>
                    <a:p>
                      <a:pPr lvl="0">
                        <a:buNone/>
                      </a:pPr>
                      <a:r>
                        <a:rPr lang="en-GB" sz="1200" b="1">
                          <a:solidFill>
                            <a:schemeClr val="tx1"/>
                          </a:solidFill>
                        </a:rPr>
                        <a:t>Facebook </a:t>
                      </a:r>
                    </a:p>
                    <a:p>
                      <a:pPr lvl="0">
                        <a:buNone/>
                      </a:pPr>
                      <a:r>
                        <a:rPr lang="en-GB" sz="1200" b="1">
                          <a:solidFill>
                            <a:schemeClr val="tx1"/>
                          </a:solidFill>
                        </a:rPr>
                        <a:t>Posters</a:t>
                      </a:r>
                    </a:p>
                  </a:txBody>
                  <a:tcPr marL="60368" marR="60368" marT="30184" marB="30184">
                    <a:solidFill>
                      <a:schemeClr val="accent1">
                        <a:lumMod val="20000"/>
                        <a:lumOff val="80000"/>
                      </a:schemeClr>
                    </a:solidFill>
                  </a:tcPr>
                </a:tc>
                <a:tc>
                  <a:txBody>
                    <a:bodyPr/>
                    <a:lstStyle/>
                    <a:p>
                      <a:pPr lvl="0">
                        <a:buNone/>
                      </a:pPr>
                      <a:r>
                        <a:rPr lang="en-GB" sz="1200" b="1"/>
                        <a:t>Facebook</a:t>
                      </a:r>
                    </a:p>
                    <a:p>
                      <a:pPr lvl="0">
                        <a:buNone/>
                      </a:pPr>
                      <a:r>
                        <a:rPr lang="en-GB" sz="1200" b="1"/>
                        <a:t>Instagram</a:t>
                      </a:r>
                    </a:p>
                  </a:txBody>
                  <a:tcPr marL="60368" marR="60368" marT="30184" marB="30184"/>
                </a:tc>
                <a:tc>
                  <a:txBody>
                    <a:bodyPr/>
                    <a:lstStyle/>
                    <a:p>
                      <a:pPr lvl="0">
                        <a:buNone/>
                      </a:pPr>
                      <a:r>
                        <a:rPr lang="en-GB" sz="1200" b="1"/>
                        <a:t>Google</a:t>
                      </a:r>
                    </a:p>
                    <a:p>
                      <a:pPr lvl="0">
                        <a:buNone/>
                      </a:pPr>
                      <a:r>
                        <a:rPr lang="en-GB" sz="1200" b="1"/>
                        <a:t>Instagram</a:t>
                      </a:r>
                    </a:p>
                  </a:txBody>
                  <a:tcPr marL="60368" marR="60368" marT="30184" marB="30184"/>
                </a:tc>
                <a:tc>
                  <a:txBody>
                    <a:bodyPr/>
                    <a:lstStyle/>
                    <a:p>
                      <a:pPr lvl="0">
                        <a:buNone/>
                      </a:pPr>
                      <a:r>
                        <a:rPr lang="en-GB" sz="1200" b="1"/>
                        <a:t>Google</a:t>
                      </a:r>
                    </a:p>
                    <a:p>
                      <a:pPr lvl="0">
                        <a:buNone/>
                      </a:pPr>
                      <a:r>
                        <a:rPr lang="en-GB" sz="1200" b="1"/>
                        <a:t>Instagram</a:t>
                      </a:r>
                    </a:p>
                  </a:txBody>
                  <a:tcPr marL="60368" marR="60368" marT="30184" marB="30184"/>
                </a:tc>
                <a:tc>
                  <a:txBody>
                    <a:bodyPr/>
                    <a:lstStyle/>
                    <a:p>
                      <a:pPr lvl="0">
                        <a:buNone/>
                      </a:pPr>
                      <a:r>
                        <a:rPr lang="en-GB" sz="1200" b="1"/>
                        <a:t>Facebook</a:t>
                      </a:r>
                    </a:p>
                    <a:p>
                      <a:pPr lvl="0">
                        <a:buNone/>
                      </a:pPr>
                      <a:r>
                        <a:rPr lang="en-GB" sz="1200" b="1"/>
                        <a:t>Instagram</a:t>
                      </a:r>
                    </a:p>
                  </a:txBody>
                  <a:tcPr marL="60368" marR="60368" marT="30184" marB="30184"/>
                </a:tc>
                <a:extLst>
                  <a:ext uri="{0D108BD9-81ED-4DB2-BD59-A6C34878D82A}">
                    <a16:rowId xmlns:a16="http://schemas.microsoft.com/office/drawing/2014/main" val="119996318"/>
                  </a:ext>
                </a:extLst>
              </a:tr>
              <a:tr h="554202">
                <a:tc>
                  <a:txBody>
                    <a:bodyPr/>
                    <a:lstStyle/>
                    <a:p>
                      <a:pPr lvl="0">
                        <a:buNone/>
                      </a:pPr>
                      <a:r>
                        <a:rPr lang="en-GB" sz="1100" b="1">
                          <a:solidFill>
                            <a:schemeClr val="bg1"/>
                          </a:solidFill>
                        </a:rPr>
                        <a:t>Target of costumers</a:t>
                      </a:r>
                    </a:p>
                  </a:txBody>
                  <a:tcPr marL="60368" marR="60368" marT="30184" marB="30184">
                    <a:solidFill>
                      <a:schemeClr val="accent2"/>
                    </a:solidFill>
                  </a:tcPr>
                </a:tc>
                <a:tc>
                  <a:txBody>
                    <a:bodyPr/>
                    <a:lstStyle/>
                    <a:p>
                      <a:pPr lvl="0">
                        <a:buNone/>
                      </a:pPr>
                      <a:r>
                        <a:rPr lang="en-GB" sz="1200" b="1">
                          <a:solidFill>
                            <a:schemeClr val="tx1"/>
                          </a:solidFill>
                        </a:rPr>
                        <a:t>All age and gender</a:t>
                      </a:r>
                    </a:p>
                  </a:txBody>
                  <a:tcPr marL="60368" marR="60368" marT="30184" marB="30184">
                    <a:solidFill>
                      <a:schemeClr val="accent1">
                        <a:lumMod val="20000"/>
                        <a:lumOff val="80000"/>
                      </a:schemeClr>
                    </a:solidFill>
                  </a:tcPr>
                </a:tc>
                <a:tc>
                  <a:txBody>
                    <a:bodyPr/>
                    <a:lstStyle/>
                    <a:p>
                      <a:pPr lvl="0">
                        <a:buNone/>
                      </a:pPr>
                      <a:r>
                        <a:rPr lang="en-GB" sz="1200" b="1"/>
                        <a:t>All aged ladies</a:t>
                      </a:r>
                    </a:p>
                  </a:txBody>
                  <a:tcPr marL="60368" marR="60368" marT="30184" marB="30184"/>
                </a:tc>
                <a:tc>
                  <a:txBody>
                    <a:bodyPr/>
                    <a:lstStyle/>
                    <a:p>
                      <a:pPr lvl="0">
                        <a:buNone/>
                      </a:pPr>
                      <a:r>
                        <a:rPr lang="en-GB" sz="1200" b="1"/>
                        <a:t>Ladies and gents</a:t>
                      </a:r>
                    </a:p>
                  </a:txBody>
                  <a:tcPr marL="60368" marR="60368" marT="30184" marB="30184"/>
                </a:tc>
                <a:tc>
                  <a:txBody>
                    <a:bodyPr/>
                    <a:lstStyle/>
                    <a:p>
                      <a:pPr lvl="0">
                        <a:buNone/>
                      </a:pPr>
                      <a:r>
                        <a:rPr lang="en-GB" sz="1200" b="1"/>
                        <a:t>Only ladies</a:t>
                      </a:r>
                    </a:p>
                  </a:txBody>
                  <a:tcPr marL="60368" marR="60368" marT="30184" marB="30184"/>
                </a:tc>
                <a:tc>
                  <a:txBody>
                    <a:bodyPr/>
                    <a:lstStyle/>
                    <a:p>
                      <a:pPr lvl="0">
                        <a:buNone/>
                      </a:pPr>
                      <a:r>
                        <a:rPr lang="en-GB" sz="1200" b="1"/>
                        <a:t>Only ladies</a:t>
                      </a:r>
                    </a:p>
                  </a:txBody>
                  <a:tcPr marL="60368" marR="60368" marT="30184" marB="30184"/>
                </a:tc>
                <a:extLst>
                  <a:ext uri="{0D108BD9-81ED-4DB2-BD59-A6C34878D82A}">
                    <a16:rowId xmlns:a16="http://schemas.microsoft.com/office/drawing/2014/main" val="2017154795"/>
                  </a:ext>
                </a:extLst>
              </a:tr>
              <a:tr h="332521">
                <a:tc>
                  <a:txBody>
                    <a:bodyPr/>
                    <a:lstStyle/>
                    <a:p>
                      <a:pPr lvl="0">
                        <a:buNone/>
                      </a:pPr>
                      <a:r>
                        <a:rPr lang="en-GB" sz="1100" b="1">
                          <a:solidFill>
                            <a:schemeClr val="bg1"/>
                          </a:solidFill>
                        </a:rPr>
                        <a:t>Mobile studio</a:t>
                      </a:r>
                    </a:p>
                  </a:txBody>
                  <a:tcPr marL="60368" marR="60368" marT="30184" marB="30184">
                    <a:solidFill>
                      <a:schemeClr val="accent2"/>
                    </a:solidFill>
                  </a:tcPr>
                </a:tc>
                <a:tc>
                  <a:txBody>
                    <a:bodyPr/>
                    <a:lstStyle/>
                    <a:p>
                      <a:pPr lvl="0">
                        <a:buNone/>
                      </a:pPr>
                      <a:r>
                        <a:rPr lang="en-GB" sz="1200" b="1">
                          <a:solidFill>
                            <a:schemeClr val="tx1"/>
                          </a:solidFill>
                        </a:rPr>
                        <a:t>yes</a:t>
                      </a:r>
                    </a:p>
                  </a:txBody>
                  <a:tcPr marL="60368" marR="60368" marT="30184" marB="30184">
                    <a:solidFill>
                      <a:schemeClr val="accent1">
                        <a:lumMod val="20000"/>
                        <a:lumOff val="80000"/>
                      </a:schemeClr>
                    </a:solidFill>
                  </a:tcPr>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extLst>
                  <a:ext uri="{0D108BD9-81ED-4DB2-BD59-A6C34878D82A}">
                    <a16:rowId xmlns:a16="http://schemas.microsoft.com/office/drawing/2014/main" val="806749316"/>
                  </a:ext>
                </a:extLst>
              </a:tr>
            </a:tbl>
          </a:graphicData>
        </a:graphic>
      </p:graphicFrame>
    </p:spTree>
    <p:extLst>
      <p:ext uri="{BB962C8B-B14F-4D97-AF65-F5344CB8AC3E}">
        <p14:creationId xmlns:p14="http://schemas.microsoft.com/office/powerpoint/2010/main" val="3672292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535940"/>
          </a:xfrm>
        </p:spPr>
        <p:txBody>
          <a:bodyPr/>
          <a:lstStyle/>
          <a:p>
            <a:pPr algn="ctr"/>
            <a:r>
              <a:rPr lang="en-US" b="1">
                <a:latin typeface="Century Gothic"/>
                <a:cs typeface="Arial"/>
              </a:rPr>
              <a:t>MARKET AUDIT SWOT ANALYSIS </a:t>
            </a:r>
            <a:endParaRPr lang="en-GB" b="1">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1508197" y="1802722"/>
            <a:ext cx="10063909" cy="4480983"/>
          </a:xfrm>
        </p:spPr>
        <p:txBody>
          <a:bodyPr vert="horz" lIns="91440" tIns="45720" rIns="91440" bIns="45720" rtlCol="0" anchor="t">
            <a:normAutofit/>
          </a:bodyPr>
          <a:lstStyle/>
          <a:p>
            <a:pPr marL="0" indent="0">
              <a:buNone/>
            </a:pPr>
            <a:endParaRPr lang="en-GB" sz="2000" b="1">
              <a:solidFill>
                <a:schemeClr val="tx1"/>
              </a:solidFill>
            </a:endParaRPr>
          </a:p>
          <a:p>
            <a:pPr marL="0" indent="0" algn="ctr">
              <a:buNone/>
            </a:pPr>
            <a:r>
              <a:rPr lang="en-GB" b="1">
                <a:solidFill>
                  <a:schemeClr val="tx1"/>
                </a:solidFill>
              </a:rPr>
              <a:t>SWOT analysing is a very useful technique that organisations use for making informed decisions (Ajmera, 2017).</a:t>
            </a:r>
            <a:endParaRPr lang="en-US" b="1">
              <a:solidFill>
                <a:schemeClr val="tx1"/>
              </a:solidFill>
            </a:endParaRPr>
          </a:p>
        </p:txBody>
      </p:sp>
      <p:graphicFrame>
        <p:nvGraphicFramePr>
          <p:cNvPr id="5" name="Table 5">
            <a:extLst>
              <a:ext uri="{FF2B5EF4-FFF2-40B4-BE49-F238E27FC236}">
                <a16:creationId xmlns:a16="http://schemas.microsoft.com/office/drawing/2014/main" id="{10CFA794-E081-78AF-4B2B-5CEAB82D0A96}"/>
              </a:ext>
            </a:extLst>
          </p:cNvPr>
          <p:cNvGraphicFramePr>
            <a:graphicFrameLocks noGrp="1"/>
          </p:cNvGraphicFramePr>
          <p:nvPr>
            <p:extLst>
              <p:ext uri="{D42A27DB-BD31-4B8C-83A1-F6EECF244321}">
                <p14:modId xmlns:p14="http://schemas.microsoft.com/office/powerpoint/2010/main" val="3080252607"/>
              </p:ext>
            </p:extLst>
          </p:nvPr>
        </p:nvGraphicFramePr>
        <p:xfrm>
          <a:off x="2032272" y="3416420"/>
          <a:ext cx="8168640" cy="292608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278860680"/>
                    </a:ext>
                  </a:extLst>
                </a:gridCol>
                <a:gridCol w="4084320">
                  <a:extLst>
                    <a:ext uri="{9D8B030D-6E8A-4147-A177-3AD203B41FA5}">
                      <a16:colId xmlns:a16="http://schemas.microsoft.com/office/drawing/2014/main" val="2045848463"/>
                    </a:ext>
                  </a:extLst>
                </a:gridCol>
              </a:tblGrid>
              <a:tr h="1320755">
                <a:tc>
                  <a:txBody>
                    <a:bodyPr/>
                    <a:lstStyle/>
                    <a:p>
                      <a:pPr marL="285750" indent="-285750">
                        <a:buFont typeface="Wingdings"/>
                        <a:buChar char="v"/>
                      </a:pPr>
                      <a:r>
                        <a:rPr lang="en-GB" b="0"/>
                        <a:t>Large range of services </a:t>
                      </a:r>
                    </a:p>
                    <a:p>
                      <a:pPr marL="285750" lvl="0" indent="-285750">
                        <a:buFont typeface="Wingdings"/>
                        <a:buChar char="v"/>
                      </a:pPr>
                      <a:r>
                        <a:rPr lang="en-GB" b="0"/>
                        <a:t>Excellent customer services</a:t>
                      </a:r>
                    </a:p>
                    <a:p>
                      <a:pPr marL="285750" lvl="0" indent="-285750">
                        <a:buFont typeface="Wingdings"/>
                        <a:buChar char="v"/>
                      </a:pPr>
                      <a:r>
                        <a:rPr lang="en-GB" b="0"/>
                        <a:t>Extended opening hours </a:t>
                      </a:r>
                    </a:p>
                    <a:p>
                      <a:pPr marL="285750" lvl="0" indent="-285750">
                        <a:buFont typeface="Wingdings"/>
                        <a:buChar char="v"/>
                      </a:pPr>
                      <a:r>
                        <a:rPr lang="en-GB" b="0"/>
                        <a:t>We are in an excellent location</a:t>
                      </a:r>
                    </a:p>
                  </a:txBody>
                  <a:tcPr/>
                </a:tc>
                <a:tc>
                  <a:txBody>
                    <a:bodyPr/>
                    <a:lstStyle/>
                    <a:p>
                      <a:pPr marL="285750" indent="-285750">
                        <a:buFont typeface="Wingdings"/>
                        <a:buChar char="v"/>
                      </a:pPr>
                      <a:r>
                        <a:rPr lang="en-GB" b="0"/>
                        <a:t>Lack of capacity </a:t>
                      </a:r>
                      <a:endParaRPr lang="en-US" b="0"/>
                    </a:p>
                    <a:p>
                      <a:pPr marL="285750" lvl="0" indent="-285750">
                        <a:buFont typeface="Wingdings"/>
                        <a:buChar char="v"/>
                      </a:pPr>
                      <a:r>
                        <a:rPr lang="en-GB" b="0"/>
                        <a:t>Not having enough marketing experience </a:t>
                      </a:r>
                    </a:p>
                    <a:p>
                      <a:pPr marL="285750" lvl="0" indent="-285750">
                        <a:buFont typeface="Wingdings"/>
                        <a:buChar char="v"/>
                      </a:pPr>
                      <a:r>
                        <a:rPr lang="en-GB" b="0"/>
                        <a:t>No online appointment facility </a:t>
                      </a:r>
                    </a:p>
                    <a:p>
                      <a:pPr marL="285750" lvl="0" indent="-285750">
                        <a:buFont typeface="Wingdings"/>
                        <a:buChar char="v"/>
                      </a:pPr>
                      <a:endParaRPr lang="en-GB"/>
                    </a:p>
                  </a:txBody>
                  <a:tcPr/>
                </a:tc>
                <a:extLst>
                  <a:ext uri="{0D108BD9-81ED-4DB2-BD59-A6C34878D82A}">
                    <a16:rowId xmlns:a16="http://schemas.microsoft.com/office/drawing/2014/main" val="3249740939"/>
                  </a:ext>
                </a:extLst>
              </a:tr>
              <a:tr h="1320755">
                <a:tc>
                  <a:txBody>
                    <a:bodyPr/>
                    <a:lstStyle/>
                    <a:p>
                      <a:pPr marL="285750" indent="-285750">
                        <a:buFont typeface="Wingdings"/>
                        <a:buChar char="v"/>
                      </a:pPr>
                      <a:r>
                        <a:rPr lang="en-GB"/>
                        <a:t>Good Internet opportunities</a:t>
                      </a:r>
                    </a:p>
                    <a:p>
                      <a:pPr marL="285750" lvl="0" indent="-285750">
                        <a:buFont typeface="Wingdings"/>
                        <a:buChar char="v"/>
                      </a:pPr>
                      <a:r>
                        <a:rPr lang="en-GB"/>
                        <a:t>Strong market growth</a:t>
                      </a:r>
                    </a:p>
                    <a:p>
                      <a:pPr marL="285750" lvl="0" indent="-285750">
                        <a:buFont typeface="Wingdings"/>
                        <a:buChar char="v"/>
                      </a:pPr>
                      <a:r>
                        <a:rPr lang="en-GB"/>
                        <a:t>More people booking online </a:t>
                      </a:r>
                    </a:p>
                    <a:p>
                      <a:pPr marL="285750" lvl="0" indent="-285750">
                        <a:buFont typeface="Wingdings"/>
                        <a:buChar char="v"/>
                      </a:pPr>
                      <a:r>
                        <a:rPr lang="en-GB"/>
                        <a:t>Stock organic products</a:t>
                      </a:r>
                    </a:p>
                    <a:p>
                      <a:pPr marL="285750" lvl="0" indent="-285750">
                        <a:buFont typeface="Wingdings"/>
                        <a:buChar char="v"/>
                      </a:pPr>
                      <a:endParaRPr lang="en-GB"/>
                    </a:p>
                  </a:txBody>
                  <a:tcPr/>
                </a:tc>
                <a:tc>
                  <a:txBody>
                    <a:bodyPr/>
                    <a:lstStyle/>
                    <a:p>
                      <a:pPr marL="285750" indent="-285750">
                        <a:buFont typeface="Wingdings"/>
                        <a:buChar char="v"/>
                      </a:pPr>
                      <a:r>
                        <a:rPr lang="en-GB"/>
                        <a:t>New salon opening in area </a:t>
                      </a:r>
                      <a:endParaRPr lang="en-US"/>
                    </a:p>
                    <a:p>
                      <a:pPr marL="285750" lvl="0" indent="-285750">
                        <a:buFont typeface="Wingdings"/>
                        <a:buChar char="v"/>
                      </a:pPr>
                      <a:r>
                        <a:rPr lang="en-GB"/>
                        <a:t>Costs of having the best stylists and technicians </a:t>
                      </a:r>
                    </a:p>
                    <a:p>
                      <a:pPr marL="285750" lvl="0" indent="-285750">
                        <a:buFont typeface="Wingdings"/>
                        <a:buChar char="v"/>
                      </a:pPr>
                      <a:r>
                        <a:rPr lang="en-GB"/>
                        <a:t>Discounting by competitors </a:t>
                      </a:r>
                    </a:p>
                  </a:txBody>
                  <a:tcPr/>
                </a:tc>
                <a:extLst>
                  <a:ext uri="{0D108BD9-81ED-4DB2-BD59-A6C34878D82A}">
                    <a16:rowId xmlns:a16="http://schemas.microsoft.com/office/drawing/2014/main" val="2694751102"/>
                  </a:ext>
                </a:extLst>
              </a:tr>
            </a:tbl>
          </a:graphicData>
        </a:graphic>
      </p:graphicFrame>
      <p:sp>
        <p:nvSpPr>
          <p:cNvPr id="6" name="Minus Sign 5">
            <a:extLst>
              <a:ext uri="{FF2B5EF4-FFF2-40B4-BE49-F238E27FC236}">
                <a16:creationId xmlns:a16="http://schemas.microsoft.com/office/drawing/2014/main" id="{8E38EDF1-E3AC-0CCD-F2E1-2C63CD05B4D3}"/>
              </a:ext>
            </a:extLst>
          </p:cNvPr>
          <p:cNvSpPr/>
          <p:nvPr/>
        </p:nvSpPr>
        <p:spPr>
          <a:xfrm>
            <a:off x="2445017" y="2518941"/>
            <a:ext cx="3224321" cy="1340888"/>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Strengths </a:t>
            </a:r>
          </a:p>
        </p:txBody>
      </p:sp>
      <p:sp>
        <p:nvSpPr>
          <p:cNvPr id="7" name="Minus Sign 6">
            <a:extLst>
              <a:ext uri="{FF2B5EF4-FFF2-40B4-BE49-F238E27FC236}">
                <a16:creationId xmlns:a16="http://schemas.microsoft.com/office/drawing/2014/main" id="{5BE9726F-F257-FFE1-E09B-E625E5A4D2CB}"/>
              </a:ext>
            </a:extLst>
          </p:cNvPr>
          <p:cNvSpPr/>
          <p:nvPr/>
        </p:nvSpPr>
        <p:spPr>
          <a:xfrm>
            <a:off x="6279981" y="2513482"/>
            <a:ext cx="3842654" cy="135845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Weaknesses</a:t>
            </a:r>
          </a:p>
        </p:txBody>
      </p:sp>
      <p:sp>
        <p:nvSpPr>
          <p:cNvPr id="8" name="Minus Sign 7">
            <a:extLst>
              <a:ext uri="{FF2B5EF4-FFF2-40B4-BE49-F238E27FC236}">
                <a16:creationId xmlns:a16="http://schemas.microsoft.com/office/drawing/2014/main" id="{E7A8F246-F0E2-AA4E-6D36-24BA0B7BD5FF}"/>
              </a:ext>
            </a:extLst>
          </p:cNvPr>
          <p:cNvSpPr/>
          <p:nvPr/>
        </p:nvSpPr>
        <p:spPr>
          <a:xfrm>
            <a:off x="2118960" y="5850417"/>
            <a:ext cx="3867508" cy="1452112"/>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Opportunities </a:t>
            </a:r>
          </a:p>
        </p:txBody>
      </p:sp>
      <p:sp>
        <p:nvSpPr>
          <p:cNvPr id="9" name="Minus Sign 8">
            <a:extLst>
              <a:ext uri="{FF2B5EF4-FFF2-40B4-BE49-F238E27FC236}">
                <a16:creationId xmlns:a16="http://schemas.microsoft.com/office/drawing/2014/main" id="{2EF0D8B0-386D-0302-135F-1ED5A42A2069}"/>
              </a:ext>
            </a:extLst>
          </p:cNvPr>
          <p:cNvSpPr/>
          <p:nvPr/>
        </p:nvSpPr>
        <p:spPr>
          <a:xfrm>
            <a:off x="6268544" y="5866812"/>
            <a:ext cx="3867507" cy="1408979"/>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Threats</a:t>
            </a:r>
          </a:p>
        </p:txBody>
      </p:sp>
    </p:spTree>
    <p:extLst>
      <p:ext uri="{BB962C8B-B14F-4D97-AF65-F5344CB8AC3E}">
        <p14:creationId xmlns:p14="http://schemas.microsoft.com/office/powerpoint/2010/main" val="2475616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9" name="Freeform: Shape 45">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0"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61387" y="575350"/>
            <a:ext cx="3920686" cy="1678322"/>
          </a:xfrm>
        </p:spPr>
        <p:txBody>
          <a:bodyPr vert="horz" lIns="91440" tIns="45720" rIns="91440" bIns="45720" rtlCol="0" anchor="ctr">
            <a:normAutofit fontScale="90000"/>
          </a:bodyPr>
          <a:lstStyle/>
          <a:p>
            <a:pPr>
              <a:lnSpc>
                <a:spcPct val="90000"/>
              </a:lnSpc>
            </a:pPr>
            <a:r>
              <a:rPr lang="en-US" sz="4000" b="1" i="0" kern="1200">
                <a:solidFill>
                  <a:srgbClr val="EBEBEB"/>
                </a:solidFill>
                <a:latin typeface="+mj-lt"/>
                <a:ea typeface="+mj-ea"/>
                <a:cs typeface="+mj-cs"/>
              </a:rPr>
              <a:t>MARKET AUDIT-PESTLE ANALYSIS</a:t>
            </a:r>
            <a:r>
              <a:rPr lang="en-US" sz="2500" b="1" i="0" kern="1200">
                <a:solidFill>
                  <a:srgbClr val="EBEBEB"/>
                </a:solidFill>
                <a:latin typeface="+mj-lt"/>
                <a:ea typeface="+mj-ea"/>
                <a:cs typeface="+mj-cs"/>
              </a:rPr>
              <a:t> </a:t>
            </a:r>
          </a:p>
        </p:txBody>
      </p:sp>
      <p:sp>
        <p:nvSpPr>
          <p:cNvPr id="61" name="Rectangle 49">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2" name="Oval 51">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53">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301E9040-A890-6B65-941C-88FF8E2EA373}"/>
              </a:ext>
            </a:extLst>
          </p:cNvPr>
          <p:cNvSpPr txBox="1"/>
          <p:nvPr/>
        </p:nvSpPr>
        <p:spPr>
          <a:xfrm>
            <a:off x="964455" y="2320059"/>
            <a:ext cx="3133726" cy="3898900"/>
          </a:xfr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a:solidFill>
                  <a:srgbClr val="FFFFFF"/>
                </a:solidFill>
              </a:rPr>
              <a:t>This analytical model is highly used for situational and external evaluation of a business that is highly dynamic (</a:t>
            </a:r>
            <a:r>
              <a:rPr lang="en-US" err="1">
                <a:solidFill>
                  <a:srgbClr val="FFFFFF"/>
                </a:solidFill>
              </a:rPr>
              <a:t>Nerynaut</a:t>
            </a:r>
            <a:r>
              <a:rPr lang="en-US">
                <a:solidFill>
                  <a:srgbClr val="FFFFFF"/>
                </a:solidFill>
              </a:rPr>
              <a:t> and Perera 2017).</a:t>
            </a:r>
            <a:endParaRPr lang="en-US"/>
          </a:p>
        </p:txBody>
      </p:sp>
      <p:sp>
        <p:nvSpPr>
          <p:cNvPr id="64"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19921CAB-7830-40E2-C5F8-4E2F363B975B}"/>
              </a:ext>
            </a:extLst>
          </p:cNvPr>
          <p:cNvGraphicFramePr>
            <a:graphicFrameLocks noGrp="1"/>
          </p:cNvGraphicFramePr>
          <p:nvPr>
            <p:extLst>
              <p:ext uri="{D42A27DB-BD31-4B8C-83A1-F6EECF244321}">
                <p14:modId xmlns:p14="http://schemas.microsoft.com/office/powerpoint/2010/main" val="4035226275"/>
              </p:ext>
            </p:extLst>
          </p:nvPr>
        </p:nvGraphicFramePr>
        <p:xfrm>
          <a:off x="5046756" y="1242919"/>
          <a:ext cx="6533441" cy="5299494"/>
        </p:xfrm>
        <a:graphic>
          <a:graphicData uri="http://schemas.openxmlformats.org/drawingml/2006/table">
            <a:tbl>
              <a:tblPr firstRow="1" bandRow="1">
                <a:tableStyleId>{5C22544A-7EE6-4342-B048-85BDC9FD1C3A}</a:tableStyleId>
              </a:tblPr>
              <a:tblGrid>
                <a:gridCol w="983688">
                  <a:extLst>
                    <a:ext uri="{9D8B030D-6E8A-4147-A177-3AD203B41FA5}">
                      <a16:colId xmlns:a16="http://schemas.microsoft.com/office/drawing/2014/main" val="1765413845"/>
                    </a:ext>
                  </a:extLst>
                </a:gridCol>
                <a:gridCol w="1041623">
                  <a:extLst>
                    <a:ext uri="{9D8B030D-6E8A-4147-A177-3AD203B41FA5}">
                      <a16:colId xmlns:a16="http://schemas.microsoft.com/office/drawing/2014/main" val="2887094356"/>
                    </a:ext>
                  </a:extLst>
                </a:gridCol>
                <a:gridCol w="1169694">
                  <a:extLst>
                    <a:ext uri="{9D8B030D-6E8A-4147-A177-3AD203B41FA5}">
                      <a16:colId xmlns:a16="http://schemas.microsoft.com/office/drawing/2014/main" val="2444972142"/>
                    </a:ext>
                  </a:extLst>
                </a:gridCol>
                <a:gridCol w="1073641">
                  <a:extLst>
                    <a:ext uri="{9D8B030D-6E8A-4147-A177-3AD203B41FA5}">
                      <a16:colId xmlns:a16="http://schemas.microsoft.com/office/drawing/2014/main" val="3354775674"/>
                    </a:ext>
                  </a:extLst>
                </a:gridCol>
                <a:gridCol w="969964">
                  <a:extLst>
                    <a:ext uri="{9D8B030D-6E8A-4147-A177-3AD203B41FA5}">
                      <a16:colId xmlns:a16="http://schemas.microsoft.com/office/drawing/2014/main" val="311939955"/>
                    </a:ext>
                  </a:extLst>
                </a:gridCol>
                <a:gridCol w="1294831">
                  <a:extLst>
                    <a:ext uri="{9D8B030D-6E8A-4147-A177-3AD203B41FA5}">
                      <a16:colId xmlns:a16="http://schemas.microsoft.com/office/drawing/2014/main" val="919178107"/>
                    </a:ext>
                  </a:extLst>
                </a:gridCol>
              </a:tblGrid>
              <a:tr h="247402">
                <a:tc>
                  <a:txBody>
                    <a:bodyPr/>
                    <a:lstStyle/>
                    <a:p>
                      <a:r>
                        <a:rPr lang="en-GB" sz="1200"/>
                        <a:t>Political</a:t>
                      </a:r>
                    </a:p>
                  </a:txBody>
                  <a:tcPr marL="57166" marR="57166" marT="28583" marB="28583"/>
                </a:tc>
                <a:tc>
                  <a:txBody>
                    <a:bodyPr/>
                    <a:lstStyle/>
                    <a:p>
                      <a:r>
                        <a:rPr lang="en-GB" sz="1200"/>
                        <a:t>Economic</a:t>
                      </a:r>
                    </a:p>
                  </a:txBody>
                  <a:tcPr marL="57166" marR="57166" marT="28583" marB="28583"/>
                </a:tc>
                <a:tc>
                  <a:txBody>
                    <a:bodyPr/>
                    <a:lstStyle/>
                    <a:p>
                      <a:r>
                        <a:rPr lang="en-GB" sz="1200"/>
                        <a:t>Social</a:t>
                      </a:r>
                    </a:p>
                  </a:txBody>
                  <a:tcPr marL="57166" marR="57166" marT="28583" marB="28583"/>
                </a:tc>
                <a:tc>
                  <a:txBody>
                    <a:bodyPr/>
                    <a:lstStyle/>
                    <a:p>
                      <a:r>
                        <a:rPr lang="en-GB" sz="1200"/>
                        <a:t>Technology</a:t>
                      </a:r>
                    </a:p>
                  </a:txBody>
                  <a:tcPr marL="57166" marR="57166" marT="28583" marB="28583"/>
                </a:tc>
                <a:tc>
                  <a:txBody>
                    <a:bodyPr/>
                    <a:lstStyle/>
                    <a:p>
                      <a:r>
                        <a:rPr lang="en-GB" sz="1200"/>
                        <a:t>Legal</a:t>
                      </a:r>
                    </a:p>
                  </a:txBody>
                  <a:tcPr marL="57166" marR="57166" marT="28583" marB="28583"/>
                </a:tc>
                <a:tc>
                  <a:txBody>
                    <a:bodyPr/>
                    <a:lstStyle/>
                    <a:p>
                      <a:r>
                        <a:rPr lang="en-GB" sz="1200"/>
                        <a:t>Environmental</a:t>
                      </a:r>
                    </a:p>
                  </a:txBody>
                  <a:tcPr marL="57166" marR="57166" marT="28583" marB="28583"/>
                </a:tc>
                <a:extLst>
                  <a:ext uri="{0D108BD9-81ED-4DB2-BD59-A6C34878D82A}">
                    <a16:rowId xmlns:a16="http://schemas.microsoft.com/office/drawing/2014/main" val="3735988772"/>
                  </a:ext>
                </a:extLst>
              </a:tr>
              <a:tr h="2024327">
                <a:tc>
                  <a:txBody>
                    <a:bodyPr/>
                    <a:lstStyle/>
                    <a:p>
                      <a:r>
                        <a:rPr lang="en-GB" sz="1200"/>
                        <a:t>Inflation prices are increasing customers find it hard to have the luxury of self-care </a:t>
                      </a:r>
                    </a:p>
                  </a:txBody>
                  <a:tcPr marL="57166" marR="57166" marT="28583" marB="28583"/>
                </a:tc>
                <a:tc>
                  <a:txBody>
                    <a:bodyPr/>
                    <a:lstStyle/>
                    <a:p>
                      <a:r>
                        <a:rPr lang="en-GB" sz="1200"/>
                        <a:t>Tax increasing and cost of living with less to spend on selfcare </a:t>
                      </a:r>
                    </a:p>
                  </a:txBody>
                  <a:tcPr marL="57166" marR="57166" marT="28583" marB="28583"/>
                </a:tc>
                <a:tc>
                  <a:txBody>
                    <a:bodyPr/>
                    <a:lstStyle/>
                    <a:p>
                      <a:r>
                        <a:rPr lang="en-GB" sz="1200"/>
                        <a:t>Shopping habits of clients. May spend money on clothes, bags and shoes that they cannot afford to use our services </a:t>
                      </a:r>
                    </a:p>
                  </a:txBody>
                  <a:tcPr marL="57166" marR="57166" marT="28583" marB="28583"/>
                </a:tc>
                <a:tc>
                  <a:txBody>
                    <a:bodyPr/>
                    <a:lstStyle/>
                    <a:p>
                      <a:r>
                        <a:rPr lang="en-GB" sz="1200"/>
                        <a:t>New styling products being released quite often, May cost the company financially to keep up with the trends. </a:t>
                      </a:r>
                    </a:p>
                  </a:txBody>
                  <a:tcPr marL="57166" marR="57166" marT="28583" marB="28583"/>
                </a:tc>
                <a:tc>
                  <a:txBody>
                    <a:bodyPr/>
                    <a:lstStyle/>
                    <a:p>
                      <a:r>
                        <a:rPr lang="en-GB" sz="1200"/>
                        <a:t>Health and safety law </a:t>
                      </a:r>
                    </a:p>
                    <a:p>
                      <a:pPr lvl="0">
                        <a:buNone/>
                      </a:pPr>
                      <a:r>
                        <a:rPr lang="en-GB" sz="1200"/>
                        <a:t>make sure there is a first aid box in the company van and that all staff are trained in first aid. </a:t>
                      </a:r>
                    </a:p>
                  </a:txBody>
                  <a:tcPr marL="57166" marR="57166" marT="28583" marB="28583"/>
                </a:tc>
                <a:tc>
                  <a:txBody>
                    <a:bodyPr/>
                    <a:lstStyle/>
                    <a:p>
                      <a:r>
                        <a:rPr lang="en-GB" sz="1200"/>
                        <a:t>If the weather is bad, we will struggle to reach clients.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Traffic/ pollution</a:t>
                      </a:r>
                    </a:p>
                    <a:p>
                      <a:pPr lvl="0">
                        <a:buNone/>
                      </a:pPr>
                      <a:endParaRPr lang="en-GB" sz="1200"/>
                    </a:p>
                  </a:txBody>
                  <a:tcPr marL="57166" marR="57166" marT="28583" marB="28583"/>
                </a:tc>
                <a:extLst>
                  <a:ext uri="{0D108BD9-81ED-4DB2-BD59-A6C34878D82A}">
                    <a16:rowId xmlns:a16="http://schemas.microsoft.com/office/drawing/2014/main" val="3281914673"/>
                  </a:ext>
                </a:extLst>
              </a:tr>
              <a:tr h="2375606">
                <a:tc>
                  <a:txBody>
                    <a:bodyPr/>
                    <a:lstStyle/>
                    <a:p>
                      <a:r>
                        <a:rPr lang="en-GB" sz="1200"/>
                        <a:t>Health and Safety legislation. Strict law need to ensure as a company we need to keep on top of it. </a:t>
                      </a:r>
                    </a:p>
                  </a:txBody>
                  <a:tcPr marL="57166" marR="57166" marT="28583" marB="28583"/>
                </a:tc>
                <a:tc>
                  <a:txBody>
                    <a:bodyPr/>
                    <a:lstStyle/>
                    <a:p>
                      <a:r>
                        <a:rPr lang="en-GB" sz="1200"/>
                        <a:t>Salaries are affected by inflation,   so the workers have less money in their pocket </a:t>
                      </a:r>
                    </a:p>
                  </a:txBody>
                  <a:tcPr marL="57166" marR="57166" marT="28583" marB="28583"/>
                </a:tc>
                <a:tc>
                  <a:txBody>
                    <a:bodyPr/>
                    <a:lstStyle/>
                    <a:p>
                      <a:r>
                        <a:rPr lang="en-GB" sz="1200"/>
                        <a:t>Social trend – convenience in service (home delivery, home service). </a:t>
                      </a:r>
                    </a:p>
                  </a:txBody>
                  <a:tcPr marL="57166" marR="57166" marT="28583" marB="28583"/>
                </a:tc>
                <a:tc>
                  <a:txBody>
                    <a:bodyPr/>
                    <a:lstStyle/>
                    <a:p>
                      <a:r>
                        <a:rPr lang="en-GB" sz="1200"/>
                        <a:t>Being a mobile company. There are opportunities to allow us to be technically advanced. We did  R&amp;D and have introduced this service of mobile beauty</a:t>
                      </a:r>
                    </a:p>
                  </a:txBody>
                  <a:tcPr marL="57166" marR="57166" marT="28583" marB="28583"/>
                </a:tc>
                <a:tc>
                  <a:txBody>
                    <a:bodyPr/>
                    <a:lstStyle/>
                    <a:p>
                      <a:r>
                        <a:rPr lang="en-GB" sz="1200"/>
                        <a:t>Data protection keeping client's information secure.  </a:t>
                      </a:r>
                    </a:p>
                  </a:txBody>
                  <a:tcPr marL="57166" marR="57166" marT="28583" marB="28583"/>
                </a:tc>
                <a:tc>
                  <a:txBody>
                    <a:bodyPr/>
                    <a:lstStyle/>
                    <a:p>
                      <a:endParaRPr lang="en-GB" sz="1200"/>
                    </a:p>
                    <a:p>
                      <a:pPr lvl="0">
                        <a:buNone/>
                      </a:pPr>
                      <a:r>
                        <a:rPr lang="en-GB" sz="1200"/>
                        <a:t>We use herbal creams that are not tested on animals </a:t>
                      </a:r>
                    </a:p>
                    <a:p>
                      <a:pPr lvl="0">
                        <a:buNone/>
                      </a:pPr>
                      <a:r>
                        <a:rPr lang="en-GB" sz="1200"/>
                        <a:t>We use electric van in our business operations.</a:t>
                      </a:r>
                    </a:p>
                  </a:txBody>
                  <a:tcPr marL="57166" marR="57166" marT="28583" marB="28583"/>
                </a:tc>
                <a:extLst>
                  <a:ext uri="{0D108BD9-81ED-4DB2-BD59-A6C34878D82A}">
                    <a16:rowId xmlns:a16="http://schemas.microsoft.com/office/drawing/2014/main" val="3103701968"/>
                  </a:ext>
                </a:extLst>
              </a:tr>
            </a:tbl>
          </a:graphicData>
        </a:graphic>
      </p:graphicFrame>
    </p:spTree>
    <p:extLst>
      <p:ext uri="{BB962C8B-B14F-4D97-AF65-F5344CB8AC3E}">
        <p14:creationId xmlns:p14="http://schemas.microsoft.com/office/powerpoint/2010/main" val="429100910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066AC-A38D-4489-2005-7A027BF452F0}"/>
              </a:ext>
            </a:extLst>
          </p:cNvPr>
          <p:cNvSpPr>
            <a:spLocks noGrp="1"/>
          </p:cNvSpPr>
          <p:nvPr>
            <p:ph type="ctrTitle" idx="4294967295"/>
          </p:nvPr>
        </p:nvSpPr>
        <p:spPr>
          <a:xfrm>
            <a:off x="0" y="2100263"/>
            <a:ext cx="8824913" cy="2676525"/>
          </a:xfrm>
        </p:spPr>
        <p:txBody>
          <a:bodyPr vert="horz" lIns="91440" tIns="45720" rIns="91440" bIns="45720" rtlCol="0" anchor="ctr">
            <a:normAutofit/>
          </a:bodyPr>
          <a:lstStyle/>
          <a:p>
            <a:r>
              <a:rPr lang="en-US" b="1" i="0" kern="1200">
                <a:solidFill>
                  <a:srgbClr val="FFFFFE"/>
                </a:solidFill>
                <a:latin typeface="+mj-lt"/>
                <a:ea typeface="+mj-ea"/>
                <a:cs typeface="+mj-cs"/>
              </a:rPr>
              <a:t>TARGET MARKET</a:t>
            </a:r>
          </a:p>
        </p:txBody>
      </p:sp>
      <p:pic>
        <p:nvPicPr>
          <p:cNvPr id="6" name="Picture 6" descr="Shape&#10;&#10;Description automatically generated">
            <a:extLst>
              <a:ext uri="{FF2B5EF4-FFF2-40B4-BE49-F238E27FC236}">
                <a16:creationId xmlns:a16="http://schemas.microsoft.com/office/drawing/2014/main" id="{2223B759-47C7-A0EA-6345-BE17942457B9}"/>
              </a:ext>
            </a:extLst>
          </p:cNvPr>
          <p:cNvPicPr>
            <a:picLocks noChangeAspect="1"/>
          </p:cNvPicPr>
          <p:nvPr/>
        </p:nvPicPr>
        <p:blipFill>
          <a:blip r:embed="rId2"/>
          <a:stretch>
            <a:fillRect/>
          </a:stretch>
        </p:blipFill>
        <p:spPr>
          <a:xfrm>
            <a:off x="4698641" y="3859767"/>
            <a:ext cx="3728150" cy="2442712"/>
          </a:xfrm>
          <a:prstGeom prst="rect">
            <a:avLst/>
          </a:prstGeom>
        </p:spPr>
      </p:pic>
      <p:pic>
        <p:nvPicPr>
          <p:cNvPr id="9" name="Picture 9" descr="A picture containing text, accessory, umbrella&#10;&#10;Description automatically generated">
            <a:extLst>
              <a:ext uri="{FF2B5EF4-FFF2-40B4-BE49-F238E27FC236}">
                <a16:creationId xmlns:a16="http://schemas.microsoft.com/office/drawing/2014/main" id="{32025F52-3473-6E6E-722D-F392C7485CF4}"/>
              </a:ext>
            </a:extLst>
          </p:cNvPr>
          <p:cNvPicPr>
            <a:picLocks noChangeAspect="1"/>
          </p:cNvPicPr>
          <p:nvPr/>
        </p:nvPicPr>
        <p:blipFill rotWithShape="1">
          <a:blip r:embed="rId3"/>
          <a:srcRect t="17536" r="-4469" b="2078"/>
          <a:stretch/>
        </p:blipFill>
        <p:spPr>
          <a:xfrm>
            <a:off x="8423377" y="3489991"/>
            <a:ext cx="4067725" cy="3366190"/>
          </a:xfrm>
          <a:prstGeom prst="rect">
            <a:avLst/>
          </a:prstGeom>
        </p:spPr>
      </p:pic>
      <p:pic>
        <p:nvPicPr>
          <p:cNvPr id="10" name="Picture 10" descr="A picture containing text&#10;&#10;Description automatically generated">
            <a:extLst>
              <a:ext uri="{FF2B5EF4-FFF2-40B4-BE49-F238E27FC236}">
                <a16:creationId xmlns:a16="http://schemas.microsoft.com/office/drawing/2014/main" id="{DC2C32F2-907F-A2BA-8905-DFEA0EDD4BE1}"/>
              </a:ext>
            </a:extLst>
          </p:cNvPr>
          <p:cNvPicPr>
            <a:picLocks noChangeAspect="1"/>
          </p:cNvPicPr>
          <p:nvPr/>
        </p:nvPicPr>
        <p:blipFill>
          <a:blip r:embed="rId4"/>
          <a:stretch>
            <a:fillRect/>
          </a:stretch>
        </p:blipFill>
        <p:spPr>
          <a:xfrm>
            <a:off x="164122" y="3540715"/>
            <a:ext cx="4079630" cy="2696307"/>
          </a:xfrm>
          <a:prstGeom prst="rect">
            <a:avLst/>
          </a:prstGeom>
        </p:spPr>
      </p:pic>
      <p:pic>
        <p:nvPicPr>
          <p:cNvPr id="11" name="Picture 11" descr="Icon&#10;&#10;Description automatically generated">
            <a:extLst>
              <a:ext uri="{FF2B5EF4-FFF2-40B4-BE49-F238E27FC236}">
                <a16:creationId xmlns:a16="http://schemas.microsoft.com/office/drawing/2014/main" id="{628E31DA-E2D9-5176-78B6-E14FD6CDDD3B}"/>
              </a:ext>
            </a:extLst>
          </p:cNvPr>
          <p:cNvPicPr>
            <a:picLocks noChangeAspect="1"/>
          </p:cNvPicPr>
          <p:nvPr/>
        </p:nvPicPr>
        <p:blipFill>
          <a:blip r:embed="rId5"/>
          <a:stretch>
            <a:fillRect/>
          </a:stretch>
        </p:blipFill>
        <p:spPr>
          <a:xfrm>
            <a:off x="9222812" y="502419"/>
            <a:ext cx="1870175" cy="2515338"/>
          </a:xfrm>
          <a:prstGeom prst="rect">
            <a:avLst/>
          </a:prstGeom>
        </p:spPr>
      </p:pic>
      <p:pic>
        <p:nvPicPr>
          <p:cNvPr id="12" name="Picture 12">
            <a:extLst>
              <a:ext uri="{FF2B5EF4-FFF2-40B4-BE49-F238E27FC236}">
                <a16:creationId xmlns:a16="http://schemas.microsoft.com/office/drawing/2014/main" id="{5383389D-30C5-12A8-B628-D89EA697BD46}"/>
              </a:ext>
            </a:extLst>
          </p:cNvPr>
          <p:cNvPicPr>
            <a:picLocks noChangeAspect="1"/>
          </p:cNvPicPr>
          <p:nvPr/>
        </p:nvPicPr>
        <p:blipFill rotWithShape="1">
          <a:blip r:embed="rId6"/>
          <a:srcRect t="170" b="14615"/>
          <a:stretch/>
        </p:blipFill>
        <p:spPr>
          <a:xfrm>
            <a:off x="3722076" y="964637"/>
            <a:ext cx="4747846" cy="2278965"/>
          </a:xfrm>
          <a:prstGeom prst="rect">
            <a:avLst/>
          </a:prstGeom>
        </p:spPr>
      </p:pic>
      <p:sp>
        <p:nvSpPr>
          <p:cNvPr id="13" name="TextBox 12">
            <a:extLst>
              <a:ext uri="{FF2B5EF4-FFF2-40B4-BE49-F238E27FC236}">
                <a16:creationId xmlns:a16="http://schemas.microsoft.com/office/drawing/2014/main" id="{15ADACB5-A26C-6653-19CC-2050AE057753}"/>
              </a:ext>
            </a:extLst>
          </p:cNvPr>
          <p:cNvSpPr txBox="1"/>
          <p:nvPr/>
        </p:nvSpPr>
        <p:spPr>
          <a:xfrm>
            <a:off x="9227486" y="3171677"/>
            <a:ext cx="23405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Female and Male </a:t>
            </a:r>
          </a:p>
        </p:txBody>
      </p:sp>
      <p:sp>
        <p:nvSpPr>
          <p:cNvPr id="14" name="TextBox 13">
            <a:extLst>
              <a:ext uri="{FF2B5EF4-FFF2-40B4-BE49-F238E27FC236}">
                <a16:creationId xmlns:a16="http://schemas.microsoft.com/office/drawing/2014/main" id="{D8FD5DF0-BD48-BA49-7660-6E4154FCFCBB}"/>
              </a:ext>
            </a:extLst>
          </p:cNvPr>
          <p:cNvSpPr txBox="1"/>
          <p:nvPr/>
        </p:nvSpPr>
        <p:spPr>
          <a:xfrm>
            <a:off x="10615246" y="6235505"/>
            <a:ext cx="26693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Disabilities </a:t>
            </a:r>
          </a:p>
        </p:txBody>
      </p:sp>
      <p:sp>
        <p:nvSpPr>
          <p:cNvPr id="15" name="TextBox 14">
            <a:extLst>
              <a:ext uri="{FF2B5EF4-FFF2-40B4-BE49-F238E27FC236}">
                <a16:creationId xmlns:a16="http://schemas.microsoft.com/office/drawing/2014/main" id="{63F39A5D-BC48-F932-5E3E-782BD90AEE3F}"/>
              </a:ext>
            </a:extLst>
          </p:cNvPr>
          <p:cNvSpPr txBox="1"/>
          <p:nvPr/>
        </p:nvSpPr>
        <p:spPr>
          <a:xfrm>
            <a:off x="1120726" y="6234333"/>
            <a:ext cx="25532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Mental Health</a:t>
            </a:r>
          </a:p>
        </p:txBody>
      </p:sp>
      <p:sp>
        <p:nvSpPr>
          <p:cNvPr id="27" name="TextBox 26">
            <a:extLst>
              <a:ext uri="{FF2B5EF4-FFF2-40B4-BE49-F238E27FC236}">
                <a16:creationId xmlns:a16="http://schemas.microsoft.com/office/drawing/2014/main" id="{391E7F25-99C4-0A67-D28A-459D2A1878DB}"/>
              </a:ext>
            </a:extLst>
          </p:cNvPr>
          <p:cNvSpPr txBox="1"/>
          <p:nvPr/>
        </p:nvSpPr>
        <p:spPr>
          <a:xfrm>
            <a:off x="5234940" y="6242539"/>
            <a:ext cx="26500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chemeClr val="accent1"/>
                </a:solidFill>
              </a:rPr>
              <a:t>Children</a:t>
            </a:r>
            <a:endParaRPr lang="en-US">
              <a:solidFill>
                <a:schemeClr val="accent1"/>
              </a:solidFill>
            </a:endParaRPr>
          </a:p>
        </p:txBody>
      </p:sp>
      <p:sp>
        <p:nvSpPr>
          <p:cNvPr id="29" name="TextBox 28">
            <a:extLst>
              <a:ext uri="{FF2B5EF4-FFF2-40B4-BE49-F238E27FC236}">
                <a16:creationId xmlns:a16="http://schemas.microsoft.com/office/drawing/2014/main" id="{27C48998-EF57-7B04-FBBC-5749FB45F0D8}"/>
              </a:ext>
            </a:extLst>
          </p:cNvPr>
          <p:cNvSpPr txBox="1"/>
          <p:nvPr/>
        </p:nvSpPr>
        <p:spPr>
          <a:xfrm>
            <a:off x="5507418" y="3172264"/>
            <a:ext cx="27244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All age groups</a:t>
            </a:r>
          </a:p>
        </p:txBody>
      </p:sp>
      <p:sp>
        <p:nvSpPr>
          <p:cNvPr id="30" name="TextBox 29">
            <a:extLst>
              <a:ext uri="{FF2B5EF4-FFF2-40B4-BE49-F238E27FC236}">
                <a16:creationId xmlns:a16="http://schemas.microsoft.com/office/drawing/2014/main" id="{90098409-0BC5-3B6E-CD8C-DA7551426916}"/>
              </a:ext>
            </a:extLst>
          </p:cNvPr>
          <p:cNvSpPr txBox="1"/>
          <p:nvPr/>
        </p:nvSpPr>
        <p:spPr>
          <a:xfrm>
            <a:off x="3144967" y="180952"/>
            <a:ext cx="58996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rPr>
              <a:t>TARGET MARKET</a:t>
            </a:r>
            <a:endParaRPr lang="en-US"/>
          </a:p>
        </p:txBody>
      </p:sp>
      <p:pic>
        <p:nvPicPr>
          <p:cNvPr id="32" name="Picture 32" descr="A picture containing silhouette&#10;&#10;Description automatically generated">
            <a:extLst>
              <a:ext uri="{FF2B5EF4-FFF2-40B4-BE49-F238E27FC236}">
                <a16:creationId xmlns:a16="http://schemas.microsoft.com/office/drawing/2014/main" id="{6D9F5CC1-9E1C-E43E-6C5C-76D2F93AB8AD}"/>
              </a:ext>
            </a:extLst>
          </p:cNvPr>
          <p:cNvPicPr>
            <a:picLocks noChangeAspect="1"/>
          </p:cNvPicPr>
          <p:nvPr/>
        </p:nvPicPr>
        <p:blipFill>
          <a:blip r:embed="rId7"/>
          <a:stretch>
            <a:fillRect/>
          </a:stretch>
        </p:blipFill>
        <p:spPr>
          <a:xfrm>
            <a:off x="433755" y="90501"/>
            <a:ext cx="2203939" cy="2925612"/>
          </a:xfrm>
          <a:prstGeom prst="rect">
            <a:avLst/>
          </a:prstGeom>
        </p:spPr>
      </p:pic>
      <p:sp>
        <p:nvSpPr>
          <p:cNvPr id="33" name="TextBox 32">
            <a:extLst>
              <a:ext uri="{FF2B5EF4-FFF2-40B4-BE49-F238E27FC236}">
                <a16:creationId xmlns:a16="http://schemas.microsoft.com/office/drawing/2014/main" id="{99965ED3-0582-681E-A01F-CDC41DE2FE8B}"/>
              </a:ext>
            </a:extLst>
          </p:cNvPr>
          <p:cNvSpPr txBox="1"/>
          <p:nvPr/>
        </p:nvSpPr>
        <p:spPr>
          <a:xfrm>
            <a:off x="4688" y="3172264"/>
            <a:ext cx="2766060" cy="369332"/>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US" b="1">
                <a:solidFill>
                  <a:schemeClr val="accent1"/>
                </a:solidFill>
              </a:rPr>
              <a:t>Within Birmingham</a:t>
            </a:r>
            <a:endParaRPr lang="en-US">
              <a:solidFill>
                <a:schemeClr val="accent1"/>
              </a:solidFill>
            </a:endParaRPr>
          </a:p>
        </p:txBody>
      </p:sp>
      <p:sp>
        <p:nvSpPr>
          <p:cNvPr id="34" name="TextBox 33">
            <a:extLst>
              <a:ext uri="{FF2B5EF4-FFF2-40B4-BE49-F238E27FC236}">
                <a16:creationId xmlns:a16="http://schemas.microsoft.com/office/drawing/2014/main" id="{038CEC15-D1E5-B1A4-8085-75C920BA2EF9}"/>
              </a:ext>
            </a:extLst>
          </p:cNvPr>
          <p:cNvSpPr txBox="1"/>
          <p:nvPr/>
        </p:nvSpPr>
        <p:spPr>
          <a:xfrm>
            <a:off x="5078730" y="6491695"/>
            <a:ext cx="2959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(Source: Clipart-Library)</a:t>
            </a:r>
          </a:p>
        </p:txBody>
      </p:sp>
    </p:spTree>
    <p:extLst>
      <p:ext uri="{BB962C8B-B14F-4D97-AF65-F5344CB8AC3E}">
        <p14:creationId xmlns:p14="http://schemas.microsoft.com/office/powerpoint/2010/main" val="38677295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595769" y="696687"/>
            <a:ext cx="3983214" cy="5030710"/>
          </a:xfrm>
        </p:spPr>
        <p:txBody>
          <a:bodyPr anchor="ctr">
            <a:normAutofit/>
          </a:bodyPr>
          <a:lstStyle/>
          <a:p>
            <a:r>
              <a:rPr lang="en-US" b="1">
                <a:solidFill>
                  <a:srgbClr val="EBEBEB"/>
                </a:solidFill>
                <a:latin typeface="Century Gothic"/>
                <a:cs typeface="Arial"/>
              </a:rPr>
              <a:t>MARKETING AND SALES PLAN</a:t>
            </a:r>
            <a:br>
              <a:rPr lang="en-US" sz="2400">
                <a:latin typeface="Arial"/>
                <a:cs typeface="Arial"/>
              </a:rPr>
            </a:br>
            <a:br>
              <a:rPr lang="en-US" sz="2400">
                <a:latin typeface="Arial"/>
                <a:cs typeface="Arial"/>
              </a:rPr>
            </a:br>
            <a:br>
              <a:rPr lang="en-US" sz="2400">
                <a:latin typeface="Arial"/>
                <a:cs typeface="Arial"/>
              </a:rPr>
            </a:br>
            <a:r>
              <a:rPr lang="en-GB" sz="1800">
                <a:latin typeface="Century Gothic"/>
                <a:cs typeface="Arial"/>
              </a:rPr>
              <a:t>An operational document called a marketing plan will describe the advertising approach that a company might use to create leads and connect with its target market.</a:t>
            </a:r>
            <a:endParaRPr lang="en-US" sz="1800">
              <a:ea typeface="+mj-lt"/>
              <a:cs typeface="+mj-lt"/>
            </a:endParaRPr>
          </a:p>
          <a:p>
            <a:endParaRPr lang="en-US" sz="2400">
              <a:latin typeface="Arial"/>
              <a:cs typeface="Arial"/>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290077" y="437513"/>
            <a:ext cx="5502614" cy="5954325"/>
          </a:xfrm>
        </p:spPr>
        <p:txBody>
          <a:bodyPr vert="horz" lIns="91440" tIns="45720" rIns="91440" bIns="45720" rtlCol="0" anchor="ctr">
            <a:normAutofit/>
          </a:bodyPr>
          <a:lstStyle/>
          <a:p>
            <a:pPr marL="0" indent="0">
              <a:lnSpc>
                <a:spcPct val="90000"/>
              </a:lnSpc>
              <a:buNone/>
            </a:pPr>
            <a:r>
              <a:rPr lang="en-GB" sz="1700">
                <a:ea typeface="+mn-lt"/>
                <a:cs typeface="+mn-lt"/>
              </a:rPr>
              <a:t>      </a:t>
            </a:r>
            <a:endParaRPr lang="en-US" sz="1700"/>
          </a:p>
          <a:p>
            <a:pPr marL="0" indent="0" algn="ctr">
              <a:lnSpc>
                <a:spcPct val="90000"/>
              </a:lnSpc>
              <a:buNone/>
            </a:pPr>
            <a:r>
              <a:rPr lang="en-GB">
                <a:ea typeface="+mn-lt"/>
                <a:cs typeface="+mn-lt"/>
              </a:rPr>
              <a:t>Beauty on the way would sell its services by placing advertisements on social media platforms like Facebook, Instagram, and Twitter. We would also place advertisements on business networks, group and posters, which would reach a wider audience. </a:t>
            </a:r>
          </a:p>
          <a:p>
            <a:pPr>
              <a:lnSpc>
                <a:spcPct val="90000"/>
              </a:lnSpc>
            </a:pPr>
            <a:endParaRPr lang="en-GB">
              <a:ea typeface="+mn-lt"/>
              <a:cs typeface="+mn-lt"/>
            </a:endParaRPr>
          </a:p>
          <a:p>
            <a:pPr>
              <a:lnSpc>
                <a:spcPct val="90000"/>
              </a:lnSpc>
              <a:buFont typeface="Wingdings" charset="2"/>
              <a:buChar char="v"/>
            </a:pPr>
            <a:r>
              <a:rPr lang="en-GB" b="1">
                <a:solidFill>
                  <a:schemeClr val="tx1"/>
                </a:solidFill>
                <a:ea typeface="+mn-lt"/>
                <a:cs typeface="+mn-lt"/>
              </a:rPr>
              <a:t>Twitter</a:t>
            </a:r>
            <a:r>
              <a:rPr lang="en-GB">
                <a:ea typeface="+mn-lt"/>
                <a:cs typeface="+mn-lt"/>
              </a:rPr>
              <a:t>: Would be utilised to advertise and promote the new events as a business. </a:t>
            </a:r>
            <a:endParaRPr lang="en-GB"/>
          </a:p>
          <a:p>
            <a:pPr>
              <a:lnSpc>
                <a:spcPct val="90000"/>
              </a:lnSpc>
              <a:buFont typeface="Wingdings" charset="2"/>
              <a:buChar char="v"/>
            </a:pPr>
            <a:endParaRPr lang="en-GB">
              <a:ea typeface="+mn-lt"/>
              <a:cs typeface="+mn-lt"/>
            </a:endParaRPr>
          </a:p>
          <a:p>
            <a:pPr>
              <a:lnSpc>
                <a:spcPct val="90000"/>
              </a:lnSpc>
              <a:buFont typeface="Wingdings" charset="2"/>
              <a:buChar char="v"/>
            </a:pPr>
            <a:r>
              <a:rPr lang="en-GB" b="1">
                <a:solidFill>
                  <a:schemeClr val="tx1"/>
                </a:solidFill>
                <a:ea typeface="+mn-lt"/>
                <a:cs typeface="+mn-lt"/>
              </a:rPr>
              <a:t>Instagram</a:t>
            </a:r>
            <a:r>
              <a:rPr lang="en-GB">
                <a:ea typeface="+mn-lt"/>
                <a:cs typeface="+mn-lt"/>
              </a:rPr>
              <a:t>: Would be utilised to spread the word to other Instagram users about the new promotions and packages for customers.</a:t>
            </a:r>
          </a:p>
          <a:p>
            <a:pPr>
              <a:lnSpc>
                <a:spcPct val="90000"/>
              </a:lnSpc>
              <a:buFont typeface="Wingdings" charset="2"/>
              <a:buChar char="v"/>
            </a:pPr>
            <a:endParaRPr lang="en-GB">
              <a:ea typeface="+mn-lt"/>
              <a:cs typeface="+mn-lt"/>
            </a:endParaRPr>
          </a:p>
          <a:p>
            <a:pPr>
              <a:lnSpc>
                <a:spcPct val="90000"/>
              </a:lnSpc>
              <a:buFont typeface="Wingdings" charset="2"/>
              <a:buChar char="v"/>
            </a:pPr>
            <a:r>
              <a:rPr lang="en-GB" b="1">
                <a:solidFill>
                  <a:schemeClr val="tx1"/>
                </a:solidFill>
                <a:ea typeface="+mn-lt"/>
                <a:cs typeface="+mn-lt"/>
              </a:rPr>
              <a:t>Facebook</a:t>
            </a:r>
            <a:r>
              <a:rPr lang="en-GB">
                <a:ea typeface="+mn-lt"/>
                <a:cs typeface="+mn-lt"/>
              </a:rPr>
              <a:t>: Would be utilised to inform other Facebook users and businesses both locally and nationally that we are a new corporate events firm. </a:t>
            </a:r>
            <a:endParaRPr lang="en-GB"/>
          </a:p>
        </p:txBody>
      </p:sp>
    </p:spTree>
    <p:extLst>
      <p:ext uri="{BB962C8B-B14F-4D97-AF65-F5344CB8AC3E}">
        <p14:creationId xmlns:p14="http://schemas.microsoft.com/office/powerpoint/2010/main" val="3749993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5">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4" name="Freeform: Shape 27">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5"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782614" y="861100"/>
            <a:ext cx="4007278" cy="1020232"/>
          </a:xfrm>
        </p:spPr>
        <p:txBody>
          <a:bodyPr>
            <a:noAutofit/>
          </a:bodyPr>
          <a:lstStyle/>
          <a:p>
            <a:pPr>
              <a:lnSpc>
                <a:spcPct val="90000"/>
              </a:lnSpc>
            </a:pPr>
            <a:r>
              <a:rPr lang="en-US" b="1">
                <a:solidFill>
                  <a:srgbClr val="EBEBEB"/>
                </a:solidFill>
                <a:latin typeface="Century Gothic"/>
                <a:cs typeface="Arial"/>
              </a:rPr>
              <a:t>MANAGEMENT TEAM</a:t>
            </a:r>
            <a:endParaRPr lang="en-GB" b="1">
              <a:solidFill>
                <a:srgbClr val="EBEBEB"/>
              </a:solidFill>
              <a:latin typeface="Century Gothic"/>
              <a:cs typeface="Arial"/>
            </a:endParaRPr>
          </a:p>
        </p:txBody>
      </p:sp>
      <p:sp>
        <p:nvSpPr>
          <p:cNvPr id="27" name="Rectangle 31">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9" name="Oval 33">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5">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799932" y="1757218"/>
            <a:ext cx="3133726" cy="3898900"/>
          </a:xfrm>
        </p:spPr>
        <p:txBody>
          <a:bodyPr vert="horz" lIns="91440" tIns="45720" rIns="91440" bIns="45720" rtlCol="0" anchor="t">
            <a:normAutofit/>
          </a:bodyPr>
          <a:lstStyle/>
          <a:p>
            <a:pPr marL="0" indent="0">
              <a:buNone/>
            </a:pPr>
            <a:endParaRPr lang="en-GB">
              <a:solidFill>
                <a:srgbClr val="FFFFFF"/>
              </a:solidFill>
            </a:endParaRPr>
          </a:p>
          <a:p>
            <a:pPr marL="0" indent="0">
              <a:buNone/>
            </a:pPr>
            <a:endParaRPr lang="en-GB">
              <a:solidFill>
                <a:srgbClr val="FFFFFF"/>
              </a:solidFill>
            </a:endParaRPr>
          </a:p>
          <a:p>
            <a:pPr marL="0" indent="0">
              <a:buNone/>
            </a:pPr>
            <a:r>
              <a:rPr lang="en-GB">
                <a:solidFill>
                  <a:srgbClr val="FFFFFF"/>
                </a:solidFill>
              </a:rPr>
              <a:t>These are the staff that work for beauty on the way and what services they provide. </a:t>
            </a:r>
          </a:p>
        </p:txBody>
      </p:sp>
      <p:sp>
        <p:nvSpPr>
          <p:cNvPr id="33"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BEEC22B2-0DEE-A2F8-09B8-AA1E22531D19}"/>
              </a:ext>
            </a:extLst>
          </p:cNvPr>
          <p:cNvGraphicFramePr>
            <a:graphicFrameLocks noGrp="1"/>
          </p:cNvGraphicFramePr>
          <p:nvPr>
            <p:extLst>
              <p:ext uri="{D42A27DB-BD31-4B8C-83A1-F6EECF244321}">
                <p14:modId xmlns:p14="http://schemas.microsoft.com/office/powerpoint/2010/main" val="767062333"/>
              </p:ext>
            </p:extLst>
          </p:nvPr>
        </p:nvGraphicFramePr>
        <p:xfrm>
          <a:off x="5030932" y="1136814"/>
          <a:ext cx="6791591" cy="5461365"/>
        </p:xfrm>
        <a:graphic>
          <a:graphicData uri="http://schemas.openxmlformats.org/drawingml/2006/table">
            <a:tbl>
              <a:tblPr firstRow="1" bandRow="1">
                <a:tableStyleId>{5C22544A-7EE6-4342-B048-85BDC9FD1C3A}</a:tableStyleId>
              </a:tblPr>
              <a:tblGrid>
                <a:gridCol w="728671">
                  <a:extLst>
                    <a:ext uri="{9D8B030D-6E8A-4147-A177-3AD203B41FA5}">
                      <a16:colId xmlns:a16="http://schemas.microsoft.com/office/drawing/2014/main" val="1621125113"/>
                    </a:ext>
                  </a:extLst>
                </a:gridCol>
                <a:gridCol w="1628123">
                  <a:extLst>
                    <a:ext uri="{9D8B030D-6E8A-4147-A177-3AD203B41FA5}">
                      <a16:colId xmlns:a16="http://schemas.microsoft.com/office/drawing/2014/main" val="1445385828"/>
                    </a:ext>
                  </a:extLst>
                </a:gridCol>
                <a:gridCol w="2015053">
                  <a:extLst>
                    <a:ext uri="{9D8B030D-6E8A-4147-A177-3AD203B41FA5}">
                      <a16:colId xmlns:a16="http://schemas.microsoft.com/office/drawing/2014/main" val="1719330000"/>
                    </a:ext>
                  </a:extLst>
                </a:gridCol>
                <a:gridCol w="2419744">
                  <a:extLst>
                    <a:ext uri="{9D8B030D-6E8A-4147-A177-3AD203B41FA5}">
                      <a16:colId xmlns:a16="http://schemas.microsoft.com/office/drawing/2014/main" val="2126871277"/>
                    </a:ext>
                  </a:extLst>
                </a:gridCol>
              </a:tblGrid>
              <a:tr h="272345">
                <a:tc>
                  <a:txBody>
                    <a:bodyPr/>
                    <a:lstStyle/>
                    <a:p>
                      <a:pPr lvl="0">
                        <a:buNone/>
                      </a:pPr>
                      <a:r>
                        <a:rPr lang="en-GB" sz="1000"/>
                        <a:t>NAME</a:t>
                      </a:r>
                      <a:endParaRPr lang="en-US" sz="1000"/>
                    </a:p>
                  </a:txBody>
                  <a:tcPr marL="50251" marR="50251" marT="25126" marB="25126"/>
                </a:tc>
                <a:tc>
                  <a:txBody>
                    <a:bodyPr/>
                    <a:lstStyle/>
                    <a:p>
                      <a:r>
                        <a:rPr lang="en-GB" sz="1000"/>
                        <a:t>JOB POSITION</a:t>
                      </a:r>
                    </a:p>
                  </a:txBody>
                  <a:tcPr marL="50251" marR="50251" marT="25126" marB="25126"/>
                </a:tc>
                <a:tc>
                  <a:txBody>
                    <a:bodyPr/>
                    <a:lstStyle/>
                    <a:p>
                      <a:r>
                        <a:rPr lang="en-GB" sz="1000"/>
                        <a:t>JOB TASK</a:t>
                      </a:r>
                    </a:p>
                  </a:txBody>
                  <a:tcPr marL="50251" marR="50251" marT="25126" marB="25126"/>
                </a:tc>
                <a:tc>
                  <a:txBody>
                    <a:bodyPr/>
                    <a:lstStyle/>
                    <a:p>
                      <a:r>
                        <a:rPr lang="en-GB" sz="1000"/>
                        <a:t>SKILLS / EXPEREINCE </a:t>
                      </a:r>
                    </a:p>
                  </a:txBody>
                  <a:tcPr marL="50251" marR="50251" marT="25126" marB="25126"/>
                </a:tc>
                <a:extLst>
                  <a:ext uri="{0D108BD9-81ED-4DB2-BD59-A6C34878D82A}">
                    <a16:rowId xmlns:a16="http://schemas.microsoft.com/office/drawing/2014/main" val="1649995679"/>
                  </a:ext>
                </a:extLst>
              </a:tr>
              <a:tr h="1240683">
                <a:tc>
                  <a:txBody>
                    <a:bodyPr/>
                    <a:lstStyle/>
                    <a:p>
                      <a:pPr lvl="0">
                        <a:buNone/>
                      </a:pPr>
                      <a:r>
                        <a:rPr lang="en-GB" sz="1200" b="1"/>
                        <a:t>Sana</a:t>
                      </a:r>
                    </a:p>
                  </a:txBody>
                  <a:tcPr marL="50251" marR="50251" marT="25126" marB="25126"/>
                </a:tc>
                <a:tc>
                  <a:txBody>
                    <a:bodyPr/>
                    <a:lstStyle/>
                    <a:p>
                      <a:pPr lvl="0">
                        <a:buNone/>
                      </a:pPr>
                      <a:r>
                        <a:rPr lang="en-GB" sz="1200"/>
                        <a:t>Makeup Mua  </a:t>
                      </a:r>
                    </a:p>
                  </a:txBody>
                  <a:tcPr marL="50251" marR="50251" marT="25126" marB="25126"/>
                </a:tc>
                <a:tc>
                  <a:txBody>
                    <a:bodyPr/>
                    <a:lstStyle/>
                    <a:p>
                      <a:pPr marL="171450" lvl="0" indent="-171450">
                        <a:buFont typeface="Arial"/>
                        <a:buChar char="•"/>
                      </a:pPr>
                      <a:r>
                        <a:rPr lang="en-GB" sz="1200"/>
                        <a:t>Carries out makeup on clients </a:t>
                      </a:r>
                    </a:p>
                    <a:p>
                      <a:pPr marL="171450" lvl="0" indent="-171450">
                        <a:buFont typeface="Arial"/>
                        <a:buChar char="•"/>
                      </a:pPr>
                      <a:r>
                        <a:rPr lang="en-GB" sz="1200"/>
                        <a:t>Stocktakes makeup quantity </a:t>
                      </a:r>
                    </a:p>
                    <a:p>
                      <a:pPr marL="171450" lvl="0" indent="-171450">
                        <a:buFont typeface="Arial"/>
                        <a:buChar char="•"/>
                      </a:pPr>
                      <a:r>
                        <a:rPr lang="en-GB" sz="1200"/>
                        <a:t>Maintenance on makeup tools </a:t>
                      </a:r>
                    </a:p>
                    <a:p>
                      <a:pPr marL="171450" lvl="0" indent="-171450">
                        <a:buFont typeface="Arial"/>
                        <a:buChar char="•"/>
                      </a:pPr>
                      <a:r>
                        <a:rPr lang="en-GB" sz="1200"/>
                        <a:t>Takes before and after pictures of clients</a:t>
                      </a:r>
                    </a:p>
                  </a:txBody>
                  <a:tcPr marL="50251" marR="50251" marT="25126" marB="25126"/>
                </a:tc>
                <a:tc>
                  <a:txBody>
                    <a:bodyPr/>
                    <a:lstStyle/>
                    <a:p>
                      <a:pPr marL="171450" lvl="0" indent="-171450">
                        <a:buFont typeface="Arial"/>
                        <a:buChar char="•"/>
                      </a:pPr>
                      <a:r>
                        <a:rPr lang="en-GB" sz="1200"/>
                        <a:t>Has worked in the makeup industry for 10 years </a:t>
                      </a:r>
                    </a:p>
                    <a:p>
                      <a:pPr marL="171450" lvl="0" indent="-171450">
                        <a:buFont typeface="Arial"/>
                        <a:buChar char="•"/>
                      </a:pPr>
                      <a:r>
                        <a:rPr lang="en-GB" sz="1200"/>
                        <a:t>Confident </a:t>
                      </a:r>
                    </a:p>
                  </a:txBody>
                  <a:tcPr marL="50251" marR="50251" marT="25126" marB="25126"/>
                </a:tc>
                <a:extLst>
                  <a:ext uri="{0D108BD9-81ED-4DB2-BD59-A6C34878D82A}">
                    <a16:rowId xmlns:a16="http://schemas.microsoft.com/office/drawing/2014/main" val="2109281177"/>
                  </a:ext>
                </a:extLst>
              </a:tr>
              <a:tr h="907816">
                <a:tc>
                  <a:txBody>
                    <a:bodyPr/>
                    <a:lstStyle/>
                    <a:p>
                      <a:pPr lvl="0">
                        <a:buNone/>
                      </a:pPr>
                      <a:endParaRPr lang="en-GB" sz="1200" b="1"/>
                    </a:p>
                  </a:txBody>
                  <a:tcPr marL="50251" marR="50251" marT="25126" marB="25126"/>
                </a:tc>
                <a:tc>
                  <a:txBody>
                    <a:bodyPr/>
                    <a:lstStyle/>
                    <a:p>
                      <a:r>
                        <a:rPr lang="en-GB" sz="1200"/>
                        <a:t>Nail &amp; Eye Lash </a:t>
                      </a:r>
                    </a:p>
                    <a:p>
                      <a:pPr lvl="0">
                        <a:buNone/>
                      </a:pPr>
                      <a:r>
                        <a:rPr lang="en-GB" sz="1200"/>
                        <a:t>Extensions / Lifting stylist </a:t>
                      </a:r>
                    </a:p>
                  </a:txBody>
                  <a:tcPr marL="50251" marR="50251" marT="25126" marB="25126"/>
                </a:tc>
                <a:tc>
                  <a:txBody>
                    <a:bodyPr/>
                    <a:lstStyle/>
                    <a:p>
                      <a:pPr marL="171450" indent="-171450">
                        <a:buFont typeface="Arial"/>
                        <a:buChar char="•"/>
                      </a:pPr>
                      <a:r>
                        <a:rPr lang="en-GB" sz="1200"/>
                        <a:t>Nails Extensions</a:t>
                      </a:r>
                    </a:p>
                    <a:p>
                      <a:pPr marL="171450" lvl="0" indent="-171450">
                        <a:buFont typeface="Arial"/>
                        <a:buChar char="•"/>
                      </a:pPr>
                      <a:r>
                        <a:rPr lang="en-GB" sz="1200"/>
                        <a:t>Pedicures</a:t>
                      </a:r>
                    </a:p>
                    <a:p>
                      <a:pPr marL="171450" lvl="0" indent="-171450">
                        <a:buFont typeface="Arial"/>
                        <a:buChar char="•"/>
                      </a:pPr>
                      <a:r>
                        <a:rPr lang="en-GB" sz="1200"/>
                        <a:t>Eye Lash Lift</a:t>
                      </a:r>
                    </a:p>
                    <a:p>
                      <a:pPr marL="171450" lvl="0" indent="-171450">
                        <a:buFont typeface="Arial"/>
                        <a:buChar char="•"/>
                      </a:pPr>
                      <a:r>
                        <a:rPr lang="en-GB" sz="1200"/>
                        <a:t>Eye Lash Extensions</a:t>
                      </a:r>
                    </a:p>
                    <a:p>
                      <a:pPr marL="171450" lvl="0" indent="-171450">
                        <a:buFont typeface="Arial"/>
                        <a:buChar char="•"/>
                      </a:pPr>
                      <a:endParaRPr lang="en-GB" sz="1200"/>
                    </a:p>
                  </a:txBody>
                  <a:tcPr marL="50251" marR="50251" marT="25126" marB="25126"/>
                </a:tc>
                <a:tc>
                  <a:txBody>
                    <a:bodyPr/>
                    <a:lstStyle/>
                    <a:p>
                      <a:pPr marL="171450" indent="-171450">
                        <a:buFont typeface="Arial"/>
                        <a:buChar char="•"/>
                      </a:pPr>
                      <a:r>
                        <a:rPr lang="en-GB" sz="1200"/>
                        <a:t>Owned her own nail studio</a:t>
                      </a:r>
                    </a:p>
                    <a:p>
                      <a:pPr marL="171450" lvl="0" indent="-171450">
                        <a:buFont typeface="Arial"/>
                        <a:buChar char="•"/>
                      </a:pPr>
                      <a:endParaRPr lang="en-GB" sz="1200"/>
                    </a:p>
                  </a:txBody>
                  <a:tcPr marL="50251" marR="50251" marT="25126" marB="25126"/>
                </a:tc>
                <a:extLst>
                  <a:ext uri="{0D108BD9-81ED-4DB2-BD59-A6C34878D82A}">
                    <a16:rowId xmlns:a16="http://schemas.microsoft.com/office/drawing/2014/main" val="2075834062"/>
                  </a:ext>
                </a:extLst>
              </a:tr>
              <a:tr h="1074250">
                <a:tc>
                  <a:txBody>
                    <a:bodyPr/>
                    <a:lstStyle/>
                    <a:p>
                      <a:pPr lvl="0">
                        <a:buNone/>
                      </a:pPr>
                      <a:r>
                        <a:rPr lang="en-GB" sz="1200" b="1"/>
                        <a:t>Claudia</a:t>
                      </a:r>
                      <a:endParaRPr lang="en-US" sz="1200" b="1"/>
                    </a:p>
                  </a:txBody>
                  <a:tcPr marL="50251" marR="50251" marT="25126" marB="25126"/>
                </a:tc>
                <a:tc>
                  <a:txBody>
                    <a:bodyPr/>
                    <a:lstStyle/>
                    <a:p>
                      <a:r>
                        <a:rPr lang="en-GB" sz="1200"/>
                        <a:t>Hair Stylist  </a:t>
                      </a:r>
                    </a:p>
                  </a:txBody>
                  <a:tcPr marL="50251" marR="50251" marT="25126" marB="25126"/>
                </a:tc>
                <a:tc>
                  <a:txBody>
                    <a:bodyPr/>
                    <a:lstStyle/>
                    <a:p>
                      <a:pPr marL="171450" indent="-171450">
                        <a:buFont typeface="Arial"/>
                        <a:buChar char="•"/>
                      </a:pPr>
                      <a:r>
                        <a:rPr lang="en-GB" sz="1200"/>
                        <a:t>Hair cuts </a:t>
                      </a:r>
                    </a:p>
                    <a:p>
                      <a:pPr marL="171450" lvl="0" indent="-171450">
                        <a:buFont typeface="Arial"/>
                        <a:buChar char="•"/>
                      </a:pPr>
                      <a:r>
                        <a:rPr lang="en-GB" sz="1200"/>
                        <a:t>Blow dry's </a:t>
                      </a:r>
                    </a:p>
                    <a:p>
                      <a:pPr marL="171450" lvl="0" indent="-171450">
                        <a:buFont typeface="Arial"/>
                        <a:buChar char="•"/>
                      </a:pPr>
                      <a:r>
                        <a:rPr lang="en-GB" sz="1200"/>
                        <a:t>Styles hair </a:t>
                      </a:r>
                    </a:p>
                    <a:p>
                      <a:pPr marL="171450" lvl="0" indent="-171450">
                        <a:buFont typeface="Arial"/>
                        <a:buChar char="•"/>
                      </a:pPr>
                      <a:r>
                        <a:rPr lang="en-GB" sz="1200"/>
                        <a:t>Dye's hair </a:t>
                      </a:r>
                    </a:p>
                    <a:p>
                      <a:pPr marL="171450" lvl="0" indent="-171450">
                        <a:buFont typeface="Arial"/>
                        <a:buChar char="•"/>
                      </a:pPr>
                      <a:r>
                        <a:rPr lang="en-GB" sz="1200"/>
                        <a:t>Maintains hair styling equipment and area </a:t>
                      </a:r>
                    </a:p>
                  </a:txBody>
                  <a:tcPr marL="50251" marR="50251" marT="25126" marB="25126"/>
                </a:tc>
                <a:tc>
                  <a:txBody>
                    <a:bodyPr/>
                    <a:lstStyle/>
                    <a:p>
                      <a:pPr marL="171450" indent="-171450">
                        <a:buFont typeface="Arial" panose="020B0604020202020204" pitchFamily="34" charset="0"/>
                        <a:buChar char="•"/>
                      </a:pPr>
                      <a:r>
                        <a:rPr lang="en-GB" sz="1200"/>
                        <a:t>Has been in the hairdressing industry for 10 years</a:t>
                      </a:r>
                    </a:p>
                    <a:p>
                      <a:pPr marL="171450" indent="-171450">
                        <a:buFont typeface="Arial" panose="020B0604020202020204" pitchFamily="34" charset="0"/>
                        <a:buChar char="•"/>
                      </a:pPr>
                      <a:r>
                        <a:rPr lang="en-GB" sz="1200"/>
                        <a:t>Friendly </a:t>
                      </a:r>
                    </a:p>
                  </a:txBody>
                  <a:tcPr marL="50251" marR="50251" marT="25126" marB="25126"/>
                </a:tc>
                <a:extLst>
                  <a:ext uri="{0D108BD9-81ED-4DB2-BD59-A6C34878D82A}">
                    <a16:rowId xmlns:a16="http://schemas.microsoft.com/office/drawing/2014/main" val="1692624600"/>
                  </a:ext>
                </a:extLst>
              </a:tr>
              <a:tr h="741384">
                <a:tc>
                  <a:txBody>
                    <a:bodyPr/>
                    <a:lstStyle/>
                    <a:p>
                      <a:pPr lvl="0">
                        <a:buNone/>
                      </a:pPr>
                      <a:r>
                        <a:rPr lang="en-GB" sz="1200" b="1"/>
                        <a:t>Frida</a:t>
                      </a:r>
                      <a:endParaRPr lang="en-US" sz="1200" b="1"/>
                    </a:p>
                  </a:txBody>
                  <a:tcPr marL="50251" marR="50251" marT="25126" marB="25126"/>
                </a:tc>
                <a:tc>
                  <a:txBody>
                    <a:bodyPr/>
                    <a:lstStyle/>
                    <a:p>
                      <a:r>
                        <a:rPr lang="en-GB" sz="1200"/>
                        <a:t>Threading / Waxing Stylist </a:t>
                      </a:r>
                    </a:p>
                  </a:txBody>
                  <a:tcPr marL="50251" marR="50251" marT="25126" marB="25126"/>
                </a:tc>
                <a:tc>
                  <a:txBody>
                    <a:bodyPr/>
                    <a:lstStyle/>
                    <a:p>
                      <a:pPr marL="171450" indent="-171450">
                        <a:buFont typeface="Arial" panose="020B0604020202020204" pitchFamily="34" charset="0"/>
                        <a:buChar char="•"/>
                      </a:pPr>
                      <a:r>
                        <a:rPr lang="en-GB" sz="1200"/>
                        <a:t>Face Threading </a:t>
                      </a:r>
                    </a:p>
                    <a:p>
                      <a:pPr marL="171450" indent="-171450">
                        <a:buFont typeface="Arial" panose="020B0604020202020204" pitchFamily="34" charset="0"/>
                        <a:buChar char="•"/>
                      </a:pPr>
                      <a:r>
                        <a:rPr lang="en-GB" sz="1200"/>
                        <a:t>Face Waxing </a:t>
                      </a:r>
                    </a:p>
                    <a:p>
                      <a:pPr marL="171450" indent="-171450">
                        <a:buFont typeface="Arial" panose="020B0604020202020204" pitchFamily="34" charset="0"/>
                        <a:buChar char="•"/>
                      </a:pPr>
                      <a:r>
                        <a:rPr lang="en-GB" sz="1200"/>
                        <a:t>Body Waxing </a:t>
                      </a:r>
                    </a:p>
                    <a:p>
                      <a:pPr marL="171450" indent="-171450">
                        <a:buFont typeface="Arial" panose="020B0604020202020204" pitchFamily="34" charset="0"/>
                        <a:buChar char="•"/>
                      </a:pPr>
                      <a:endParaRPr lang="en-GB" sz="1200"/>
                    </a:p>
                  </a:txBody>
                  <a:tcPr marL="50251" marR="50251" marT="25126" marB="25126"/>
                </a:tc>
                <a:tc>
                  <a:txBody>
                    <a:bodyPr/>
                    <a:lstStyle/>
                    <a:p>
                      <a:pPr marL="171450" indent="-171450">
                        <a:buFont typeface="Arial" panose="020B0604020202020204" pitchFamily="34" charset="0"/>
                        <a:buChar char="•"/>
                      </a:pPr>
                      <a:r>
                        <a:rPr lang="en-GB" sz="1200"/>
                        <a:t>Completed threading course </a:t>
                      </a:r>
                    </a:p>
                    <a:p>
                      <a:pPr marL="171450" indent="-171450">
                        <a:buFont typeface="Arial" panose="020B0604020202020204" pitchFamily="34" charset="0"/>
                        <a:buChar char="•"/>
                      </a:pPr>
                      <a:r>
                        <a:rPr lang="en-GB" sz="1200"/>
                        <a:t>Experienced body waxer </a:t>
                      </a:r>
                    </a:p>
                  </a:txBody>
                  <a:tcPr marL="50251" marR="50251" marT="25126" marB="25126"/>
                </a:tc>
                <a:extLst>
                  <a:ext uri="{0D108BD9-81ED-4DB2-BD59-A6C34878D82A}">
                    <a16:rowId xmlns:a16="http://schemas.microsoft.com/office/drawing/2014/main" val="1529490695"/>
                  </a:ext>
                </a:extLst>
              </a:tr>
              <a:tr h="650602">
                <a:tc>
                  <a:txBody>
                    <a:bodyPr/>
                    <a:lstStyle/>
                    <a:p>
                      <a:pPr lvl="0">
                        <a:buNone/>
                      </a:pPr>
                      <a:r>
                        <a:rPr lang="en-GB" sz="1200" b="1" err="1"/>
                        <a:t>Iunsiya</a:t>
                      </a:r>
                    </a:p>
                  </a:txBody>
                  <a:tcPr marL="50251" marR="50251" marT="25126" marB="25126"/>
                </a:tc>
                <a:tc>
                  <a:txBody>
                    <a:bodyPr/>
                    <a:lstStyle/>
                    <a:p>
                      <a:pPr marL="171450" indent="-171450">
                        <a:buFont typeface="Arial"/>
                        <a:buChar char="•"/>
                      </a:pPr>
                      <a:r>
                        <a:rPr lang="en-GB" sz="1200"/>
                        <a:t>Accountant and Manager</a:t>
                      </a:r>
                    </a:p>
                  </a:txBody>
                  <a:tcPr marL="50251" marR="50251" marT="25126" marB="25126"/>
                </a:tc>
                <a:tc>
                  <a:txBody>
                    <a:bodyPr/>
                    <a:lstStyle/>
                    <a:p>
                      <a:pPr marL="171450" indent="-171450">
                        <a:buFont typeface="Arial" panose="020B0604020202020204" pitchFamily="34" charset="0"/>
                        <a:buChar char="•"/>
                      </a:pPr>
                      <a:r>
                        <a:rPr lang="en-GB" sz="1200"/>
                        <a:t>Manages company accounts</a:t>
                      </a:r>
                    </a:p>
                    <a:p>
                      <a:pPr marL="171450" lvl="0" indent="-171450">
                        <a:buFont typeface="Arial" panose="020B0604020202020204" pitchFamily="34" charset="0"/>
                        <a:buChar char="•"/>
                      </a:pPr>
                      <a:r>
                        <a:rPr lang="en-GB" sz="1200"/>
                        <a:t>Deals with bookings</a:t>
                      </a:r>
                    </a:p>
                    <a:p>
                      <a:pPr marL="171450" lvl="0" indent="-171450">
                        <a:buFont typeface="Arial" panose="020B0604020202020204" pitchFamily="34" charset="0"/>
                        <a:buChar char="•"/>
                      </a:pPr>
                      <a:r>
                        <a:rPr lang="en-GB" sz="1200"/>
                        <a:t>Manages all Admin</a:t>
                      </a:r>
                    </a:p>
                  </a:txBody>
                  <a:tcPr marL="50251" marR="50251" marT="25126" marB="25126"/>
                </a:tc>
                <a:tc>
                  <a:txBody>
                    <a:bodyPr/>
                    <a:lstStyle/>
                    <a:p>
                      <a:pPr marL="171450" indent="-171450">
                        <a:buFont typeface="Arial" panose="020B0604020202020204" pitchFamily="34" charset="0"/>
                        <a:buChar char="•"/>
                      </a:pPr>
                      <a:r>
                        <a:rPr lang="en-GB" sz="1200"/>
                        <a:t>Certified in Level 2 Business Administrations and 4 years' experience in admin </a:t>
                      </a:r>
                    </a:p>
                    <a:p>
                      <a:pPr marL="171450" indent="-171450">
                        <a:buFont typeface="Arial" panose="020B0604020202020204" pitchFamily="34" charset="0"/>
                        <a:buChar char="•"/>
                      </a:pPr>
                      <a:endParaRPr lang="en-GB" sz="1200"/>
                    </a:p>
                  </a:txBody>
                  <a:tcPr marL="50251" marR="50251" marT="25126" marB="25126"/>
                </a:tc>
                <a:extLst>
                  <a:ext uri="{0D108BD9-81ED-4DB2-BD59-A6C34878D82A}">
                    <a16:rowId xmlns:a16="http://schemas.microsoft.com/office/drawing/2014/main" val="4105997295"/>
                  </a:ext>
                </a:extLst>
              </a:tr>
            </a:tbl>
          </a:graphicData>
        </a:graphic>
      </p:graphicFrame>
    </p:spTree>
    <p:extLst>
      <p:ext uri="{BB962C8B-B14F-4D97-AF65-F5344CB8AC3E}">
        <p14:creationId xmlns:p14="http://schemas.microsoft.com/office/powerpoint/2010/main" val="384522800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836247" y="1085549"/>
            <a:ext cx="3430947" cy="4686903"/>
          </a:xfrm>
        </p:spPr>
        <p:txBody>
          <a:bodyPr anchor="ctr">
            <a:normAutofit/>
          </a:bodyPr>
          <a:lstStyle/>
          <a:p>
            <a:pPr algn="ctr"/>
            <a:r>
              <a:rPr lang="en-US" b="1">
                <a:solidFill>
                  <a:schemeClr val="tx1"/>
                </a:solidFill>
                <a:latin typeface="Century Gothic"/>
                <a:cs typeface="Arial"/>
              </a:rPr>
              <a:t>FINANCIAL PLAN</a:t>
            </a:r>
            <a:endParaRPr lang="en-GB">
              <a:solidFill>
                <a:schemeClr val="tx1"/>
              </a:solidFill>
              <a:latin typeface="Century Gothic"/>
              <a:cs typeface="Aria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041399" y="1085549"/>
            <a:ext cx="5579707" cy="4686903"/>
          </a:xfrm>
        </p:spPr>
        <p:txBody>
          <a:bodyPr vert="horz" lIns="91440" tIns="45720" rIns="91440" bIns="45720" rtlCol="0" anchor="ctr">
            <a:normAutofit/>
          </a:bodyPr>
          <a:lstStyle/>
          <a:p>
            <a:pPr marL="0" indent="0">
              <a:buNone/>
            </a:pPr>
            <a:endParaRPr lang="en-GB">
              <a:solidFill>
                <a:schemeClr val="tx1"/>
              </a:solidFill>
            </a:endParaRPr>
          </a:p>
          <a:p>
            <a:pPr marL="285750" indent="-285750"/>
            <a:r>
              <a:rPr lang="en-GB">
                <a:solidFill>
                  <a:schemeClr val="tx1"/>
                </a:solidFill>
              </a:rPr>
              <a:t>A cash flow forecast for Beauty On the Way from January 2023 – December 2023. </a:t>
            </a:r>
            <a:endParaRPr lang="en-US">
              <a:solidFill>
                <a:schemeClr val="tx1"/>
              </a:solidFill>
            </a:endParaRPr>
          </a:p>
          <a:p>
            <a:pPr marL="285750" indent="-285750"/>
            <a:r>
              <a:rPr lang="en-GB">
                <a:solidFill>
                  <a:schemeClr val="tx1"/>
                </a:solidFill>
              </a:rPr>
              <a:t>Including estimates of the inflows and outflows of the business once launched. </a:t>
            </a:r>
          </a:p>
          <a:p>
            <a:pPr marL="285750" indent="-285750"/>
            <a:r>
              <a:rPr lang="en-GB">
                <a:solidFill>
                  <a:schemeClr val="tx1"/>
                </a:solidFill>
              </a:rPr>
              <a:t>A profit and loss forecast for </a:t>
            </a:r>
            <a:r>
              <a:rPr lang="en-GB">
                <a:solidFill>
                  <a:schemeClr val="tx1"/>
                </a:solidFill>
                <a:ea typeface="+mn-lt"/>
                <a:cs typeface="+mn-lt"/>
              </a:rPr>
              <a:t>Beauty On the Way from January 2023 – December 2023. </a:t>
            </a:r>
            <a:endParaRPr lang="en-GB">
              <a:solidFill>
                <a:schemeClr val="tx1"/>
              </a:solidFill>
            </a:endParaRPr>
          </a:p>
          <a:p>
            <a:pPr marL="285750" indent="-285750"/>
            <a:r>
              <a:rPr lang="en-GB">
                <a:solidFill>
                  <a:schemeClr val="tx1"/>
                </a:solidFill>
              </a:rPr>
              <a:t>Showing if the company will be profiting or unproviding over the period of 12 months.</a:t>
            </a:r>
          </a:p>
          <a:p>
            <a:pPr marL="0" indent="0">
              <a:buNone/>
            </a:pPr>
            <a:endParaRPr lang="en-GB">
              <a:solidFill>
                <a:schemeClr val="tx1"/>
              </a:solidFill>
            </a:endParaRPr>
          </a:p>
          <a:p>
            <a:pPr marL="0" indent="0">
              <a:buNone/>
            </a:pPr>
            <a:endParaRPr lang="en-GB">
              <a:solidFill>
                <a:schemeClr val="tx1"/>
              </a:solidFill>
            </a:endParaRPr>
          </a:p>
        </p:txBody>
      </p:sp>
    </p:spTree>
    <p:extLst>
      <p:ext uri="{BB962C8B-B14F-4D97-AF65-F5344CB8AC3E}">
        <p14:creationId xmlns:p14="http://schemas.microsoft.com/office/powerpoint/2010/main" val="14071232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9" descr="A screenshot of a computer&#10;&#10;Description automatically generated">
            <a:extLst>
              <a:ext uri="{FF2B5EF4-FFF2-40B4-BE49-F238E27FC236}">
                <a16:creationId xmlns:a16="http://schemas.microsoft.com/office/drawing/2014/main" id="{31784E5C-9A45-440A-D3FF-1624F629A2C0}"/>
              </a:ext>
            </a:extLst>
          </p:cNvPr>
          <p:cNvPicPr>
            <a:picLocks noChangeAspect="1"/>
          </p:cNvPicPr>
          <p:nvPr/>
        </p:nvPicPr>
        <p:blipFill rotWithShape="1">
          <a:blip r:embed="rId2"/>
          <a:srcRect l="1579" t="27022" r="36745" b="16820"/>
          <a:stretch/>
        </p:blipFill>
        <p:spPr>
          <a:xfrm>
            <a:off x="352818" y="52063"/>
            <a:ext cx="11474993" cy="6753874"/>
          </a:xfrm>
          <a:prstGeom prst="rect">
            <a:avLst/>
          </a:prstGeom>
        </p:spPr>
      </p:pic>
      <p:sp>
        <p:nvSpPr>
          <p:cNvPr id="27" name="TextBox 26">
            <a:extLst>
              <a:ext uri="{FF2B5EF4-FFF2-40B4-BE49-F238E27FC236}">
                <a16:creationId xmlns:a16="http://schemas.microsoft.com/office/drawing/2014/main" id="{A7A55334-E2FD-66BC-8C8F-E7C30A55C5B2}"/>
              </a:ext>
            </a:extLst>
          </p:cNvPr>
          <p:cNvSpPr txBox="1"/>
          <p:nvPr/>
        </p:nvSpPr>
        <p:spPr>
          <a:xfrm>
            <a:off x="4615295" y="1358611"/>
            <a:ext cx="5600700" cy="32432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424155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7" name="Rectangle 126">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9" name="Rectangle 128">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table&#10;&#10;Description automatically generated">
            <a:extLst>
              <a:ext uri="{FF2B5EF4-FFF2-40B4-BE49-F238E27FC236}">
                <a16:creationId xmlns:a16="http://schemas.microsoft.com/office/drawing/2014/main" id="{D2126E16-806C-CE6C-952C-6050933F689A}"/>
              </a:ext>
            </a:extLst>
          </p:cNvPr>
          <p:cNvPicPr>
            <a:picLocks noChangeAspect="1"/>
          </p:cNvPicPr>
          <p:nvPr/>
        </p:nvPicPr>
        <p:blipFill rotWithShape="1">
          <a:blip r:embed="rId2"/>
          <a:srcRect l="5042" t="3497" r="52007" b="27552"/>
          <a:stretch/>
        </p:blipFill>
        <p:spPr>
          <a:xfrm>
            <a:off x="1845801" y="-4802"/>
            <a:ext cx="8511772" cy="6867602"/>
          </a:xfrm>
          <a:prstGeom prst="rect">
            <a:avLst/>
          </a:prstGeom>
        </p:spPr>
      </p:pic>
      <p:sp>
        <p:nvSpPr>
          <p:cNvPr id="4" name="TextBox 3">
            <a:extLst>
              <a:ext uri="{FF2B5EF4-FFF2-40B4-BE49-F238E27FC236}">
                <a16:creationId xmlns:a16="http://schemas.microsoft.com/office/drawing/2014/main" id="{445E781F-C12A-AAB7-1919-37ADE9269281}"/>
              </a:ext>
            </a:extLst>
          </p:cNvPr>
          <p:cNvSpPr txBox="1"/>
          <p:nvPr/>
        </p:nvSpPr>
        <p:spPr>
          <a:xfrm flipH="1">
            <a:off x="10168151" y="7575074"/>
            <a:ext cx="1228866" cy="1745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5F54C19D-6BE1-1915-D650-6B140EE72C2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8138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1234440"/>
          </a:xfrm>
        </p:spPr>
        <p:txBody>
          <a:bodyPr/>
          <a:lstStyle/>
          <a:p>
            <a:pPr algn="ctr"/>
            <a:r>
              <a:rPr lang="en-US" b="1">
                <a:latin typeface="Century Gothic"/>
                <a:cs typeface="Arial"/>
              </a:rPr>
              <a:t>References </a:t>
            </a:r>
            <a:endParaRPr lang="en-GB">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p:txBody>
          <a:bodyPr vert="horz" lIns="91440" tIns="45720" rIns="91440" bIns="45720" rtlCol="0" anchor="t">
            <a:normAutofit fontScale="47500" lnSpcReduction="20000"/>
          </a:bodyPr>
          <a:lstStyle/>
          <a:p>
            <a:r>
              <a:rPr lang="en-GB" dirty="0"/>
              <a:t>Ajmera, P; (2017), International journal of health care quality Assurance; 30(8) pp668-679</a:t>
            </a:r>
          </a:p>
          <a:p>
            <a:r>
              <a:rPr lang="en-GB" i="1" dirty="0">
                <a:ea typeface="+mn-lt"/>
                <a:cs typeface="+mn-lt"/>
              </a:rPr>
              <a:t>Cartoon Bulls #1611303 (license: Personal use)</a:t>
            </a:r>
            <a:r>
              <a:rPr lang="en-GB" dirty="0">
                <a:ea typeface="+mn-lt"/>
                <a:cs typeface="+mn-lt"/>
              </a:rPr>
              <a:t> </a:t>
            </a:r>
            <a:r>
              <a:rPr lang="en-GB" i="1" dirty="0">
                <a:ea typeface="+mn-lt"/>
                <a:cs typeface="+mn-lt"/>
              </a:rPr>
              <a:t>bull </a:t>
            </a:r>
            <a:r>
              <a:rPr lang="en-GB" i="1" dirty="0" err="1">
                <a:ea typeface="+mn-lt"/>
                <a:cs typeface="+mn-lt"/>
              </a:rPr>
              <a:t>indian</a:t>
            </a:r>
            <a:r>
              <a:rPr lang="en-GB" i="1" dirty="0">
                <a:ea typeface="+mn-lt"/>
                <a:cs typeface="+mn-lt"/>
              </a:rPr>
              <a:t> logo - Clip Art Library</a:t>
            </a:r>
            <a:r>
              <a:rPr lang="en-GB" dirty="0">
                <a:ea typeface="+mn-lt"/>
                <a:cs typeface="+mn-lt"/>
              </a:rPr>
              <a:t>. Available at: </a:t>
            </a:r>
            <a:r>
              <a:rPr lang="en-GB" dirty="0">
                <a:ea typeface="+mn-lt"/>
                <a:cs typeface="+mn-lt"/>
                <a:hlinkClick r:id="rId2"/>
              </a:rPr>
              <a:t>http://clipart-library.com/clipart/8izb4d4ip.htm</a:t>
            </a:r>
            <a:r>
              <a:rPr lang="en-GB" dirty="0">
                <a:ea typeface="+mn-lt"/>
                <a:cs typeface="+mn-lt"/>
              </a:rPr>
              <a:t> (Accessed: November 13, 2022)</a:t>
            </a:r>
          </a:p>
          <a:p>
            <a:r>
              <a:rPr lang="en-GB" i="1" dirty="0">
                <a:ea typeface="+mn-lt"/>
                <a:cs typeface="+mn-lt"/>
              </a:rPr>
              <a:t>Child clip art #2951739 (license: Personal use)</a:t>
            </a:r>
            <a:r>
              <a:rPr lang="en-GB" dirty="0">
                <a:ea typeface="+mn-lt"/>
                <a:cs typeface="+mn-lt"/>
              </a:rPr>
              <a:t> (no date) </a:t>
            </a:r>
            <a:r>
              <a:rPr lang="en-GB" i="1" dirty="0">
                <a:ea typeface="+mn-lt"/>
                <a:cs typeface="+mn-lt"/>
              </a:rPr>
              <a:t>friends clipart </a:t>
            </a:r>
            <a:r>
              <a:rPr lang="en-GB" i="1" dirty="0" err="1">
                <a:ea typeface="+mn-lt"/>
                <a:cs typeface="+mn-lt"/>
              </a:rPr>
              <a:t>png</a:t>
            </a:r>
            <a:r>
              <a:rPr lang="en-GB" i="1" dirty="0">
                <a:ea typeface="+mn-lt"/>
                <a:cs typeface="+mn-lt"/>
              </a:rPr>
              <a:t> - Clip Art Library</a:t>
            </a:r>
            <a:r>
              <a:rPr lang="en-GB" dirty="0">
                <a:ea typeface="+mn-lt"/>
                <a:cs typeface="+mn-lt"/>
              </a:rPr>
              <a:t>. Available at: </a:t>
            </a:r>
            <a:r>
              <a:rPr lang="en-GB" dirty="0">
                <a:ea typeface="+mn-lt"/>
                <a:cs typeface="+mn-lt"/>
                <a:hlinkClick r:id="rId3"/>
              </a:rPr>
              <a:t>http://clipart-library.com/clipart/child-clip-art-19.htm</a:t>
            </a:r>
            <a:r>
              <a:rPr lang="en-GB" dirty="0">
                <a:ea typeface="+mn-lt"/>
                <a:cs typeface="+mn-lt"/>
              </a:rPr>
              <a:t> (Accessed: November 13, 2022)</a:t>
            </a:r>
          </a:p>
          <a:p>
            <a:r>
              <a:rPr lang="en-GB" i="1" dirty="0">
                <a:ea typeface="+mn-lt"/>
                <a:cs typeface="+mn-lt"/>
              </a:rPr>
              <a:t>Disabled student </a:t>
            </a:r>
            <a:r>
              <a:rPr lang="en-GB" i="1" dirty="0" err="1">
                <a:ea typeface="+mn-lt"/>
                <a:cs typeface="+mn-lt"/>
              </a:rPr>
              <a:t>cliparts</a:t>
            </a:r>
            <a:r>
              <a:rPr lang="en-GB" i="1" dirty="0">
                <a:ea typeface="+mn-lt"/>
                <a:cs typeface="+mn-lt"/>
              </a:rPr>
              <a:t> #3027399 (license: Personal use) poster on world disabled day - Clip Art Library</a:t>
            </a:r>
            <a:r>
              <a:rPr lang="en-GB" dirty="0">
                <a:ea typeface="+mn-lt"/>
                <a:cs typeface="+mn-lt"/>
              </a:rPr>
              <a:t>. Available at: </a:t>
            </a:r>
            <a:r>
              <a:rPr lang="en-GB" dirty="0">
                <a:ea typeface="+mn-lt"/>
                <a:cs typeface="+mn-lt"/>
                <a:hlinkClick r:id="rId4"/>
              </a:rPr>
              <a:t>http://clipart-library.com/clipart/n797544.htm</a:t>
            </a:r>
            <a:r>
              <a:rPr lang="en-GB" dirty="0">
                <a:ea typeface="+mn-lt"/>
                <a:cs typeface="+mn-lt"/>
              </a:rPr>
              <a:t> (Accessed: November 13, 2022)</a:t>
            </a:r>
          </a:p>
          <a:p>
            <a:r>
              <a:rPr lang="en-GB" i="1" dirty="0">
                <a:ea typeface="+mn-lt"/>
                <a:cs typeface="+mn-lt"/>
              </a:rPr>
              <a:t>Gender symbols transparent #1509762 (license: Personal use)</a:t>
            </a:r>
            <a:r>
              <a:rPr lang="en-GB" dirty="0">
                <a:ea typeface="+mn-lt"/>
                <a:cs typeface="+mn-lt"/>
              </a:rPr>
              <a:t> </a:t>
            </a:r>
            <a:r>
              <a:rPr lang="en-GB" i="1" dirty="0">
                <a:ea typeface="+mn-lt"/>
                <a:cs typeface="+mn-lt"/>
              </a:rPr>
              <a:t>Gender symbol Male Clip art - Vector male and female symbol painted </a:t>
            </a:r>
            <a:r>
              <a:rPr lang="en-GB" i="1" dirty="0" err="1">
                <a:ea typeface="+mn-lt"/>
                <a:cs typeface="+mn-lt"/>
              </a:rPr>
              <a:t>png</a:t>
            </a:r>
            <a:r>
              <a:rPr lang="en-GB" i="1" dirty="0">
                <a:ea typeface="+mn-lt"/>
                <a:cs typeface="+mn-lt"/>
              </a:rPr>
              <a:t> download - 1226*1637 - Free Transparent Symbol </a:t>
            </a:r>
            <a:r>
              <a:rPr lang="en-GB" i="1" dirty="0" err="1">
                <a:ea typeface="+mn-lt"/>
                <a:cs typeface="+mn-lt"/>
              </a:rPr>
              <a:t>png</a:t>
            </a:r>
            <a:r>
              <a:rPr lang="en-GB" i="1" dirty="0">
                <a:ea typeface="+mn-lt"/>
                <a:cs typeface="+mn-lt"/>
              </a:rPr>
              <a:t> Download. - Clip Art Library</a:t>
            </a:r>
            <a:r>
              <a:rPr lang="en-GB" dirty="0">
                <a:ea typeface="+mn-lt"/>
                <a:cs typeface="+mn-lt"/>
              </a:rPr>
              <a:t>. Available at: </a:t>
            </a:r>
            <a:r>
              <a:rPr lang="en-GB" dirty="0">
                <a:ea typeface="+mn-lt"/>
                <a:cs typeface="+mn-lt"/>
                <a:hlinkClick r:id="rId5"/>
              </a:rPr>
              <a:t>http://clipart-library.com/clip-art/gender-symbols-transparent-25.htm</a:t>
            </a:r>
            <a:r>
              <a:rPr lang="en-GB" dirty="0">
                <a:ea typeface="+mn-lt"/>
                <a:cs typeface="+mn-lt"/>
              </a:rPr>
              <a:t> (Accessed: November 13, 2022)</a:t>
            </a:r>
          </a:p>
          <a:p>
            <a:r>
              <a:rPr lang="en-GB" dirty="0">
                <a:ea typeface="+mn-lt"/>
                <a:cs typeface="+mn-lt"/>
              </a:rPr>
              <a:t>Majeed, M. (2019)</a:t>
            </a:r>
            <a:r>
              <a:rPr lang="en-GB" i="1" dirty="0">
                <a:ea typeface="+mn-lt"/>
                <a:cs typeface="+mn-lt"/>
              </a:rPr>
              <a:t> What a marketing audit is (and how to do one), Inbound Marketing Agency .</a:t>
            </a:r>
            <a:r>
              <a:rPr lang="en-GB" dirty="0">
                <a:ea typeface="+mn-lt"/>
                <a:cs typeface="+mn-lt"/>
              </a:rPr>
              <a:t>Available at: </a:t>
            </a:r>
            <a:r>
              <a:rPr lang="en-GB" dirty="0">
                <a:ea typeface="+mn-lt"/>
                <a:cs typeface="+mn-lt"/>
                <a:hlinkClick r:id="rId6"/>
              </a:rPr>
              <a:t>https://www.smartbugmedia.com/blog/marketing-audit</a:t>
            </a:r>
            <a:r>
              <a:rPr lang="en-GB" dirty="0">
                <a:ea typeface="+mn-lt"/>
                <a:cs typeface="+mn-lt"/>
              </a:rPr>
              <a:t> (Accessed: November 9,2022)</a:t>
            </a:r>
          </a:p>
          <a:p>
            <a:r>
              <a:rPr lang="en-GB" i="1" dirty="0">
                <a:ea typeface="+mn-lt"/>
                <a:cs typeface="+mn-lt"/>
              </a:rPr>
              <a:t>Maturing </a:t>
            </a:r>
            <a:r>
              <a:rPr lang="en-GB" i="1" dirty="0" err="1">
                <a:ea typeface="+mn-lt"/>
                <a:cs typeface="+mn-lt"/>
              </a:rPr>
              <a:t>cliparts</a:t>
            </a:r>
            <a:r>
              <a:rPr lang="en-GB" i="1" dirty="0">
                <a:ea typeface="+mn-lt"/>
                <a:cs typeface="+mn-lt"/>
              </a:rPr>
              <a:t> #172877 (license: Personal use)</a:t>
            </a:r>
            <a:r>
              <a:rPr lang="en-GB" dirty="0">
                <a:ea typeface="+mn-lt"/>
                <a:cs typeface="+mn-lt"/>
              </a:rPr>
              <a:t> </a:t>
            </a:r>
            <a:r>
              <a:rPr lang="en-GB" i="1" dirty="0">
                <a:ea typeface="+mn-lt"/>
                <a:cs typeface="+mn-lt"/>
              </a:rPr>
              <a:t>age clipart - Clip Art Library</a:t>
            </a:r>
            <a:r>
              <a:rPr lang="en-GB" dirty="0">
                <a:ea typeface="+mn-lt"/>
                <a:cs typeface="+mn-lt"/>
              </a:rPr>
              <a:t>. Available at: </a:t>
            </a:r>
            <a:r>
              <a:rPr lang="en-GB" dirty="0">
                <a:ea typeface="+mn-lt"/>
                <a:cs typeface="+mn-lt"/>
                <a:hlinkClick r:id="rId7"/>
              </a:rPr>
              <a:t>http://clipart-library.com/clipart/536711.htm</a:t>
            </a:r>
            <a:r>
              <a:rPr lang="en-GB" dirty="0">
                <a:ea typeface="+mn-lt"/>
                <a:cs typeface="+mn-lt"/>
              </a:rPr>
              <a:t> (Accessed: November 13, 2022)</a:t>
            </a:r>
          </a:p>
          <a:p>
            <a:r>
              <a:rPr lang="en-GB" i="1" dirty="0">
                <a:ea typeface="+mn-lt"/>
                <a:cs typeface="+mn-lt"/>
              </a:rPr>
              <a:t>Mentally </a:t>
            </a:r>
            <a:r>
              <a:rPr lang="en-GB" i="1" dirty="0" err="1">
                <a:ea typeface="+mn-lt"/>
                <a:cs typeface="+mn-lt"/>
              </a:rPr>
              <a:t>cliparts</a:t>
            </a:r>
            <a:r>
              <a:rPr lang="en-GB" i="1" dirty="0">
                <a:ea typeface="+mn-lt"/>
                <a:cs typeface="+mn-lt"/>
              </a:rPr>
              <a:t> #175616 (license: Personal use)</a:t>
            </a:r>
            <a:r>
              <a:rPr lang="en-GB" dirty="0">
                <a:ea typeface="+mn-lt"/>
                <a:cs typeface="+mn-lt"/>
              </a:rPr>
              <a:t> </a:t>
            </a:r>
            <a:r>
              <a:rPr lang="en-GB" i="1" dirty="0">
                <a:ea typeface="+mn-lt"/>
                <a:cs typeface="+mn-lt"/>
              </a:rPr>
              <a:t>mental health issues clipart - Clip Art Library</a:t>
            </a:r>
            <a:r>
              <a:rPr lang="en-GB" dirty="0">
                <a:ea typeface="+mn-lt"/>
                <a:cs typeface="+mn-lt"/>
              </a:rPr>
              <a:t>. Available at: </a:t>
            </a:r>
            <a:r>
              <a:rPr lang="en-GB" dirty="0">
                <a:ea typeface="+mn-lt"/>
                <a:cs typeface="+mn-lt"/>
                <a:hlinkClick r:id="rId8"/>
              </a:rPr>
              <a:t>http://clipart-library.com/clipart/98766.htm</a:t>
            </a:r>
            <a:r>
              <a:rPr lang="en-GB" dirty="0">
                <a:ea typeface="+mn-lt"/>
                <a:cs typeface="+mn-lt"/>
              </a:rPr>
              <a:t> (Accessed: November 13, 2022) </a:t>
            </a:r>
          </a:p>
          <a:p>
            <a:r>
              <a:rPr lang="en-GB" dirty="0" err="1">
                <a:ea typeface="+mn-lt"/>
                <a:cs typeface="+mn-lt"/>
              </a:rPr>
              <a:t>Nerdynaut</a:t>
            </a:r>
            <a:r>
              <a:rPr lang="en-GB" dirty="0">
                <a:ea typeface="+mn-lt"/>
                <a:cs typeface="+mn-lt"/>
              </a:rPr>
              <a:t> and </a:t>
            </a:r>
            <a:r>
              <a:rPr lang="en-GB" dirty="0" err="1">
                <a:ea typeface="+mn-lt"/>
                <a:cs typeface="+mn-lt"/>
              </a:rPr>
              <a:t>Rashain</a:t>
            </a:r>
            <a:r>
              <a:rPr lang="en-GB" dirty="0">
                <a:ea typeface="+mn-lt"/>
                <a:cs typeface="+mn-lt"/>
              </a:rPr>
              <a:t>, P. (2017), The Pestle Analysis; pp.2</a:t>
            </a:r>
            <a:endParaRPr lang="en-US" dirty="0">
              <a:ea typeface="+mn-lt"/>
              <a:cs typeface="+mn-lt"/>
            </a:endParaRPr>
          </a:p>
          <a:p>
            <a:r>
              <a:rPr lang="en-GB" i="1" dirty="0">
                <a:ea typeface="+mn-lt"/>
                <a:cs typeface="+mn-lt"/>
              </a:rPr>
              <a:t>Rates and allowances: National Insurance Contributions</a:t>
            </a:r>
            <a:r>
              <a:rPr lang="en-GB" dirty="0">
                <a:ea typeface="+mn-lt"/>
                <a:cs typeface="+mn-lt"/>
              </a:rPr>
              <a:t> </a:t>
            </a:r>
            <a:r>
              <a:rPr lang="en-GB" i="1" dirty="0">
                <a:ea typeface="+mn-lt"/>
                <a:cs typeface="+mn-lt"/>
              </a:rPr>
              <a:t>GOV.UK</a:t>
            </a:r>
            <a:r>
              <a:rPr lang="en-GB" dirty="0">
                <a:ea typeface="+mn-lt"/>
                <a:cs typeface="+mn-lt"/>
              </a:rPr>
              <a:t>. Available at: </a:t>
            </a:r>
            <a:r>
              <a:rPr lang="en-GB" dirty="0">
                <a:ea typeface="+mn-lt"/>
                <a:cs typeface="+mn-lt"/>
                <a:hlinkClick r:id="rId9"/>
              </a:rPr>
              <a:t>https://www.gov.uk/government/publications/rates-and-allowances-national-insurance-contributions/rates-and-allowances-national-insurance-contributions</a:t>
            </a:r>
            <a:r>
              <a:rPr lang="en-GB" dirty="0">
                <a:ea typeface="+mn-lt"/>
                <a:cs typeface="+mn-lt"/>
              </a:rPr>
              <a:t> (Accessed: October 25, 2022)</a:t>
            </a:r>
            <a:endParaRPr lang="en-GB" dirty="0"/>
          </a:p>
          <a:p>
            <a:pPr marL="0" indent="0">
              <a:buNone/>
            </a:pPr>
            <a:endParaRPr lang="en-GB" dirty="0">
              <a:ea typeface="+mn-lt"/>
              <a:cs typeface="+mn-lt"/>
            </a:endParaRPr>
          </a:p>
          <a:p>
            <a:endParaRPr lang="en-GB" dirty="0">
              <a:ea typeface="+mn-lt"/>
              <a:cs typeface="+mn-lt"/>
            </a:endParaRPr>
          </a:p>
          <a:p>
            <a:endParaRPr lang="en-GB"/>
          </a:p>
          <a:p>
            <a:endParaRPr lang="en-GB"/>
          </a:p>
        </p:txBody>
      </p:sp>
    </p:spTree>
    <p:extLst>
      <p:ext uri="{BB962C8B-B14F-4D97-AF65-F5344CB8AC3E}">
        <p14:creationId xmlns:p14="http://schemas.microsoft.com/office/powerpoint/2010/main" val="8347393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1</Notes>
  <HiddenSlides>1</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Ion Boardroom</vt:lpstr>
      <vt:lpstr>Business Plan</vt:lpstr>
      <vt:lpstr>Executive summary </vt:lpstr>
      <vt:lpstr>Executive summary </vt:lpstr>
      <vt:lpstr>Executive summary </vt:lpstr>
      <vt:lpstr>Executive summary </vt:lpstr>
      <vt:lpstr>Business overview</vt:lpstr>
      <vt:lpstr> Services &amp; Prices</vt:lpstr>
      <vt:lpstr>MARKET AUDIT-COMPETITORS ANALYSIS </vt:lpstr>
      <vt:lpstr>MARKET AUDIT – COMPETITORS ANALYSIS</vt:lpstr>
      <vt:lpstr>MARKET AUDIT SWOT ANALYSIS </vt:lpstr>
      <vt:lpstr>MARKET AUDIT-PESTLE ANALYSIS </vt:lpstr>
      <vt:lpstr>TARGET MARKET</vt:lpstr>
      <vt:lpstr>MARKETING AND SALES PLAN   An operational document called a marketing plan will describe the advertising approach that a company might use to create leads and connect with its target market. </vt:lpstr>
      <vt:lpstr>MANAGEMENT TEAM</vt:lpstr>
      <vt:lpstr>FINANCIAL PLAN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Iunsiya Hussain (2024760)</dc:creator>
  <cp:revision>34</cp:revision>
  <dcterms:created xsi:type="dcterms:W3CDTF">2022-10-04T10:00:03Z</dcterms:created>
  <dcterms:modified xsi:type="dcterms:W3CDTF">2022-11-13T18:13:55Z</dcterms:modified>
</cp:coreProperties>
</file>