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7"/>
  </p:notesMasterIdLst>
  <p:sldIdLst>
    <p:sldId id="256" r:id="rId2"/>
    <p:sldId id="257" r:id="rId3"/>
    <p:sldId id="261" r:id="rId4"/>
    <p:sldId id="264" r:id="rId5"/>
    <p:sldId id="263" r:id="rId6"/>
    <p:sldId id="262" r:id="rId7"/>
    <p:sldId id="269" r:id="rId8"/>
    <p:sldId id="266" r:id="rId9"/>
    <p:sldId id="268" r:id="rId10"/>
    <p:sldId id="267" r:id="rId11"/>
    <p:sldId id="259" r:id="rId12"/>
    <p:sldId id="260" r:id="rId13"/>
    <p:sldId id="258" r:id="rId14"/>
    <p:sldId id="271"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887D8B-03D4-4F26-B40F-2214749030E0}" v="1" dt="2022-10-26T12:55:42.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5D2615-4C10-47B8-9F56-51BECDEC266F}" type="datetimeFigureOut">
              <a:rPr lang="en-US" smtClean="0"/>
              <a:t>10/26/2022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0CE08D-57C7-4857-B052-6D84A7F26800}" type="slidenum">
              <a:rPr lang="en-US" smtClean="0"/>
              <a:t>‹#›</a:t>
            </a:fld>
            <a:endParaRPr lang="en-US"/>
          </a:p>
        </p:txBody>
      </p:sp>
    </p:spTree>
    <p:extLst>
      <p:ext uri="{BB962C8B-B14F-4D97-AF65-F5344CB8AC3E}">
        <p14:creationId xmlns:p14="http://schemas.microsoft.com/office/powerpoint/2010/main" val="2037531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SimSun" panose="02010600030101010101" pitchFamily="2" charset="-122"/>
              </a:rPr>
              <a:t>Collaboration in education is essential for developing a higher level of critical thinking, oral communication, self-management, emotional intelligence, team working, and leadership skills. Nowadays there are many digital tools that help to collaborate together. Microsoft team for collaboration and communication, Skype for video chat, and text messages, etc., Google Drive for collaboration on multimedia projects, and sharing files, etc., and Zoom for live streaming, and video chatting, etc. are very popular digital tools of collaboration (</a:t>
            </a:r>
            <a:r>
              <a:rPr lang="en-US" sz="1800" dirty="0" err="1">
                <a:effectLst/>
                <a:latin typeface="Times New Roman" panose="02020603050405020304" pitchFamily="18" charset="0"/>
                <a:ea typeface="SimSun" panose="02010600030101010101" pitchFamily="2" charset="-122"/>
              </a:rPr>
              <a:t>Suwantarathip</a:t>
            </a:r>
            <a:r>
              <a:rPr lang="en-US" sz="1800" dirty="0">
                <a:effectLst/>
                <a:latin typeface="Times New Roman" panose="02020603050405020304" pitchFamily="18" charset="0"/>
                <a:ea typeface="SimSun" panose="02010600030101010101" pitchFamily="2" charset="-122"/>
              </a:rPr>
              <a:t>, 2019). During the COVID-19 period, the use of these digital tools of collaboration has significantly increased and nowadays students have become used to these digital tools. The students of UWTSD also use many digital tools for collaboration. </a:t>
            </a:r>
            <a:endParaRPr lang="en-US" dirty="0"/>
          </a:p>
        </p:txBody>
      </p:sp>
      <p:sp>
        <p:nvSpPr>
          <p:cNvPr id="4" name="Slide Number Placeholder 3"/>
          <p:cNvSpPr>
            <a:spLocks noGrp="1"/>
          </p:cNvSpPr>
          <p:nvPr>
            <p:ph type="sldNum" sz="quarter" idx="5"/>
          </p:nvPr>
        </p:nvSpPr>
        <p:spPr/>
        <p:txBody>
          <a:bodyPr/>
          <a:lstStyle/>
          <a:p>
            <a:fld id="{C00CE08D-57C7-4857-B052-6D84A7F26800}" type="slidenum">
              <a:rPr lang="en-US" smtClean="0"/>
              <a:t>4</a:t>
            </a:fld>
            <a:endParaRPr lang="en-US"/>
          </a:p>
        </p:txBody>
      </p:sp>
    </p:spTree>
    <p:extLst>
      <p:ext uri="{BB962C8B-B14F-4D97-AF65-F5344CB8AC3E}">
        <p14:creationId xmlns:p14="http://schemas.microsoft.com/office/powerpoint/2010/main" val="3667597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SimSun" panose="02010600030101010101" pitchFamily="2" charset="-122"/>
              </a:rPr>
              <a:t>He showed that students use both collaboration technology and traditional methods such as face-to-face classes, seminars, etc. In the 21st century. He found that Skype, zoom, Google Drive, and Google teams were the most used collaboration technology in the 21st century. He found that students use these collaborative technologies for collaboration on multimedia projects, sharing files, text chat, video chat, live stream video, collaborating on documents, etc.</a:t>
            </a:r>
          </a:p>
          <a:p>
            <a:endParaRPr lang="en-US" dirty="0"/>
          </a:p>
        </p:txBody>
      </p:sp>
      <p:sp>
        <p:nvSpPr>
          <p:cNvPr id="4" name="Slide Number Placeholder 3"/>
          <p:cNvSpPr>
            <a:spLocks noGrp="1"/>
          </p:cNvSpPr>
          <p:nvPr>
            <p:ph type="sldNum" sz="quarter" idx="5"/>
          </p:nvPr>
        </p:nvSpPr>
        <p:spPr/>
        <p:txBody>
          <a:bodyPr/>
          <a:lstStyle/>
          <a:p>
            <a:fld id="{C00CE08D-57C7-4857-B052-6D84A7F26800}" type="slidenum">
              <a:rPr lang="en-US" smtClean="0"/>
              <a:t>6</a:t>
            </a:fld>
            <a:endParaRPr lang="en-US"/>
          </a:p>
        </p:txBody>
      </p:sp>
    </p:spTree>
    <p:extLst>
      <p:ext uri="{BB962C8B-B14F-4D97-AF65-F5344CB8AC3E}">
        <p14:creationId xmlns:p14="http://schemas.microsoft.com/office/powerpoint/2010/main" val="10223120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SimSun" panose="02010600030101010101" pitchFamily="2" charset="-122"/>
              </a:rPr>
              <a:t>He also found that 89% of students use google docs for their final year project. He also examined that 86% of students have a positive experience in using digital tools for collaboration in group project. The user-friendly features of these collaborative tools encouraged and motivated the students to use these online collaboration tools. Besides, the use of these online collaborative tools helps teachers to closely monitor the progress and provide continual feedback for improvement. So, the use of digital collaboration tools in these universities was significantly contributing to the effectiveness of online collaborative learning, group work, and knowledge development along with effective monitoring and evaluation facilities.</a:t>
            </a:r>
          </a:p>
          <a:p>
            <a:endParaRPr lang="en-US" dirty="0"/>
          </a:p>
        </p:txBody>
      </p:sp>
      <p:sp>
        <p:nvSpPr>
          <p:cNvPr id="4" name="Slide Number Placeholder 3"/>
          <p:cNvSpPr>
            <a:spLocks noGrp="1"/>
          </p:cNvSpPr>
          <p:nvPr>
            <p:ph type="sldNum" sz="quarter" idx="5"/>
          </p:nvPr>
        </p:nvSpPr>
        <p:spPr/>
        <p:txBody>
          <a:bodyPr/>
          <a:lstStyle/>
          <a:p>
            <a:fld id="{C00CE08D-57C7-4857-B052-6D84A7F26800}" type="slidenum">
              <a:rPr lang="en-US" smtClean="0"/>
              <a:t>7</a:t>
            </a:fld>
            <a:endParaRPr lang="en-US"/>
          </a:p>
        </p:txBody>
      </p:sp>
    </p:spTree>
    <p:extLst>
      <p:ext uri="{BB962C8B-B14F-4D97-AF65-F5344CB8AC3E}">
        <p14:creationId xmlns:p14="http://schemas.microsoft.com/office/powerpoint/2010/main" val="1900277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SimSun" panose="02010600030101010101" pitchFamily="2" charset="-122"/>
              </a:rPr>
              <a:t>it was also very popular from the perspective of teachers as they can create Google classroom for any courses. Google Classroom offers the feature of inviting students by sharing important links containing lessons, images, videos, and more. Students claimed that they can easily collaborate in real-time by using Google classroom along with some other Google free apps such as Google slides, Google sheets, and Google docs. On the other hand, teachers can set up assignments and provide notes on submissions along with the feature of adding comments while students are working on an assignment. So, Google classroom has many required and essential features along with the facility to use the app freely. It was convenient from both the perspective of teachers and students. As a result, Google classroom was the most popular and most used online collaborative tool in Japan.</a:t>
            </a:r>
            <a:endParaRPr lang="en-US" dirty="0"/>
          </a:p>
        </p:txBody>
      </p:sp>
      <p:sp>
        <p:nvSpPr>
          <p:cNvPr id="4" name="Slide Number Placeholder 3"/>
          <p:cNvSpPr>
            <a:spLocks noGrp="1"/>
          </p:cNvSpPr>
          <p:nvPr>
            <p:ph type="sldNum" sz="quarter" idx="5"/>
          </p:nvPr>
        </p:nvSpPr>
        <p:spPr/>
        <p:txBody>
          <a:bodyPr/>
          <a:lstStyle/>
          <a:p>
            <a:fld id="{C00CE08D-57C7-4857-B052-6D84A7F26800}" type="slidenum">
              <a:rPr lang="en-US" smtClean="0"/>
              <a:t>8</a:t>
            </a:fld>
            <a:endParaRPr lang="en-US"/>
          </a:p>
        </p:txBody>
      </p:sp>
    </p:spTree>
    <p:extLst>
      <p:ext uri="{BB962C8B-B14F-4D97-AF65-F5344CB8AC3E}">
        <p14:creationId xmlns:p14="http://schemas.microsoft.com/office/powerpoint/2010/main" val="1149936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SimSun" panose="02010600030101010101" pitchFamily="2" charset="-122"/>
              </a:rPr>
              <a:t>The tools used in the process are called collaborative tools. When collaborative tools are designed in line with advanced technologies and offered digital features, they are called digital collaboration tools. For group learning the use of digital collaboration tools in universities significantly increased during the Covid 19. He found that Google meets, Google Classroom, Microsoft Teams, zoom, etc. are the mostly used collaborative tools during the COVID-19 pandemic in Malaysia. Continual restrictions due to COVID-19 have increased the popularity of digital collaboration tools during the COVID-19 pandemic in Malaysia. He found that the popularity of Google meets, Google Classroom, Microsoft’s team and Zoom had increased significantly as these collaboration apps were free in Malaysia, had easy-to-access and free-use facilities, user-friendly features, and met the expectations of the users. Besides, these collaborative learning apps offer some premium features according to the needs of the users. Users can easily design and develop their learning requirements in accordance with the learning objectives. </a:t>
            </a:r>
          </a:p>
          <a:p>
            <a:endParaRPr lang="en-US" dirty="0"/>
          </a:p>
        </p:txBody>
      </p:sp>
      <p:sp>
        <p:nvSpPr>
          <p:cNvPr id="4" name="Slide Number Placeholder 3"/>
          <p:cNvSpPr>
            <a:spLocks noGrp="1"/>
          </p:cNvSpPr>
          <p:nvPr>
            <p:ph type="sldNum" sz="quarter" idx="5"/>
          </p:nvPr>
        </p:nvSpPr>
        <p:spPr/>
        <p:txBody>
          <a:bodyPr/>
          <a:lstStyle/>
          <a:p>
            <a:fld id="{C00CE08D-57C7-4857-B052-6D84A7F26800}" type="slidenum">
              <a:rPr lang="en-US" smtClean="0"/>
              <a:t>9</a:t>
            </a:fld>
            <a:endParaRPr lang="en-US"/>
          </a:p>
        </p:txBody>
      </p:sp>
    </p:spTree>
    <p:extLst>
      <p:ext uri="{BB962C8B-B14F-4D97-AF65-F5344CB8AC3E}">
        <p14:creationId xmlns:p14="http://schemas.microsoft.com/office/powerpoint/2010/main" val="2481068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dirty="0">
                <a:effectLst/>
                <a:latin typeface="Times New Roman" panose="02020603050405020304" pitchFamily="18" charset="0"/>
                <a:ea typeface="SimSun" panose="02010600030101010101" pitchFamily="2" charset="-122"/>
              </a:rPr>
              <a:t>So, it encourages students to use digital collaboration tools. However, lack of face-to-face communication, poor quality of video streaming, network barriers, dependability on the internet, presence of noise, security issues, limit to free use, less engagement and eye contact, diverting energy from core aims, lack of clear vision, etc. were the disadvantages of digital collaboration tools in collaborative learning. However, digital collaboration tools were very effective during COVID-19 due to continued restrictions on face-to-face communication and fostered learning during the pandemic.</a:t>
            </a:r>
          </a:p>
          <a:p>
            <a:pPr marL="0" marR="0" algn="just">
              <a:lnSpc>
                <a:spcPct val="150000"/>
              </a:lnSpc>
              <a:spcBef>
                <a:spcPts val="0"/>
              </a:spcBef>
              <a:spcAft>
                <a:spcPts val="1000"/>
              </a:spcAft>
            </a:pPr>
            <a:r>
              <a:rPr lang="en-US" sz="1800" dirty="0">
                <a:effectLst/>
                <a:latin typeface="Times New Roman" panose="02020603050405020304" pitchFamily="18" charset="0"/>
                <a:ea typeface="SimSun" panose="02010600030101010101" pitchFamily="2" charset="-122"/>
              </a:rPr>
              <a:t>Though some studies have already been performed on digital tools in collaborative learning, there is no direct conclusion on this topic. It is still under the development process. So, it is essential to explore the mostly used digital collaboration tools in collaborative learning at UWTSD. </a:t>
            </a:r>
          </a:p>
          <a:p>
            <a:endParaRPr lang="en-US" dirty="0"/>
          </a:p>
        </p:txBody>
      </p:sp>
      <p:sp>
        <p:nvSpPr>
          <p:cNvPr id="4" name="Slide Number Placeholder 3"/>
          <p:cNvSpPr>
            <a:spLocks noGrp="1"/>
          </p:cNvSpPr>
          <p:nvPr>
            <p:ph type="sldNum" sz="quarter" idx="5"/>
          </p:nvPr>
        </p:nvSpPr>
        <p:spPr/>
        <p:txBody>
          <a:bodyPr/>
          <a:lstStyle/>
          <a:p>
            <a:fld id="{C00CE08D-57C7-4857-B052-6D84A7F26800}" type="slidenum">
              <a:rPr lang="en-US" smtClean="0"/>
              <a:t>10</a:t>
            </a:fld>
            <a:endParaRPr lang="en-US"/>
          </a:p>
        </p:txBody>
      </p:sp>
    </p:spTree>
    <p:extLst>
      <p:ext uri="{BB962C8B-B14F-4D97-AF65-F5344CB8AC3E}">
        <p14:creationId xmlns:p14="http://schemas.microsoft.com/office/powerpoint/2010/main" val="1977275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SimSun" panose="02010600030101010101" pitchFamily="2" charset="-122"/>
              </a:rPr>
              <a:t>There is no physical or other reputational risk involved with the study. The study does not include any potentially vulnerable groups, sensitive topics, psychological stress, intrusive interventions, and the use of deceptions.</a:t>
            </a:r>
          </a:p>
          <a:p>
            <a:endParaRPr lang="en-US" dirty="0"/>
          </a:p>
        </p:txBody>
      </p:sp>
      <p:sp>
        <p:nvSpPr>
          <p:cNvPr id="4" name="Slide Number Placeholder 3"/>
          <p:cNvSpPr>
            <a:spLocks noGrp="1"/>
          </p:cNvSpPr>
          <p:nvPr>
            <p:ph type="sldNum" sz="quarter" idx="5"/>
          </p:nvPr>
        </p:nvSpPr>
        <p:spPr/>
        <p:txBody>
          <a:bodyPr/>
          <a:lstStyle/>
          <a:p>
            <a:fld id="{C00CE08D-57C7-4857-B052-6D84A7F26800}" type="slidenum">
              <a:rPr lang="en-US" smtClean="0"/>
              <a:t>11</a:t>
            </a:fld>
            <a:endParaRPr lang="en-US"/>
          </a:p>
        </p:txBody>
      </p:sp>
    </p:spTree>
    <p:extLst>
      <p:ext uri="{BB962C8B-B14F-4D97-AF65-F5344CB8AC3E}">
        <p14:creationId xmlns:p14="http://schemas.microsoft.com/office/powerpoint/2010/main" val="4279377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SimSun" panose="02010600030101010101" pitchFamily="2" charset="-122"/>
              </a:rPr>
              <a:t>The study will use a random sample of 60 students from the University campus of UWTSD. An integrated questionnaire form will be given to each student of the sample and asked to fill out the survey paper. </a:t>
            </a:r>
            <a:endParaRPr lang="en-US" dirty="0"/>
          </a:p>
          <a:p>
            <a:endParaRPr lang="en-US" dirty="0"/>
          </a:p>
        </p:txBody>
      </p:sp>
      <p:sp>
        <p:nvSpPr>
          <p:cNvPr id="4" name="Slide Number Placeholder 3"/>
          <p:cNvSpPr>
            <a:spLocks noGrp="1"/>
          </p:cNvSpPr>
          <p:nvPr>
            <p:ph type="sldNum" sz="quarter" idx="5"/>
          </p:nvPr>
        </p:nvSpPr>
        <p:spPr/>
        <p:txBody>
          <a:bodyPr/>
          <a:lstStyle/>
          <a:p>
            <a:fld id="{C00CE08D-57C7-4857-B052-6D84A7F26800}" type="slidenum">
              <a:rPr lang="en-US" smtClean="0"/>
              <a:t>12</a:t>
            </a:fld>
            <a:endParaRPr lang="en-US"/>
          </a:p>
        </p:txBody>
      </p:sp>
    </p:spTree>
    <p:extLst>
      <p:ext uri="{BB962C8B-B14F-4D97-AF65-F5344CB8AC3E}">
        <p14:creationId xmlns:p14="http://schemas.microsoft.com/office/powerpoint/2010/main" val="343619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SimSun" panose="02010600030101010101" pitchFamily="2" charset="-122"/>
              </a:rPr>
              <a:t>Since the research question is to explore the most used digital collaboration tool at UWTSD, the research hypothesis will examine whether a particular digital collaboration tool is most popular at the campus or not.</a:t>
            </a:r>
          </a:p>
          <a:p>
            <a:endParaRPr lang="en-US" dirty="0"/>
          </a:p>
        </p:txBody>
      </p:sp>
      <p:sp>
        <p:nvSpPr>
          <p:cNvPr id="4" name="Slide Number Placeholder 3"/>
          <p:cNvSpPr>
            <a:spLocks noGrp="1"/>
          </p:cNvSpPr>
          <p:nvPr>
            <p:ph type="sldNum" sz="quarter" idx="5"/>
          </p:nvPr>
        </p:nvSpPr>
        <p:spPr/>
        <p:txBody>
          <a:bodyPr/>
          <a:lstStyle/>
          <a:p>
            <a:fld id="{C00CE08D-57C7-4857-B052-6D84A7F26800}" type="slidenum">
              <a:rPr lang="en-US" smtClean="0"/>
              <a:t>14</a:t>
            </a:fld>
            <a:endParaRPr lang="en-US"/>
          </a:p>
        </p:txBody>
      </p:sp>
    </p:spTree>
    <p:extLst>
      <p:ext uri="{BB962C8B-B14F-4D97-AF65-F5344CB8AC3E}">
        <p14:creationId xmlns:p14="http://schemas.microsoft.com/office/powerpoint/2010/main" val="17963963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190BBB40-A682-4F93-BDFF-D0BD1ED10919}"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6751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0BBB40-A682-4F93-BDFF-D0BD1ED10919}" type="slidenum">
              <a:rPr lang="en-US" smtClean="0"/>
              <a:t>‹#›</a:t>
            </a:fld>
            <a:endParaRPr lang="en-US"/>
          </a:p>
        </p:txBody>
      </p:sp>
    </p:spTree>
    <p:extLst>
      <p:ext uri="{BB962C8B-B14F-4D97-AF65-F5344CB8AC3E}">
        <p14:creationId xmlns:p14="http://schemas.microsoft.com/office/powerpoint/2010/main" val="3550838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0BBB40-A682-4F93-BDFF-D0BD1ED10919}"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2384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A6F995-F9FE-41EC-82E9-E339C9CD6D52}" type="datetimeFigureOut">
              <a:rPr lang="en-US" smtClean="0"/>
              <a:t>10/26/2022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0BBB40-A682-4F93-BDFF-D0BD1ED10919}" type="slidenum">
              <a:rPr lang="en-US" smtClean="0"/>
              <a:t>‹#›</a:t>
            </a:fld>
            <a:endParaRPr lang="en-US"/>
          </a:p>
        </p:txBody>
      </p:sp>
    </p:spTree>
    <p:extLst>
      <p:ext uri="{BB962C8B-B14F-4D97-AF65-F5344CB8AC3E}">
        <p14:creationId xmlns:p14="http://schemas.microsoft.com/office/powerpoint/2010/main" val="215975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A6F995-F9FE-41EC-82E9-E339C9CD6D52}" type="datetimeFigureOut">
              <a:rPr lang="en-US" smtClean="0"/>
              <a:t>10/26/2022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0BBB40-A682-4F93-BDFF-D0BD1ED10919}"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437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A6F995-F9FE-41EC-82E9-E339C9CD6D52}" type="datetimeFigureOut">
              <a:rPr lang="en-US" smtClean="0"/>
              <a:t>10/26/2022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0BBB40-A682-4F93-BDFF-D0BD1ED1091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0802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A6F995-F9FE-41EC-82E9-E339C9CD6D52}" type="datetimeFigureOut">
              <a:rPr lang="en-US" smtClean="0"/>
              <a:t>10/26/2022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0BBB40-A682-4F93-BDFF-D0BD1ED10919}" type="slidenum">
              <a:rPr lang="en-US" smtClean="0"/>
              <a:t>‹#›</a:t>
            </a:fld>
            <a:endParaRPr lang="en-US"/>
          </a:p>
        </p:txBody>
      </p:sp>
    </p:spTree>
    <p:extLst>
      <p:ext uri="{BB962C8B-B14F-4D97-AF65-F5344CB8AC3E}">
        <p14:creationId xmlns:p14="http://schemas.microsoft.com/office/powerpoint/2010/main" val="206636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A6F995-F9FE-41EC-82E9-E339C9CD6D52}" type="datetimeFigureOut">
              <a:rPr lang="en-US" smtClean="0"/>
              <a:t>10/26/2022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0BBB40-A682-4F93-BDFF-D0BD1ED10919}"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0927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A6F995-F9FE-41EC-82E9-E339C9CD6D52}" type="datetimeFigureOut">
              <a:rPr lang="en-US" smtClean="0"/>
              <a:t>10/26/2022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0BBB40-A682-4F93-BDFF-D0BD1ED10919}" type="slidenum">
              <a:rPr lang="en-US" smtClean="0"/>
              <a:t>‹#›</a:t>
            </a:fld>
            <a:endParaRPr lang="en-US"/>
          </a:p>
        </p:txBody>
      </p:sp>
    </p:spTree>
    <p:extLst>
      <p:ext uri="{BB962C8B-B14F-4D97-AF65-F5344CB8AC3E}">
        <p14:creationId xmlns:p14="http://schemas.microsoft.com/office/powerpoint/2010/main" val="1519694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A6F995-F9FE-41EC-82E9-E339C9CD6D52}" type="datetimeFigureOut">
              <a:rPr lang="en-US" smtClean="0"/>
              <a:t>10/26/2022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0BBB40-A682-4F93-BDFF-D0BD1ED10919}" type="slidenum">
              <a:rPr lang="en-US" smtClean="0"/>
              <a:t>‹#›</a:t>
            </a:fld>
            <a:endParaRPr lang="en-US"/>
          </a:p>
        </p:txBody>
      </p:sp>
    </p:spTree>
    <p:extLst>
      <p:ext uri="{BB962C8B-B14F-4D97-AF65-F5344CB8AC3E}">
        <p14:creationId xmlns:p14="http://schemas.microsoft.com/office/powerpoint/2010/main" val="610250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0BBB40-A682-4F93-BDFF-D0BD1ED10919}"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331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0BBB40-A682-4F93-BDFF-D0BD1ED10919}"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96958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0BBB40-A682-4F93-BDFF-D0BD1ED10919}" type="slidenum">
              <a:rPr lang="en-US" smtClean="0"/>
              <a:t>‹#›</a:t>
            </a:fld>
            <a:endParaRPr lang="en-US"/>
          </a:p>
        </p:txBody>
      </p:sp>
    </p:spTree>
    <p:extLst>
      <p:ext uri="{BB962C8B-B14F-4D97-AF65-F5344CB8AC3E}">
        <p14:creationId xmlns:p14="http://schemas.microsoft.com/office/powerpoint/2010/main" val="13888919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0BBB40-A682-4F93-BDFF-D0BD1ED10919}"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2727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0BBB40-A682-4F93-BDFF-D0BD1ED10919}"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4947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0BBB40-A682-4F93-BDFF-D0BD1ED1091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44464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A6F995-F9FE-41EC-82E9-E339C9CD6D52}" type="datetimeFigureOut">
              <a:rPr lang="en-US" smtClean="0"/>
              <a:t>10/26/2022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0BBB40-A682-4F93-BDFF-D0BD1ED10919}"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9180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DA6F995-F9FE-41EC-82E9-E339C9CD6D52}" type="datetimeFigureOut">
              <a:rPr lang="en-US" smtClean="0"/>
              <a:t>10/26/2022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90BBB40-A682-4F93-BDFF-D0BD1ED10919}" type="slidenum">
              <a:rPr lang="en-US" smtClean="0"/>
              <a:t>‹#›</a:t>
            </a:fld>
            <a:endParaRPr lang="en-US"/>
          </a:p>
        </p:txBody>
      </p:sp>
    </p:spTree>
    <p:extLst>
      <p:ext uri="{BB962C8B-B14F-4D97-AF65-F5344CB8AC3E}">
        <p14:creationId xmlns:p14="http://schemas.microsoft.com/office/powerpoint/2010/main" val="37027288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DCE4F-EE90-F05F-D780-A23423518327}"/>
              </a:ext>
            </a:extLst>
          </p:cNvPr>
          <p:cNvSpPr>
            <a:spLocks noGrp="1"/>
          </p:cNvSpPr>
          <p:nvPr>
            <p:ph type="ctrTitle"/>
          </p:nvPr>
        </p:nvSpPr>
        <p:spPr>
          <a:xfrm>
            <a:off x="2377439" y="1913467"/>
            <a:ext cx="7437122" cy="1515533"/>
          </a:xfrm>
        </p:spPr>
        <p:txBody>
          <a:bodyPr/>
          <a:lstStyle/>
          <a:p>
            <a:r>
              <a:rPr lang="en-US" sz="4000" b="1" dirty="0">
                <a:solidFill>
                  <a:srgbClr val="0070C0"/>
                </a:solidFill>
              </a:rPr>
              <a:t>Welcome to Presentation</a:t>
            </a:r>
            <a:br>
              <a:rPr lang="en-US" sz="4000" b="1" dirty="0">
                <a:solidFill>
                  <a:srgbClr val="0070C0"/>
                </a:solidFill>
              </a:rPr>
            </a:br>
            <a:r>
              <a:rPr lang="en-US" sz="4000" b="1" dirty="0">
                <a:solidFill>
                  <a:srgbClr val="0070C0"/>
                </a:solidFill>
              </a:rPr>
              <a:t>on</a:t>
            </a:r>
          </a:p>
        </p:txBody>
      </p:sp>
      <p:sp>
        <p:nvSpPr>
          <p:cNvPr id="3" name="Subtitle 2">
            <a:extLst>
              <a:ext uri="{FF2B5EF4-FFF2-40B4-BE49-F238E27FC236}">
                <a16:creationId xmlns:a16="http://schemas.microsoft.com/office/drawing/2014/main" id="{8ED8C4E5-F8BD-93A3-06AB-795388980FE3}"/>
              </a:ext>
            </a:extLst>
          </p:cNvPr>
          <p:cNvSpPr>
            <a:spLocks noGrp="1"/>
          </p:cNvSpPr>
          <p:nvPr>
            <p:ph type="subTitle" idx="1"/>
          </p:nvPr>
        </p:nvSpPr>
        <p:spPr/>
        <p:txBody>
          <a:bodyPr>
            <a:normAutofit/>
          </a:bodyPr>
          <a:lstStyle/>
          <a:p>
            <a:r>
              <a:rPr lang="en-US" sz="2800" b="1" dirty="0"/>
              <a:t>Digital Skills and Research Methods</a:t>
            </a:r>
          </a:p>
          <a:p>
            <a:r>
              <a:rPr lang="en-GB" sz="1800" dirty="0">
                <a:effectLst/>
                <a:latin typeface="Times New Roman" panose="02020603050405020304" pitchFamily="18" charset="0"/>
                <a:ea typeface="Times New Roman" panose="02020603050405020304" pitchFamily="18" charset="0"/>
              </a:rPr>
              <a:t>LCHS4002</a:t>
            </a:r>
            <a:endParaRPr lang="en-US" sz="2800" b="1" dirty="0"/>
          </a:p>
        </p:txBody>
      </p:sp>
    </p:spTree>
    <p:extLst>
      <p:ext uri="{BB962C8B-B14F-4D97-AF65-F5344CB8AC3E}">
        <p14:creationId xmlns:p14="http://schemas.microsoft.com/office/powerpoint/2010/main" val="185451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1B634-B49B-AF1A-799C-3427FFA9430A}"/>
              </a:ext>
            </a:extLst>
          </p:cNvPr>
          <p:cNvSpPr>
            <a:spLocks noGrp="1"/>
          </p:cNvSpPr>
          <p:nvPr>
            <p:ph type="title"/>
          </p:nvPr>
        </p:nvSpPr>
        <p:spPr/>
        <p:txBody>
          <a:bodyPr/>
          <a:lstStyle/>
          <a:p>
            <a:r>
              <a:rPr lang="en-US" dirty="0"/>
              <a:t>Group Profile</a:t>
            </a:r>
          </a:p>
        </p:txBody>
      </p:sp>
      <p:graphicFrame>
        <p:nvGraphicFramePr>
          <p:cNvPr id="4" name="Table 4">
            <a:extLst>
              <a:ext uri="{FF2B5EF4-FFF2-40B4-BE49-F238E27FC236}">
                <a16:creationId xmlns:a16="http://schemas.microsoft.com/office/drawing/2014/main" id="{4EF8E509-6247-8F56-9CA3-E597FAE1401E}"/>
              </a:ext>
            </a:extLst>
          </p:cNvPr>
          <p:cNvGraphicFramePr>
            <a:graphicFrameLocks noGrp="1"/>
          </p:cNvGraphicFramePr>
          <p:nvPr>
            <p:ph idx="1"/>
            <p:extLst>
              <p:ext uri="{D42A27DB-BD31-4B8C-83A1-F6EECF244321}">
                <p14:modId xmlns:p14="http://schemas.microsoft.com/office/powerpoint/2010/main" val="3635980007"/>
              </p:ext>
            </p:extLst>
          </p:nvPr>
        </p:nvGraphicFramePr>
        <p:xfrm>
          <a:off x="1295400" y="2557463"/>
          <a:ext cx="9601200" cy="1483360"/>
        </p:xfrm>
        <a:graphic>
          <a:graphicData uri="http://schemas.openxmlformats.org/drawingml/2006/table">
            <a:tbl>
              <a:tblPr firstRow="1" bandRow="1">
                <a:tableStyleId>{5C22544A-7EE6-4342-B048-85BDC9FD1C3A}</a:tableStyleId>
              </a:tblPr>
              <a:tblGrid>
                <a:gridCol w="4800600">
                  <a:extLst>
                    <a:ext uri="{9D8B030D-6E8A-4147-A177-3AD203B41FA5}">
                      <a16:colId xmlns:a16="http://schemas.microsoft.com/office/drawing/2014/main" val="391666416"/>
                    </a:ext>
                  </a:extLst>
                </a:gridCol>
                <a:gridCol w="4800600">
                  <a:extLst>
                    <a:ext uri="{9D8B030D-6E8A-4147-A177-3AD203B41FA5}">
                      <a16:colId xmlns:a16="http://schemas.microsoft.com/office/drawing/2014/main" val="571565432"/>
                    </a:ext>
                  </a:extLst>
                </a:gridCol>
              </a:tblGrid>
              <a:tr h="370840">
                <a:tc>
                  <a:txBody>
                    <a:bodyPr/>
                    <a:lstStyle/>
                    <a:p>
                      <a:endParaRPr lang="en-US"/>
                    </a:p>
                  </a:txBody>
                  <a:tcPr/>
                </a:tc>
                <a:tc>
                  <a:txBody>
                    <a:bodyPr/>
                    <a:lstStyle/>
                    <a:p>
                      <a:endParaRPr lang="en-US"/>
                    </a:p>
                  </a:txBody>
                  <a:tcPr/>
                </a:tc>
                <a:extLst>
                  <a:ext uri="{0D108BD9-81ED-4DB2-BD59-A6C34878D82A}">
                    <a16:rowId xmlns:a16="http://schemas.microsoft.com/office/drawing/2014/main" val="3675002744"/>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2360333683"/>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2175873991"/>
                  </a:ext>
                </a:extLst>
              </a:tr>
              <a:tr h="370840">
                <a:tc>
                  <a:txBody>
                    <a:bodyPr/>
                    <a:lstStyle/>
                    <a:p>
                      <a:endParaRPr lang="en-US"/>
                    </a:p>
                  </a:txBody>
                  <a:tcPr/>
                </a:tc>
                <a:tc>
                  <a:txBody>
                    <a:bodyPr/>
                    <a:lstStyle/>
                    <a:p>
                      <a:endParaRPr lang="en-US" dirty="0"/>
                    </a:p>
                  </a:txBody>
                  <a:tcPr/>
                </a:tc>
                <a:extLst>
                  <a:ext uri="{0D108BD9-81ED-4DB2-BD59-A6C34878D82A}">
                    <a16:rowId xmlns:a16="http://schemas.microsoft.com/office/drawing/2014/main" val="1882316406"/>
                  </a:ext>
                </a:extLst>
              </a:tr>
            </a:tbl>
          </a:graphicData>
        </a:graphic>
      </p:graphicFrame>
      <p:sp>
        <p:nvSpPr>
          <p:cNvPr id="3" name="TextBox 2">
            <a:extLst>
              <a:ext uri="{FF2B5EF4-FFF2-40B4-BE49-F238E27FC236}">
                <a16:creationId xmlns:a16="http://schemas.microsoft.com/office/drawing/2014/main" id="{E87DFF51-C50A-945C-BD08-CFB20BAC2DFA}"/>
              </a:ext>
            </a:extLst>
          </p:cNvPr>
          <p:cNvSpPr txBox="1"/>
          <p:nvPr/>
        </p:nvSpPr>
        <p:spPr>
          <a:xfrm>
            <a:off x="4955568" y="4818580"/>
            <a:ext cx="3689620" cy="646331"/>
          </a:xfrm>
          <a:prstGeom prst="rect">
            <a:avLst/>
          </a:prstGeom>
          <a:noFill/>
        </p:spPr>
        <p:txBody>
          <a:bodyPr wrap="square" rtlCol="0">
            <a:spAutoFit/>
          </a:bodyPr>
          <a:lstStyle/>
          <a:p>
            <a:r>
              <a:rPr lang="en-GB" dirty="0">
                <a:latin typeface="+mj-lt"/>
              </a:rPr>
              <a:t>Paula Dobre 2213840</a:t>
            </a:r>
          </a:p>
          <a:p>
            <a:r>
              <a:rPr lang="en-GB" dirty="0" err="1">
                <a:latin typeface="+mj-lt"/>
              </a:rPr>
              <a:t>Francino</a:t>
            </a:r>
            <a:r>
              <a:rPr lang="en-GB" dirty="0">
                <a:latin typeface="+mj-lt"/>
              </a:rPr>
              <a:t> Francis  2212336</a:t>
            </a:r>
          </a:p>
        </p:txBody>
      </p:sp>
    </p:spTree>
    <p:extLst>
      <p:ext uri="{BB962C8B-B14F-4D97-AF65-F5344CB8AC3E}">
        <p14:creationId xmlns:p14="http://schemas.microsoft.com/office/powerpoint/2010/main" val="4012976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D4AE2-9EEE-C118-B1C4-0CC119F70B83}"/>
              </a:ext>
            </a:extLst>
          </p:cNvPr>
          <p:cNvSpPr>
            <a:spLocks noGrp="1"/>
          </p:cNvSpPr>
          <p:nvPr>
            <p:ph type="title"/>
          </p:nvPr>
        </p:nvSpPr>
        <p:spPr>
          <a:xfrm>
            <a:off x="1172849" y="504613"/>
            <a:ext cx="9601196" cy="1090508"/>
          </a:xfrm>
        </p:spPr>
        <p:txBody>
          <a:bodyPr>
            <a:normAutofit/>
          </a:bodyPr>
          <a:lstStyle/>
          <a:p>
            <a:r>
              <a:rPr lang="en-US" b="1" dirty="0">
                <a:solidFill>
                  <a:srgbClr val="0070C0"/>
                </a:solidFill>
              </a:rPr>
              <a:t>Title</a:t>
            </a:r>
          </a:p>
        </p:txBody>
      </p:sp>
      <p:sp>
        <p:nvSpPr>
          <p:cNvPr id="3" name="Content Placeholder 2">
            <a:extLst>
              <a:ext uri="{FF2B5EF4-FFF2-40B4-BE49-F238E27FC236}">
                <a16:creationId xmlns:a16="http://schemas.microsoft.com/office/drawing/2014/main" id="{CE36DA3C-D71C-2534-ED69-B06258DD860F}"/>
              </a:ext>
            </a:extLst>
          </p:cNvPr>
          <p:cNvSpPr>
            <a:spLocks noGrp="1"/>
          </p:cNvSpPr>
          <p:nvPr>
            <p:ph idx="1"/>
          </p:nvPr>
        </p:nvSpPr>
        <p:spPr>
          <a:xfrm>
            <a:off x="2011679" y="1673012"/>
            <a:ext cx="8986517" cy="872068"/>
          </a:xfrm>
        </p:spPr>
        <p:txBody>
          <a:bodyPr>
            <a:normAutofit fontScale="92500"/>
          </a:bodyPr>
          <a:lstStyle/>
          <a:p>
            <a:pPr marL="0" indent="0">
              <a:buNone/>
            </a:pPr>
            <a:r>
              <a:rPr lang="en-US" sz="2800" b="1" dirty="0">
                <a:solidFill>
                  <a:srgbClr val="0070C0"/>
                </a:solidFill>
              </a:rPr>
              <a:t>How do students use technology to collaborate at UWTSD?</a:t>
            </a:r>
          </a:p>
          <a:p>
            <a:endParaRPr lang="en-US" sz="2800" b="1" dirty="0">
              <a:solidFill>
                <a:srgbClr val="0070C0"/>
              </a:solidFill>
            </a:endParaRPr>
          </a:p>
        </p:txBody>
      </p:sp>
      <p:pic>
        <p:nvPicPr>
          <p:cNvPr id="4" name="Picture 3">
            <a:extLst>
              <a:ext uri="{FF2B5EF4-FFF2-40B4-BE49-F238E27FC236}">
                <a16:creationId xmlns:a16="http://schemas.microsoft.com/office/drawing/2014/main" id="{07BBE1A8-8D52-62C7-866C-890F377D5B9C}"/>
              </a:ext>
            </a:extLst>
          </p:cNvPr>
          <p:cNvPicPr>
            <a:picLocks noChangeAspect="1"/>
          </p:cNvPicPr>
          <p:nvPr/>
        </p:nvPicPr>
        <p:blipFill>
          <a:blip r:embed="rId2"/>
          <a:stretch>
            <a:fillRect/>
          </a:stretch>
        </p:blipFill>
        <p:spPr>
          <a:xfrm>
            <a:off x="2375532" y="2403475"/>
            <a:ext cx="8096250" cy="4286250"/>
          </a:xfrm>
          <a:prstGeom prst="rect">
            <a:avLst/>
          </a:prstGeom>
        </p:spPr>
      </p:pic>
    </p:spTree>
    <p:extLst>
      <p:ext uri="{BB962C8B-B14F-4D97-AF65-F5344CB8AC3E}">
        <p14:creationId xmlns:p14="http://schemas.microsoft.com/office/powerpoint/2010/main" val="2898472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79FB0-D2C8-9419-44E7-87F5525324B3}"/>
              </a:ext>
            </a:extLst>
          </p:cNvPr>
          <p:cNvSpPr>
            <a:spLocks noGrp="1"/>
          </p:cNvSpPr>
          <p:nvPr>
            <p:ph type="title"/>
          </p:nvPr>
        </p:nvSpPr>
        <p:spPr/>
        <p:txBody>
          <a:bodyPr>
            <a:normAutofit/>
          </a:bodyPr>
          <a:lstStyle/>
          <a:p>
            <a:r>
              <a:rPr lang="en-US" b="1" dirty="0">
                <a:solidFill>
                  <a:schemeClr val="tx1">
                    <a:lumMod val="95000"/>
                    <a:lumOff val="5000"/>
                  </a:schemeClr>
                </a:solidFill>
              </a:rPr>
              <a:t>Introduction</a:t>
            </a:r>
          </a:p>
        </p:txBody>
      </p:sp>
      <p:sp>
        <p:nvSpPr>
          <p:cNvPr id="3" name="Content Placeholder 2">
            <a:extLst>
              <a:ext uri="{FF2B5EF4-FFF2-40B4-BE49-F238E27FC236}">
                <a16:creationId xmlns:a16="http://schemas.microsoft.com/office/drawing/2014/main" id="{F759773A-9DCD-41D3-FEB7-4BBB4B1EA3C4}"/>
              </a:ext>
            </a:extLst>
          </p:cNvPr>
          <p:cNvSpPr>
            <a:spLocks noGrp="1"/>
          </p:cNvSpPr>
          <p:nvPr>
            <p:ph idx="1"/>
          </p:nvPr>
        </p:nvSpPr>
        <p:spPr>
          <a:xfrm>
            <a:off x="751841" y="2556932"/>
            <a:ext cx="6959600" cy="3318936"/>
          </a:xfrm>
        </p:spPr>
        <p:txBody>
          <a:bodyPr>
            <a:normAutofit fontScale="92500" lnSpcReduction="20000"/>
          </a:bodyPr>
          <a:lstStyle/>
          <a:p>
            <a:pPr algn="just">
              <a:lnSpc>
                <a:spcPct val="150000"/>
              </a:lnSpc>
              <a:spcBef>
                <a:spcPts val="0"/>
              </a:spcBef>
              <a:spcAft>
                <a:spcPts val="1000"/>
              </a:spcAft>
            </a:pPr>
            <a:r>
              <a:rPr lang="en-US" sz="1800" dirty="0">
                <a:solidFill>
                  <a:srgbClr val="0070C0"/>
                </a:solidFill>
                <a:effectLst/>
                <a:latin typeface="Times New Roman" panose="02020603050405020304" pitchFamily="18" charset="0"/>
                <a:ea typeface="SimSun" panose="02010600030101010101" pitchFamily="2" charset="-122"/>
              </a:rPr>
              <a:t>The collaboration represents the process where two or more entities or organizations work together to achieve some goals and objectives. </a:t>
            </a:r>
          </a:p>
          <a:p>
            <a:pPr algn="just">
              <a:lnSpc>
                <a:spcPct val="150000"/>
              </a:lnSpc>
              <a:spcBef>
                <a:spcPts val="0"/>
              </a:spcBef>
              <a:spcAft>
                <a:spcPts val="1000"/>
              </a:spcAft>
            </a:pPr>
            <a:r>
              <a:rPr lang="en-US" sz="1800" dirty="0">
                <a:solidFill>
                  <a:srgbClr val="0070C0"/>
                </a:solidFill>
                <a:effectLst/>
                <a:latin typeface="Times New Roman" panose="02020603050405020304" pitchFamily="18" charset="0"/>
                <a:ea typeface="SimSun" panose="02010600030101010101" pitchFamily="2" charset="-122"/>
              </a:rPr>
              <a:t>Collaboration in education represents the umbrella where a variety of educational processes and joint efforts are directed toward the achievement of learning objectives. It also represents the collaborative efforts of the teacher and students (Rhoads, 2018). </a:t>
            </a:r>
          </a:p>
          <a:p>
            <a:pPr algn="just">
              <a:lnSpc>
                <a:spcPct val="150000"/>
              </a:lnSpc>
              <a:spcBef>
                <a:spcPts val="0"/>
              </a:spcBef>
              <a:spcAft>
                <a:spcPts val="1000"/>
              </a:spcAft>
            </a:pPr>
            <a:r>
              <a:rPr lang="en-US" sz="1800" dirty="0">
                <a:solidFill>
                  <a:srgbClr val="0070C0"/>
                </a:solidFill>
                <a:effectLst/>
                <a:latin typeface="Times New Roman" panose="02020603050405020304" pitchFamily="18" charset="0"/>
                <a:ea typeface="SimSun" panose="02010600030101010101" pitchFamily="2" charset="-122"/>
              </a:rPr>
              <a:t>This small piece of the research study will explore which digital tool is most used by students at UWTSD to collaborate together. </a:t>
            </a:r>
            <a:endParaRPr lang="en-US" sz="1800"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pic>
        <p:nvPicPr>
          <p:cNvPr id="4" name="Picture 3">
            <a:extLst>
              <a:ext uri="{FF2B5EF4-FFF2-40B4-BE49-F238E27FC236}">
                <a16:creationId xmlns:a16="http://schemas.microsoft.com/office/drawing/2014/main" id="{2652707C-BAC3-6AAD-5CC5-AF1F73AFB63F}"/>
              </a:ext>
            </a:extLst>
          </p:cNvPr>
          <p:cNvPicPr>
            <a:picLocks noChangeAspect="1"/>
          </p:cNvPicPr>
          <p:nvPr/>
        </p:nvPicPr>
        <p:blipFill>
          <a:blip r:embed="rId3"/>
          <a:stretch>
            <a:fillRect/>
          </a:stretch>
        </p:blipFill>
        <p:spPr>
          <a:xfrm>
            <a:off x="7886696" y="2475652"/>
            <a:ext cx="3648079" cy="3122508"/>
          </a:xfrm>
          <a:prstGeom prst="rect">
            <a:avLst/>
          </a:prstGeom>
        </p:spPr>
      </p:pic>
    </p:spTree>
    <p:extLst>
      <p:ext uri="{BB962C8B-B14F-4D97-AF65-F5344CB8AC3E}">
        <p14:creationId xmlns:p14="http://schemas.microsoft.com/office/powerpoint/2010/main" val="829078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19D41-72A2-74FF-7887-98DA86BCDBA9}"/>
              </a:ext>
            </a:extLst>
          </p:cNvPr>
          <p:cNvSpPr>
            <a:spLocks noGrp="1"/>
          </p:cNvSpPr>
          <p:nvPr>
            <p:ph type="title"/>
          </p:nvPr>
        </p:nvSpPr>
        <p:spPr/>
        <p:txBody>
          <a:bodyPr>
            <a:normAutofit fontScale="90000"/>
          </a:bodyPr>
          <a:lstStyle/>
          <a:p>
            <a:r>
              <a:rPr lang="en-US" dirty="0">
                <a:latin typeface="Times New Roman" panose="02020603050405020304" pitchFamily="18" charset="0"/>
                <a:ea typeface="SimSun" panose="02010600030101010101" pitchFamily="2" charset="-122"/>
              </a:rPr>
              <a:t>T</a:t>
            </a:r>
            <a:r>
              <a:rPr lang="en-US" sz="4400" dirty="0">
                <a:effectLst/>
                <a:latin typeface="Times New Roman" panose="02020603050405020304" pitchFamily="18" charset="0"/>
                <a:ea typeface="SimSun" panose="02010600030101010101" pitchFamily="2" charset="-122"/>
              </a:rPr>
              <a:t>he research question</a:t>
            </a:r>
            <a:br>
              <a:rPr lang="en-US" sz="4400" dirty="0">
                <a:effectLst/>
                <a:latin typeface="Times New Roman" panose="02020603050405020304" pitchFamily="18" charset="0"/>
                <a:ea typeface="SimSun" panose="02010600030101010101" pitchFamily="2" charset="-122"/>
              </a:rPr>
            </a:br>
            <a:endParaRPr lang="en-US" dirty="0"/>
          </a:p>
        </p:txBody>
      </p:sp>
      <p:sp>
        <p:nvSpPr>
          <p:cNvPr id="3" name="Content Placeholder 2">
            <a:extLst>
              <a:ext uri="{FF2B5EF4-FFF2-40B4-BE49-F238E27FC236}">
                <a16:creationId xmlns:a16="http://schemas.microsoft.com/office/drawing/2014/main" id="{D0CE3A86-EEEF-543D-F490-ABA37D242F62}"/>
              </a:ext>
            </a:extLst>
          </p:cNvPr>
          <p:cNvSpPr>
            <a:spLocks noGrp="1"/>
          </p:cNvSpPr>
          <p:nvPr>
            <p:ph idx="1"/>
          </p:nvPr>
        </p:nvSpPr>
        <p:spPr>
          <a:xfrm>
            <a:off x="904241" y="2668692"/>
            <a:ext cx="4622800" cy="1293176"/>
          </a:xfrm>
        </p:spPr>
        <p:txBody>
          <a:bodyPr>
            <a:normAutofit/>
          </a:bodyPr>
          <a:lstStyle/>
          <a:p>
            <a:pPr marL="0" marR="0" indent="0" algn="just">
              <a:lnSpc>
                <a:spcPct val="150000"/>
              </a:lnSpc>
              <a:spcBef>
                <a:spcPts val="0"/>
              </a:spcBef>
              <a:spcAft>
                <a:spcPts val="1000"/>
              </a:spcAft>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Which digital tool is most used by students at UWTSD to collaborate together?</a:t>
            </a:r>
            <a:endParaRPr lang="en-US" sz="1800" dirty="0"/>
          </a:p>
        </p:txBody>
      </p:sp>
      <p:pic>
        <p:nvPicPr>
          <p:cNvPr id="4" name="Picture 3">
            <a:extLst>
              <a:ext uri="{FF2B5EF4-FFF2-40B4-BE49-F238E27FC236}">
                <a16:creationId xmlns:a16="http://schemas.microsoft.com/office/drawing/2014/main" id="{F24CE96E-2860-2236-4272-6E281B84166B}"/>
              </a:ext>
            </a:extLst>
          </p:cNvPr>
          <p:cNvPicPr>
            <a:picLocks noChangeAspect="1"/>
          </p:cNvPicPr>
          <p:nvPr/>
        </p:nvPicPr>
        <p:blipFill>
          <a:blip r:embed="rId2"/>
          <a:stretch>
            <a:fillRect/>
          </a:stretch>
        </p:blipFill>
        <p:spPr>
          <a:xfrm>
            <a:off x="5652722" y="2470041"/>
            <a:ext cx="5903008" cy="3318936"/>
          </a:xfrm>
          <a:prstGeom prst="rect">
            <a:avLst/>
          </a:prstGeom>
        </p:spPr>
      </p:pic>
      <p:pic>
        <p:nvPicPr>
          <p:cNvPr id="5" name="Picture 4">
            <a:extLst>
              <a:ext uri="{FF2B5EF4-FFF2-40B4-BE49-F238E27FC236}">
                <a16:creationId xmlns:a16="http://schemas.microsoft.com/office/drawing/2014/main" id="{B8168102-0A1F-D106-E1FD-EDBE0FBF280A}"/>
              </a:ext>
            </a:extLst>
          </p:cNvPr>
          <p:cNvPicPr>
            <a:picLocks noChangeAspect="1"/>
          </p:cNvPicPr>
          <p:nvPr/>
        </p:nvPicPr>
        <p:blipFill>
          <a:blip r:embed="rId3"/>
          <a:stretch>
            <a:fillRect/>
          </a:stretch>
        </p:blipFill>
        <p:spPr>
          <a:xfrm>
            <a:off x="1016001" y="3961868"/>
            <a:ext cx="3899023" cy="1293176"/>
          </a:xfrm>
          <a:prstGeom prst="rect">
            <a:avLst/>
          </a:prstGeom>
        </p:spPr>
      </p:pic>
    </p:spTree>
    <p:extLst>
      <p:ext uri="{BB962C8B-B14F-4D97-AF65-F5344CB8AC3E}">
        <p14:creationId xmlns:p14="http://schemas.microsoft.com/office/powerpoint/2010/main" val="656749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D05D7-6B22-DB04-077A-E30C7F286C45}"/>
              </a:ext>
            </a:extLst>
          </p:cNvPr>
          <p:cNvSpPr>
            <a:spLocks noGrp="1"/>
          </p:cNvSpPr>
          <p:nvPr>
            <p:ph type="title"/>
          </p:nvPr>
        </p:nvSpPr>
        <p:spPr/>
        <p:txBody>
          <a:bodyPr/>
          <a:lstStyle/>
          <a:p>
            <a:r>
              <a:rPr lang="en-US" b="1" dirty="0">
                <a:solidFill>
                  <a:schemeClr val="tx1">
                    <a:lumMod val="95000"/>
                    <a:lumOff val="5000"/>
                  </a:schemeClr>
                </a:solidFill>
              </a:rPr>
              <a:t>Relevant Existing Research </a:t>
            </a:r>
          </a:p>
        </p:txBody>
      </p:sp>
      <p:sp>
        <p:nvSpPr>
          <p:cNvPr id="3" name="Content Placeholder 2">
            <a:extLst>
              <a:ext uri="{FF2B5EF4-FFF2-40B4-BE49-F238E27FC236}">
                <a16:creationId xmlns:a16="http://schemas.microsoft.com/office/drawing/2014/main" id="{ADF87568-4148-7195-22A4-822D578D24BF}"/>
              </a:ext>
            </a:extLst>
          </p:cNvPr>
          <p:cNvSpPr>
            <a:spLocks noGrp="1"/>
          </p:cNvSpPr>
          <p:nvPr>
            <p:ph idx="1"/>
          </p:nvPr>
        </p:nvSpPr>
        <p:spPr>
          <a:xfrm>
            <a:off x="1468121" y="2819134"/>
            <a:ext cx="4922519" cy="2817708"/>
          </a:xfrm>
        </p:spPr>
        <p:txBody>
          <a:bodyPr>
            <a:normAutofit fontScale="85000" lnSpcReduction="20000"/>
          </a:bodyPr>
          <a:lstStyle/>
          <a:p>
            <a:pPr marL="0" indent="0">
              <a:buNone/>
            </a:pPr>
            <a:r>
              <a:rPr lang="en-US" dirty="0"/>
              <a:t>Researchers have conducted many studies to explore collaboration in education by using collaborating technologies. </a:t>
            </a:r>
          </a:p>
          <a:p>
            <a:pPr marL="0" indent="0">
              <a:buNone/>
            </a:pPr>
            <a:r>
              <a:rPr lang="en-US" dirty="0"/>
              <a:t>The study of </a:t>
            </a:r>
            <a:r>
              <a:rPr lang="en-US" dirty="0" err="1"/>
              <a:t>Suwantarathip</a:t>
            </a:r>
            <a:r>
              <a:rPr lang="en-US" dirty="0"/>
              <a:t>, (2019), tried to explore collaborative learning using collaboration technology in the 21st century. </a:t>
            </a:r>
          </a:p>
          <a:p>
            <a:pPr marL="0" indent="0">
              <a:buNone/>
            </a:pPr>
            <a:r>
              <a:rPr lang="en-US" dirty="0"/>
              <a:t>He found that along with the development of advanced technology, the use of technology in collaborative learning has significantly increased. </a:t>
            </a:r>
          </a:p>
        </p:txBody>
      </p:sp>
      <p:pic>
        <p:nvPicPr>
          <p:cNvPr id="4" name="Picture 3">
            <a:extLst>
              <a:ext uri="{FF2B5EF4-FFF2-40B4-BE49-F238E27FC236}">
                <a16:creationId xmlns:a16="http://schemas.microsoft.com/office/drawing/2014/main" id="{615544B7-5719-81CE-5E34-FA0BD5595ABC}"/>
              </a:ext>
            </a:extLst>
          </p:cNvPr>
          <p:cNvPicPr>
            <a:picLocks noChangeAspect="1"/>
          </p:cNvPicPr>
          <p:nvPr/>
        </p:nvPicPr>
        <p:blipFill>
          <a:blip r:embed="rId3"/>
          <a:stretch>
            <a:fillRect/>
          </a:stretch>
        </p:blipFill>
        <p:spPr>
          <a:xfrm>
            <a:off x="6605328" y="2654617"/>
            <a:ext cx="4607501" cy="3146743"/>
          </a:xfrm>
          <a:prstGeom prst="rect">
            <a:avLst/>
          </a:prstGeom>
        </p:spPr>
      </p:pic>
    </p:spTree>
    <p:extLst>
      <p:ext uri="{BB962C8B-B14F-4D97-AF65-F5344CB8AC3E}">
        <p14:creationId xmlns:p14="http://schemas.microsoft.com/office/powerpoint/2010/main" val="941399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D05D7-6B22-DB04-077A-E30C7F286C45}"/>
              </a:ext>
            </a:extLst>
          </p:cNvPr>
          <p:cNvSpPr>
            <a:spLocks noGrp="1"/>
          </p:cNvSpPr>
          <p:nvPr>
            <p:ph type="title"/>
          </p:nvPr>
        </p:nvSpPr>
        <p:spPr/>
        <p:txBody>
          <a:bodyPr/>
          <a:lstStyle/>
          <a:p>
            <a:r>
              <a:rPr lang="en-US" b="1" dirty="0">
                <a:solidFill>
                  <a:schemeClr val="tx1">
                    <a:lumMod val="95000"/>
                    <a:lumOff val="5000"/>
                  </a:schemeClr>
                </a:solidFill>
              </a:rPr>
              <a:t>Relevant Existing Research </a:t>
            </a:r>
          </a:p>
        </p:txBody>
      </p:sp>
      <p:sp>
        <p:nvSpPr>
          <p:cNvPr id="3" name="Content Placeholder 2">
            <a:extLst>
              <a:ext uri="{FF2B5EF4-FFF2-40B4-BE49-F238E27FC236}">
                <a16:creationId xmlns:a16="http://schemas.microsoft.com/office/drawing/2014/main" id="{ADF87568-4148-7195-22A4-822D578D24BF}"/>
              </a:ext>
            </a:extLst>
          </p:cNvPr>
          <p:cNvSpPr>
            <a:spLocks noGrp="1"/>
          </p:cNvSpPr>
          <p:nvPr>
            <p:ph idx="1"/>
          </p:nvPr>
        </p:nvSpPr>
        <p:spPr>
          <a:xfrm>
            <a:off x="1295401" y="2556932"/>
            <a:ext cx="5369559" cy="3193628"/>
          </a:xfrm>
        </p:spPr>
        <p:txBody>
          <a:bodyPr>
            <a:normAutofit fontScale="92500" lnSpcReduction="20000"/>
          </a:bodyPr>
          <a:lstStyle/>
          <a:p>
            <a:pPr marL="0" indent="0">
              <a:buNone/>
            </a:pPr>
            <a:r>
              <a:rPr lang="en-US" dirty="0" err="1"/>
              <a:t>Cavus</a:t>
            </a:r>
            <a:r>
              <a:rPr lang="en-US" dirty="0"/>
              <a:t>, (2020), investigated the use of online collaborative tools for group and constructing knowledge. </a:t>
            </a:r>
          </a:p>
          <a:p>
            <a:pPr marL="0" indent="0">
              <a:buNone/>
            </a:pPr>
            <a:r>
              <a:rPr lang="en-US" dirty="0"/>
              <a:t>He worked with undergraduate students from 22 universities in Hong Kong, China, and South Korea. </a:t>
            </a:r>
          </a:p>
          <a:p>
            <a:pPr marL="0" indent="0">
              <a:buNone/>
            </a:pPr>
            <a:r>
              <a:rPr lang="en-US" dirty="0"/>
              <a:t>He found that 93% of students of these universities used </a:t>
            </a:r>
            <a:r>
              <a:rPr lang="en-US" dirty="0" err="1"/>
              <a:t>MediaWiki</a:t>
            </a:r>
            <a:r>
              <a:rPr lang="en-US" dirty="0"/>
              <a:t> For major projects in knowledge management and for collaboration during their university life. </a:t>
            </a:r>
          </a:p>
        </p:txBody>
      </p:sp>
      <p:pic>
        <p:nvPicPr>
          <p:cNvPr id="4" name="Picture 3">
            <a:extLst>
              <a:ext uri="{FF2B5EF4-FFF2-40B4-BE49-F238E27FC236}">
                <a16:creationId xmlns:a16="http://schemas.microsoft.com/office/drawing/2014/main" id="{AA3791F0-5041-421D-7D5D-E078EA21E461}"/>
              </a:ext>
            </a:extLst>
          </p:cNvPr>
          <p:cNvPicPr>
            <a:picLocks noChangeAspect="1"/>
          </p:cNvPicPr>
          <p:nvPr/>
        </p:nvPicPr>
        <p:blipFill>
          <a:blip r:embed="rId3"/>
          <a:stretch>
            <a:fillRect/>
          </a:stretch>
        </p:blipFill>
        <p:spPr>
          <a:xfrm>
            <a:off x="7172959" y="2143760"/>
            <a:ext cx="4111245" cy="3429000"/>
          </a:xfrm>
          <a:prstGeom prst="rect">
            <a:avLst/>
          </a:prstGeom>
        </p:spPr>
      </p:pic>
    </p:spTree>
    <p:extLst>
      <p:ext uri="{BB962C8B-B14F-4D97-AF65-F5344CB8AC3E}">
        <p14:creationId xmlns:p14="http://schemas.microsoft.com/office/powerpoint/2010/main" val="2728633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D05D7-6B22-DB04-077A-E30C7F286C45}"/>
              </a:ext>
            </a:extLst>
          </p:cNvPr>
          <p:cNvSpPr>
            <a:spLocks noGrp="1"/>
          </p:cNvSpPr>
          <p:nvPr>
            <p:ph type="title"/>
          </p:nvPr>
        </p:nvSpPr>
        <p:spPr/>
        <p:txBody>
          <a:bodyPr/>
          <a:lstStyle/>
          <a:p>
            <a:r>
              <a:rPr lang="en-US" b="1" dirty="0">
                <a:solidFill>
                  <a:schemeClr val="tx1">
                    <a:lumMod val="95000"/>
                    <a:lumOff val="5000"/>
                  </a:schemeClr>
                </a:solidFill>
              </a:rPr>
              <a:t>Relevant Existing Research </a:t>
            </a:r>
          </a:p>
        </p:txBody>
      </p:sp>
      <p:pic>
        <p:nvPicPr>
          <p:cNvPr id="4" name="Content Placeholder 3">
            <a:extLst>
              <a:ext uri="{FF2B5EF4-FFF2-40B4-BE49-F238E27FC236}">
                <a16:creationId xmlns:a16="http://schemas.microsoft.com/office/drawing/2014/main" id="{0F972E6A-A919-167D-8BE0-32FE65F2D8FB}"/>
              </a:ext>
            </a:extLst>
          </p:cNvPr>
          <p:cNvPicPr>
            <a:picLocks noGrp="1" noChangeAspect="1"/>
          </p:cNvPicPr>
          <p:nvPr>
            <p:ph idx="1"/>
          </p:nvPr>
        </p:nvPicPr>
        <p:blipFill>
          <a:blip r:embed="rId3"/>
          <a:stretch>
            <a:fillRect/>
          </a:stretch>
        </p:blipFill>
        <p:spPr>
          <a:xfrm>
            <a:off x="7246631" y="2425383"/>
            <a:ext cx="4282418" cy="3317875"/>
          </a:xfrm>
          <a:prstGeom prst="rect">
            <a:avLst/>
          </a:prstGeom>
        </p:spPr>
      </p:pic>
      <p:sp>
        <p:nvSpPr>
          <p:cNvPr id="6" name="TextBox 5">
            <a:extLst>
              <a:ext uri="{FF2B5EF4-FFF2-40B4-BE49-F238E27FC236}">
                <a16:creationId xmlns:a16="http://schemas.microsoft.com/office/drawing/2014/main" id="{17C6229A-AFBC-87C2-DF12-73B409951D01}"/>
              </a:ext>
            </a:extLst>
          </p:cNvPr>
          <p:cNvSpPr txBox="1"/>
          <p:nvPr/>
        </p:nvSpPr>
        <p:spPr>
          <a:xfrm>
            <a:off x="822960" y="2425383"/>
            <a:ext cx="6096000" cy="3670044"/>
          </a:xfrm>
          <a:prstGeom prst="rect">
            <a:avLst/>
          </a:prstGeom>
          <a:noFill/>
        </p:spPr>
        <p:txBody>
          <a:bodyPr wrap="square">
            <a:spAutoFit/>
          </a:bodyPr>
          <a:lstStyle/>
          <a:p>
            <a:pPr marL="285750" marR="0" indent="-285750" algn="just">
              <a:lnSpc>
                <a:spcPct val="150000"/>
              </a:lnSpc>
              <a:spcBef>
                <a:spcPts val="0"/>
              </a:spcBef>
              <a:spcAft>
                <a:spcPts val="1000"/>
              </a:spcAft>
              <a:buFont typeface="Wingdings" panose="05000000000000000000" pitchFamily="2" charset="2"/>
              <a:buChar char="v"/>
            </a:pPr>
            <a:r>
              <a:rPr lang="en-US" sz="1400" dirty="0">
                <a:effectLst/>
                <a:latin typeface="Times New Roman" panose="02020603050405020304" pitchFamily="18" charset="0"/>
                <a:ea typeface="SimSun" panose="02010600030101010101" pitchFamily="2" charset="-122"/>
              </a:rPr>
              <a:t>Chu, (2021), investigated the most popular collaborative tools in Japan along with the reasons behind their popularity. </a:t>
            </a:r>
          </a:p>
          <a:p>
            <a:pPr marL="285750" marR="0" indent="-285750" algn="just">
              <a:lnSpc>
                <a:spcPct val="150000"/>
              </a:lnSpc>
              <a:spcBef>
                <a:spcPts val="0"/>
              </a:spcBef>
              <a:spcAft>
                <a:spcPts val="1000"/>
              </a:spcAft>
              <a:buFont typeface="Wingdings" panose="05000000000000000000" pitchFamily="2" charset="2"/>
              <a:buChar char="v"/>
            </a:pPr>
            <a:r>
              <a:rPr lang="en-US" sz="1400" dirty="0">
                <a:effectLst/>
                <a:latin typeface="Times New Roman" panose="02020603050405020304" pitchFamily="18" charset="0"/>
                <a:ea typeface="SimSun" panose="02010600030101010101" pitchFamily="2" charset="-122"/>
              </a:rPr>
              <a:t>He conducted a survey of 500 students from 10 universities in Japan. He found that Google classroom is the most used online collaborative tool in Japan. </a:t>
            </a:r>
          </a:p>
          <a:p>
            <a:pPr marL="285750" marR="0" indent="-285750" algn="just">
              <a:lnSpc>
                <a:spcPct val="150000"/>
              </a:lnSpc>
              <a:spcBef>
                <a:spcPts val="0"/>
              </a:spcBef>
              <a:spcAft>
                <a:spcPts val="1000"/>
              </a:spcAft>
              <a:buFont typeface="Wingdings" panose="05000000000000000000" pitchFamily="2" charset="2"/>
              <a:buChar char="v"/>
            </a:pPr>
            <a:r>
              <a:rPr lang="en-US" sz="1400" dirty="0">
                <a:effectLst/>
                <a:latin typeface="Times New Roman" panose="02020603050405020304" pitchFamily="18" charset="0"/>
                <a:ea typeface="SimSun" panose="02010600030101010101" pitchFamily="2" charset="-122"/>
              </a:rPr>
              <a:t>He found two key reasons behind the popularity of Google classrooms in Japan. </a:t>
            </a:r>
          </a:p>
          <a:p>
            <a:pPr marL="285750" marR="0" indent="-285750" algn="just">
              <a:lnSpc>
                <a:spcPct val="150000"/>
              </a:lnSpc>
              <a:spcBef>
                <a:spcPts val="0"/>
              </a:spcBef>
              <a:spcAft>
                <a:spcPts val="1000"/>
              </a:spcAft>
              <a:buFont typeface="Wingdings" panose="05000000000000000000" pitchFamily="2" charset="2"/>
              <a:buChar char="v"/>
            </a:pPr>
            <a:r>
              <a:rPr lang="en-US" sz="1400" dirty="0">
                <a:effectLst/>
                <a:latin typeface="Times New Roman" panose="02020603050405020304" pitchFamily="18" charset="0"/>
                <a:ea typeface="SimSun" panose="02010600030101010101" pitchFamily="2" charset="-122"/>
              </a:rPr>
              <a:t>The first reason was that Google classroom is a free collaborative tool and the second reason was that the students were familiar with the existing services offered by Google including email, presentation tools, Google sheets, Google docs, etc. </a:t>
            </a:r>
          </a:p>
        </p:txBody>
      </p:sp>
    </p:spTree>
    <p:extLst>
      <p:ext uri="{BB962C8B-B14F-4D97-AF65-F5344CB8AC3E}">
        <p14:creationId xmlns:p14="http://schemas.microsoft.com/office/powerpoint/2010/main" val="2167547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D05D7-6B22-DB04-077A-E30C7F286C45}"/>
              </a:ext>
            </a:extLst>
          </p:cNvPr>
          <p:cNvSpPr>
            <a:spLocks noGrp="1"/>
          </p:cNvSpPr>
          <p:nvPr>
            <p:ph type="title"/>
          </p:nvPr>
        </p:nvSpPr>
        <p:spPr/>
        <p:txBody>
          <a:bodyPr/>
          <a:lstStyle/>
          <a:p>
            <a:r>
              <a:rPr lang="en-US" b="1" dirty="0">
                <a:solidFill>
                  <a:schemeClr val="tx1">
                    <a:lumMod val="95000"/>
                    <a:lumOff val="5000"/>
                  </a:schemeClr>
                </a:solidFill>
              </a:rPr>
              <a:t>Relevant Existing Research </a:t>
            </a:r>
          </a:p>
        </p:txBody>
      </p:sp>
      <p:sp>
        <p:nvSpPr>
          <p:cNvPr id="3" name="Content Placeholder 2">
            <a:extLst>
              <a:ext uri="{FF2B5EF4-FFF2-40B4-BE49-F238E27FC236}">
                <a16:creationId xmlns:a16="http://schemas.microsoft.com/office/drawing/2014/main" id="{ADF87568-4148-7195-22A4-822D578D24BF}"/>
              </a:ext>
            </a:extLst>
          </p:cNvPr>
          <p:cNvSpPr>
            <a:spLocks noGrp="1"/>
          </p:cNvSpPr>
          <p:nvPr>
            <p:ph idx="1"/>
          </p:nvPr>
        </p:nvSpPr>
        <p:spPr>
          <a:xfrm>
            <a:off x="1295401" y="2556932"/>
            <a:ext cx="5775959" cy="3318936"/>
          </a:xfrm>
        </p:spPr>
        <p:txBody>
          <a:bodyPr>
            <a:normAutofit fontScale="92500"/>
          </a:bodyPr>
          <a:lstStyle/>
          <a:p>
            <a:r>
              <a:rPr lang="en-US" dirty="0"/>
              <a:t>The study of </a:t>
            </a:r>
            <a:r>
              <a:rPr lang="en-US" dirty="0" err="1"/>
              <a:t>Gopinathan</a:t>
            </a:r>
            <a:r>
              <a:rPr lang="en-US" dirty="0"/>
              <a:t>, (2022) investigated the role of digital collaboration in students' engagement during COVID-19 in Malaysia. </a:t>
            </a:r>
          </a:p>
          <a:p>
            <a:r>
              <a:rPr lang="en-US" dirty="0"/>
              <a:t>He also investigated the digital collaboration tools that improve collaboration in online learning. </a:t>
            </a:r>
          </a:p>
          <a:p>
            <a:r>
              <a:rPr lang="en-US" dirty="0"/>
              <a:t>He explained collaboration as a process of working/learning in groups or teams.</a:t>
            </a:r>
          </a:p>
        </p:txBody>
      </p:sp>
      <p:pic>
        <p:nvPicPr>
          <p:cNvPr id="4" name="Picture 3">
            <a:extLst>
              <a:ext uri="{FF2B5EF4-FFF2-40B4-BE49-F238E27FC236}">
                <a16:creationId xmlns:a16="http://schemas.microsoft.com/office/drawing/2014/main" id="{45996649-0CFE-9B7B-F40F-92B9FA9C9D8A}"/>
              </a:ext>
            </a:extLst>
          </p:cNvPr>
          <p:cNvPicPr>
            <a:picLocks noChangeAspect="1"/>
          </p:cNvPicPr>
          <p:nvPr/>
        </p:nvPicPr>
        <p:blipFill>
          <a:blip r:embed="rId3"/>
          <a:stretch>
            <a:fillRect/>
          </a:stretch>
        </p:blipFill>
        <p:spPr>
          <a:xfrm>
            <a:off x="6956212" y="2556932"/>
            <a:ext cx="4158827" cy="3119120"/>
          </a:xfrm>
          <a:prstGeom prst="rect">
            <a:avLst/>
          </a:prstGeom>
        </p:spPr>
      </p:pic>
    </p:spTree>
    <p:extLst>
      <p:ext uri="{BB962C8B-B14F-4D97-AF65-F5344CB8AC3E}">
        <p14:creationId xmlns:p14="http://schemas.microsoft.com/office/powerpoint/2010/main" val="2801486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D05D7-6B22-DB04-077A-E30C7F286C45}"/>
              </a:ext>
            </a:extLst>
          </p:cNvPr>
          <p:cNvSpPr>
            <a:spLocks noGrp="1"/>
          </p:cNvSpPr>
          <p:nvPr>
            <p:ph type="title"/>
          </p:nvPr>
        </p:nvSpPr>
        <p:spPr/>
        <p:txBody>
          <a:bodyPr/>
          <a:lstStyle/>
          <a:p>
            <a:r>
              <a:rPr lang="en-US" b="1" dirty="0">
                <a:solidFill>
                  <a:schemeClr val="tx1">
                    <a:lumMod val="95000"/>
                    <a:lumOff val="5000"/>
                  </a:schemeClr>
                </a:solidFill>
              </a:rPr>
              <a:t>Relevant Existing Research </a:t>
            </a:r>
          </a:p>
        </p:txBody>
      </p:sp>
      <p:sp>
        <p:nvSpPr>
          <p:cNvPr id="3" name="Content Placeholder 2">
            <a:extLst>
              <a:ext uri="{FF2B5EF4-FFF2-40B4-BE49-F238E27FC236}">
                <a16:creationId xmlns:a16="http://schemas.microsoft.com/office/drawing/2014/main" id="{ADF87568-4148-7195-22A4-822D578D24BF}"/>
              </a:ext>
            </a:extLst>
          </p:cNvPr>
          <p:cNvSpPr>
            <a:spLocks noGrp="1"/>
          </p:cNvSpPr>
          <p:nvPr>
            <p:ph idx="1"/>
          </p:nvPr>
        </p:nvSpPr>
        <p:spPr>
          <a:xfrm>
            <a:off x="801582" y="2556932"/>
            <a:ext cx="6375399" cy="3318936"/>
          </a:xfrm>
        </p:spPr>
        <p:txBody>
          <a:bodyPr>
            <a:normAutofit fontScale="85000" lnSpcReduction="10000"/>
          </a:bodyPr>
          <a:lstStyle/>
          <a:p>
            <a:r>
              <a:rPr lang="en-US" dirty="0"/>
              <a:t>The study of Gambo, (2021), evaluated the mostly used online collaboration tools in collaborative learning. </a:t>
            </a:r>
          </a:p>
          <a:p>
            <a:r>
              <a:rPr lang="en-US" dirty="0"/>
              <a:t>He tried to offer the core advantages and these advantages of the tools used in online collaborative learning. </a:t>
            </a:r>
          </a:p>
          <a:p>
            <a:r>
              <a:rPr lang="en-US" dirty="0"/>
              <a:t>He found that online collaborative tools are very productive, cost-effective, easy to use, efficient, secure, and flexible. </a:t>
            </a:r>
          </a:p>
          <a:p>
            <a:r>
              <a:rPr lang="en-US" dirty="0"/>
              <a:t>Besides, most of the digital collaboration tools of our free use feature up to a limit along with the convenience of arranging meetings, classes and submitting assignments. </a:t>
            </a:r>
          </a:p>
        </p:txBody>
      </p:sp>
      <p:pic>
        <p:nvPicPr>
          <p:cNvPr id="4" name="Picture 3">
            <a:extLst>
              <a:ext uri="{FF2B5EF4-FFF2-40B4-BE49-F238E27FC236}">
                <a16:creationId xmlns:a16="http://schemas.microsoft.com/office/drawing/2014/main" id="{DC432CB4-D81A-8676-B614-643DA93B0DA0}"/>
              </a:ext>
            </a:extLst>
          </p:cNvPr>
          <p:cNvPicPr>
            <a:picLocks noChangeAspect="1"/>
          </p:cNvPicPr>
          <p:nvPr/>
        </p:nvPicPr>
        <p:blipFill>
          <a:blip r:embed="rId3"/>
          <a:stretch>
            <a:fillRect/>
          </a:stretch>
        </p:blipFill>
        <p:spPr>
          <a:xfrm>
            <a:off x="7264399" y="2556932"/>
            <a:ext cx="4126019" cy="3159760"/>
          </a:xfrm>
          <a:prstGeom prst="rect">
            <a:avLst/>
          </a:prstGeom>
        </p:spPr>
      </p:pic>
    </p:spTree>
    <p:extLst>
      <p:ext uri="{BB962C8B-B14F-4D97-AF65-F5344CB8AC3E}">
        <p14:creationId xmlns:p14="http://schemas.microsoft.com/office/powerpoint/2010/main" val="989462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E8B63-9432-7A04-0135-3B49B43F1E19}"/>
              </a:ext>
            </a:extLst>
          </p:cNvPr>
          <p:cNvSpPr>
            <a:spLocks noGrp="1"/>
          </p:cNvSpPr>
          <p:nvPr>
            <p:ph type="title"/>
          </p:nvPr>
        </p:nvSpPr>
        <p:spPr/>
        <p:txBody>
          <a:bodyPr>
            <a:normAutofit/>
          </a:bodyPr>
          <a:lstStyle/>
          <a:p>
            <a:r>
              <a:rPr lang="en-US" sz="4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Ethical consideration</a:t>
            </a:r>
            <a:endParaRPr lang="en-US" dirty="0"/>
          </a:p>
        </p:txBody>
      </p:sp>
      <p:sp>
        <p:nvSpPr>
          <p:cNvPr id="3" name="Content Placeholder 2">
            <a:extLst>
              <a:ext uri="{FF2B5EF4-FFF2-40B4-BE49-F238E27FC236}">
                <a16:creationId xmlns:a16="http://schemas.microsoft.com/office/drawing/2014/main" id="{3030D4CF-00F7-285B-96EF-223B676DCBF6}"/>
              </a:ext>
            </a:extLst>
          </p:cNvPr>
          <p:cNvSpPr>
            <a:spLocks noGrp="1"/>
          </p:cNvSpPr>
          <p:nvPr>
            <p:ph idx="1"/>
          </p:nvPr>
        </p:nvSpPr>
        <p:spPr>
          <a:xfrm>
            <a:off x="811530" y="2556932"/>
            <a:ext cx="3648709" cy="3318936"/>
          </a:xfrm>
        </p:spPr>
        <p:txBody>
          <a:bodyPr>
            <a:normAutofit fontScale="85000" lnSpcReduction="10000"/>
          </a:bodyPr>
          <a:lstStyle/>
          <a:p>
            <a:pPr algn="just">
              <a:lnSpc>
                <a:spcPct val="150000"/>
              </a:lnSpc>
              <a:spcBef>
                <a:spcPts val="0"/>
              </a:spcBef>
              <a:spcAft>
                <a:spcPts val="1000"/>
              </a:spcAft>
            </a:pPr>
            <a:r>
              <a:rPr lang="en-US" sz="1800" dirty="0">
                <a:effectLst/>
                <a:latin typeface="Times New Roman" panose="02020603050405020304" pitchFamily="18" charset="0"/>
                <a:ea typeface="SimSun" panose="02010600030101010101" pitchFamily="2" charset="-122"/>
              </a:rPr>
              <a:t>Ethical consideration in research is very important for ensuring integrity and transparency in the study.</a:t>
            </a:r>
          </a:p>
          <a:p>
            <a:pPr algn="just">
              <a:lnSpc>
                <a:spcPct val="150000"/>
              </a:lnSpc>
              <a:spcBef>
                <a:spcPts val="0"/>
              </a:spcBef>
              <a:spcAft>
                <a:spcPts val="1000"/>
              </a:spcAft>
            </a:pPr>
            <a:r>
              <a:rPr lang="en-US" sz="1800" dirty="0">
                <a:effectLst/>
                <a:latin typeface="Times New Roman" panose="02020603050405020304" pitchFamily="18" charset="0"/>
                <a:ea typeface="SimSun" panose="02010600030101010101" pitchFamily="2" charset="-122"/>
              </a:rPr>
              <a:t>To ensure the ethical consideration in this study it will follow the principle of voluntary participation, confidentiality, informed consent, anonymity, the potential for harm, and communication of results (Hobbs, 2022). </a:t>
            </a:r>
          </a:p>
        </p:txBody>
      </p:sp>
      <p:pic>
        <p:nvPicPr>
          <p:cNvPr id="4" name="Picture 3">
            <a:extLst>
              <a:ext uri="{FF2B5EF4-FFF2-40B4-BE49-F238E27FC236}">
                <a16:creationId xmlns:a16="http://schemas.microsoft.com/office/drawing/2014/main" id="{D9234587-0367-BEC1-35E9-C79491FF95C6}"/>
              </a:ext>
            </a:extLst>
          </p:cNvPr>
          <p:cNvPicPr>
            <a:picLocks noChangeAspect="1"/>
          </p:cNvPicPr>
          <p:nvPr/>
        </p:nvPicPr>
        <p:blipFill>
          <a:blip r:embed="rId3"/>
          <a:stretch>
            <a:fillRect/>
          </a:stretch>
        </p:blipFill>
        <p:spPr>
          <a:xfrm>
            <a:off x="4712970" y="2458719"/>
            <a:ext cx="6667500" cy="3743325"/>
          </a:xfrm>
          <a:prstGeom prst="rect">
            <a:avLst/>
          </a:prstGeom>
        </p:spPr>
      </p:pic>
    </p:spTree>
    <p:extLst>
      <p:ext uri="{BB962C8B-B14F-4D97-AF65-F5344CB8AC3E}">
        <p14:creationId xmlns:p14="http://schemas.microsoft.com/office/powerpoint/2010/main" val="1758416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710CF-28ED-A288-199C-626EB6B516B0}"/>
              </a:ext>
            </a:extLst>
          </p:cNvPr>
          <p:cNvSpPr>
            <a:spLocks noGrp="1"/>
          </p:cNvSpPr>
          <p:nvPr>
            <p:ph type="title"/>
          </p:nvPr>
        </p:nvSpPr>
        <p:spPr/>
        <p:txBody>
          <a:bodyPr>
            <a:normAutofit/>
          </a:bodyPr>
          <a:lstStyle/>
          <a:p>
            <a:r>
              <a:rPr lang="en-US" sz="4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Proposed method</a:t>
            </a:r>
            <a:endParaRPr lang="en-US" dirty="0"/>
          </a:p>
        </p:txBody>
      </p:sp>
      <p:sp>
        <p:nvSpPr>
          <p:cNvPr id="3" name="Content Placeholder 2">
            <a:extLst>
              <a:ext uri="{FF2B5EF4-FFF2-40B4-BE49-F238E27FC236}">
                <a16:creationId xmlns:a16="http://schemas.microsoft.com/office/drawing/2014/main" id="{1C367EA0-0BD8-87BE-2605-D5A537CA38AB}"/>
              </a:ext>
            </a:extLst>
          </p:cNvPr>
          <p:cNvSpPr>
            <a:spLocks noGrp="1"/>
          </p:cNvSpPr>
          <p:nvPr>
            <p:ph idx="1"/>
          </p:nvPr>
        </p:nvSpPr>
        <p:spPr>
          <a:xfrm>
            <a:off x="1107441" y="2556932"/>
            <a:ext cx="4104639" cy="3122508"/>
          </a:xfrm>
        </p:spPr>
        <p:txBody>
          <a:bodyPr>
            <a:normAutofit fontScale="92500" lnSpcReduction="10000"/>
          </a:bodyPr>
          <a:lstStyle/>
          <a:p>
            <a:pPr algn="just">
              <a:lnSpc>
                <a:spcPct val="150000"/>
              </a:lnSpc>
              <a:spcBef>
                <a:spcPts val="0"/>
              </a:spcBef>
              <a:spcAft>
                <a:spcPts val="1000"/>
              </a:spcAft>
              <a:buFont typeface="Wingdings" panose="05000000000000000000" pitchFamily="2" charset="2"/>
              <a:buChar char="v"/>
            </a:pPr>
            <a:r>
              <a:rPr lang="en-US" sz="1800" dirty="0">
                <a:effectLst/>
                <a:latin typeface="Times New Roman" panose="02020603050405020304" pitchFamily="18" charset="0"/>
                <a:ea typeface="SimSun" panose="02010600030101010101" pitchFamily="2" charset="-122"/>
              </a:rPr>
              <a:t>While analyzing the previous research related to this topic it is found that all of the studies have been conducted on primary data. </a:t>
            </a:r>
          </a:p>
          <a:p>
            <a:pPr algn="just">
              <a:lnSpc>
                <a:spcPct val="150000"/>
              </a:lnSpc>
              <a:spcBef>
                <a:spcPts val="0"/>
              </a:spcBef>
              <a:spcAft>
                <a:spcPts val="1000"/>
              </a:spcAft>
              <a:buFont typeface="Wingdings" panose="05000000000000000000" pitchFamily="2" charset="2"/>
              <a:buChar char="v"/>
            </a:pPr>
            <a:r>
              <a:rPr lang="en-US" sz="1800" dirty="0">
                <a:effectLst/>
                <a:latin typeface="Times New Roman" panose="02020603050405020304" pitchFamily="18" charset="0"/>
                <a:ea typeface="SimSun" panose="02010600030101010101" pitchFamily="2" charset="-122"/>
              </a:rPr>
              <a:t>Data was collected by using surveys with integrated questionnaires (Nithya, 2021). So, this study will also use an integrated survey approach by using questionnaires. </a:t>
            </a:r>
          </a:p>
        </p:txBody>
      </p:sp>
      <p:pic>
        <p:nvPicPr>
          <p:cNvPr id="4" name="Picture 3">
            <a:extLst>
              <a:ext uri="{FF2B5EF4-FFF2-40B4-BE49-F238E27FC236}">
                <a16:creationId xmlns:a16="http://schemas.microsoft.com/office/drawing/2014/main" id="{02902A36-C419-6606-AFF8-273C256130AC}"/>
              </a:ext>
            </a:extLst>
          </p:cNvPr>
          <p:cNvPicPr>
            <a:picLocks noChangeAspect="1"/>
          </p:cNvPicPr>
          <p:nvPr/>
        </p:nvPicPr>
        <p:blipFill>
          <a:blip r:embed="rId3"/>
          <a:stretch>
            <a:fillRect/>
          </a:stretch>
        </p:blipFill>
        <p:spPr>
          <a:xfrm>
            <a:off x="5503298" y="2556932"/>
            <a:ext cx="5581261" cy="3342005"/>
          </a:xfrm>
          <a:prstGeom prst="rect">
            <a:avLst/>
          </a:prstGeom>
        </p:spPr>
      </p:pic>
    </p:spTree>
    <p:extLst>
      <p:ext uri="{BB962C8B-B14F-4D97-AF65-F5344CB8AC3E}">
        <p14:creationId xmlns:p14="http://schemas.microsoft.com/office/powerpoint/2010/main" val="1712632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C1C6D-211B-EDE5-191E-722300BC2408}"/>
              </a:ext>
            </a:extLst>
          </p:cNvPr>
          <p:cNvSpPr>
            <a:spLocks noGrp="1"/>
          </p:cNvSpPr>
          <p:nvPr>
            <p:ph type="title"/>
          </p:nvPr>
        </p:nvSpPr>
        <p:spPr/>
        <p:txBody>
          <a:bodyPr>
            <a:normAutofit fontScale="90000"/>
          </a:bodyPr>
          <a:lstStyle/>
          <a:p>
            <a:pPr marL="0" marR="0">
              <a:lnSpc>
                <a:spcPct val="150000"/>
              </a:lnSpc>
              <a:spcBef>
                <a:spcPts val="0"/>
              </a:spcBef>
              <a:spcAft>
                <a:spcPts val="1000"/>
              </a:spcAft>
            </a:pPr>
            <a:br>
              <a:rPr lang="en-US" sz="4400" dirty="0">
                <a:effectLst/>
                <a:latin typeface="Times New Roman" panose="02020603050405020304" pitchFamily="18" charset="0"/>
                <a:ea typeface="SimSun" panose="02010600030101010101" pitchFamily="2" charset="-122"/>
              </a:rPr>
            </a:br>
            <a:r>
              <a:rPr lang="en-US" sz="4400" dirty="0">
                <a:effectLst/>
                <a:latin typeface="Times New Roman" panose="02020603050405020304" pitchFamily="18" charset="0"/>
                <a:ea typeface="SimSun" panose="02010600030101010101" pitchFamily="2" charset="-122"/>
              </a:rPr>
              <a:t>The questionnaire for the study</a:t>
            </a:r>
            <a:br>
              <a:rPr lang="en-US" sz="4400" dirty="0">
                <a:effectLst/>
                <a:latin typeface="Times New Roman" panose="02020603050405020304" pitchFamily="18" charset="0"/>
                <a:ea typeface="SimSun" panose="02010600030101010101" pitchFamily="2" charset="-122"/>
              </a:rPr>
            </a:br>
            <a:endParaRPr lang="en-US" dirty="0"/>
          </a:p>
        </p:txBody>
      </p:sp>
      <p:sp>
        <p:nvSpPr>
          <p:cNvPr id="3" name="Content Placeholder 2">
            <a:extLst>
              <a:ext uri="{FF2B5EF4-FFF2-40B4-BE49-F238E27FC236}">
                <a16:creationId xmlns:a16="http://schemas.microsoft.com/office/drawing/2014/main" id="{04AA1F17-FAAB-7770-A292-E4886AE6A5C6}"/>
              </a:ext>
            </a:extLst>
          </p:cNvPr>
          <p:cNvSpPr>
            <a:spLocks noGrp="1"/>
          </p:cNvSpPr>
          <p:nvPr>
            <p:ph idx="1"/>
          </p:nvPr>
        </p:nvSpPr>
        <p:spPr>
          <a:xfrm>
            <a:off x="1295402" y="2432769"/>
            <a:ext cx="5281309" cy="3749040"/>
          </a:xfrm>
        </p:spPr>
        <p:txBody>
          <a:bodyPr>
            <a:normAutofit fontScale="47500" lnSpcReduction="20000"/>
          </a:bodyPr>
          <a:lstStyle/>
          <a:p>
            <a:pPr marL="0" marR="0" indent="0" algn="just">
              <a:lnSpc>
                <a:spcPct val="150000"/>
              </a:lnSpc>
              <a:spcBef>
                <a:spcPts val="0"/>
              </a:spcBef>
              <a:spcAft>
                <a:spcPts val="1000"/>
              </a:spcAft>
              <a:buNone/>
            </a:pPr>
            <a:r>
              <a:rPr lang="en-US" sz="1000" dirty="0">
                <a:effectLst/>
                <a:latin typeface="Times New Roman" panose="02020603050405020304" pitchFamily="18" charset="0"/>
                <a:ea typeface="SimSun" panose="02010600030101010101" pitchFamily="2" charset="-122"/>
              </a:rPr>
              <a:t> </a:t>
            </a:r>
            <a:r>
              <a:rPr lang="en-US"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Are you aware of the concept of digital collaboration tools in collaborative learning?</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Yes</a:t>
            </a:r>
          </a:p>
          <a:p>
            <a:pPr marL="342900" marR="0" lvl="0" indent="-342900" algn="just">
              <a:lnSpc>
                <a:spcPct val="150000"/>
              </a:lnSpc>
              <a:spcBef>
                <a:spcPts val="0"/>
              </a:spcBef>
              <a:spcAft>
                <a:spcPts val="100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No</a:t>
            </a:r>
          </a:p>
          <a:p>
            <a:pPr marL="0" marR="0" indent="0" algn="just">
              <a:lnSpc>
                <a:spcPct val="150000"/>
              </a:lnSpc>
              <a:spcBef>
                <a:spcPts val="200"/>
              </a:spcBef>
              <a:spcAft>
                <a:spcPts val="0"/>
              </a:spcAft>
              <a:buNone/>
            </a:pPr>
            <a:r>
              <a:rPr lang="en-US"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Do you have used any digital tools at UWTSD to collaborate together?</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Yes</a:t>
            </a:r>
          </a:p>
          <a:p>
            <a:pPr marL="342900" marR="0" lvl="0" indent="-342900" algn="just">
              <a:lnSpc>
                <a:spcPct val="150000"/>
              </a:lnSpc>
              <a:spcBef>
                <a:spcPts val="0"/>
              </a:spcBef>
              <a:spcAft>
                <a:spcPts val="100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No</a:t>
            </a:r>
          </a:p>
          <a:p>
            <a:pPr marL="0" marR="0" indent="0" algn="just">
              <a:lnSpc>
                <a:spcPct val="150000"/>
              </a:lnSpc>
              <a:spcBef>
                <a:spcPts val="200"/>
              </a:spcBef>
              <a:spcAft>
                <a:spcPts val="0"/>
              </a:spcAft>
              <a:buNone/>
            </a:pPr>
            <a:r>
              <a:rPr lang="en-US"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Which collaborative tools have you used at UWTSD from the below list?</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Google Classroom</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Google Drive</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Zoom</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Google meet</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Microsoft team</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Skype</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Kahoot</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Loom</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Moodle</a:t>
            </a:r>
          </a:p>
          <a:p>
            <a:pPr marL="342900" marR="0" lvl="0" indent="-342900" algn="just">
              <a:lnSpc>
                <a:spcPct val="150000"/>
              </a:lnSpc>
              <a:spcBef>
                <a:spcPts val="0"/>
              </a:spcBef>
              <a:spcAft>
                <a:spcPts val="100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rPr>
              <a:t>Or any other (please write)</a:t>
            </a:r>
            <a:endParaRPr lang="en-US" sz="800" dirty="0">
              <a:effectLst/>
              <a:latin typeface="Times New Roman" panose="02020603050405020304" pitchFamily="18" charset="0"/>
              <a:ea typeface="SimSun" panose="02010600030101010101" pitchFamily="2" charset="-122"/>
            </a:endParaRPr>
          </a:p>
        </p:txBody>
      </p:sp>
      <p:sp>
        <p:nvSpPr>
          <p:cNvPr id="5" name="TextBox 4">
            <a:extLst>
              <a:ext uri="{FF2B5EF4-FFF2-40B4-BE49-F238E27FC236}">
                <a16:creationId xmlns:a16="http://schemas.microsoft.com/office/drawing/2014/main" id="{42493874-76E5-6A71-1548-BB1E8AF37A3B}"/>
              </a:ext>
            </a:extLst>
          </p:cNvPr>
          <p:cNvSpPr txBox="1"/>
          <p:nvPr/>
        </p:nvSpPr>
        <p:spPr>
          <a:xfrm>
            <a:off x="7453423" y="2466753"/>
            <a:ext cx="3912781" cy="3681072"/>
          </a:xfrm>
          <a:prstGeom prst="rect">
            <a:avLst/>
          </a:prstGeom>
          <a:noFill/>
        </p:spPr>
        <p:txBody>
          <a:bodyPr wrap="square">
            <a:spAutoFit/>
          </a:bodyPr>
          <a:lstStyle/>
          <a:p>
            <a:pPr marL="0" marR="0" algn="just">
              <a:lnSpc>
                <a:spcPct val="150000"/>
              </a:lnSpc>
              <a:spcBef>
                <a:spcPts val="200"/>
              </a:spcBef>
              <a:spcAft>
                <a:spcPts val="0"/>
              </a:spcAft>
            </a:pPr>
            <a:r>
              <a:rPr lang="en-US" sz="10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Why do you use digital collaborative tools?</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Easy to use</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It’s free</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Flexible</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Cost-effective</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Productive</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Efficient</a:t>
            </a:r>
          </a:p>
          <a:p>
            <a:pPr marL="342900" marR="0" lvl="0" indent="-342900" algn="just">
              <a:lnSpc>
                <a:spcPct val="150000"/>
              </a:lnSpc>
              <a:spcBef>
                <a:spcPts val="0"/>
              </a:spcBef>
              <a:spcAft>
                <a:spcPts val="100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Or any other region (please write)</a:t>
            </a:r>
          </a:p>
          <a:p>
            <a:pPr marL="0" marR="0" algn="just">
              <a:lnSpc>
                <a:spcPct val="150000"/>
              </a:lnSpc>
              <a:spcBef>
                <a:spcPts val="200"/>
              </a:spcBef>
              <a:spcAft>
                <a:spcPts val="0"/>
              </a:spcAft>
            </a:pPr>
            <a:r>
              <a:rPr lang="en-US" sz="10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Are you satisfied with the performance of digital collaboration tools?</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Highly satisfied</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Satisfied</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Neutral</a:t>
            </a:r>
          </a:p>
          <a:p>
            <a:pPr marL="342900" marR="0" lvl="0" indent="-342900" algn="just">
              <a:lnSpc>
                <a:spcPct val="150000"/>
              </a:lnSpc>
              <a:spcBef>
                <a:spcPts val="0"/>
              </a:spcBef>
              <a:spcAft>
                <a:spcPts val="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Not dissatisfied </a:t>
            </a:r>
          </a:p>
          <a:p>
            <a:pPr marL="342900" marR="0" lvl="0" indent="-342900" algn="just">
              <a:lnSpc>
                <a:spcPct val="150000"/>
              </a:lnSpc>
              <a:spcBef>
                <a:spcPts val="0"/>
              </a:spcBef>
              <a:spcAft>
                <a:spcPts val="1000"/>
              </a:spcAft>
              <a:buFont typeface="Symbol" panose="05050102010706020507" pitchFamily="18" charset="2"/>
              <a:buChar char=""/>
            </a:pPr>
            <a:r>
              <a:rPr lang="en-US" sz="1000" dirty="0">
                <a:effectLst/>
                <a:latin typeface="Times New Roman" panose="02020603050405020304" pitchFamily="18" charset="0"/>
                <a:ea typeface="SimSun" panose="02010600030101010101" pitchFamily="2" charset="-122"/>
              </a:rPr>
              <a:t>Dissatisfied </a:t>
            </a:r>
          </a:p>
        </p:txBody>
      </p:sp>
    </p:spTree>
    <p:extLst>
      <p:ext uri="{BB962C8B-B14F-4D97-AF65-F5344CB8AC3E}">
        <p14:creationId xmlns:p14="http://schemas.microsoft.com/office/powerpoint/2010/main" val="995965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EB971-9AEF-6CEF-A898-3D89E79ECE15}"/>
              </a:ext>
            </a:extLst>
          </p:cNvPr>
          <p:cNvSpPr>
            <a:spLocks noGrp="1"/>
          </p:cNvSpPr>
          <p:nvPr>
            <p:ph type="title"/>
          </p:nvPr>
        </p:nvSpPr>
        <p:spPr/>
        <p:txBody>
          <a:bodyPr>
            <a:normAutofit/>
          </a:bodyPr>
          <a:lstStyle/>
          <a:p>
            <a:r>
              <a:rPr lang="en-US" sz="44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Research hypothesis</a:t>
            </a:r>
            <a:endParaRPr lang="en-US" dirty="0"/>
          </a:p>
        </p:txBody>
      </p:sp>
      <p:sp>
        <p:nvSpPr>
          <p:cNvPr id="3" name="Content Placeholder 2">
            <a:extLst>
              <a:ext uri="{FF2B5EF4-FFF2-40B4-BE49-F238E27FC236}">
                <a16:creationId xmlns:a16="http://schemas.microsoft.com/office/drawing/2014/main" id="{DE66B9B4-958C-9A1E-90BF-AA27C648A73C}"/>
              </a:ext>
            </a:extLst>
          </p:cNvPr>
          <p:cNvSpPr>
            <a:spLocks noGrp="1"/>
          </p:cNvSpPr>
          <p:nvPr>
            <p:ph idx="1"/>
          </p:nvPr>
        </p:nvSpPr>
        <p:spPr>
          <a:xfrm>
            <a:off x="2771140" y="2556932"/>
            <a:ext cx="6649719" cy="3318936"/>
          </a:xfrm>
          <a:solidFill>
            <a:schemeClr val="accent1">
              <a:lumMod val="20000"/>
              <a:lumOff val="80000"/>
            </a:schemeClr>
          </a:solidFill>
        </p:spPr>
        <p:txBody>
          <a:bodyPr>
            <a:normAutofit/>
          </a:bodyPr>
          <a:lstStyle/>
          <a:p>
            <a:pPr marL="0" marR="0" indent="0" algn="just">
              <a:lnSpc>
                <a:spcPct val="150000"/>
              </a:lnSpc>
              <a:spcBef>
                <a:spcPts val="0"/>
              </a:spcBef>
              <a:spcAft>
                <a:spcPts val="1000"/>
              </a:spcAft>
              <a:buNone/>
            </a:pPr>
            <a:r>
              <a:rPr lang="en-US" sz="1800" dirty="0">
                <a:effectLst/>
                <a:latin typeface="Times New Roman" panose="02020603050405020304" pitchFamily="18" charset="0"/>
                <a:ea typeface="SimSun" panose="02010600030101010101" pitchFamily="2" charset="-122"/>
              </a:rPr>
              <a:t>At a 95% confidence level research hypothesis is:</a:t>
            </a:r>
          </a:p>
          <a:p>
            <a:pPr marL="0" marR="0" algn="just">
              <a:lnSpc>
                <a:spcPct val="150000"/>
              </a:lnSpc>
              <a:spcBef>
                <a:spcPts val="0"/>
              </a:spcBef>
              <a:spcAft>
                <a:spcPts val="1000"/>
              </a:spcAft>
            </a:pPr>
            <a:r>
              <a:rPr lang="en-US" sz="1800" b="1" dirty="0">
                <a:effectLst/>
                <a:latin typeface="Times New Roman" panose="02020603050405020304" pitchFamily="18" charset="0"/>
                <a:ea typeface="SimSun" panose="02010600030101010101" pitchFamily="2" charset="-122"/>
              </a:rPr>
              <a:t>Alternative hypothesis:</a:t>
            </a:r>
            <a:r>
              <a:rPr lang="en-US" sz="1800" dirty="0">
                <a:effectLst/>
                <a:latin typeface="Times New Roman" panose="02020603050405020304" pitchFamily="18" charset="0"/>
                <a:ea typeface="SimSun" panose="02010600030101010101" pitchFamily="2" charset="-122"/>
              </a:rPr>
              <a:t> Microsoft’s team is the most popular digital collaborative tool at UWTSD</a:t>
            </a:r>
          </a:p>
          <a:p>
            <a:pPr marL="0" marR="0" algn="just">
              <a:lnSpc>
                <a:spcPct val="150000"/>
              </a:lnSpc>
              <a:spcBef>
                <a:spcPts val="0"/>
              </a:spcBef>
              <a:spcAft>
                <a:spcPts val="1000"/>
              </a:spcAft>
            </a:pPr>
            <a:r>
              <a:rPr lang="en-US" sz="1800" b="1" dirty="0">
                <a:effectLst/>
                <a:latin typeface="Times New Roman" panose="02020603050405020304" pitchFamily="18" charset="0"/>
                <a:ea typeface="SimSun" panose="02010600030101010101" pitchFamily="2" charset="-122"/>
              </a:rPr>
              <a:t>Null hypothesis:</a:t>
            </a:r>
            <a:r>
              <a:rPr lang="en-US" sz="1800" dirty="0">
                <a:effectLst/>
                <a:latin typeface="Times New Roman" panose="02020603050405020304" pitchFamily="18" charset="0"/>
                <a:ea typeface="SimSun" panose="02010600030101010101" pitchFamily="2" charset="-122"/>
              </a:rPr>
              <a:t> Microsoft team is not the most popular digital collaborative tool at UWTSD</a:t>
            </a:r>
          </a:p>
          <a:p>
            <a:endParaRPr lang="en-US" dirty="0"/>
          </a:p>
        </p:txBody>
      </p:sp>
    </p:spTree>
    <p:extLst>
      <p:ext uri="{BB962C8B-B14F-4D97-AF65-F5344CB8AC3E}">
        <p14:creationId xmlns:p14="http://schemas.microsoft.com/office/powerpoint/2010/main" val="617388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55FC5-4589-D9B6-9E00-92797B81FF88}"/>
              </a:ext>
            </a:extLst>
          </p:cNvPr>
          <p:cNvSpPr>
            <a:spLocks noGrp="1"/>
          </p:cNvSpPr>
          <p:nvPr>
            <p:ph type="title"/>
          </p:nvPr>
        </p:nvSpPr>
        <p:spPr/>
        <p:txBody>
          <a:bodyPr>
            <a:normAutofit/>
          </a:bodyPr>
          <a:lstStyle/>
          <a:p>
            <a:r>
              <a:rPr lang="en-US" sz="44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dirty="0"/>
          </a:p>
        </p:txBody>
      </p:sp>
      <p:sp>
        <p:nvSpPr>
          <p:cNvPr id="3" name="Content Placeholder 2">
            <a:extLst>
              <a:ext uri="{FF2B5EF4-FFF2-40B4-BE49-F238E27FC236}">
                <a16:creationId xmlns:a16="http://schemas.microsoft.com/office/drawing/2014/main" id="{FF880C16-61D1-C8A0-7E44-84FD562B0137}"/>
              </a:ext>
            </a:extLst>
          </p:cNvPr>
          <p:cNvSpPr>
            <a:spLocks noGrp="1"/>
          </p:cNvSpPr>
          <p:nvPr>
            <p:ph idx="1"/>
          </p:nvPr>
        </p:nvSpPr>
        <p:spPr/>
        <p:txBody>
          <a:bodyPr>
            <a:normAutofit fontScale="55000" lnSpcReduction="20000"/>
          </a:bodyPr>
          <a:lstStyle/>
          <a:p>
            <a:pPr marL="342900" marR="0" lvl="0" indent="-342900" algn="just">
              <a:lnSpc>
                <a:spcPct val="150000"/>
              </a:lnSpc>
              <a:spcBef>
                <a:spcPts val="0"/>
              </a:spcBef>
              <a:spcAft>
                <a:spcPts val="0"/>
              </a:spcAft>
              <a:buFont typeface="+mj-lt"/>
              <a:buAutoNum type="arabicPeriod"/>
            </a:pPr>
            <a:r>
              <a:rPr lang="en-US" sz="1800" dirty="0" err="1">
                <a:effectLst/>
                <a:latin typeface="Times New Roman" panose="02020603050405020304" pitchFamily="18" charset="0"/>
                <a:ea typeface="SimSun" panose="02010600030101010101" pitchFamily="2" charset="-122"/>
              </a:rPr>
              <a:t>Cavus</a:t>
            </a:r>
            <a:r>
              <a:rPr lang="en-US" sz="1800" dirty="0">
                <a:effectLst/>
                <a:latin typeface="Times New Roman" panose="02020603050405020304" pitchFamily="18" charset="0"/>
                <a:ea typeface="SimSun" panose="02010600030101010101" pitchFamily="2" charset="-122"/>
              </a:rPr>
              <a:t>, N., </a:t>
            </a:r>
            <a:r>
              <a:rPr lang="en-US" sz="1800" dirty="0" err="1">
                <a:effectLst/>
                <a:latin typeface="Times New Roman" panose="02020603050405020304" pitchFamily="18" charset="0"/>
                <a:ea typeface="SimSun" panose="02010600030101010101" pitchFamily="2" charset="-122"/>
              </a:rPr>
              <a:t>Uzunboylu</a:t>
            </a:r>
            <a:r>
              <a:rPr lang="en-US" sz="1800" dirty="0">
                <a:effectLst/>
                <a:latin typeface="Times New Roman" panose="02020603050405020304" pitchFamily="18" charset="0"/>
                <a:ea typeface="SimSun" panose="02010600030101010101" pitchFamily="2" charset="-122"/>
              </a:rPr>
              <a:t>, H. and Ibrahim, D., 2017. Assessing the success rate of students using a learning management system together with a collaborative tool in web-based teaching of programming languages. Journal of educational computing research, 36(3), pp.301-321.</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SimSun" panose="02010600030101010101" pitchFamily="2" charset="-122"/>
              </a:rPr>
              <a:t>Chu, Sam &amp; Kennedy, David. (2021). Using Online Collaborative Tools for Groups to Co-Construct Knowledge.. Online Information Review. 35. 10.1108/14645.</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SimSun" panose="02010600030101010101" pitchFamily="2" charset="-122"/>
              </a:rPr>
              <a:t>Gambo, N., Perry, M., </a:t>
            </a:r>
            <a:r>
              <a:rPr lang="en-US" sz="1800" dirty="0" err="1">
                <a:effectLst/>
                <a:latin typeface="Times New Roman" panose="02020603050405020304" pitchFamily="18" charset="0"/>
                <a:ea typeface="SimSun" panose="02010600030101010101" pitchFamily="2" charset="-122"/>
              </a:rPr>
              <a:t>Kashefi</a:t>
            </a:r>
            <a:r>
              <a:rPr lang="en-US" sz="1800" dirty="0">
                <a:effectLst/>
                <a:latin typeface="Times New Roman" panose="02020603050405020304" pitchFamily="18" charset="0"/>
                <a:ea typeface="SimSun" panose="02010600030101010101" pitchFamily="2" charset="-122"/>
              </a:rPr>
              <a:t>, A. and </a:t>
            </a:r>
            <a:r>
              <a:rPr lang="en-US" sz="1800" dirty="0" err="1">
                <a:effectLst/>
                <a:latin typeface="Times New Roman" panose="02020603050405020304" pitchFamily="18" charset="0"/>
                <a:ea typeface="SimSun" panose="02010600030101010101" pitchFamily="2" charset="-122"/>
              </a:rPr>
              <a:t>Ayoung</a:t>
            </a:r>
            <a:r>
              <a:rPr lang="en-US" sz="1800" dirty="0">
                <a:effectLst/>
                <a:latin typeface="Times New Roman" panose="02020603050405020304" pitchFamily="18" charset="0"/>
                <a:ea typeface="SimSun" panose="02010600030101010101" pitchFamily="2" charset="-122"/>
              </a:rPr>
              <a:t>, D.A., 2021. Harnessing social and collaborative tools in digital disaster response work: Implications for design and practice. Information Development, 37(3), pp.525-537.</a:t>
            </a:r>
          </a:p>
          <a:p>
            <a:pPr marL="342900" marR="0" lvl="0" indent="-342900" algn="just">
              <a:lnSpc>
                <a:spcPct val="150000"/>
              </a:lnSpc>
              <a:spcBef>
                <a:spcPts val="0"/>
              </a:spcBef>
              <a:spcAft>
                <a:spcPts val="0"/>
              </a:spcAft>
              <a:buFont typeface="+mj-lt"/>
              <a:buAutoNum type="arabicPeriod"/>
            </a:pPr>
            <a:r>
              <a:rPr lang="en-US" sz="1800" dirty="0" err="1">
                <a:effectLst/>
                <a:latin typeface="Times New Roman" panose="02020603050405020304" pitchFamily="18" charset="0"/>
                <a:ea typeface="SimSun" panose="02010600030101010101" pitchFamily="2" charset="-122"/>
              </a:rPr>
              <a:t>Gopinathan</a:t>
            </a:r>
            <a:r>
              <a:rPr lang="en-US" sz="1800" dirty="0">
                <a:effectLst/>
                <a:latin typeface="Times New Roman" panose="02020603050405020304" pitchFamily="18" charset="0"/>
                <a:ea typeface="SimSun" panose="02010600030101010101" pitchFamily="2" charset="-122"/>
              </a:rPr>
              <a:t>, S., Kaur, A.H., </a:t>
            </a:r>
            <a:r>
              <a:rPr lang="en-US" sz="1800" dirty="0" err="1">
                <a:effectLst/>
                <a:latin typeface="Times New Roman" panose="02020603050405020304" pitchFamily="18" charset="0"/>
                <a:ea typeface="SimSun" panose="02010600030101010101" pitchFamily="2" charset="-122"/>
              </a:rPr>
              <a:t>Veeraya</a:t>
            </a:r>
            <a:r>
              <a:rPr lang="en-US" sz="1800" dirty="0">
                <a:effectLst/>
                <a:latin typeface="Times New Roman" panose="02020603050405020304" pitchFamily="18" charset="0"/>
                <a:ea typeface="SimSun" panose="02010600030101010101" pitchFamily="2" charset="-122"/>
              </a:rPr>
              <a:t>, S. and Raman, M., 2022. The Role of Digital Collaboration in Student Engagement towards Enhancing Student Participation during COVID-19. Sustainability, 14(11), p.6844.</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SimSun" panose="02010600030101010101" pitchFamily="2" charset="-122"/>
              </a:rPr>
              <a:t>Hobbs, R. and </a:t>
            </a:r>
            <a:r>
              <a:rPr lang="en-US" sz="1800" dirty="0" err="1">
                <a:effectLst/>
                <a:latin typeface="Times New Roman" panose="02020603050405020304" pitchFamily="18" charset="0"/>
                <a:ea typeface="SimSun" panose="02010600030101010101" pitchFamily="2" charset="-122"/>
              </a:rPr>
              <a:t>Coiro</a:t>
            </a:r>
            <a:r>
              <a:rPr lang="en-US" sz="1800" dirty="0">
                <a:effectLst/>
                <a:latin typeface="Times New Roman" panose="02020603050405020304" pitchFamily="18" charset="0"/>
                <a:ea typeface="SimSun" panose="02010600030101010101" pitchFamily="2" charset="-122"/>
              </a:rPr>
              <a:t>, J., 2022. Everyone learns from everyone: Collaborative and interdisciplinary professional development in digital literacy. Journal of Adolescent &amp; Adult Literacy, 59(6), pp.623-629.</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SimSun" panose="02010600030101010101" pitchFamily="2" charset="-122"/>
              </a:rPr>
              <a:t>Nithya, P. and </a:t>
            </a:r>
            <a:r>
              <a:rPr lang="en-US" sz="1800" dirty="0" err="1">
                <a:effectLst/>
                <a:latin typeface="Times New Roman" panose="02020603050405020304" pitchFamily="18" charset="0"/>
                <a:ea typeface="SimSun" panose="02010600030101010101" pitchFamily="2" charset="-122"/>
              </a:rPr>
              <a:t>Selvi</a:t>
            </a:r>
            <a:r>
              <a:rPr lang="en-US" sz="1800" dirty="0">
                <a:effectLst/>
                <a:latin typeface="Times New Roman" panose="02020603050405020304" pitchFamily="18" charset="0"/>
                <a:ea typeface="SimSun" panose="02010600030101010101" pitchFamily="2" charset="-122"/>
              </a:rPr>
              <a:t>, P.M., 2021. Google Docs: An effective collaborative tool for students to perform academic activities in cloud. International Journal of Information Technology, 3(3).</a:t>
            </a:r>
          </a:p>
          <a:p>
            <a:pPr marL="342900" marR="0" lvl="0" indent="-342900" algn="just">
              <a:lnSpc>
                <a:spcPct val="150000"/>
              </a:lnSpc>
              <a:spcBef>
                <a:spcPts val="0"/>
              </a:spcBef>
              <a:spcAft>
                <a:spcPts val="0"/>
              </a:spcAft>
              <a:buFont typeface="+mj-lt"/>
              <a:buAutoNum type="arabicPeriod"/>
            </a:pPr>
            <a:r>
              <a:rPr lang="en-US" sz="1800" dirty="0">
                <a:effectLst/>
                <a:latin typeface="Times New Roman" panose="02020603050405020304" pitchFamily="18" charset="0"/>
                <a:ea typeface="SimSun" panose="02010600030101010101" pitchFamily="2" charset="-122"/>
              </a:rPr>
              <a:t>Rhoads, M., Sierra, H. and Toro, J.T.M., 2018. Collaboration Tools. Igniting Your Teaching with Educational Technology.</a:t>
            </a:r>
          </a:p>
          <a:p>
            <a:pPr marL="342900" marR="0" lvl="0" indent="-342900" algn="just">
              <a:lnSpc>
                <a:spcPct val="150000"/>
              </a:lnSpc>
              <a:spcBef>
                <a:spcPts val="0"/>
              </a:spcBef>
              <a:spcAft>
                <a:spcPts val="1000"/>
              </a:spcAft>
              <a:buFont typeface="+mj-lt"/>
              <a:buAutoNum type="arabicPeriod"/>
            </a:pPr>
            <a:r>
              <a:rPr lang="en-US" sz="1800" dirty="0" err="1">
                <a:effectLst/>
                <a:latin typeface="Times New Roman" panose="02020603050405020304" pitchFamily="18" charset="0"/>
                <a:ea typeface="SimSun" panose="02010600030101010101" pitchFamily="2" charset="-122"/>
              </a:rPr>
              <a:t>Suwantarathip</a:t>
            </a:r>
            <a:r>
              <a:rPr lang="en-US" sz="1800" dirty="0">
                <a:effectLst/>
                <a:latin typeface="Times New Roman" panose="02020603050405020304" pitchFamily="18" charset="0"/>
                <a:ea typeface="SimSun" panose="02010600030101010101" pitchFamily="2" charset="-122"/>
              </a:rPr>
              <a:t>, O. and </a:t>
            </a:r>
            <a:r>
              <a:rPr lang="en-US" sz="1800" dirty="0" err="1">
                <a:effectLst/>
                <a:latin typeface="Times New Roman" panose="02020603050405020304" pitchFamily="18" charset="0"/>
                <a:ea typeface="SimSun" panose="02010600030101010101" pitchFamily="2" charset="-122"/>
              </a:rPr>
              <a:t>Wichadee</a:t>
            </a:r>
            <a:r>
              <a:rPr lang="en-US" sz="1800" dirty="0">
                <a:effectLst/>
                <a:latin typeface="Times New Roman" panose="02020603050405020304" pitchFamily="18" charset="0"/>
                <a:ea typeface="SimSun" panose="02010600030101010101" pitchFamily="2" charset="-122"/>
              </a:rPr>
              <a:t>, S., 2019. The Effects of Collaborative Writing Activity Using Google Docs on Students' Writing Abilities. Turkish Online Journal of Educational Technology-TOJET, 13(2), pp.148-156</a:t>
            </a:r>
          </a:p>
        </p:txBody>
      </p:sp>
    </p:spTree>
    <p:extLst>
      <p:ext uri="{BB962C8B-B14F-4D97-AF65-F5344CB8AC3E}">
        <p14:creationId xmlns:p14="http://schemas.microsoft.com/office/powerpoint/2010/main" val="364705272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2036</Words>
  <Application>Microsoft Office PowerPoint</Application>
  <PresentationFormat>Widescreen</PresentationFormat>
  <Paragraphs>106</Paragraphs>
  <Slides>15</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Garamond</vt:lpstr>
      <vt:lpstr>Symbol</vt:lpstr>
      <vt:lpstr>Times New Roman</vt:lpstr>
      <vt:lpstr>Wingdings</vt:lpstr>
      <vt:lpstr>Organic</vt:lpstr>
      <vt:lpstr>Welcome to Presentation on</vt:lpstr>
      <vt:lpstr>Group Profile</vt:lpstr>
      <vt:lpstr>Title</vt:lpstr>
      <vt:lpstr>Introduction</vt:lpstr>
      <vt:lpstr>The research question </vt:lpstr>
      <vt:lpstr>Relevant Existing Research </vt:lpstr>
      <vt:lpstr>Relevant Existing Research </vt:lpstr>
      <vt:lpstr>Relevant Existing Research </vt:lpstr>
      <vt:lpstr>Relevant Existing Research </vt:lpstr>
      <vt:lpstr>Relevant Existing Research </vt:lpstr>
      <vt:lpstr>Ethical consideration</vt:lpstr>
      <vt:lpstr>Proposed method</vt:lpstr>
      <vt:lpstr> The questionnaire for the study </vt:lpstr>
      <vt:lpstr>Research hypothesis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2022-10-22T11:52:21Z</dcterms:created>
  <dcterms:modified xsi:type="dcterms:W3CDTF">2022-10-26T12:58:59Z</dcterms:modified>
</cp:coreProperties>
</file>