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handoutMasterIdLst>
    <p:handoutMasterId r:id="rId32"/>
  </p:handoutMasterIdLst>
  <p:sldIdLst>
    <p:sldId id="300" r:id="rId5"/>
    <p:sldId id="309" r:id="rId6"/>
    <p:sldId id="305" r:id="rId7"/>
    <p:sldId id="310" r:id="rId8"/>
    <p:sldId id="307" r:id="rId9"/>
    <p:sldId id="281" r:id="rId10"/>
    <p:sldId id="301" r:id="rId11"/>
    <p:sldId id="282" r:id="rId12"/>
    <p:sldId id="284" r:id="rId13"/>
    <p:sldId id="286" r:id="rId14"/>
    <p:sldId id="287" r:id="rId15"/>
    <p:sldId id="285" r:id="rId16"/>
    <p:sldId id="306" r:id="rId17"/>
    <p:sldId id="290" r:id="rId18"/>
    <p:sldId id="291" r:id="rId19"/>
    <p:sldId id="292" r:id="rId20"/>
    <p:sldId id="293" r:id="rId21"/>
    <p:sldId id="295" r:id="rId22"/>
    <p:sldId id="304" r:id="rId23"/>
    <p:sldId id="302" r:id="rId24"/>
    <p:sldId id="303" r:id="rId25"/>
    <p:sldId id="294" r:id="rId26"/>
    <p:sldId id="296" r:id="rId27"/>
    <p:sldId id="298" r:id="rId28"/>
    <p:sldId id="299" r:id="rId29"/>
    <p:sldId id="308" r:id="rId30"/>
    <p:sldId id="279" r:id="rId31"/>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prnPr prnWhat="handouts2" clrMode="gray" frameSlides="1"/>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86" d="100"/>
          <a:sy n="86" d="100"/>
        </p:scale>
        <p:origin x="930" y="45"/>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viewProps" Target="view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handoutMaster" Target="handoutMasters/handoutMaster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5B35137B-CB17-5841-BC7F-D332ABC7B6BF}" type="datetimeFigureOut">
              <a:rPr lang="en-US" smtClean="0"/>
              <a:t>10/10/2019</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4D2B6879-9792-9C48-9341-2C31E056C78C}" type="slidenum">
              <a:rPr lang="en-US" smtClean="0"/>
              <a:t>‹#›</a:t>
            </a:fld>
            <a:endParaRPr lang="en-US" dirty="0"/>
          </a:p>
        </p:txBody>
      </p:sp>
    </p:spTree>
    <p:extLst>
      <p:ext uri="{BB962C8B-B14F-4D97-AF65-F5344CB8AC3E}">
        <p14:creationId xmlns:p14="http://schemas.microsoft.com/office/powerpoint/2010/main" val="347918683"/>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GB"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smtClean="0"/>
              <a:t>Click to edit Master subtitle style</a:t>
            </a:r>
            <a:endParaRPr lang="en-US"/>
          </a:p>
        </p:txBody>
      </p:sp>
      <p:sp>
        <p:nvSpPr>
          <p:cNvPr id="4" name="Date Placeholder 3"/>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32113541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idx="1"/>
          </p:nvPr>
        </p:nvSpPr>
        <p:spPr/>
        <p:txBody>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227163585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GB"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smtClean="0"/>
              <a:t>Click to edit Master text styles</a:t>
            </a:r>
          </a:p>
        </p:txBody>
      </p:sp>
      <p:sp>
        <p:nvSpPr>
          <p:cNvPr id="4" name="Date Placeholder 3"/>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1476433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Date Placeholder 4"/>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333773620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7" name="Date Placeholder 6"/>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56278078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Date Placeholder 2"/>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233838617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9262134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16821100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GB"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smtClean="0"/>
              <a:t>Click to edit Master text styles</a:t>
            </a:r>
          </a:p>
        </p:txBody>
      </p:sp>
      <p:sp>
        <p:nvSpPr>
          <p:cNvPr id="5" name="Date Placeholder 4"/>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16718701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31497727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GB"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10"/>
          </p:nvPr>
        </p:nvSpPr>
        <p:spPr/>
        <p:txBody>
          <a:bodyPr/>
          <a:lstStyle/>
          <a:p>
            <a:fld id="{C14CDB2A-034B-A54E-8BB7-9D0327FFF4EA}" type="datetimeFigureOut">
              <a:rPr lang="en-US" smtClean="0"/>
              <a:t>10/10/2019</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E512DA10-F293-4641-8234-DD7222ACC0BB}" type="slidenum">
              <a:rPr lang="en-US" smtClean="0"/>
              <a:t>‹#›</a:t>
            </a:fld>
            <a:endParaRPr lang="en-US" dirty="0"/>
          </a:p>
        </p:txBody>
      </p:sp>
    </p:spTree>
    <p:extLst>
      <p:ext uri="{BB962C8B-B14F-4D97-AF65-F5344CB8AC3E}">
        <p14:creationId xmlns:p14="http://schemas.microsoft.com/office/powerpoint/2010/main" val="85883141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GB" smtClean="0"/>
              <a:t>Click to edit Master text styles</a:t>
            </a:r>
          </a:p>
          <a:p>
            <a:pPr lvl="1"/>
            <a:r>
              <a:rPr lang="en-GB" smtClean="0"/>
              <a:t>Second level</a:t>
            </a:r>
          </a:p>
          <a:p>
            <a:pPr lvl="2"/>
            <a:r>
              <a:rPr lang="en-GB" smtClean="0"/>
              <a:t>Third level</a:t>
            </a:r>
          </a:p>
          <a:p>
            <a:pPr lvl="3"/>
            <a:r>
              <a:rPr lang="en-GB" smtClean="0"/>
              <a:t>Fourth level</a:t>
            </a:r>
          </a:p>
          <a:p>
            <a:pPr lvl="4"/>
            <a:r>
              <a:rPr lang="en-GB"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14CDB2A-034B-A54E-8BB7-9D0327FFF4EA}" type="datetimeFigureOut">
              <a:rPr lang="en-US" smtClean="0"/>
              <a:t>10/10/2019</a:t>
            </a:fld>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12DA10-F293-4641-8234-DD7222ACC0BB}" type="slidenum">
              <a:rPr lang="en-US" smtClean="0"/>
              <a:t>‹#›</a:t>
            </a:fld>
            <a:endParaRPr lang="en-US" dirty="0"/>
          </a:p>
        </p:txBody>
      </p:sp>
    </p:spTree>
    <p:extLst>
      <p:ext uri="{BB962C8B-B14F-4D97-AF65-F5344CB8AC3E}">
        <p14:creationId xmlns:p14="http://schemas.microsoft.com/office/powerpoint/2010/main" val="32035625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hyperlink" Target="https://www.youtube.com/watch?v=tJ5AT0_2N0s"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bbc.co.uk/news/uk-wales-41267915" TargetMode="External"/><Relationship Id="rId2" Type="http://schemas.openxmlformats.org/officeDocument/2006/relationships/hyperlink" Target="https://www.bbc.co.uk/news/uk-wales-43894892" TargetMode="External"/><Relationship Id="rId1" Type="http://schemas.openxmlformats.org/officeDocument/2006/relationships/slideLayout" Target="../slideLayouts/slideLayout2.xml"/><Relationship Id="rId6" Type="http://schemas.openxmlformats.org/officeDocument/2006/relationships/hyperlink" Target="https://www.bbc.co.uk/news/uk-wales-41361491" TargetMode="External"/><Relationship Id="rId5" Type="http://schemas.openxmlformats.org/officeDocument/2006/relationships/hyperlink" Target="https://www.bbc.co.uk/news/health-39955295" TargetMode="External"/><Relationship Id="rId4" Type="http://schemas.openxmlformats.org/officeDocument/2006/relationships/hyperlink" Target="https://www.bbc.co.uk/news/uk-wales-42622297" TargetMode="Externa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hyperlink" Target="https://www.uwtsd.ac.uk/media/uwtsd-website/content-assets/documents/strategies-policies/2.0-Student-Harassment-and-Bullying-Policy-FINAL---7.11.2016.pdf" TargetMode="External"/><Relationship Id="rId2" Type="http://schemas.openxmlformats.org/officeDocument/2006/relationships/hyperlink" Target="https://www.oakleighhouseschool.co.uk/wp-content/uploads/sites/25/2018/11/Prevention-of-Bullying-Policy-Sep-2018.pdf" TargetMode="Externa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hyperlink" Target="https://www.bbc.co.uk/news/education-46140135"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assembly.wales/laid%20documents/cr-ld11522/cr-ld11522-e.pdf" TargetMode="External"/><Relationship Id="rId2" Type="http://schemas.openxmlformats.org/officeDocument/2006/relationships/hyperlink" Target="https://futuregenerations.wales/about-us/future-generations-act/" TargetMode="External"/><Relationship Id="rId1" Type="http://schemas.openxmlformats.org/officeDocument/2006/relationships/slideLayout" Target="../slideLayouts/slideLayout2.xml"/><Relationship Id="rId5" Type="http://schemas.openxmlformats.org/officeDocument/2006/relationships/hyperlink" Target="https://beta.gov.wales/sites/default/files/publications/2018-03/respecting-others-anti-bullying-overview.pdf" TargetMode="External"/><Relationship Id="rId4" Type="http://schemas.openxmlformats.org/officeDocument/2006/relationships/hyperlink" Target="http://www2.nphs.wales.nhs.uk:8080/ChildDeathReviewDocs.nsf/5633c1d141208e8880256f2a004937d1/ce6956a584dd1f6b80257c9f003c3fa1/$FILE/PHW%20probable%20suicide%20web.pdf"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rial"/>
                <a:cs typeface="Arial"/>
              </a:rPr>
              <a:t>ALN</a:t>
            </a:r>
            <a:br>
              <a:rPr lang="en-US" dirty="0" smtClean="0">
                <a:latin typeface="Arial"/>
                <a:cs typeface="Arial"/>
              </a:rPr>
            </a:br>
            <a:r>
              <a:rPr lang="en-US" dirty="0" smtClean="0">
                <a:latin typeface="Arial"/>
                <a:cs typeface="Arial"/>
              </a:rPr>
              <a:t>Mental Health</a:t>
            </a:r>
            <a:endParaRPr lang="en-US" dirty="0">
              <a:latin typeface="Arial"/>
              <a:cs typeface="Arial"/>
            </a:endParaRPr>
          </a:p>
        </p:txBody>
      </p:sp>
    </p:spTree>
    <p:extLst>
      <p:ext uri="{BB962C8B-B14F-4D97-AF65-F5344CB8AC3E}">
        <p14:creationId xmlns:p14="http://schemas.microsoft.com/office/powerpoint/2010/main" val="2913630721"/>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1667" y="1740958"/>
            <a:ext cx="8763000" cy="3186642"/>
          </a:xfrm>
        </p:spPr>
        <p:txBody>
          <a:bodyPr>
            <a:normAutofit fontScale="90000"/>
          </a:bodyPr>
          <a:lstStyle/>
          <a:p>
            <a:pPr algn="l"/>
            <a:r>
              <a:rPr lang="en-US" dirty="0" smtClean="0">
                <a:latin typeface="Arial"/>
                <a:cs typeface="Arial"/>
              </a:rPr>
              <a:t>Learning Objectives</a:t>
            </a:r>
            <a:br>
              <a:rPr lang="en-US" dirty="0" smtClean="0">
                <a:latin typeface="Arial"/>
                <a:cs typeface="Arial"/>
              </a:rPr>
            </a:br>
            <a:r>
              <a:rPr lang="en-US" dirty="0">
                <a:latin typeface="Arial"/>
                <a:cs typeface="Arial"/>
              </a:rPr>
              <a:t/>
            </a:r>
            <a:br>
              <a:rPr lang="en-US" dirty="0">
                <a:latin typeface="Arial"/>
                <a:cs typeface="Arial"/>
              </a:rPr>
            </a:br>
            <a:r>
              <a:rPr lang="en-US" dirty="0" smtClean="0">
                <a:latin typeface="Arial"/>
                <a:cs typeface="Arial"/>
              </a:rPr>
              <a:t>1. </a:t>
            </a:r>
            <a:r>
              <a:rPr lang="en-US" dirty="0">
                <a:latin typeface="Arial"/>
                <a:cs typeface="Arial"/>
              </a:rPr>
              <a:t>C</a:t>
            </a:r>
            <a:r>
              <a:rPr lang="en-US" dirty="0" smtClean="0">
                <a:latin typeface="Arial"/>
                <a:cs typeface="Arial"/>
              </a:rPr>
              <a:t>onsider and explore the prevalence of mental health conditions for children and young people in mainstream education in Wales.</a:t>
            </a:r>
            <a:br>
              <a:rPr lang="en-US" dirty="0" smtClean="0">
                <a:latin typeface="Arial"/>
                <a:cs typeface="Arial"/>
              </a:rPr>
            </a:br>
            <a:r>
              <a:rPr lang="en-US" dirty="0">
                <a:latin typeface="Arial"/>
                <a:cs typeface="Arial"/>
              </a:rPr>
              <a:t/>
            </a:r>
            <a:br>
              <a:rPr lang="en-US" dirty="0">
                <a:latin typeface="Arial"/>
                <a:cs typeface="Arial"/>
              </a:rPr>
            </a:br>
            <a:r>
              <a:rPr lang="en-US" dirty="0" smtClean="0">
                <a:latin typeface="Arial"/>
                <a:cs typeface="Arial"/>
              </a:rPr>
              <a:t>2. Evaluate the provision in place that supports pupils with this specific ALN.</a:t>
            </a:r>
            <a:endParaRPr lang="en-US" dirty="0">
              <a:latin typeface="Arial"/>
              <a:cs typeface="Arial"/>
            </a:endParaRPr>
          </a:p>
        </p:txBody>
      </p:sp>
    </p:spTree>
    <p:extLst>
      <p:ext uri="{BB962C8B-B14F-4D97-AF65-F5344CB8AC3E}">
        <p14:creationId xmlns:p14="http://schemas.microsoft.com/office/powerpoint/2010/main" val="1983237371"/>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8550"/>
            <a:ext cx="7772400" cy="746683"/>
          </a:xfrm>
        </p:spPr>
        <p:txBody>
          <a:bodyPr>
            <a:normAutofit fontScale="90000"/>
          </a:bodyPr>
          <a:lstStyle/>
          <a:p>
            <a:r>
              <a:rPr lang="en-US" dirty="0" smtClean="0">
                <a:latin typeface="Arial"/>
                <a:cs typeface="Arial"/>
              </a:rPr>
              <a:t>Mental health</a:t>
            </a:r>
            <a:endParaRPr lang="en-US" dirty="0">
              <a:latin typeface="Arial"/>
              <a:cs typeface="Arial"/>
            </a:endParaRPr>
          </a:p>
        </p:txBody>
      </p:sp>
      <p:sp>
        <p:nvSpPr>
          <p:cNvPr id="4" name="Rectangle 3"/>
          <p:cNvSpPr/>
          <p:nvPr/>
        </p:nvSpPr>
        <p:spPr>
          <a:xfrm>
            <a:off x="132234" y="728133"/>
            <a:ext cx="8887621" cy="5262980"/>
          </a:xfrm>
          <a:prstGeom prst="rect">
            <a:avLst/>
          </a:prstGeom>
        </p:spPr>
        <p:txBody>
          <a:bodyPr wrap="square">
            <a:spAutoFit/>
          </a:bodyPr>
          <a:lstStyle/>
          <a:p>
            <a:pPr marL="342900" indent="-342900">
              <a:buFont typeface="Arial"/>
              <a:buChar char="•"/>
            </a:pPr>
            <a:r>
              <a:rPr lang="en-US" sz="2800" dirty="0">
                <a:latin typeface="Arial"/>
                <a:cs typeface="Arial"/>
              </a:rPr>
              <a:t>It is estimated that three children in every average size classroom will have </a:t>
            </a:r>
            <a:r>
              <a:rPr lang="en-US" sz="2800" dirty="0" smtClean="0">
                <a:latin typeface="Arial"/>
                <a:cs typeface="Arial"/>
              </a:rPr>
              <a:t>a mental </a:t>
            </a:r>
            <a:r>
              <a:rPr lang="en-US" sz="2800" dirty="0">
                <a:latin typeface="Arial"/>
                <a:cs typeface="Arial"/>
              </a:rPr>
              <a:t>health issue. </a:t>
            </a:r>
            <a:endParaRPr lang="en-US" sz="2800" dirty="0" smtClean="0">
              <a:latin typeface="Arial"/>
              <a:cs typeface="Arial"/>
            </a:endParaRPr>
          </a:p>
          <a:p>
            <a:pPr marL="342900" indent="-342900">
              <a:buFont typeface="Arial"/>
              <a:buChar char="•"/>
            </a:pPr>
            <a:endParaRPr lang="en-US" sz="2800" dirty="0">
              <a:latin typeface="Arial"/>
              <a:cs typeface="Arial"/>
            </a:endParaRPr>
          </a:p>
          <a:p>
            <a:pPr marL="342900" indent="-342900">
              <a:buFont typeface="Arial"/>
              <a:buChar char="•"/>
            </a:pPr>
            <a:r>
              <a:rPr lang="en-US" sz="2800" dirty="0" smtClean="0">
                <a:latin typeface="Arial"/>
                <a:cs typeface="Arial"/>
              </a:rPr>
              <a:t>By </a:t>
            </a:r>
            <a:r>
              <a:rPr lang="en-US" sz="2800" dirty="0">
                <a:latin typeface="Arial"/>
                <a:cs typeface="Arial"/>
              </a:rPr>
              <a:t>the age of 14, half of all mental health problems will </a:t>
            </a:r>
            <a:r>
              <a:rPr lang="en-US" sz="2800" dirty="0" smtClean="0">
                <a:latin typeface="Arial"/>
                <a:cs typeface="Arial"/>
              </a:rPr>
              <a:t>have begun</a:t>
            </a:r>
            <a:r>
              <a:rPr lang="en-US" sz="2800" dirty="0">
                <a:latin typeface="Arial"/>
                <a:cs typeface="Arial"/>
              </a:rPr>
              <a:t>. </a:t>
            </a:r>
            <a:endParaRPr lang="en-US" sz="2800" dirty="0" smtClean="0">
              <a:latin typeface="Arial"/>
              <a:cs typeface="Arial"/>
            </a:endParaRPr>
          </a:p>
          <a:p>
            <a:pPr marL="342900" indent="-342900">
              <a:buFont typeface="Arial"/>
              <a:buChar char="•"/>
            </a:pPr>
            <a:endParaRPr lang="en-US" sz="2800" dirty="0">
              <a:latin typeface="Arial"/>
              <a:cs typeface="Arial"/>
            </a:endParaRPr>
          </a:p>
          <a:p>
            <a:pPr marL="342900" indent="-342900">
              <a:buFont typeface="Arial"/>
              <a:buChar char="•"/>
            </a:pPr>
            <a:r>
              <a:rPr lang="en-US" sz="2800" dirty="0" smtClean="0">
                <a:latin typeface="Arial"/>
                <a:cs typeface="Arial"/>
              </a:rPr>
              <a:t>To </a:t>
            </a:r>
            <a:r>
              <a:rPr lang="en-US" sz="2800" dirty="0">
                <a:latin typeface="Arial"/>
                <a:cs typeface="Arial"/>
              </a:rPr>
              <a:t>stem the flow, we need </a:t>
            </a:r>
            <a:r>
              <a:rPr lang="en-US" sz="2800" dirty="0" smtClean="0">
                <a:latin typeface="Arial"/>
                <a:cs typeface="Arial"/>
              </a:rPr>
              <a:t>a </a:t>
            </a:r>
            <a:r>
              <a:rPr lang="en-US" sz="2800" dirty="0">
                <a:latin typeface="Arial"/>
                <a:cs typeface="Arial"/>
              </a:rPr>
              <a:t>change. We need to equip our </a:t>
            </a:r>
            <a:r>
              <a:rPr lang="en-US" sz="2800" dirty="0" smtClean="0">
                <a:latin typeface="Arial"/>
                <a:cs typeface="Arial"/>
              </a:rPr>
              <a:t>children with </a:t>
            </a:r>
            <a:r>
              <a:rPr lang="en-US" sz="2800" dirty="0">
                <a:latin typeface="Arial"/>
                <a:cs typeface="Arial"/>
              </a:rPr>
              <a:t>the skills, confidence and tools to be emotionally resilient. </a:t>
            </a:r>
            <a:endParaRPr lang="en-US" sz="2800" dirty="0" smtClean="0">
              <a:latin typeface="Arial"/>
              <a:cs typeface="Arial"/>
            </a:endParaRPr>
          </a:p>
          <a:p>
            <a:pPr marL="342900" indent="-342900">
              <a:buFont typeface="Arial"/>
              <a:buChar char="•"/>
            </a:pPr>
            <a:endParaRPr lang="en-US" sz="2800" dirty="0">
              <a:latin typeface="Arial"/>
              <a:cs typeface="Arial"/>
            </a:endParaRPr>
          </a:p>
          <a:p>
            <a:pPr marL="342900" indent="-342900">
              <a:buFont typeface="Arial"/>
              <a:buChar char="•"/>
            </a:pPr>
            <a:r>
              <a:rPr lang="en-US" sz="2800" dirty="0" smtClean="0">
                <a:latin typeface="Arial"/>
                <a:cs typeface="Arial"/>
              </a:rPr>
              <a:t>We </a:t>
            </a:r>
            <a:r>
              <a:rPr lang="en-US" sz="2800" dirty="0">
                <a:latin typeface="Arial"/>
                <a:cs typeface="Arial"/>
              </a:rPr>
              <a:t>need </a:t>
            </a:r>
            <a:r>
              <a:rPr lang="en-US" sz="2800" dirty="0" smtClean="0">
                <a:latin typeface="Arial"/>
                <a:cs typeface="Arial"/>
              </a:rPr>
              <a:t>to intervene </a:t>
            </a:r>
            <a:r>
              <a:rPr lang="en-US" sz="2800" dirty="0">
                <a:latin typeface="Arial"/>
                <a:cs typeface="Arial"/>
              </a:rPr>
              <a:t>much earlier, addressing the seeds of distress before they take root</a:t>
            </a:r>
            <a:r>
              <a:rPr lang="en-US" sz="2800" dirty="0"/>
              <a:t>. </a:t>
            </a:r>
          </a:p>
        </p:txBody>
      </p:sp>
      <p:sp>
        <p:nvSpPr>
          <p:cNvPr id="5" name="TextBox 4"/>
          <p:cNvSpPr txBox="1"/>
          <p:nvPr/>
        </p:nvSpPr>
        <p:spPr>
          <a:xfrm>
            <a:off x="5370110" y="6422000"/>
            <a:ext cx="3845299" cy="369332"/>
          </a:xfrm>
          <a:prstGeom prst="rect">
            <a:avLst/>
          </a:prstGeom>
          <a:noFill/>
        </p:spPr>
        <p:txBody>
          <a:bodyPr wrap="none" rtlCol="0">
            <a:spAutoFit/>
          </a:bodyPr>
          <a:lstStyle/>
          <a:p>
            <a:r>
              <a:rPr lang="en-US" dirty="0" smtClean="0">
                <a:latin typeface="Arial"/>
                <a:cs typeface="Arial"/>
              </a:rPr>
              <a:t>National Assembly for Wales (2018)</a:t>
            </a:r>
            <a:endParaRPr lang="en-US" dirty="0">
              <a:latin typeface="Arial"/>
              <a:cs typeface="Arial"/>
            </a:endParaRPr>
          </a:p>
        </p:txBody>
      </p:sp>
    </p:spTree>
    <p:extLst>
      <p:ext uri="{BB962C8B-B14F-4D97-AF65-F5344CB8AC3E}">
        <p14:creationId xmlns:p14="http://schemas.microsoft.com/office/powerpoint/2010/main" val="68368776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6444"/>
            <a:ext cx="8229600" cy="1143000"/>
          </a:xfrm>
        </p:spPr>
        <p:txBody>
          <a:bodyPr>
            <a:normAutofit fontScale="90000"/>
          </a:bodyPr>
          <a:lstStyle/>
          <a:p>
            <a:r>
              <a:rPr lang="en-GB" dirty="0" smtClean="0">
                <a:latin typeface="Arial" panose="020B0604020202020204" pitchFamily="34" charset="0"/>
                <a:cs typeface="Arial" panose="020B0604020202020204" pitchFamily="34" charset="0"/>
              </a:rPr>
              <a:t>Mental health conditions affecting children</a:t>
            </a:r>
            <a:endParaRPr lang="en-GB" dirty="0">
              <a:latin typeface="Arial" panose="020B0604020202020204" pitchFamily="34" charset="0"/>
              <a:cs typeface="Arial" panose="020B0604020202020204" pitchFamily="34" charset="0"/>
            </a:endParaRPr>
          </a:p>
        </p:txBody>
      </p:sp>
      <p:sp>
        <p:nvSpPr>
          <p:cNvPr id="4" name="TextBox 3"/>
          <p:cNvSpPr txBox="1"/>
          <p:nvPr/>
        </p:nvSpPr>
        <p:spPr>
          <a:xfrm>
            <a:off x="128995" y="1176293"/>
            <a:ext cx="8886010" cy="6032421"/>
          </a:xfrm>
          <a:prstGeom prst="rect">
            <a:avLst/>
          </a:prstGeom>
          <a:noFill/>
        </p:spPr>
        <p:txBody>
          <a:bodyPr wrap="square" rtlCol="0">
            <a:spAutoFit/>
          </a:bodyPr>
          <a:lstStyle/>
          <a:p>
            <a:pPr marL="457200" indent="-457200">
              <a:buFont typeface="Arial" panose="020B0604020202020204" pitchFamily="34" charset="0"/>
              <a:buChar char="•"/>
            </a:pPr>
            <a:r>
              <a:rPr lang="en-GB" sz="3200" dirty="0" smtClean="0">
                <a:latin typeface="Arial" panose="020B0604020202020204" pitchFamily="34" charset="0"/>
                <a:cs typeface="Arial" panose="020B0604020202020204" pitchFamily="34" charset="0"/>
              </a:rPr>
              <a:t>Anxiety disorders</a:t>
            </a:r>
          </a:p>
          <a:p>
            <a:pPr marL="457200" indent="-457200">
              <a:buFont typeface="Arial" panose="020B0604020202020204" pitchFamily="34" charset="0"/>
              <a:buChar char="•"/>
            </a:pPr>
            <a:r>
              <a:rPr lang="en-GB" sz="3200" dirty="0" smtClean="0">
                <a:latin typeface="Arial" panose="020B0604020202020204" pitchFamily="34" charset="0"/>
                <a:cs typeface="Arial" panose="020B0604020202020204" pitchFamily="34" charset="0"/>
              </a:rPr>
              <a:t>Attention-deficit/hyperactivity disorder (ADHD)</a:t>
            </a:r>
          </a:p>
          <a:p>
            <a:pPr marL="457200" indent="-457200">
              <a:buFont typeface="Arial" panose="020B0604020202020204" pitchFamily="34" charset="0"/>
              <a:buChar char="•"/>
            </a:pPr>
            <a:r>
              <a:rPr lang="en-GB" sz="3200" dirty="0" smtClean="0">
                <a:latin typeface="Arial" panose="020B0604020202020204" pitchFamily="34" charset="0"/>
                <a:cs typeface="Arial" panose="020B0604020202020204" pitchFamily="34" charset="0"/>
              </a:rPr>
              <a:t>Autism spectrum disorder (ASD)</a:t>
            </a:r>
          </a:p>
          <a:p>
            <a:pPr marL="457200" indent="-457200">
              <a:buFont typeface="Arial" panose="020B0604020202020204" pitchFamily="34" charset="0"/>
              <a:buChar char="•"/>
            </a:pPr>
            <a:r>
              <a:rPr lang="en-GB" sz="3200" dirty="0" smtClean="0">
                <a:latin typeface="Arial" panose="020B0604020202020204" pitchFamily="34" charset="0"/>
                <a:cs typeface="Arial" panose="020B0604020202020204" pitchFamily="34" charset="0"/>
              </a:rPr>
              <a:t>Eating disorders</a:t>
            </a:r>
          </a:p>
          <a:p>
            <a:pPr marL="457200" indent="-457200">
              <a:buFont typeface="Arial" panose="020B0604020202020204" pitchFamily="34" charset="0"/>
              <a:buChar char="•"/>
            </a:pPr>
            <a:r>
              <a:rPr lang="en-GB" sz="3200" dirty="0" smtClean="0">
                <a:latin typeface="Arial" panose="020B0604020202020204" pitchFamily="34" charset="0"/>
                <a:cs typeface="Arial" panose="020B0604020202020204" pitchFamily="34" charset="0"/>
              </a:rPr>
              <a:t>Mood disorders</a:t>
            </a:r>
          </a:p>
          <a:p>
            <a:pPr marL="457200" indent="-457200">
              <a:buFont typeface="Arial" panose="020B0604020202020204" pitchFamily="34" charset="0"/>
              <a:buChar char="•"/>
            </a:pPr>
            <a:r>
              <a:rPr lang="en-GB" sz="3200" dirty="0" smtClean="0">
                <a:latin typeface="Arial" panose="020B0604020202020204" pitchFamily="34" charset="0"/>
                <a:cs typeface="Arial" panose="020B0604020202020204" pitchFamily="34" charset="0"/>
              </a:rPr>
              <a:t>Schizophrenia</a:t>
            </a:r>
          </a:p>
          <a:p>
            <a:endParaRPr lang="en-GB" sz="3200" dirty="0" smtClean="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Task</a:t>
            </a:r>
            <a:endParaRPr lang="en-GB" sz="2800" dirty="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Research one of these mental health conditions and consider the impact it would have on a child’s home/school daily life?</a:t>
            </a:r>
          </a:p>
          <a:p>
            <a:endParaRPr lang="en-GB" dirty="0"/>
          </a:p>
        </p:txBody>
      </p:sp>
    </p:spTree>
    <p:extLst>
      <p:ext uri="{BB962C8B-B14F-4D97-AF65-F5344CB8AC3E}">
        <p14:creationId xmlns:p14="http://schemas.microsoft.com/office/powerpoint/2010/main" val="290194717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43328" y="2590456"/>
            <a:ext cx="8502154" cy="523220"/>
          </a:xfrm>
          <a:prstGeom prst="rect">
            <a:avLst/>
          </a:prstGeom>
        </p:spPr>
        <p:txBody>
          <a:bodyPr wrap="square">
            <a:spAutoFit/>
          </a:bodyPr>
          <a:lstStyle/>
          <a:p>
            <a:r>
              <a:rPr lang="en-US" sz="2800" dirty="0">
                <a:latin typeface="Arial"/>
                <a:cs typeface="Arial"/>
                <a:hlinkClick r:id="rId2"/>
              </a:rPr>
              <a:t>https://www.youtube.com/watch?v=tJ5AT0_2N0s</a:t>
            </a:r>
            <a:endParaRPr lang="en-US" sz="2800" dirty="0">
              <a:latin typeface="Arial"/>
              <a:cs typeface="Arial"/>
            </a:endParaRPr>
          </a:p>
        </p:txBody>
      </p:sp>
      <p:sp>
        <p:nvSpPr>
          <p:cNvPr id="5" name="Rectangle 4"/>
          <p:cNvSpPr/>
          <p:nvPr/>
        </p:nvSpPr>
        <p:spPr>
          <a:xfrm>
            <a:off x="1152673" y="2092326"/>
            <a:ext cx="7270390" cy="523220"/>
          </a:xfrm>
          <a:prstGeom prst="rect">
            <a:avLst/>
          </a:prstGeom>
        </p:spPr>
        <p:txBody>
          <a:bodyPr wrap="none">
            <a:spAutoFit/>
          </a:bodyPr>
          <a:lstStyle/>
          <a:p>
            <a:r>
              <a:rPr lang="en-US" sz="2800" dirty="0">
                <a:latin typeface="Arial"/>
                <a:cs typeface="Arial"/>
              </a:rPr>
              <a:t>What about the kids? Kids talk mental health</a:t>
            </a:r>
          </a:p>
        </p:txBody>
      </p:sp>
    </p:spTree>
    <p:extLst>
      <p:ext uri="{BB962C8B-B14F-4D97-AF65-F5344CB8AC3E}">
        <p14:creationId xmlns:p14="http://schemas.microsoft.com/office/powerpoint/2010/main" val="5316248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05273" y="508094"/>
            <a:ext cx="8938727" cy="4154983"/>
          </a:xfrm>
          <a:prstGeom prst="rect">
            <a:avLst/>
          </a:prstGeom>
        </p:spPr>
        <p:txBody>
          <a:bodyPr wrap="square">
            <a:spAutoFit/>
          </a:bodyPr>
          <a:lstStyle/>
          <a:p>
            <a:pPr algn="ctr"/>
            <a:r>
              <a:rPr lang="en-GB" sz="3600" b="1" dirty="0" smtClean="0">
                <a:latin typeface="Arial"/>
                <a:cs typeface="Arial"/>
              </a:rPr>
              <a:t>Well-being of Future Generations Wales Act (2015)</a:t>
            </a:r>
          </a:p>
          <a:p>
            <a:endParaRPr lang="en-GB" sz="3200" dirty="0">
              <a:latin typeface="Arial" panose="020B0604020202020204" pitchFamily="34" charset="0"/>
              <a:cs typeface="Arial" panose="020B0604020202020204" pitchFamily="34" charset="0"/>
            </a:endParaRPr>
          </a:p>
          <a:p>
            <a:r>
              <a:rPr lang="en-GB" sz="3200" dirty="0" smtClean="0">
                <a:latin typeface="Arial" panose="020B0604020202020204" pitchFamily="34" charset="0"/>
                <a:cs typeface="Arial" panose="020B0604020202020204" pitchFamily="34" charset="0"/>
              </a:rPr>
              <a:t>Wales is one of the first countries to introduce a law like this. The Act says that 44 public bodies, such as Local Authorities, the NHS, Fire and Rescue and others, must work together towards seven well-being goals. </a:t>
            </a:r>
            <a:endParaRPr lang="en-GB" sz="3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418272921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04800" y="203200"/>
            <a:ext cx="8669867" cy="6001642"/>
          </a:xfrm>
          <a:prstGeom prst="rect">
            <a:avLst/>
          </a:prstGeom>
        </p:spPr>
        <p:txBody>
          <a:bodyPr wrap="square">
            <a:spAutoFit/>
          </a:bodyPr>
          <a:lstStyle/>
          <a:p>
            <a:endParaRPr lang="en-GB" sz="3200" dirty="0">
              <a:latin typeface="Arial" panose="020B0604020202020204" pitchFamily="34" charset="0"/>
              <a:cs typeface="Arial" panose="020B0604020202020204" pitchFamily="34" charset="0"/>
            </a:endParaRPr>
          </a:p>
          <a:p>
            <a:r>
              <a:rPr lang="en-GB" sz="3200" dirty="0" smtClean="0">
                <a:latin typeface="Arial" panose="020B0604020202020204" pitchFamily="34" charset="0"/>
                <a:cs typeface="Arial" panose="020B0604020202020204" pitchFamily="34" charset="0"/>
              </a:rPr>
              <a:t>The </a:t>
            </a:r>
            <a:r>
              <a:rPr lang="en-GB" sz="3200" dirty="0">
                <a:latin typeface="Arial" panose="020B0604020202020204" pitchFamily="34" charset="0"/>
                <a:cs typeface="Arial" panose="020B0604020202020204" pitchFamily="34" charset="0"/>
              </a:rPr>
              <a:t>seven well-being goals</a:t>
            </a:r>
            <a:r>
              <a:rPr lang="en-GB" sz="3200" dirty="0" smtClean="0">
                <a:latin typeface="Arial" panose="020B0604020202020204" pitchFamily="34" charset="0"/>
                <a:cs typeface="Arial" panose="020B0604020202020204" pitchFamily="34" charset="0"/>
              </a:rPr>
              <a:t>:</a:t>
            </a:r>
            <a:endParaRPr lang="en-GB" sz="3200" dirty="0">
              <a:latin typeface="Arial" panose="020B0604020202020204" pitchFamily="34" charset="0"/>
              <a:cs typeface="Arial" panose="020B0604020202020204" pitchFamily="34" charset="0"/>
            </a:endParaRPr>
          </a:p>
          <a:p>
            <a:endParaRPr lang="en-GB" sz="32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3200" dirty="0">
                <a:latin typeface="Arial" panose="020B0604020202020204" pitchFamily="34" charset="0"/>
                <a:cs typeface="Arial" panose="020B0604020202020204" pitchFamily="34" charset="0"/>
              </a:rPr>
              <a:t>A </a:t>
            </a:r>
            <a:r>
              <a:rPr lang="en-GB" sz="3200" b="1" dirty="0">
                <a:latin typeface="Arial" panose="020B0604020202020204" pitchFamily="34" charset="0"/>
                <a:cs typeface="Arial" panose="020B0604020202020204" pitchFamily="34" charset="0"/>
              </a:rPr>
              <a:t>prosperous</a:t>
            </a:r>
            <a:r>
              <a:rPr lang="en-GB" sz="3200" dirty="0">
                <a:latin typeface="Arial" panose="020B0604020202020204" pitchFamily="34" charset="0"/>
                <a:cs typeface="Arial" panose="020B0604020202020204" pitchFamily="34" charset="0"/>
              </a:rPr>
              <a:t> Wales – where everyone has jobs and there is no poverty. </a:t>
            </a:r>
          </a:p>
          <a:p>
            <a:pPr marL="342900" indent="-342900">
              <a:buFont typeface="Arial" panose="020B0604020202020204" pitchFamily="34" charset="0"/>
              <a:buChar char="•"/>
            </a:pPr>
            <a:endParaRPr lang="en-GB" sz="32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3200" dirty="0">
                <a:latin typeface="Arial" panose="020B0604020202020204" pitchFamily="34" charset="0"/>
                <a:cs typeface="Arial" panose="020B0604020202020204" pitchFamily="34" charset="0"/>
              </a:rPr>
              <a:t>A </a:t>
            </a:r>
            <a:r>
              <a:rPr lang="en-GB" sz="3200" b="1" dirty="0">
                <a:latin typeface="Arial" panose="020B0604020202020204" pitchFamily="34" charset="0"/>
                <a:cs typeface="Arial" panose="020B0604020202020204" pitchFamily="34" charset="0"/>
              </a:rPr>
              <a:t>resilient</a:t>
            </a:r>
            <a:r>
              <a:rPr lang="en-GB" sz="3200" dirty="0">
                <a:latin typeface="Arial" panose="020B0604020202020204" pitchFamily="34" charset="0"/>
                <a:cs typeface="Arial" panose="020B0604020202020204" pitchFamily="34" charset="0"/>
              </a:rPr>
              <a:t> Wales – where we’re prepared for things like floods. </a:t>
            </a:r>
          </a:p>
          <a:p>
            <a:pPr marL="342900" indent="-342900">
              <a:buFont typeface="Arial" panose="020B0604020202020204" pitchFamily="34" charset="0"/>
              <a:buChar char="•"/>
            </a:pPr>
            <a:endParaRPr lang="en-GB" sz="3200" dirty="0">
              <a:latin typeface="Arial" panose="020B0604020202020204" pitchFamily="34" charset="0"/>
              <a:cs typeface="Arial" panose="020B0604020202020204" pitchFamily="34" charset="0"/>
            </a:endParaRPr>
          </a:p>
          <a:p>
            <a:pPr marL="342900" indent="-342900">
              <a:buFont typeface="Arial" panose="020B0604020202020204" pitchFamily="34" charset="0"/>
              <a:buChar char="•"/>
            </a:pPr>
            <a:r>
              <a:rPr lang="en-GB" sz="3200" dirty="0">
                <a:latin typeface="Arial" panose="020B0604020202020204" pitchFamily="34" charset="0"/>
                <a:cs typeface="Arial" panose="020B0604020202020204" pitchFamily="34" charset="0"/>
              </a:rPr>
              <a:t>A </a:t>
            </a:r>
            <a:r>
              <a:rPr lang="en-GB" sz="3200" b="1" dirty="0">
                <a:latin typeface="Arial" panose="020B0604020202020204" pitchFamily="34" charset="0"/>
                <a:cs typeface="Arial" panose="020B0604020202020204" pitchFamily="34" charset="0"/>
              </a:rPr>
              <a:t>healthier</a:t>
            </a:r>
            <a:r>
              <a:rPr lang="en-GB" sz="3200" dirty="0">
                <a:latin typeface="Arial" panose="020B0604020202020204" pitchFamily="34" charset="0"/>
                <a:cs typeface="Arial" panose="020B0604020202020204" pitchFamily="34" charset="0"/>
              </a:rPr>
              <a:t> Wales – where everyone is healthier and are able to see the doctor when they need to. </a:t>
            </a:r>
          </a:p>
        </p:txBody>
      </p:sp>
    </p:spTree>
    <p:extLst>
      <p:ext uri="{BB962C8B-B14F-4D97-AF65-F5344CB8AC3E}">
        <p14:creationId xmlns:p14="http://schemas.microsoft.com/office/powerpoint/2010/main" val="249311158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642" y="338607"/>
            <a:ext cx="8770775" cy="5693865"/>
          </a:xfrm>
          <a:prstGeom prst="rect">
            <a:avLst/>
          </a:prstGeom>
        </p:spPr>
        <p:txBody>
          <a:bodyPr wrap="square">
            <a:spAutoFit/>
          </a:bodyPr>
          <a:lstStyle/>
          <a:p>
            <a:r>
              <a:rPr lang="en-GB" sz="2800" dirty="0" smtClean="0">
                <a:latin typeface="Arial" panose="020B0604020202020204" pitchFamily="34" charset="0"/>
                <a:cs typeface="Arial" panose="020B0604020202020204" pitchFamily="34" charset="0"/>
              </a:rPr>
              <a:t>Continued…</a:t>
            </a:r>
          </a:p>
          <a:p>
            <a:endParaRPr lang="en-GB" sz="24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smtClean="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more equal </a:t>
            </a:r>
            <a:r>
              <a:rPr lang="en-GB" sz="2400" dirty="0">
                <a:latin typeface="Arial" panose="020B0604020202020204" pitchFamily="34" charset="0"/>
                <a:cs typeface="Arial" panose="020B0604020202020204" pitchFamily="34" charset="0"/>
              </a:rPr>
              <a:t>Wales – where everyone has an equal chance whatever their background. </a:t>
            </a: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A Wales of </a:t>
            </a:r>
            <a:r>
              <a:rPr lang="en-GB" sz="2400" b="1" dirty="0">
                <a:latin typeface="Arial" panose="020B0604020202020204" pitchFamily="34" charset="0"/>
                <a:cs typeface="Arial" panose="020B0604020202020204" pitchFamily="34" charset="0"/>
              </a:rPr>
              <a:t>cohesive Communities </a:t>
            </a:r>
            <a:r>
              <a:rPr lang="en-GB" sz="2400" dirty="0">
                <a:latin typeface="Arial" panose="020B0604020202020204" pitchFamily="34" charset="0"/>
                <a:cs typeface="Arial" panose="020B0604020202020204" pitchFamily="34" charset="0"/>
              </a:rPr>
              <a:t>– where Communities can live happily together. </a:t>
            </a: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A Wales of </a:t>
            </a:r>
            <a:r>
              <a:rPr lang="en-GB" sz="2400" b="1" dirty="0">
                <a:latin typeface="Arial" panose="020B0604020202020204" pitchFamily="34" charset="0"/>
                <a:cs typeface="Arial" panose="020B0604020202020204" pitchFamily="34" charset="0"/>
              </a:rPr>
              <a:t>vibrant culture and thriving Welsh language </a:t>
            </a:r>
            <a:r>
              <a:rPr lang="en-GB" sz="2400" dirty="0">
                <a:latin typeface="Arial" panose="020B0604020202020204" pitchFamily="34" charset="0"/>
                <a:cs typeface="Arial" panose="020B0604020202020204" pitchFamily="34" charset="0"/>
              </a:rPr>
              <a:t>– where we have lots of opportunities to do different things and where lots of people can speak Welsh. </a:t>
            </a:r>
          </a:p>
          <a:p>
            <a:pPr marL="285750" indent="-285750">
              <a:buFont typeface="Arial" panose="020B0604020202020204" pitchFamily="34" charset="0"/>
              <a:buChar char="•"/>
            </a:pPr>
            <a:endParaRPr lang="en-GB" sz="24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400" dirty="0">
                <a:latin typeface="Arial" panose="020B0604020202020204" pitchFamily="34" charset="0"/>
                <a:cs typeface="Arial" panose="020B0604020202020204" pitchFamily="34" charset="0"/>
              </a:rPr>
              <a:t>A </a:t>
            </a:r>
            <a:r>
              <a:rPr lang="en-GB" sz="2400" b="1" dirty="0">
                <a:latin typeface="Arial" panose="020B0604020202020204" pitchFamily="34" charset="0"/>
                <a:cs typeface="Arial" panose="020B0604020202020204" pitchFamily="34" charset="0"/>
              </a:rPr>
              <a:t>globally responsible </a:t>
            </a:r>
            <a:r>
              <a:rPr lang="en-GB" sz="2400" dirty="0">
                <a:latin typeface="Arial" panose="020B0604020202020204" pitchFamily="34" charset="0"/>
                <a:cs typeface="Arial" panose="020B0604020202020204" pitchFamily="34" charset="0"/>
              </a:rPr>
              <a:t>Wales – where we look after the environment and think about other people around the World.</a:t>
            </a:r>
          </a:p>
        </p:txBody>
      </p:sp>
      <p:sp>
        <p:nvSpPr>
          <p:cNvPr id="5" name="TextBox 4"/>
          <p:cNvSpPr txBox="1"/>
          <p:nvPr/>
        </p:nvSpPr>
        <p:spPr>
          <a:xfrm>
            <a:off x="2919332" y="6364348"/>
            <a:ext cx="6442430" cy="369332"/>
          </a:xfrm>
          <a:prstGeom prst="rect">
            <a:avLst/>
          </a:prstGeom>
          <a:noFill/>
        </p:spPr>
        <p:txBody>
          <a:bodyPr wrap="square" rtlCol="0">
            <a:spAutoFit/>
          </a:bodyPr>
          <a:lstStyle/>
          <a:p>
            <a:r>
              <a:rPr lang="en-GB" dirty="0" smtClean="0">
                <a:latin typeface="Arial"/>
                <a:cs typeface="Arial"/>
              </a:rPr>
              <a:t>Future Generations Commissioner for Wales (2018)</a:t>
            </a:r>
            <a:endParaRPr lang="en-GB" dirty="0">
              <a:latin typeface="Arial"/>
              <a:cs typeface="Arial"/>
            </a:endParaRPr>
          </a:p>
        </p:txBody>
      </p:sp>
    </p:spTree>
    <p:extLst>
      <p:ext uri="{BB962C8B-B14F-4D97-AF65-F5344CB8AC3E}">
        <p14:creationId xmlns:p14="http://schemas.microsoft.com/office/powerpoint/2010/main" val="302615505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latin typeface="Arial"/>
                <a:cs typeface="Arial"/>
              </a:rPr>
              <a:t>Donaldson-Successful Futures (2015)</a:t>
            </a:r>
            <a:endParaRPr lang="en-US" dirty="0">
              <a:latin typeface="Arial"/>
              <a:cs typeface="Arial"/>
            </a:endParaRPr>
          </a:p>
        </p:txBody>
      </p:sp>
    </p:spTree>
    <p:extLst>
      <p:ext uri="{BB962C8B-B14F-4D97-AF65-F5344CB8AC3E}">
        <p14:creationId xmlns:p14="http://schemas.microsoft.com/office/powerpoint/2010/main" val="141628954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07474" y="1055483"/>
            <a:ext cx="7847263" cy="5632312"/>
          </a:xfrm>
          <a:prstGeom prst="rect">
            <a:avLst/>
          </a:prstGeom>
        </p:spPr>
        <p:txBody>
          <a:bodyPr wrap="square">
            <a:spAutoFit/>
          </a:bodyPr>
          <a:lstStyle/>
          <a:p>
            <a:r>
              <a:rPr lang="en-US" b="1" dirty="0" smtClean="0"/>
              <a:t>healthy, confident individuals who</a:t>
            </a:r>
            <a:r>
              <a:rPr lang="en-US" dirty="0" smtClean="0"/>
              <a:t>:</a:t>
            </a:r>
          </a:p>
          <a:p>
            <a:r>
              <a:rPr lang="en-US" dirty="0" smtClean="0"/>
              <a:t>› have secure values and are establishing</a:t>
            </a:r>
          </a:p>
          <a:p>
            <a:r>
              <a:rPr lang="en-US" dirty="0" smtClean="0"/>
              <a:t> their spiritual and ethical beliefs</a:t>
            </a:r>
          </a:p>
          <a:p>
            <a:r>
              <a:rPr lang="en-US" dirty="0" smtClean="0"/>
              <a:t>› are building their mental and emotional well-being</a:t>
            </a:r>
          </a:p>
          <a:p>
            <a:r>
              <a:rPr lang="en-US" dirty="0" smtClean="0"/>
              <a:t> by developing confidence, resilience and empathy</a:t>
            </a:r>
          </a:p>
          <a:p>
            <a:r>
              <a:rPr lang="en-US" dirty="0" smtClean="0"/>
              <a:t>› apply knowledge about the impact of diet and exercise</a:t>
            </a:r>
          </a:p>
          <a:p>
            <a:r>
              <a:rPr lang="en-US" dirty="0" smtClean="0"/>
              <a:t> on physical and mental health in their daily lives</a:t>
            </a:r>
          </a:p>
          <a:p>
            <a:r>
              <a:rPr lang="en-US" dirty="0" smtClean="0"/>
              <a:t>› know how to find the information and support to</a:t>
            </a:r>
          </a:p>
          <a:p>
            <a:r>
              <a:rPr lang="en-US" dirty="0" smtClean="0"/>
              <a:t> keep safe and well</a:t>
            </a:r>
          </a:p>
          <a:p>
            <a:r>
              <a:rPr lang="en-US" dirty="0" smtClean="0"/>
              <a:t>› take part in physical activity</a:t>
            </a:r>
          </a:p>
          <a:p>
            <a:r>
              <a:rPr lang="en-US" dirty="0" smtClean="0"/>
              <a:t>› take measured decisions about lifestyle and</a:t>
            </a:r>
          </a:p>
          <a:p>
            <a:r>
              <a:rPr lang="en-US" dirty="0" smtClean="0"/>
              <a:t> manage risk</a:t>
            </a:r>
          </a:p>
          <a:p>
            <a:r>
              <a:rPr lang="en-US" dirty="0" smtClean="0"/>
              <a:t>› have the confidence to participate in performance</a:t>
            </a:r>
          </a:p>
          <a:p>
            <a:r>
              <a:rPr lang="en-US" dirty="0" smtClean="0"/>
              <a:t>› form positive relationships based upon trust and</a:t>
            </a:r>
          </a:p>
          <a:p>
            <a:r>
              <a:rPr lang="en-US" dirty="0" smtClean="0"/>
              <a:t> mutual respect</a:t>
            </a:r>
          </a:p>
          <a:p>
            <a:r>
              <a:rPr lang="en-US" dirty="0" smtClean="0"/>
              <a:t>› face and overcome challenge</a:t>
            </a:r>
          </a:p>
          <a:p>
            <a:r>
              <a:rPr lang="en-US" dirty="0" smtClean="0"/>
              <a:t>› have the skills and knowledge to manage everyday</a:t>
            </a:r>
          </a:p>
          <a:p>
            <a:r>
              <a:rPr lang="en-US" dirty="0" smtClean="0"/>
              <a:t> life as independently as they can</a:t>
            </a:r>
          </a:p>
          <a:p>
            <a:r>
              <a:rPr lang="en-US" dirty="0" smtClean="0"/>
              <a:t>and are ready to lead fulfilling lives as</a:t>
            </a:r>
          </a:p>
          <a:p>
            <a:r>
              <a:rPr lang="en-US" dirty="0" smtClean="0"/>
              <a:t>valued members of society.</a:t>
            </a:r>
            <a:endParaRPr lang="en-US" dirty="0"/>
          </a:p>
        </p:txBody>
      </p:sp>
      <p:sp>
        <p:nvSpPr>
          <p:cNvPr id="6" name="TextBox 5"/>
          <p:cNvSpPr txBox="1"/>
          <p:nvPr/>
        </p:nvSpPr>
        <p:spPr>
          <a:xfrm>
            <a:off x="1122947" y="467895"/>
            <a:ext cx="4669217" cy="369332"/>
          </a:xfrm>
          <a:prstGeom prst="rect">
            <a:avLst/>
          </a:prstGeom>
          <a:noFill/>
        </p:spPr>
        <p:txBody>
          <a:bodyPr wrap="none" rtlCol="0">
            <a:spAutoFit/>
          </a:bodyPr>
          <a:lstStyle/>
          <a:p>
            <a:r>
              <a:rPr lang="en-US" dirty="0" smtClean="0"/>
              <a:t>One of the four purposes of the new curriculum </a:t>
            </a:r>
            <a:endParaRPr lang="en-US" dirty="0"/>
          </a:p>
        </p:txBody>
      </p:sp>
      <p:pic>
        <p:nvPicPr>
          <p:cNvPr id="7" name="Picture 6"/>
          <p:cNvPicPr>
            <a:picLocks noChangeAspect="1"/>
          </p:cNvPicPr>
          <p:nvPr/>
        </p:nvPicPr>
        <p:blipFill>
          <a:blip r:embed="rId2"/>
          <a:stretch>
            <a:fillRect/>
          </a:stretch>
        </p:blipFill>
        <p:spPr>
          <a:xfrm>
            <a:off x="0" y="0"/>
            <a:ext cx="9144000" cy="6858000"/>
          </a:xfrm>
          <a:prstGeom prst="rect">
            <a:avLst/>
          </a:prstGeom>
        </p:spPr>
      </p:pic>
    </p:spTree>
    <p:extLst>
      <p:ext uri="{BB962C8B-B14F-4D97-AF65-F5344CB8AC3E}">
        <p14:creationId xmlns:p14="http://schemas.microsoft.com/office/powerpoint/2010/main" val="426756770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60420" y="581527"/>
            <a:ext cx="8702843" cy="4585871"/>
          </a:xfrm>
          <a:prstGeom prst="rect">
            <a:avLst/>
          </a:prstGeom>
        </p:spPr>
        <p:txBody>
          <a:bodyPr wrap="square">
            <a:spAutoFit/>
          </a:bodyPr>
          <a:lstStyle/>
          <a:p>
            <a:r>
              <a:rPr lang="en-US" sz="3200" dirty="0" smtClean="0">
                <a:latin typeface="Arial"/>
                <a:cs typeface="Arial"/>
              </a:rPr>
              <a:t>The six Areas of Learning and Experience recommended by the Donaldson Review are:</a:t>
            </a:r>
          </a:p>
          <a:p>
            <a:endParaRPr lang="en-US" sz="3200" dirty="0" smtClean="0">
              <a:latin typeface="Arial"/>
              <a:cs typeface="Arial"/>
            </a:endParaRPr>
          </a:p>
          <a:p>
            <a:pPr marL="514350" indent="-514350">
              <a:buFont typeface="+mj-lt"/>
              <a:buAutoNum type="arabicPeriod"/>
            </a:pPr>
            <a:r>
              <a:rPr lang="en-US" sz="3200" dirty="0" smtClean="0">
                <a:latin typeface="Arial"/>
                <a:cs typeface="Arial"/>
              </a:rPr>
              <a:t>Expressive Arts</a:t>
            </a:r>
          </a:p>
          <a:p>
            <a:pPr marL="514350" indent="-514350">
              <a:buFont typeface="+mj-lt"/>
              <a:buAutoNum type="arabicPeriod"/>
            </a:pPr>
            <a:r>
              <a:rPr lang="en-US" sz="3600" b="1" dirty="0" smtClean="0">
                <a:latin typeface="Arial"/>
                <a:cs typeface="Arial"/>
              </a:rPr>
              <a:t>Health and Well-being</a:t>
            </a:r>
          </a:p>
          <a:p>
            <a:pPr marL="514350" indent="-514350">
              <a:buFont typeface="+mj-lt"/>
              <a:buAutoNum type="arabicPeriod"/>
            </a:pPr>
            <a:r>
              <a:rPr lang="en-US" sz="3200" dirty="0" smtClean="0">
                <a:latin typeface="Arial"/>
                <a:cs typeface="Arial"/>
              </a:rPr>
              <a:t>Humanities</a:t>
            </a:r>
          </a:p>
          <a:p>
            <a:pPr marL="514350" indent="-514350">
              <a:buFont typeface="+mj-lt"/>
              <a:buAutoNum type="arabicPeriod"/>
            </a:pPr>
            <a:r>
              <a:rPr lang="en-US" sz="3200" dirty="0" smtClean="0">
                <a:latin typeface="Arial"/>
                <a:cs typeface="Arial"/>
              </a:rPr>
              <a:t>Languages, Literacy and Communication</a:t>
            </a:r>
          </a:p>
          <a:p>
            <a:pPr marL="514350" indent="-514350">
              <a:buFont typeface="+mj-lt"/>
              <a:buAutoNum type="arabicPeriod"/>
            </a:pPr>
            <a:r>
              <a:rPr lang="en-US" sz="3200" dirty="0" smtClean="0">
                <a:latin typeface="Arial"/>
                <a:cs typeface="Arial"/>
              </a:rPr>
              <a:t>Mathematics and Numeracy</a:t>
            </a:r>
          </a:p>
          <a:p>
            <a:pPr marL="514350" indent="-514350">
              <a:buFont typeface="+mj-lt"/>
              <a:buAutoNum type="arabicPeriod"/>
            </a:pPr>
            <a:r>
              <a:rPr lang="en-US" sz="3200" dirty="0" smtClean="0">
                <a:latin typeface="Arial"/>
                <a:cs typeface="Arial"/>
              </a:rPr>
              <a:t>Science and Technology</a:t>
            </a:r>
            <a:endParaRPr lang="en-US" sz="3200" dirty="0">
              <a:latin typeface="Arial"/>
              <a:cs typeface="Arial"/>
            </a:endParaRPr>
          </a:p>
        </p:txBody>
      </p:sp>
    </p:spTree>
    <p:extLst>
      <p:ext uri="{BB962C8B-B14F-4D97-AF65-F5344CB8AC3E}">
        <p14:creationId xmlns:p14="http://schemas.microsoft.com/office/powerpoint/2010/main" val="2315871478"/>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0630" y="363207"/>
            <a:ext cx="8676107" cy="5016757"/>
          </a:xfrm>
          <a:prstGeom prst="rect">
            <a:avLst/>
          </a:prstGeom>
        </p:spPr>
        <p:txBody>
          <a:bodyPr wrap="square">
            <a:spAutoFit/>
          </a:bodyPr>
          <a:lstStyle/>
          <a:p>
            <a:r>
              <a:rPr lang="en-US" sz="3200" dirty="0" smtClean="0">
                <a:latin typeface="Arial"/>
                <a:cs typeface="Arial"/>
              </a:rPr>
              <a:t>The Welsh Government (2018, p.16) states:</a:t>
            </a:r>
          </a:p>
          <a:p>
            <a:endParaRPr lang="en-US" sz="3200" dirty="0" smtClean="0">
              <a:latin typeface="Arial"/>
              <a:cs typeface="Arial"/>
            </a:endParaRPr>
          </a:p>
          <a:p>
            <a:r>
              <a:rPr lang="en-US" sz="3200" dirty="0" smtClean="0">
                <a:latin typeface="Arial"/>
                <a:cs typeface="Arial"/>
              </a:rPr>
              <a:t>“The whole approach to developing young people aged 3 to 16 will change. The new curriculum will have more emphasis on equipping</a:t>
            </a:r>
            <a:r>
              <a:rPr lang="en-US" sz="3200" dirty="0">
                <a:latin typeface="Arial"/>
                <a:cs typeface="Arial"/>
              </a:rPr>
              <a:t> </a:t>
            </a:r>
            <a:r>
              <a:rPr lang="en-US" sz="3200" dirty="0" smtClean="0">
                <a:latin typeface="Arial"/>
                <a:cs typeface="Arial"/>
              </a:rPr>
              <a:t>young people for life. It will build their ability to learn new skills and apply their subject knowledge more positively and creatively. As the world changes, they will be more able to adapt positively.”</a:t>
            </a:r>
            <a:endParaRPr lang="en-US" sz="3200" dirty="0">
              <a:latin typeface="Arial"/>
              <a:cs typeface="Arial"/>
            </a:endParaRPr>
          </a:p>
        </p:txBody>
      </p:sp>
      <p:sp>
        <p:nvSpPr>
          <p:cNvPr id="5" name="TextBox 4"/>
          <p:cNvSpPr txBox="1"/>
          <p:nvPr/>
        </p:nvSpPr>
        <p:spPr>
          <a:xfrm>
            <a:off x="4646868" y="6364849"/>
            <a:ext cx="4269869" cy="369332"/>
          </a:xfrm>
          <a:prstGeom prst="rect">
            <a:avLst/>
          </a:prstGeom>
          <a:noFill/>
        </p:spPr>
        <p:txBody>
          <a:bodyPr wrap="square" rtlCol="0">
            <a:spAutoFit/>
          </a:bodyPr>
          <a:lstStyle/>
          <a:p>
            <a:r>
              <a:rPr lang="en-US" dirty="0" smtClean="0">
                <a:latin typeface="Arial"/>
                <a:cs typeface="Arial"/>
              </a:rPr>
              <a:t> National Assembly for Wales (2018) </a:t>
            </a:r>
            <a:endParaRPr lang="en-US" dirty="0">
              <a:latin typeface="Arial"/>
              <a:cs typeface="Arial"/>
            </a:endParaRPr>
          </a:p>
        </p:txBody>
      </p:sp>
    </p:spTree>
    <p:extLst>
      <p:ext uri="{BB962C8B-B14F-4D97-AF65-F5344CB8AC3E}">
        <p14:creationId xmlns:p14="http://schemas.microsoft.com/office/powerpoint/2010/main" val="2032000147"/>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44397"/>
            <a:ext cx="9144000" cy="767290"/>
          </a:xfrm>
        </p:spPr>
        <p:txBody>
          <a:bodyPr>
            <a:normAutofit fontScale="90000"/>
          </a:bodyPr>
          <a:lstStyle/>
          <a:p>
            <a:r>
              <a:rPr lang="en-US" sz="3600" dirty="0" smtClean="0">
                <a:latin typeface="Arial"/>
                <a:cs typeface="Arial"/>
              </a:rPr>
              <a:t>In groups choose one of the following news articles to review and discuss</a:t>
            </a:r>
            <a:endParaRPr lang="en-US" sz="3600" dirty="0">
              <a:latin typeface="Arial"/>
              <a:cs typeface="Arial"/>
            </a:endParaRPr>
          </a:p>
        </p:txBody>
      </p:sp>
      <p:sp>
        <p:nvSpPr>
          <p:cNvPr id="4" name="Rectangle 3"/>
          <p:cNvSpPr/>
          <p:nvPr/>
        </p:nvSpPr>
        <p:spPr>
          <a:xfrm>
            <a:off x="620013" y="2635763"/>
            <a:ext cx="6603604" cy="400110"/>
          </a:xfrm>
          <a:prstGeom prst="rect">
            <a:avLst/>
          </a:prstGeom>
        </p:spPr>
        <p:txBody>
          <a:bodyPr wrap="square">
            <a:spAutoFit/>
          </a:bodyPr>
          <a:lstStyle/>
          <a:p>
            <a:r>
              <a:rPr lang="en-US" sz="2000" dirty="0">
                <a:latin typeface="Arial"/>
                <a:cs typeface="Arial"/>
                <a:hlinkClick r:id="rId2"/>
              </a:rPr>
              <a:t>https://www.bbc.co.uk/news/uk-wales-43894892</a:t>
            </a:r>
            <a:endParaRPr lang="en-US" sz="2000" dirty="0">
              <a:latin typeface="Arial"/>
              <a:cs typeface="Arial"/>
            </a:endParaRPr>
          </a:p>
        </p:txBody>
      </p:sp>
      <p:sp>
        <p:nvSpPr>
          <p:cNvPr id="5" name="Rectangle 4"/>
          <p:cNvSpPr/>
          <p:nvPr/>
        </p:nvSpPr>
        <p:spPr>
          <a:xfrm>
            <a:off x="620013" y="2314595"/>
            <a:ext cx="6831542" cy="369332"/>
          </a:xfrm>
          <a:prstGeom prst="rect">
            <a:avLst/>
          </a:prstGeom>
        </p:spPr>
        <p:txBody>
          <a:bodyPr wrap="square">
            <a:spAutoFit/>
          </a:bodyPr>
          <a:lstStyle/>
          <a:p>
            <a:r>
              <a:rPr lang="en-US" dirty="0">
                <a:latin typeface="Arial"/>
                <a:cs typeface="Arial"/>
              </a:rPr>
              <a:t>Child mental health 'must be national priority' in Wales</a:t>
            </a:r>
          </a:p>
        </p:txBody>
      </p:sp>
      <p:sp>
        <p:nvSpPr>
          <p:cNvPr id="6" name="Rectangle 5"/>
          <p:cNvSpPr/>
          <p:nvPr/>
        </p:nvSpPr>
        <p:spPr>
          <a:xfrm>
            <a:off x="620013" y="3488017"/>
            <a:ext cx="6413520" cy="646331"/>
          </a:xfrm>
          <a:prstGeom prst="rect">
            <a:avLst/>
          </a:prstGeom>
        </p:spPr>
        <p:txBody>
          <a:bodyPr wrap="square">
            <a:spAutoFit/>
          </a:bodyPr>
          <a:lstStyle/>
          <a:p>
            <a:r>
              <a:rPr lang="en-US" dirty="0">
                <a:latin typeface="Arial"/>
                <a:cs typeface="Arial"/>
              </a:rPr>
              <a:t>Children as young as six self-harming in Wales </a:t>
            </a:r>
            <a:r>
              <a:rPr lang="en-US" dirty="0" smtClean="0">
                <a:latin typeface="Arial"/>
                <a:cs typeface="Arial"/>
              </a:rPr>
              <a:t>schools</a:t>
            </a:r>
          </a:p>
          <a:p>
            <a:r>
              <a:rPr lang="en-US" dirty="0" smtClean="0">
                <a:latin typeface="Arial"/>
                <a:cs typeface="Arial"/>
                <a:hlinkClick r:id="rId3"/>
              </a:rPr>
              <a:t>https://www.bbc.co.uk/news/uk-wales-41267915</a:t>
            </a:r>
            <a:endParaRPr lang="en-US" dirty="0">
              <a:latin typeface="Arial"/>
              <a:cs typeface="Arial"/>
            </a:endParaRPr>
          </a:p>
        </p:txBody>
      </p:sp>
      <p:sp>
        <p:nvSpPr>
          <p:cNvPr id="8" name="Rectangle 7"/>
          <p:cNvSpPr/>
          <p:nvPr/>
        </p:nvSpPr>
        <p:spPr>
          <a:xfrm>
            <a:off x="620013" y="4918039"/>
            <a:ext cx="7914963" cy="369332"/>
          </a:xfrm>
          <a:prstGeom prst="rect">
            <a:avLst/>
          </a:prstGeom>
        </p:spPr>
        <p:txBody>
          <a:bodyPr wrap="square">
            <a:spAutoFit/>
          </a:bodyPr>
          <a:lstStyle/>
          <a:p>
            <a:r>
              <a:rPr lang="en-US" dirty="0" smtClean="0">
                <a:latin typeface="Arial"/>
                <a:cs typeface="Arial"/>
                <a:hlinkClick r:id="rId4"/>
              </a:rPr>
              <a:t>https://www.bbc.co.uk/news/uk-wales-42622297</a:t>
            </a:r>
            <a:endParaRPr lang="en-US" dirty="0">
              <a:latin typeface="Arial"/>
              <a:cs typeface="Arial"/>
            </a:endParaRPr>
          </a:p>
        </p:txBody>
      </p:sp>
      <p:sp>
        <p:nvSpPr>
          <p:cNvPr id="9" name="Rectangle 8"/>
          <p:cNvSpPr/>
          <p:nvPr/>
        </p:nvSpPr>
        <p:spPr>
          <a:xfrm>
            <a:off x="620013" y="4548707"/>
            <a:ext cx="7471806" cy="369332"/>
          </a:xfrm>
          <a:prstGeom prst="rect">
            <a:avLst/>
          </a:prstGeom>
        </p:spPr>
        <p:txBody>
          <a:bodyPr wrap="square">
            <a:spAutoFit/>
          </a:bodyPr>
          <a:lstStyle/>
          <a:p>
            <a:r>
              <a:rPr lang="en-US" dirty="0">
                <a:latin typeface="Arial"/>
                <a:cs typeface="Arial"/>
              </a:rPr>
              <a:t>South Wales Police want mental health lessons for young people</a:t>
            </a:r>
          </a:p>
        </p:txBody>
      </p:sp>
      <p:sp>
        <p:nvSpPr>
          <p:cNvPr id="10" name="Rectangle 9"/>
          <p:cNvSpPr/>
          <p:nvPr/>
        </p:nvSpPr>
        <p:spPr>
          <a:xfrm>
            <a:off x="620013" y="5708217"/>
            <a:ext cx="4391384" cy="369332"/>
          </a:xfrm>
          <a:prstGeom prst="rect">
            <a:avLst/>
          </a:prstGeom>
        </p:spPr>
        <p:txBody>
          <a:bodyPr wrap="none">
            <a:spAutoFit/>
          </a:bodyPr>
          <a:lstStyle/>
          <a:p>
            <a:r>
              <a:rPr lang="en-US" dirty="0">
                <a:latin typeface="Arial"/>
                <a:cs typeface="Arial"/>
              </a:rPr>
              <a:t>Instagram 'worst for young mental health'</a:t>
            </a:r>
          </a:p>
        </p:txBody>
      </p:sp>
      <p:sp>
        <p:nvSpPr>
          <p:cNvPr id="11" name="Rectangle 10"/>
          <p:cNvSpPr/>
          <p:nvPr/>
        </p:nvSpPr>
        <p:spPr>
          <a:xfrm>
            <a:off x="620013" y="6077549"/>
            <a:ext cx="4948201" cy="369332"/>
          </a:xfrm>
          <a:prstGeom prst="rect">
            <a:avLst/>
          </a:prstGeom>
        </p:spPr>
        <p:txBody>
          <a:bodyPr wrap="square">
            <a:spAutoFit/>
          </a:bodyPr>
          <a:lstStyle/>
          <a:p>
            <a:r>
              <a:rPr lang="en-US" dirty="0" smtClean="0">
                <a:latin typeface="Arial"/>
                <a:cs typeface="Arial"/>
                <a:hlinkClick r:id="rId5"/>
              </a:rPr>
              <a:t>https://www.bbc.co.uk/news/health-39955295</a:t>
            </a:r>
            <a:endParaRPr lang="en-US" dirty="0">
              <a:latin typeface="Arial"/>
              <a:cs typeface="Arial"/>
            </a:endParaRPr>
          </a:p>
        </p:txBody>
      </p:sp>
      <p:sp>
        <p:nvSpPr>
          <p:cNvPr id="12" name="Rectangle 11"/>
          <p:cNvSpPr/>
          <p:nvPr/>
        </p:nvSpPr>
        <p:spPr>
          <a:xfrm>
            <a:off x="620013" y="1286129"/>
            <a:ext cx="5648297" cy="646331"/>
          </a:xfrm>
          <a:prstGeom prst="rect">
            <a:avLst/>
          </a:prstGeom>
        </p:spPr>
        <p:txBody>
          <a:bodyPr wrap="square">
            <a:spAutoFit/>
          </a:bodyPr>
          <a:lstStyle/>
          <a:p>
            <a:r>
              <a:rPr lang="en-US" dirty="0">
                <a:latin typeface="Arial"/>
                <a:cs typeface="Arial"/>
              </a:rPr>
              <a:t>£1.4m mental health project to help school </a:t>
            </a:r>
            <a:r>
              <a:rPr lang="en-US" dirty="0" smtClean="0">
                <a:latin typeface="Arial"/>
                <a:cs typeface="Arial"/>
              </a:rPr>
              <a:t>pupils</a:t>
            </a:r>
          </a:p>
          <a:p>
            <a:r>
              <a:rPr lang="en-US" dirty="0" smtClean="0">
                <a:latin typeface="Arial"/>
                <a:cs typeface="Arial"/>
                <a:hlinkClick r:id="rId6"/>
              </a:rPr>
              <a:t>https://www.bbc.co.uk/news/uk-wales-41361491</a:t>
            </a:r>
            <a:endParaRPr lang="en-US" dirty="0">
              <a:latin typeface="Arial"/>
              <a:cs typeface="Arial"/>
            </a:endParaRPr>
          </a:p>
        </p:txBody>
      </p:sp>
    </p:spTree>
    <p:extLst>
      <p:ext uri="{BB962C8B-B14F-4D97-AF65-F5344CB8AC3E}">
        <p14:creationId xmlns:p14="http://schemas.microsoft.com/office/powerpoint/2010/main" val="273539686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44504" y="267978"/>
            <a:ext cx="8768867" cy="6494085"/>
          </a:xfrm>
          <a:prstGeom prst="rect">
            <a:avLst/>
          </a:prstGeom>
        </p:spPr>
        <p:txBody>
          <a:bodyPr wrap="square">
            <a:spAutoFit/>
          </a:bodyPr>
          <a:lstStyle/>
          <a:p>
            <a:r>
              <a:rPr lang="en-GB" sz="3200" dirty="0" smtClean="0">
                <a:latin typeface="Arial" panose="020B0604020202020204" pitchFamily="34" charset="0"/>
                <a:cs typeface="Arial" panose="020B0604020202020204" pitchFamily="34" charset="0"/>
              </a:rPr>
              <a:t>The Child Death Review pilot for Wales analysed deaths occurring from suicide and apparent suicide in children and young people in Wales under 18 years that occurred between October 2006 and September 2009. It highlighted the specific issues of: </a:t>
            </a:r>
          </a:p>
          <a:p>
            <a:endParaRPr lang="en-GB" sz="3200" dirty="0" smtClean="0">
              <a:latin typeface="Arial" panose="020B0604020202020204" pitchFamily="34" charset="0"/>
              <a:cs typeface="Arial" panose="020B0604020202020204" pitchFamily="34" charset="0"/>
            </a:endParaRPr>
          </a:p>
          <a:p>
            <a:r>
              <a:rPr lang="en-GB" sz="3200" dirty="0" smtClean="0">
                <a:latin typeface="Arial" panose="020B0604020202020204" pitchFamily="34" charset="0"/>
                <a:cs typeface="Arial" panose="020B0604020202020204" pitchFamily="34" charset="0"/>
              </a:rPr>
              <a:t>● Bullying (mostly school related) </a:t>
            </a:r>
          </a:p>
          <a:p>
            <a:r>
              <a:rPr lang="en-GB" sz="3200" dirty="0" smtClean="0">
                <a:latin typeface="Arial" panose="020B0604020202020204" pitchFamily="34" charset="0"/>
                <a:cs typeface="Arial" panose="020B0604020202020204" pitchFamily="34" charset="0"/>
              </a:rPr>
              <a:t>● Misuse of drugs and alcohol </a:t>
            </a:r>
          </a:p>
          <a:p>
            <a:r>
              <a:rPr lang="en-GB" sz="3200" dirty="0" smtClean="0">
                <a:latin typeface="Arial" panose="020B0604020202020204" pitchFamily="34" charset="0"/>
                <a:cs typeface="Arial" panose="020B0604020202020204" pitchFamily="34" charset="0"/>
              </a:rPr>
              <a:t>● Physical, emotional and sexual abuse </a:t>
            </a:r>
          </a:p>
          <a:p>
            <a:r>
              <a:rPr lang="en-GB" sz="3200" dirty="0" smtClean="0">
                <a:latin typeface="Arial" panose="020B0604020202020204" pitchFamily="34" charset="0"/>
                <a:cs typeface="Arial" panose="020B0604020202020204" pitchFamily="34" charset="0"/>
              </a:rPr>
              <a:t>● Self harm </a:t>
            </a:r>
          </a:p>
          <a:p>
            <a:r>
              <a:rPr lang="en-GB" sz="3200" dirty="0" smtClean="0">
                <a:latin typeface="Arial" panose="020B0604020202020204" pitchFamily="34" charset="0"/>
                <a:cs typeface="Arial" panose="020B0604020202020204" pitchFamily="34" charset="0"/>
              </a:rPr>
              <a:t>● Deprivation </a:t>
            </a:r>
          </a:p>
          <a:p>
            <a:r>
              <a:rPr lang="en-GB" sz="3200" dirty="0" smtClean="0">
                <a:latin typeface="Arial" panose="020B0604020202020204" pitchFamily="34" charset="0"/>
                <a:cs typeface="Arial" panose="020B0604020202020204" pitchFamily="34" charset="0"/>
              </a:rPr>
              <a:t>● Social connections </a:t>
            </a:r>
            <a:endParaRPr lang="en-GB" sz="3200" dirty="0">
              <a:latin typeface="Arial" panose="020B0604020202020204" pitchFamily="34" charset="0"/>
              <a:cs typeface="Arial" panose="020B0604020202020204" pitchFamily="34" charset="0"/>
            </a:endParaRPr>
          </a:p>
        </p:txBody>
      </p:sp>
      <p:sp>
        <p:nvSpPr>
          <p:cNvPr id="5" name="TextBox 4"/>
          <p:cNvSpPr txBox="1"/>
          <p:nvPr/>
        </p:nvSpPr>
        <p:spPr>
          <a:xfrm>
            <a:off x="6756048" y="6300398"/>
            <a:ext cx="2257323" cy="369332"/>
          </a:xfrm>
          <a:prstGeom prst="rect">
            <a:avLst/>
          </a:prstGeom>
          <a:noFill/>
        </p:spPr>
        <p:txBody>
          <a:bodyPr wrap="square" rtlCol="0">
            <a:spAutoFit/>
          </a:bodyPr>
          <a:lstStyle/>
          <a:p>
            <a:r>
              <a:rPr lang="en-GB" dirty="0" smtClean="0">
                <a:latin typeface="Arial"/>
                <a:cs typeface="Arial"/>
              </a:rPr>
              <a:t>NHS Wales (2014)</a:t>
            </a:r>
            <a:endParaRPr lang="en-GB" dirty="0">
              <a:latin typeface="Arial"/>
              <a:cs typeface="Arial"/>
            </a:endParaRPr>
          </a:p>
        </p:txBody>
      </p:sp>
    </p:spTree>
    <p:extLst>
      <p:ext uri="{BB962C8B-B14F-4D97-AF65-F5344CB8AC3E}">
        <p14:creationId xmlns:p14="http://schemas.microsoft.com/office/powerpoint/2010/main" val="2653500209"/>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49630" y="939338"/>
            <a:ext cx="6253248" cy="6247865"/>
          </a:xfrm>
          <a:prstGeom prst="rect">
            <a:avLst/>
          </a:prstGeom>
          <a:noFill/>
        </p:spPr>
        <p:txBody>
          <a:bodyPr wrap="square" rtlCol="0">
            <a:spAutoFit/>
          </a:bodyPr>
          <a:lstStyle/>
          <a:p>
            <a:endParaRPr lang="en-GB" dirty="0" smtClean="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Depression</a:t>
            </a:r>
          </a:p>
          <a:p>
            <a:pPr marL="285750" indent="-285750">
              <a:buFont typeface="Arial" panose="020B0604020202020204" pitchFamily="34" charset="0"/>
              <a:buChar char="•"/>
            </a:pPr>
            <a:endParaRPr lang="en-GB"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 Attention Deficit </a:t>
            </a:r>
            <a:r>
              <a:rPr lang="en-GB" sz="2800" dirty="0">
                <a:latin typeface="Arial" panose="020B0604020202020204" pitchFamily="34" charset="0"/>
                <a:cs typeface="Arial" panose="020B0604020202020204" pitchFamily="34" charset="0"/>
              </a:rPr>
              <a:t>H</a:t>
            </a:r>
            <a:r>
              <a:rPr lang="en-GB" sz="2800" dirty="0" smtClean="0">
                <a:latin typeface="Arial" panose="020B0604020202020204" pitchFamily="34" charset="0"/>
                <a:cs typeface="Arial" panose="020B0604020202020204" pitchFamily="34" charset="0"/>
              </a:rPr>
              <a:t>yperactivity </a:t>
            </a:r>
            <a:r>
              <a:rPr lang="en-GB" sz="2800" dirty="0">
                <a:latin typeface="Arial" panose="020B0604020202020204" pitchFamily="34" charset="0"/>
                <a:cs typeface="Arial" panose="020B0604020202020204" pitchFamily="34" charset="0"/>
              </a:rPr>
              <a:t>D</a:t>
            </a:r>
            <a:r>
              <a:rPr lang="en-GB" sz="2800" dirty="0" smtClean="0">
                <a:latin typeface="Arial" panose="020B0604020202020204" pitchFamily="34" charset="0"/>
                <a:cs typeface="Arial" panose="020B0604020202020204" pitchFamily="34" charset="0"/>
              </a:rPr>
              <a:t>isorder (ADHD)</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 anxiety disorder</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Asperger syndrome</a:t>
            </a:r>
          </a:p>
          <a:p>
            <a:pPr marL="285750" indent="-285750">
              <a:buFont typeface="Arial" panose="020B0604020202020204" pitchFamily="34" charset="0"/>
              <a:buChar char="•"/>
            </a:pPr>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a:latin typeface="Arial" panose="020B0604020202020204" pitchFamily="34" charset="0"/>
                <a:cs typeface="Arial" panose="020B0604020202020204" pitchFamily="34" charset="0"/>
              </a:rPr>
              <a:t>C</a:t>
            </a:r>
            <a:r>
              <a:rPr lang="en-GB" sz="2800" dirty="0" smtClean="0">
                <a:latin typeface="Arial" panose="020B0604020202020204" pitchFamily="34" charset="0"/>
                <a:cs typeface="Arial" panose="020B0604020202020204" pitchFamily="34" charset="0"/>
              </a:rPr>
              <a:t>onduct disorder</a:t>
            </a:r>
          </a:p>
          <a:p>
            <a:endParaRPr lang="en-GB" sz="2800"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Alcohol and drugs</a:t>
            </a:r>
          </a:p>
          <a:p>
            <a:endParaRPr lang="en-GB" sz="2800" dirty="0" smtClean="0">
              <a:latin typeface="Arial" panose="020B0604020202020204" pitchFamily="34" charset="0"/>
              <a:cs typeface="Arial" panose="020B0604020202020204" pitchFamily="34" charset="0"/>
            </a:endParaRPr>
          </a:p>
        </p:txBody>
      </p:sp>
      <p:sp>
        <p:nvSpPr>
          <p:cNvPr id="7" name="TextBox 6"/>
          <p:cNvSpPr txBox="1"/>
          <p:nvPr/>
        </p:nvSpPr>
        <p:spPr>
          <a:xfrm>
            <a:off x="442653" y="0"/>
            <a:ext cx="8329353" cy="1077218"/>
          </a:xfrm>
          <a:prstGeom prst="rect">
            <a:avLst/>
          </a:prstGeom>
          <a:noFill/>
        </p:spPr>
        <p:txBody>
          <a:bodyPr wrap="square" rtlCol="0">
            <a:spAutoFit/>
          </a:bodyPr>
          <a:lstStyle/>
          <a:p>
            <a:pPr algn="ctr"/>
            <a:r>
              <a:rPr lang="en-GB" sz="3200" dirty="0" smtClean="0">
                <a:latin typeface="Arial" panose="020B0604020202020204" pitchFamily="34" charset="0"/>
                <a:cs typeface="Arial" panose="020B0604020202020204" pitchFamily="34" charset="0"/>
              </a:rPr>
              <a:t>Risk factors for children and young people identified by NHS Wales review</a:t>
            </a:r>
          </a:p>
        </p:txBody>
      </p:sp>
      <p:sp>
        <p:nvSpPr>
          <p:cNvPr id="8" name="Rectangle 7"/>
          <p:cNvSpPr/>
          <p:nvPr/>
        </p:nvSpPr>
        <p:spPr>
          <a:xfrm>
            <a:off x="7072997" y="6386982"/>
            <a:ext cx="2100305" cy="369332"/>
          </a:xfrm>
          <a:prstGeom prst="rect">
            <a:avLst/>
          </a:prstGeom>
        </p:spPr>
        <p:txBody>
          <a:bodyPr wrap="none">
            <a:spAutoFit/>
          </a:bodyPr>
          <a:lstStyle/>
          <a:p>
            <a:r>
              <a:rPr lang="en-GB" dirty="0" smtClean="0">
                <a:latin typeface="Arial"/>
                <a:cs typeface="Arial"/>
              </a:rPr>
              <a:t>NHS Wales (2014)</a:t>
            </a:r>
            <a:endParaRPr lang="en-GB" dirty="0">
              <a:latin typeface="Arial"/>
              <a:cs typeface="Arial"/>
            </a:endParaRPr>
          </a:p>
        </p:txBody>
      </p:sp>
    </p:spTree>
    <p:extLst>
      <p:ext uri="{BB962C8B-B14F-4D97-AF65-F5344CB8AC3E}">
        <p14:creationId xmlns:p14="http://schemas.microsoft.com/office/powerpoint/2010/main" val="117959873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endParaRPr lang="en-GB" dirty="0"/>
          </a:p>
        </p:txBody>
      </p:sp>
      <p:sp>
        <p:nvSpPr>
          <p:cNvPr id="4" name="TextBox 3"/>
          <p:cNvSpPr txBox="1"/>
          <p:nvPr/>
        </p:nvSpPr>
        <p:spPr>
          <a:xfrm>
            <a:off x="168333" y="130133"/>
            <a:ext cx="6783186" cy="6555641"/>
          </a:xfrm>
          <a:prstGeom prst="rect">
            <a:avLst/>
          </a:prstGeom>
          <a:noFill/>
        </p:spPr>
        <p:txBody>
          <a:bodyPr wrap="square" rtlCol="0">
            <a:spAutoFit/>
          </a:bodyPr>
          <a:lstStyle/>
          <a:p>
            <a:r>
              <a:rPr lang="en-GB" sz="2800" dirty="0" smtClean="0"/>
              <a:t>Continued…</a:t>
            </a:r>
          </a:p>
          <a:p>
            <a:endParaRPr lang="en-GB" sz="2800" dirty="0" smtClean="0"/>
          </a:p>
          <a:p>
            <a:pPr marL="457200" indent="-457200">
              <a:buFont typeface="Arial"/>
              <a:buChar char="•"/>
            </a:pPr>
            <a:r>
              <a:rPr lang="en-GB" sz="2800" dirty="0" smtClean="0">
                <a:latin typeface="Arial" panose="020B0604020202020204" pitchFamily="34" charset="0"/>
                <a:cs typeface="Arial" panose="020B0604020202020204" pitchFamily="34" charset="0"/>
              </a:rPr>
              <a:t>Physical or sexual abuse</a:t>
            </a:r>
          </a:p>
          <a:p>
            <a:endParaRPr lang="en-GB" sz="2800" dirty="0" smtClean="0"/>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Parental separation/divorce </a:t>
            </a:r>
          </a:p>
          <a:p>
            <a:pPr marL="285750" indent="-285750">
              <a:buFont typeface="Arial" panose="020B0604020202020204" pitchFamily="34" charset="0"/>
              <a:buChar char="•"/>
            </a:pPr>
            <a:endParaRPr lang="en-GB"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Being bullied </a:t>
            </a:r>
          </a:p>
          <a:p>
            <a:pPr marL="285750" indent="-285750">
              <a:buFont typeface="Arial" panose="020B0604020202020204" pitchFamily="34" charset="0"/>
              <a:buChar char="•"/>
            </a:pPr>
            <a:endParaRPr lang="en-GB"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Impulsivity </a:t>
            </a:r>
          </a:p>
          <a:p>
            <a:endParaRPr lang="en-GB"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Restricted educational achievement </a:t>
            </a:r>
          </a:p>
          <a:p>
            <a:pPr marL="285750" indent="-285750">
              <a:buFont typeface="Arial" panose="020B0604020202020204" pitchFamily="34" charset="0"/>
              <a:buChar char="•"/>
            </a:pPr>
            <a:endParaRPr lang="en-GB"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Low socio-economic status </a:t>
            </a:r>
          </a:p>
          <a:p>
            <a:pPr marL="285750" indent="-285750">
              <a:buFont typeface="Arial" panose="020B0604020202020204" pitchFamily="34" charset="0"/>
              <a:buChar char="•"/>
            </a:pPr>
            <a:endParaRPr lang="en-GB" sz="2800" dirty="0" smtClean="0">
              <a:latin typeface="Arial" panose="020B0604020202020204" pitchFamily="34" charset="0"/>
              <a:cs typeface="Arial" panose="020B0604020202020204" pitchFamily="34" charset="0"/>
            </a:endParaRPr>
          </a:p>
          <a:p>
            <a:pPr marL="285750" indent="-285750">
              <a:buFont typeface="Arial" panose="020B0604020202020204" pitchFamily="34" charset="0"/>
              <a:buChar char="•"/>
            </a:pPr>
            <a:r>
              <a:rPr lang="en-GB" sz="2800" dirty="0" smtClean="0">
                <a:latin typeface="Arial" panose="020B0604020202020204" pitchFamily="34" charset="0"/>
                <a:cs typeface="Arial" panose="020B0604020202020204" pitchFamily="34" charset="0"/>
              </a:rPr>
              <a:t>Adverse childhood experiences</a:t>
            </a:r>
            <a:endParaRPr lang="en-GB" sz="2800" dirty="0">
              <a:latin typeface="Arial" panose="020B0604020202020204" pitchFamily="34" charset="0"/>
              <a:cs typeface="Arial" panose="020B0604020202020204" pitchFamily="34" charset="0"/>
            </a:endParaRPr>
          </a:p>
        </p:txBody>
      </p:sp>
      <p:sp>
        <p:nvSpPr>
          <p:cNvPr id="5" name="Rectangle 4"/>
          <p:cNvSpPr/>
          <p:nvPr/>
        </p:nvSpPr>
        <p:spPr>
          <a:xfrm>
            <a:off x="7043695" y="6388750"/>
            <a:ext cx="2100305" cy="369332"/>
          </a:xfrm>
          <a:prstGeom prst="rect">
            <a:avLst/>
          </a:prstGeom>
        </p:spPr>
        <p:txBody>
          <a:bodyPr wrap="none">
            <a:spAutoFit/>
          </a:bodyPr>
          <a:lstStyle/>
          <a:p>
            <a:r>
              <a:rPr lang="en-GB" dirty="0" smtClean="0">
                <a:latin typeface="Arial"/>
                <a:cs typeface="Arial"/>
              </a:rPr>
              <a:t>NHS Wales (2014)</a:t>
            </a:r>
            <a:endParaRPr lang="en-GB" dirty="0">
              <a:latin typeface="Arial"/>
              <a:cs typeface="Arial"/>
            </a:endParaRPr>
          </a:p>
        </p:txBody>
      </p:sp>
    </p:spTree>
    <p:extLst>
      <p:ext uri="{BB962C8B-B14F-4D97-AF65-F5344CB8AC3E}">
        <p14:creationId xmlns:p14="http://schemas.microsoft.com/office/powerpoint/2010/main" val="300750700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3200" y="562505"/>
            <a:ext cx="8686800" cy="1143000"/>
          </a:xfrm>
        </p:spPr>
        <p:txBody>
          <a:bodyPr>
            <a:normAutofit fontScale="90000"/>
          </a:bodyPr>
          <a:lstStyle/>
          <a:p>
            <a:r>
              <a:rPr lang="en-US" dirty="0" smtClean="0"/>
              <a:t/>
            </a:r>
            <a:br>
              <a:rPr lang="en-US" dirty="0" smtClean="0"/>
            </a:br>
            <a:r>
              <a:rPr lang="en-US" sz="4000" dirty="0" smtClean="0">
                <a:latin typeface="Arial"/>
                <a:cs typeface="Arial"/>
              </a:rPr>
              <a:t>Task</a:t>
            </a:r>
            <a:r>
              <a:rPr lang="en-US" sz="4000" dirty="0">
                <a:latin typeface="Arial"/>
                <a:cs typeface="Arial"/>
              </a:rPr>
              <a:t/>
            </a:r>
            <a:br>
              <a:rPr lang="en-US" sz="4000" dirty="0">
                <a:latin typeface="Arial"/>
                <a:cs typeface="Arial"/>
              </a:rPr>
            </a:br>
            <a:r>
              <a:rPr lang="en-US" sz="4000" dirty="0" smtClean="0">
                <a:latin typeface="Arial"/>
                <a:cs typeface="Arial"/>
              </a:rPr>
              <a:t>Consider the possible visible signs of the risk factors mentioned. Use the outline of the human body provided to record your ideas</a:t>
            </a:r>
            <a:endParaRPr lang="en-US" sz="4000" dirty="0">
              <a:latin typeface="Arial"/>
              <a:cs typeface="Arial"/>
            </a:endParaRPr>
          </a:p>
        </p:txBody>
      </p:sp>
      <p:pic>
        <p:nvPicPr>
          <p:cNvPr id="4" name="Picture 3"/>
          <p:cNvPicPr/>
          <p:nvPr/>
        </p:nvPicPr>
        <p:blipFill>
          <a:blip r:embed="rId2">
            <a:extLst>
              <a:ext uri="{28A0092B-C50C-407E-A947-70E740481C1C}">
                <a14:useLocalDpi xmlns:a14="http://schemas.microsoft.com/office/drawing/2010/main" val="0"/>
              </a:ext>
            </a:extLst>
          </a:blip>
          <a:srcRect/>
          <a:stretch>
            <a:fillRect/>
          </a:stretch>
        </p:blipFill>
        <p:spPr bwMode="auto">
          <a:xfrm>
            <a:off x="3361237" y="2881581"/>
            <a:ext cx="2531563" cy="3759519"/>
          </a:xfrm>
          <a:prstGeom prst="rect">
            <a:avLst/>
          </a:prstGeom>
          <a:noFill/>
          <a:ln>
            <a:noFill/>
          </a:ln>
        </p:spPr>
      </p:pic>
    </p:spTree>
    <p:extLst>
      <p:ext uri="{BB962C8B-B14F-4D97-AF65-F5344CB8AC3E}">
        <p14:creationId xmlns:p14="http://schemas.microsoft.com/office/powerpoint/2010/main" val="38444804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08772" y="3089356"/>
            <a:ext cx="8783606" cy="1325563"/>
          </a:xfrm>
        </p:spPr>
        <p:txBody>
          <a:bodyPr>
            <a:normAutofit fontScale="90000"/>
          </a:bodyPr>
          <a:lstStyle/>
          <a:p>
            <a:pPr algn="l"/>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
            </a:r>
            <a:br>
              <a:rPr lang="en-GB" sz="3600" dirty="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a:latin typeface="Arial" panose="020B0604020202020204" pitchFamily="34" charset="0"/>
                <a:cs typeface="Arial" panose="020B0604020202020204" pitchFamily="34" charset="0"/>
              </a:rPr>
              <a:t/>
            </a:r>
            <a:br>
              <a:rPr lang="en-GB" sz="3600" dirty="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Task</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100" dirty="0" smtClean="0">
                <a:latin typeface="Arial" panose="020B0604020202020204" pitchFamily="34" charset="0"/>
                <a:cs typeface="Arial" panose="020B0604020202020204" pitchFamily="34" charset="0"/>
              </a:rPr>
              <a:t>Research one of these services available to children/young people and adults in Wales. Consider the target age, support offered and impact to date.</a:t>
            </a: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*Hafal</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*Camhs</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*Together </a:t>
            </a:r>
            <a:r>
              <a:rPr lang="en-GB" sz="3600" dirty="0">
                <a:latin typeface="Arial" panose="020B0604020202020204" pitchFamily="34" charset="0"/>
                <a:cs typeface="Arial" panose="020B0604020202020204" pitchFamily="34" charset="0"/>
              </a:rPr>
              <a:t>For Children and Young People </a:t>
            </a:r>
            <a:r>
              <a:rPr lang="en-GB" sz="3600" dirty="0" smtClean="0">
                <a:latin typeface="Arial" panose="020B0604020202020204" pitchFamily="34" charset="0"/>
                <a:cs typeface="Arial" panose="020B0604020202020204" pitchFamily="34" charset="0"/>
              </a:rPr>
              <a:t>        Programme </a:t>
            </a:r>
            <a:r>
              <a:rPr lang="en-GB" sz="3600" dirty="0">
                <a:latin typeface="Arial" panose="020B0604020202020204" pitchFamily="34" charset="0"/>
                <a:cs typeface="Arial" panose="020B0604020202020204" pitchFamily="34" charset="0"/>
              </a:rPr>
              <a:t>(T4CYP</a:t>
            </a:r>
            <a:r>
              <a:rPr lang="en-GB" sz="3600" dirty="0" smtClean="0">
                <a:latin typeface="Arial" panose="020B0604020202020204" pitchFamily="34" charset="0"/>
                <a:cs typeface="Arial" panose="020B0604020202020204" pitchFamily="34" charset="0"/>
              </a:rPr>
              <a:t>)</a:t>
            </a:r>
            <a:br>
              <a:rPr lang="en-GB" sz="3600" dirty="0" smtClean="0">
                <a:latin typeface="Arial" panose="020B0604020202020204" pitchFamily="34" charset="0"/>
                <a:cs typeface="Arial" panose="020B0604020202020204" pitchFamily="34" charset="0"/>
              </a:rPr>
            </a:br>
            <a:r>
              <a:rPr lang="en-GB" sz="3600" dirty="0" smtClean="0">
                <a:latin typeface="Arial" panose="020B0604020202020204" pitchFamily="34" charset="0"/>
                <a:cs typeface="Arial" panose="020B0604020202020204" pitchFamily="34" charset="0"/>
              </a:rPr>
              <a:t/>
            </a:r>
            <a:br>
              <a:rPr lang="en-GB" sz="3600" dirty="0" smtClean="0">
                <a:latin typeface="Arial" panose="020B0604020202020204" pitchFamily="34" charset="0"/>
                <a:cs typeface="Arial" panose="020B0604020202020204" pitchFamily="34" charset="0"/>
              </a:rPr>
            </a:br>
            <a:r>
              <a:rPr lang="en-GB" sz="1800" dirty="0" smtClean="0"/>
              <a:t/>
            </a:r>
            <a:br>
              <a:rPr lang="en-GB" sz="1800" dirty="0" smtClean="0"/>
            </a:br>
            <a:r>
              <a:rPr lang="en-GB" dirty="0" smtClean="0"/>
              <a:t/>
            </a:r>
            <a:br>
              <a:rPr lang="en-GB" dirty="0" smtClean="0"/>
            </a:br>
            <a:r>
              <a:rPr lang="en-GB" dirty="0"/>
              <a:t/>
            </a:r>
            <a:br>
              <a:rPr lang="en-GB" dirty="0"/>
            </a:br>
            <a:r>
              <a:rPr lang="en-GB" dirty="0" smtClean="0"/>
              <a:t/>
            </a:r>
            <a:br>
              <a:rPr lang="en-GB" dirty="0" smtClean="0"/>
            </a:br>
            <a:r>
              <a:rPr lang="en-GB" dirty="0"/>
              <a:t/>
            </a:r>
            <a:br>
              <a:rPr lang="en-GB" dirty="0"/>
            </a:br>
            <a:r>
              <a:rPr lang="en-GB" dirty="0"/>
              <a:t/>
            </a:r>
            <a:br>
              <a:rPr lang="en-GB" dirty="0"/>
            </a:br>
            <a:endParaRPr lang="en-GB" dirty="0"/>
          </a:p>
        </p:txBody>
      </p:sp>
      <p:sp>
        <p:nvSpPr>
          <p:cNvPr id="3" name="TextBox 2"/>
          <p:cNvSpPr txBox="1"/>
          <p:nvPr/>
        </p:nvSpPr>
        <p:spPr>
          <a:xfrm>
            <a:off x="4657445" y="2897506"/>
            <a:ext cx="4334933" cy="2062103"/>
          </a:xfrm>
          <a:prstGeom prst="rect">
            <a:avLst/>
          </a:prstGeom>
          <a:noFill/>
        </p:spPr>
        <p:txBody>
          <a:bodyPr wrap="square" rtlCol="0">
            <a:spAutoFit/>
          </a:bodyPr>
          <a:lstStyle/>
          <a:p>
            <a:r>
              <a:rPr lang="en-GB" sz="3200" dirty="0" smtClean="0">
                <a:latin typeface="Arial" panose="020B0604020202020204" pitchFamily="34" charset="0"/>
                <a:cs typeface="Arial" panose="020B0604020202020204" pitchFamily="34" charset="0"/>
              </a:rPr>
              <a:t>*Cruse </a:t>
            </a:r>
            <a:r>
              <a:rPr lang="en-GB" sz="3200" dirty="0">
                <a:latin typeface="Arial" panose="020B0604020202020204" pitchFamily="34" charset="0"/>
                <a:cs typeface="Arial" panose="020B0604020202020204" pitchFamily="34" charset="0"/>
              </a:rPr>
              <a:t>Bereavement</a:t>
            </a:r>
            <a:br>
              <a:rPr lang="en-GB" sz="3200" dirty="0">
                <a:latin typeface="Arial" panose="020B0604020202020204" pitchFamily="34" charset="0"/>
                <a:cs typeface="Arial" panose="020B0604020202020204" pitchFamily="34" charset="0"/>
              </a:rPr>
            </a:br>
            <a:r>
              <a:rPr lang="en-GB" sz="3200" dirty="0">
                <a:latin typeface="Arial" panose="020B0604020202020204" pitchFamily="34" charset="0"/>
                <a:cs typeface="Arial" panose="020B0604020202020204" pitchFamily="34" charset="0"/>
              </a:rPr>
              <a:t/>
            </a:r>
            <a:br>
              <a:rPr lang="en-GB" sz="3200" dirty="0">
                <a:latin typeface="Arial" panose="020B0604020202020204" pitchFamily="34" charset="0"/>
                <a:cs typeface="Arial" panose="020B0604020202020204" pitchFamily="34" charset="0"/>
              </a:rPr>
            </a:br>
            <a:r>
              <a:rPr lang="en-GB" sz="3200" dirty="0">
                <a:latin typeface="Arial" panose="020B0604020202020204" pitchFamily="34" charset="0"/>
                <a:cs typeface="Arial" panose="020B0604020202020204" pitchFamily="34" charset="0"/>
              </a:rPr>
              <a:t>*Gofal</a:t>
            </a:r>
            <a:r>
              <a:rPr lang="en-GB" sz="3200" b="1" dirty="0"/>
              <a:t/>
            </a:r>
            <a:br>
              <a:rPr lang="en-GB" sz="3200" b="1" dirty="0"/>
            </a:br>
            <a:endParaRPr lang="en-US" sz="3200" dirty="0"/>
          </a:p>
        </p:txBody>
      </p:sp>
    </p:spTree>
    <p:extLst>
      <p:ext uri="{BB962C8B-B14F-4D97-AF65-F5344CB8AC3E}">
        <p14:creationId xmlns:p14="http://schemas.microsoft.com/office/powerpoint/2010/main" val="78978111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593327"/>
            <a:ext cx="8229600" cy="1143000"/>
          </a:xfrm>
        </p:spPr>
        <p:txBody>
          <a:bodyPr>
            <a:normAutofit fontScale="90000"/>
          </a:bodyPr>
          <a:lstStyle/>
          <a:p>
            <a:r>
              <a:rPr lang="en-US" dirty="0" smtClean="0"/>
              <a:t/>
            </a:r>
            <a:br>
              <a:rPr lang="en-US" dirty="0" smtClean="0"/>
            </a:br>
            <a:r>
              <a:rPr lang="en-US" dirty="0">
                <a:latin typeface="Arial"/>
                <a:cs typeface="Arial"/>
              </a:rPr>
              <a:t/>
            </a:r>
            <a:br>
              <a:rPr lang="en-US" dirty="0">
                <a:latin typeface="Arial"/>
                <a:cs typeface="Arial"/>
              </a:rPr>
            </a:br>
            <a:r>
              <a:rPr lang="en-US" dirty="0" smtClean="0">
                <a:latin typeface="Arial"/>
                <a:cs typeface="Arial"/>
              </a:rPr>
              <a:t>Bullying in childhood: cause or consequence of mental health problems?</a:t>
            </a:r>
            <a:endParaRPr lang="en-US" dirty="0">
              <a:latin typeface="Arial"/>
              <a:cs typeface="Arial"/>
            </a:endParaRPr>
          </a:p>
        </p:txBody>
      </p:sp>
    </p:spTree>
    <p:extLst>
      <p:ext uri="{BB962C8B-B14F-4D97-AF65-F5344CB8AC3E}">
        <p14:creationId xmlns:p14="http://schemas.microsoft.com/office/powerpoint/2010/main" val="3252036557"/>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218271" y="147789"/>
            <a:ext cx="8769021" cy="6494085"/>
          </a:xfrm>
          <a:prstGeom prst="rect">
            <a:avLst/>
          </a:prstGeom>
        </p:spPr>
        <p:txBody>
          <a:bodyPr wrap="square">
            <a:spAutoFit/>
          </a:bodyPr>
          <a:lstStyle/>
          <a:p>
            <a:r>
              <a:rPr lang="en-US" sz="3200" dirty="0">
                <a:latin typeface="Arial"/>
                <a:cs typeface="Arial"/>
              </a:rPr>
              <a:t>Every learner in every school has the right to learn, free from the </a:t>
            </a:r>
            <a:r>
              <a:rPr lang="en-US" sz="3200" dirty="0" smtClean="0">
                <a:latin typeface="Arial"/>
                <a:cs typeface="Arial"/>
              </a:rPr>
              <a:t>fear of </a:t>
            </a:r>
            <a:r>
              <a:rPr lang="en-US" sz="3200" dirty="0">
                <a:latin typeface="Arial"/>
                <a:cs typeface="Arial"/>
              </a:rPr>
              <a:t>bullying, whatever form that bullying may take. </a:t>
            </a:r>
            <a:endParaRPr lang="en-US" sz="3200" dirty="0" smtClean="0">
              <a:latin typeface="Arial"/>
              <a:cs typeface="Arial"/>
            </a:endParaRPr>
          </a:p>
          <a:p>
            <a:endParaRPr lang="en-US" sz="3200" dirty="0">
              <a:latin typeface="Arial"/>
              <a:cs typeface="Arial"/>
            </a:endParaRPr>
          </a:p>
          <a:p>
            <a:r>
              <a:rPr lang="en-US" sz="3200" dirty="0" smtClean="0">
                <a:latin typeface="Arial"/>
                <a:cs typeface="Arial"/>
              </a:rPr>
              <a:t>Everyone involved in </a:t>
            </a:r>
            <a:r>
              <a:rPr lang="en-US" sz="3200" dirty="0">
                <a:latin typeface="Arial"/>
                <a:cs typeface="Arial"/>
              </a:rPr>
              <a:t>a learner’s education needs to </a:t>
            </a:r>
            <a:r>
              <a:rPr lang="en-US" sz="3200" dirty="0" smtClean="0">
                <a:latin typeface="Arial"/>
                <a:cs typeface="Arial"/>
              </a:rPr>
              <a:t>work together </a:t>
            </a:r>
            <a:r>
              <a:rPr lang="en-US" sz="3200" dirty="0">
                <a:latin typeface="Arial"/>
                <a:cs typeface="Arial"/>
              </a:rPr>
              <a:t>to ensure that </a:t>
            </a:r>
            <a:r>
              <a:rPr lang="en-US" sz="3200" dirty="0" smtClean="0">
                <a:latin typeface="Arial"/>
                <a:cs typeface="Arial"/>
              </a:rPr>
              <a:t>this is </a:t>
            </a:r>
            <a:r>
              <a:rPr lang="en-US" sz="3200" dirty="0">
                <a:latin typeface="Arial"/>
                <a:cs typeface="Arial"/>
              </a:rPr>
              <a:t>the case. </a:t>
            </a:r>
            <a:endParaRPr lang="en-US" sz="3200" dirty="0" smtClean="0">
              <a:latin typeface="Arial"/>
              <a:cs typeface="Arial"/>
            </a:endParaRPr>
          </a:p>
          <a:p>
            <a:endParaRPr lang="en-US" sz="3200" dirty="0">
              <a:latin typeface="Arial"/>
              <a:cs typeface="Arial"/>
            </a:endParaRPr>
          </a:p>
          <a:p>
            <a:r>
              <a:rPr lang="en-US" sz="3200" dirty="0" smtClean="0">
                <a:latin typeface="Arial"/>
                <a:cs typeface="Arial"/>
              </a:rPr>
              <a:t>Schools </a:t>
            </a:r>
            <a:r>
              <a:rPr lang="en-US" sz="3200" dirty="0">
                <a:latin typeface="Arial"/>
                <a:cs typeface="Arial"/>
              </a:rPr>
              <a:t>need to take an active approach to tackle </a:t>
            </a:r>
            <a:r>
              <a:rPr lang="en-US" sz="3200" dirty="0" smtClean="0">
                <a:latin typeface="Arial"/>
                <a:cs typeface="Arial"/>
              </a:rPr>
              <a:t>all forms </a:t>
            </a:r>
            <a:r>
              <a:rPr lang="en-US" sz="3200" dirty="0">
                <a:latin typeface="Arial"/>
                <a:cs typeface="Arial"/>
              </a:rPr>
              <a:t>of bullying, and should be taking action to prevent </a:t>
            </a:r>
            <a:r>
              <a:rPr lang="en-US" sz="3200" dirty="0" smtClean="0">
                <a:latin typeface="Arial"/>
                <a:cs typeface="Arial"/>
              </a:rPr>
              <a:t>bullying </a:t>
            </a:r>
            <a:r>
              <a:rPr lang="en-US" sz="3200" dirty="0" err="1" smtClean="0">
                <a:latin typeface="Arial"/>
                <a:cs typeface="Arial"/>
              </a:rPr>
              <a:t>behaviour</a:t>
            </a:r>
            <a:r>
              <a:rPr lang="en-US" sz="3200" dirty="0" smtClean="0">
                <a:latin typeface="Arial"/>
                <a:cs typeface="Arial"/>
              </a:rPr>
              <a:t> </a:t>
            </a:r>
            <a:r>
              <a:rPr lang="en-US" sz="3200" dirty="0">
                <a:latin typeface="Arial"/>
                <a:cs typeface="Arial"/>
              </a:rPr>
              <a:t>as well as responding to incidents when they occur. </a:t>
            </a:r>
          </a:p>
        </p:txBody>
      </p:sp>
    </p:spTree>
    <p:extLst>
      <p:ext uri="{BB962C8B-B14F-4D97-AF65-F5344CB8AC3E}">
        <p14:creationId xmlns:p14="http://schemas.microsoft.com/office/powerpoint/2010/main" val="1987941433"/>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83396" y="467508"/>
            <a:ext cx="8681509" cy="5509200"/>
          </a:xfrm>
          <a:prstGeom prst="rect">
            <a:avLst/>
          </a:prstGeom>
        </p:spPr>
        <p:txBody>
          <a:bodyPr wrap="square">
            <a:spAutoFit/>
          </a:bodyPr>
          <a:lstStyle/>
          <a:p>
            <a:r>
              <a:rPr lang="en-US" sz="3200" dirty="0">
                <a:latin typeface="Arial"/>
                <a:cs typeface="Arial"/>
              </a:rPr>
              <a:t>It is essential to develop a strong </a:t>
            </a:r>
            <a:r>
              <a:rPr lang="en-US" sz="3200" dirty="0" smtClean="0">
                <a:latin typeface="Arial"/>
                <a:cs typeface="Arial"/>
              </a:rPr>
              <a:t>inclusive ethos </a:t>
            </a:r>
            <a:r>
              <a:rPr lang="en-US" sz="3200" dirty="0">
                <a:latin typeface="Arial"/>
                <a:cs typeface="Arial"/>
              </a:rPr>
              <a:t>where </a:t>
            </a:r>
            <a:r>
              <a:rPr lang="en-US" sz="3200" dirty="0" smtClean="0">
                <a:latin typeface="Arial"/>
                <a:cs typeface="Arial"/>
              </a:rPr>
              <a:t>bullying and </a:t>
            </a:r>
            <a:r>
              <a:rPr lang="en-US" sz="3200" dirty="0">
                <a:latin typeface="Arial"/>
                <a:cs typeface="Arial"/>
              </a:rPr>
              <a:t>prejudice is not tolerated. </a:t>
            </a:r>
            <a:endParaRPr lang="en-US" sz="3200" dirty="0" smtClean="0">
              <a:latin typeface="Arial"/>
              <a:cs typeface="Arial"/>
            </a:endParaRPr>
          </a:p>
          <a:p>
            <a:endParaRPr lang="en-US" sz="3200" dirty="0">
              <a:latin typeface="Arial"/>
              <a:cs typeface="Arial"/>
            </a:endParaRPr>
          </a:p>
          <a:p>
            <a:r>
              <a:rPr lang="en-US" sz="3200" dirty="0" smtClean="0">
                <a:latin typeface="Arial"/>
                <a:cs typeface="Arial"/>
              </a:rPr>
              <a:t>Human </a:t>
            </a:r>
            <a:r>
              <a:rPr lang="en-US" sz="3200" dirty="0">
                <a:latin typeface="Arial"/>
                <a:cs typeface="Arial"/>
              </a:rPr>
              <a:t>rights are guarantees that</a:t>
            </a:r>
          </a:p>
          <a:p>
            <a:r>
              <a:rPr lang="en-US" sz="3200" dirty="0" smtClean="0">
                <a:latin typeface="Arial"/>
                <a:cs typeface="Arial"/>
              </a:rPr>
              <a:t>protect </a:t>
            </a:r>
            <a:r>
              <a:rPr lang="en-US" sz="3200" dirty="0">
                <a:latin typeface="Arial"/>
                <a:cs typeface="Arial"/>
              </a:rPr>
              <a:t>individuals and groups from actions </a:t>
            </a:r>
            <a:r>
              <a:rPr lang="en-US" sz="3200" dirty="0" smtClean="0">
                <a:latin typeface="Arial"/>
                <a:cs typeface="Arial"/>
              </a:rPr>
              <a:t>        that </a:t>
            </a:r>
            <a:r>
              <a:rPr lang="en-US" sz="3200" dirty="0">
                <a:latin typeface="Arial"/>
                <a:cs typeface="Arial"/>
              </a:rPr>
              <a:t>affect their </a:t>
            </a:r>
            <a:r>
              <a:rPr lang="en-US" sz="3200" dirty="0" smtClean="0">
                <a:latin typeface="Arial"/>
                <a:cs typeface="Arial"/>
              </a:rPr>
              <a:t>freedom and </a:t>
            </a:r>
            <a:r>
              <a:rPr lang="en-US" sz="3200" dirty="0">
                <a:latin typeface="Arial"/>
                <a:cs typeface="Arial"/>
              </a:rPr>
              <a:t>human dignity</a:t>
            </a:r>
            <a:r>
              <a:rPr lang="en-US" sz="3200" dirty="0" smtClean="0">
                <a:latin typeface="Arial"/>
                <a:cs typeface="Arial"/>
              </a:rPr>
              <a:t>.</a:t>
            </a:r>
          </a:p>
          <a:p>
            <a:endParaRPr lang="en-US" sz="3200" dirty="0">
              <a:latin typeface="Arial"/>
              <a:cs typeface="Arial"/>
            </a:endParaRPr>
          </a:p>
          <a:p>
            <a:r>
              <a:rPr lang="en-US" sz="3200" dirty="0" smtClean="0">
                <a:latin typeface="Arial"/>
                <a:cs typeface="Arial"/>
              </a:rPr>
              <a:t>This </a:t>
            </a:r>
            <a:r>
              <a:rPr lang="en-US" sz="3200" dirty="0">
                <a:latin typeface="Arial"/>
                <a:cs typeface="Arial"/>
              </a:rPr>
              <a:t>rights-based and inclusive ethos is the</a:t>
            </a:r>
          </a:p>
          <a:p>
            <a:r>
              <a:rPr lang="en-US" sz="3200" dirty="0">
                <a:latin typeface="Arial"/>
                <a:cs typeface="Arial"/>
              </a:rPr>
              <a:t>foundation upon which all bullying can be effectively addressed.</a:t>
            </a:r>
          </a:p>
        </p:txBody>
      </p:sp>
      <p:sp>
        <p:nvSpPr>
          <p:cNvPr id="5" name="TextBox 4"/>
          <p:cNvSpPr txBox="1"/>
          <p:nvPr/>
        </p:nvSpPr>
        <p:spPr>
          <a:xfrm>
            <a:off x="6105497" y="6381806"/>
            <a:ext cx="2870347" cy="369332"/>
          </a:xfrm>
          <a:prstGeom prst="rect">
            <a:avLst/>
          </a:prstGeom>
          <a:noFill/>
        </p:spPr>
        <p:txBody>
          <a:bodyPr wrap="none" rtlCol="0">
            <a:spAutoFit/>
          </a:bodyPr>
          <a:lstStyle/>
          <a:p>
            <a:r>
              <a:rPr lang="en-US" dirty="0" smtClean="0">
                <a:latin typeface="Arial"/>
                <a:cs typeface="Arial"/>
              </a:rPr>
              <a:t>Welsh Government (2011)</a:t>
            </a:r>
            <a:endParaRPr lang="en-US" dirty="0">
              <a:latin typeface="Arial"/>
              <a:cs typeface="Arial"/>
            </a:endParaRPr>
          </a:p>
        </p:txBody>
      </p:sp>
    </p:spTree>
    <p:extLst>
      <p:ext uri="{BB962C8B-B14F-4D97-AF65-F5344CB8AC3E}">
        <p14:creationId xmlns:p14="http://schemas.microsoft.com/office/powerpoint/2010/main" val="235177579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0"/>
            <a:ext cx="8229600" cy="1143000"/>
          </a:xfrm>
        </p:spPr>
        <p:txBody>
          <a:bodyPr>
            <a:normAutofit/>
          </a:bodyPr>
          <a:lstStyle/>
          <a:p>
            <a:r>
              <a:rPr lang="en-US" dirty="0" smtClean="0">
                <a:latin typeface="Arial"/>
                <a:cs typeface="Arial"/>
              </a:rPr>
              <a:t>How do schools support pupils?</a:t>
            </a:r>
            <a:endParaRPr lang="en-US" dirty="0">
              <a:latin typeface="Arial"/>
              <a:cs typeface="Arial"/>
            </a:endParaRPr>
          </a:p>
        </p:txBody>
      </p:sp>
      <p:sp>
        <p:nvSpPr>
          <p:cNvPr id="4" name="Rectangle 3"/>
          <p:cNvSpPr/>
          <p:nvPr/>
        </p:nvSpPr>
        <p:spPr>
          <a:xfrm>
            <a:off x="694265" y="1210439"/>
            <a:ext cx="7169616" cy="5509200"/>
          </a:xfrm>
          <a:prstGeom prst="rect">
            <a:avLst/>
          </a:prstGeom>
        </p:spPr>
        <p:txBody>
          <a:bodyPr wrap="square">
            <a:spAutoFit/>
          </a:bodyPr>
          <a:lstStyle/>
          <a:p>
            <a:r>
              <a:rPr lang="en-US" sz="3200" dirty="0" smtClean="0">
                <a:latin typeface="Arial"/>
                <a:cs typeface="Arial"/>
              </a:rPr>
              <a:t>Anti-bullying </a:t>
            </a:r>
            <a:r>
              <a:rPr lang="en-US" sz="3200" dirty="0">
                <a:latin typeface="Arial"/>
                <a:cs typeface="Arial"/>
              </a:rPr>
              <a:t>policies</a:t>
            </a:r>
            <a:br>
              <a:rPr lang="en-US" sz="3200" dirty="0">
                <a:latin typeface="Arial"/>
                <a:cs typeface="Arial"/>
              </a:rPr>
            </a:br>
            <a:r>
              <a:rPr lang="en-US" sz="3200" dirty="0">
                <a:latin typeface="Arial"/>
                <a:cs typeface="Arial"/>
              </a:rPr>
              <a:t/>
            </a:r>
            <a:br>
              <a:rPr lang="en-US" sz="3200" dirty="0">
                <a:latin typeface="Arial"/>
                <a:cs typeface="Arial"/>
              </a:rPr>
            </a:br>
            <a:r>
              <a:rPr lang="en-US" sz="3200" dirty="0" smtClean="0">
                <a:latin typeface="Arial"/>
                <a:cs typeface="Arial"/>
              </a:rPr>
              <a:t>Anti-bullying </a:t>
            </a:r>
            <a:r>
              <a:rPr lang="en-US" sz="3200" dirty="0">
                <a:latin typeface="Arial"/>
                <a:cs typeface="Arial"/>
              </a:rPr>
              <a:t>week</a:t>
            </a:r>
            <a:br>
              <a:rPr lang="en-US" sz="3200" dirty="0">
                <a:latin typeface="Arial"/>
                <a:cs typeface="Arial"/>
              </a:rPr>
            </a:br>
            <a:r>
              <a:rPr lang="en-US" sz="3200" dirty="0">
                <a:latin typeface="Arial"/>
                <a:cs typeface="Arial"/>
              </a:rPr>
              <a:t/>
            </a:r>
            <a:br>
              <a:rPr lang="en-US" sz="3200" dirty="0">
                <a:latin typeface="Arial"/>
                <a:cs typeface="Arial"/>
              </a:rPr>
            </a:br>
            <a:r>
              <a:rPr lang="en-US" sz="3200" dirty="0" smtClean="0">
                <a:latin typeface="Arial"/>
                <a:cs typeface="Arial"/>
              </a:rPr>
              <a:t>Restorative </a:t>
            </a:r>
            <a:r>
              <a:rPr lang="en-US" sz="3200" dirty="0">
                <a:latin typeface="Arial"/>
                <a:cs typeface="Arial"/>
              </a:rPr>
              <a:t>practice</a:t>
            </a:r>
            <a:br>
              <a:rPr lang="en-US" sz="3200" dirty="0">
                <a:latin typeface="Arial"/>
                <a:cs typeface="Arial"/>
              </a:rPr>
            </a:br>
            <a:r>
              <a:rPr lang="en-US" sz="3200" dirty="0">
                <a:latin typeface="Arial"/>
                <a:cs typeface="Arial"/>
              </a:rPr>
              <a:t/>
            </a:r>
            <a:br>
              <a:rPr lang="en-US" sz="3200" dirty="0">
                <a:latin typeface="Arial"/>
                <a:cs typeface="Arial"/>
              </a:rPr>
            </a:br>
            <a:r>
              <a:rPr lang="en-US" sz="3200" dirty="0" smtClean="0">
                <a:latin typeface="Arial"/>
                <a:cs typeface="Arial"/>
              </a:rPr>
              <a:t>Playground </a:t>
            </a:r>
            <a:r>
              <a:rPr lang="en-US" sz="3200" dirty="0">
                <a:latin typeface="Arial"/>
                <a:cs typeface="Arial"/>
              </a:rPr>
              <a:t>buddies</a:t>
            </a:r>
            <a:br>
              <a:rPr lang="en-US" sz="3200" dirty="0">
                <a:latin typeface="Arial"/>
                <a:cs typeface="Arial"/>
              </a:rPr>
            </a:br>
            <a:r>
              <a:rPr lang="en-US" sz="3200" dirty="0">
                <a:latin typeface="Arial"/>
                <a:cs typeface="Arial"/>
              </a:rPr>
              <a:t/>
            </a:r>
            <a:br>
              <a:rPr lang="en-US" sz="3200" dirty="0">
                <a:latin typeface="Arial"/>
                <a:cs typeface="Arial"/>
              </a:rPr>
            </a:br>
            <a:r>
              <a:rPr lang="en-US" sz="3200" dirty="0" smtClean="0">
                <a:latin typeface="Arial"/>
                <a:cs typeface="Arial"/>
              </a:rPr>
              <a:t>Worry </a:t>
            </a:r>
            <a:r>
              <a:rPr lang="en-US" sz="3200" dirty="0">
                <a:latin typeface="Arial"/>
                <a:cs typeface="Arial"/>
              </a:rPr>
              <a:t>trees</a:t>
            </a:r>
            <a:br>
              <a:rPr lang="en-US" sz="3200" dirty="0">
                <a:latin typeface="Arial"/>
                <a:cs typeface="Arial"/>
              </a:rPr>
            </a:br>
            <a:endParaRPr lang="en-US" sz="3200" dirty="0" smtClean="0">
              <a:latin typeface="Arial"/>
              <a:cs typeface="Arial"/>
            </a:endParaRPr>
          </a:p>
          <a:p>
            <a:r>
              <a:rPr lang="en-US" sz="3200" dirty="0" smtClean="0">
                <a:latin typeface="Arial"/>
                <a:cs typeface="Arial"/>
              </a:rPr>
              <a:t>Rights respecting group (UNCRC)</a:t>
            </a:r>
            <a:endParaRPr lang="en-US" sz="3200" dirty="0">
              <a:latin typeface="Arial"/>
              <a:cs typeface="Arial"/>
            </a:endParaRPr>
          </a:p>
        </p:txBody>
      </p:sp>
      <p:sp>
        <p:nvSpPr>
          <p:cNvPr id="3" name="TextBox 2"/>
          <p:cNvSpPr txBox="1"/>
          <p:nvPr/>
        </p:nvSpPr>
        <p:spPr>
          <a:xfrm>
            <a:off x="5600776" y="1210439"/>
            <a:ext cx="3793549" cy="4524315"/>
          </a:xfrm>
          <a:prstGeom prst="rect">
            <a:avLst/>
          </a:prstGeom>
          <a:noFill/>
        </p:spPr>
        <p:txBody>
          <a:bodyPr wrap="square" rtlCol="0">
            <a:spAutoFit/>
          </a:bodyPr>
          <a:lstStyle/>
          <a:p>
            <a:r>
              <a:rPr lang="en-US" sz="3200" dirty="0" smtClean="0">
                <a:latin typeface="Arial"/>
                <a:cs typeface="Arial"/>
              </a:rPr>
              <a:t>PSE</a:t>
            </a:r>
          </a:p>
          <a:p>
            <a:endParaRPr lang="en-US" sz="3200" dirty="0" smtClean="0">
              <a:latin typeface="Arial"/>
              <a:cs typeface="Arial"/>
            </a:endParaRPr>
          </a:p>
          <a:p>
            <a:r>
              <a:rPr lang="en-US" sz="3200" dirty="0" smtClean="0">
                <a:latin typeface="Arial"/>
                <a:cs typeface="Arial"/>
              </a:rPr>
              <a:t>School counselors</a:t>
            </a:r>
          </a:p>
          <a:p>
            <a:endParaRPr lang="en-US" sz="3200" dirty="0">
              <a:latin typeface="Arial"/>
              <a:cs typeface="Arial"/>
            </a:endParaRPr>
          </a:p>
          <a:p>
            <a:r>
              <a:rPr lang="en-US" sz="3200" dirty="0" smtClean="0">
                <a:latin typeface="Arial"/>
                <a:cs typeface="Arial"/>
              </a:rPr>
              <a:t>School council</a:t>
            </a:r>
          </a:p>
          <a:p>
            <a:endParaRPr lang="en-US" sz="3200" dirty="0">
              <a:latin typeface="Arial"/>
              <a:cs typeface="Arial"/>
            </a:endParaRPr>
          </a:p>
          <a:p>
            <a:endParaRPr lang="en-US" sz="3200" dirty="0" smtClean="0">
              <a:latin typeface="Arial"/>
              <a:cs typeface="Arial"/>
            </a:endParaRPr>
          </a:p>
          <a:p>
            <a:endParaRPr lang="en-US" sz="3200" dirty="0">
              <a:latin typeface="Arial"/>
              <a:cs typeface="Arial"/>
            </a:endParaRPr>
          </a:p>
          <a:p>
            <a:endParaRPr lang="en-US" sz="3200" dirty="0">
              <a:latin typeface="Arial"/>
              <a:cs typeface="Arial"/>
            </a:endParaRPr>
          </a:p>
        </p:txBody>
      </p:sp>
    </p:spTree>
    <p:extLst>
      <p:ext uri="{BB962C8B-B14F-4D97-AF65-F5344CB8AC3E}">
        <p14:creationId xmlns:p14="http://schemas.microsoft.com/office/powerpoint/2010/main" val="353451415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11969" y="121499"/>
            <a:ext cx="8700795" cy="7632859"/>
          </a:xfrm>
          <a:prstGeom prst="rect">
            <a:avLst/>
          </a:prstGeom>
        </p:spPr>
        <p:txBody>
          <a:bodyPr wrap="square">
            <a:spAutoFit/>
          </a:bodyPr>
          <a:lstStyle/>
          <a:p>
            <a:r>
              <a:rPr lang="en-GB" sz="2800" dirty="0" smtClean="0">
                <a:latin typeface="Arial" panose="020B0604020202020204" pitchFamily="34" charset="0"/>
                <a:cs typeface="Arial" panose="020B0604020202020204" pitchFamily="34" charset="0"/>
              </a:rPr>
              <a:t>Task</a:t>
            </a:r>
          </a:p>
          <a:p>
            <a:endParaRPr lang="en-GB" sz="2000" dirty="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1. Research and evaluate a school/college or university policy regarding bullying or choose one from below. </a:t>
            </a:r>
          </a:p>
          <a:p>
            <a:endParaRPr lang="en-GB" sz="2800" dirty="0">
              <a:latin typeface="Arial" panose="020B0604020202020204" pitchFamily="34" charset="0"/>
              <a:cs typeface="Arial" panose="020B0604020202020204" pitchFamily="34" charset="0"/>
            </a:endParaRPr>
          </a:p>
          <a:p>
            <a:r>
              <a:rPr lang="en-GB" sz="2800" dirty="0" smtClean="0">
                <a:latin typeface="Arial" panose="020B0604020202020204" pitchFamily="34" charset="0"/>
                <a:cs typeface="Arial" panose="020B0604020202020204" pitchFamily="34" charset="0"/>
              </a:rPr>
              <a:t>2. Discuss your findings with your group and provide feedback to the rest of the class.</a:t>
            </a:r>
          </a:p>
          <a:p>
            <a:endParaRPr lang="en-GB" sz="2000" dirty="0">
              <a:latin typeface="Arial" panose="020B0604020202020204" pitchFamily="34" charset="0"/>
              <a:cs typeface="Arial" panose="020B0604020202020204" pitchFamily="34" charset="0"/>
            </a:endParaRPr>
          </a:p>
          <a:p>
            <a:endParaRPr lang="en-GB" sz="2000" dirty="0" smtClean="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Oakleigh House school. (2018) </a:t>
            </a:r>
            <a:r>
              <a:rPr lang="en-GB" sz="2000" i="1" dirty="0" smtClean="0">
                <a:latin typeface="Arial" panose="020B0604020202020204" pitchFamily="34" charset="0"/>
                <a:cs typeface="Arial" panose="020B0604020202020204" pitchFamily="34" charset="0"/>
              </a:rPr>
              <a:t>Prevention of bullying policy</a:t>
            </a:r>
            <a:r>
              <a:rPr lang="en-GB" sz="2000" dirty="0" smtClean="0">
                <a:latin typeface="Arial" panose="020B0604020202020204" pitchFamily="34" charset="0"/>
                <a:cs typeface="Arial" panose="020B0604020202020204" pitchFamily="34" charset="0"/>
              </a:rPr>
              <a:t>.</a:t>
            </a:r>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hlinkClick r:id="rId2"/>
              </a:rPr>
              <a:t>https://www.oakleighhouseschool.co.uk/wp-content/uploads/sites/25/2018/11/Prevention-of-Bullying-Policy-Sep-2018.pdf</a:t>
            </a:r>
            <a:r>
              <a:rPr lang="en-GB" sz="2000" dirty="0" smtClean="0">
                <a:latin typeface="Arial" panose="020B0604020202020204" pitchFamily="34" charset="0"/>
                <a:cs typeface="Arial" panose="020B0604020202020204" pitchFamily="34" charset="0"/>
              </a:rPr>
              <a:t>(Accessed: 20 November 2018).</a:t>
            </a:r>
          </a:p>
          <a:p>
            <a:endParaRPr lang="en-GB" sz="2000" dirty="0">
              <a:latin typeface="Arial" panose="020B0604020202020204" pitchFamily="34" charset="0"/>
              <a:cs typeface="Arial" panose="020B0604020202020204" pitchFamily="34" charset="0"/>
            </a:endParaRPr>
          </a:p>
          <a:p>
            <a:r>
              <a:rPr lang="en-GB" sz="2000" dirty="0" smtClean="0">
                <a:latin typeface="Arial" panose="020B0604020202020204" pitchFamily="34" charset="0"/>
                <a:cs typeface="Arial" panose="020B0604020202020204" pitchFamily="34" charset="0"/>
              </a:rPr>
              <a:t>UWTSD. (2016) </a:t>
            </a:r>
            <a:r>
              <a:rPr lang="en-GB" sz="2000" i="1" dirty="0" smtClean="0">
                <a:latin typeface="Arial" panose="020B0604020202020204" pitchFamily="34" charset="0"/>
                <a:cs typeface="Arial" panose="020B0604020202020204" pitchFamily="34" charset="0"/>
              </a:rPr>
              <a:t>Student Harassment and Bullying Policy.</a:t>
            </a:r>
          </a:p>
          <a:p>
            <a:r>
              <a:rPr lang="en-GB" sz="2000" dirty="0" smtClean="0">
                <a:latin typeface="Arial" panose="020B0604020202020204" pitchFamily="34" charset="0"/>
                <a:cs typeface="Arial" panose="020B0604020202020204" pitchFamily="34" charset="0"/>
                <a:hlinkClick r:id="rId3"/>
              </a:rPr>
              <a:t>https://www.uwtsd.ac.uk/media/uwtsd-website/content-assets/documents/strategies-policies/2.0-Student-Harassment-and-Bullying-Policy-FINAL---7.11.2016.pdf</a:t>
            </a:r>
            <a:r>
              <a:rPr lang="en-GB" sz="2000" dirty="0" smtClean="0">
                <a:latin typeface="Arial" panose="020B0604020202020204" pitchFamily="34" charset="0"/>
                <a:cs typeface="Arial" panose="020B0604020202020204" pitchFamily="34" charset="0"/>
              </a:rPr>
              <a:t>(Accessed: 20 November 2018).</a:t>
            </a:r>
            <a:endParaRPr lang="en-GB" sz="2000" dirty="0">
              <a:latin typeface="Arial" panose="020B0604020202020204" pitchFamily="34" charset="0"/>
              <a:cs typeface="Arial" panose="020B0604020202020204" pitchFamily="34" charset="0"/>
            </a:endParaRPr>
          </a:p>
          <a:p>
            <a:endParaRPr lang="en-GB" dirty="0" smtClean="0"/>
          </a:p>
          <a:p>
            <a:endParaRPr lang="en-GB" dirty="0"/>
          </a:p>
          <a:p>
            <a:endParaRPr lang="en-GB" dirty="0"/>
          </a:p>
        </p:txBody>
      </p:sp>
    </p:spTree>
    <p:extLst>
      <p:ext uri="{BB962C8B-B14F-4D97-AF65-F5344CB8AC3E}">
        <p14:creationId xmlns:p14="http://schemas.microsoft.com/office/powerpoint/2010/main" val="3555832935"/>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354128" y="2103891"/>
            <a:ext cx="8671339" cy="954107"/>
          </a:xfrm>
          <a:prstGeom prst="rect">
            <a:avLst/>
          </a:prstGeom>
          <a:noFill/>
        </p:spPr>
        <p:txBody>
          <a:bodyPr wrap="square" rtlCol="0">
            <a:spAutoFit/>
          </a:bodyPr>
          <a:lstStyle/>
          <a:p>
            <a:r>
              <a:rPr lang="en-US" sz="2800" dirty="0" smtClean="0">
                <a:latin typeface="Arial"/>
                <a:cs typeface="Arial"/>
                <a:hlinkClick r:id="rId2"/>
              </a:rPr>
              <a:t>https://www.bbc.co.uk/news/education-46140135</a:t>
            </a:r>
            <a:r>
              <a:rPr lang="en-US" sz="2800" dirty="0" smtClean="0">
                <a:latin typeface="Arial"/>
                <a:cs typeface="Arial"/>
              </a:rPr>
              <a:t>(Accessed: 20 November 2018)</a:t>
            </a:r>
            <a:endParaRPr lang="en-US" sz="2800" dirty="0">
              <a:latin typeface="Arial"/>
              <a:cs typeface="Arial"/>
            </a:endParaRPr>
          </a:p>
        </p:txBody>
      </p:sp>
      <p:sp>
        <p:nvSpPr>
          <p:cNvPr id="5" name="TextBox 4"/>
          <p:cNvSpPr txBox="1"/>
          <p:nvPr/>
        </p:nvSpPr>
        <p:spPr>
          <a:xfrm>
            <a:off x="354128" y="1168413"/>
            <a:ext cx="8470350" cy="954107"/>
          </a:xfrm>
          <a:prstGeom prst="rect">
            <a:avLst/>
          </a:prstGeom>
          <a:noFill/>
        </p:spPr>
        <p:txBody>
          <a:bodyPr wrap="square" rtlCol="0">
            <a:spAutoFit/>
          </a:bodyPr>
          <a:lstStyle/>
          <a:p>
            <a:r>
              <a:rPr lang="en-US" sz="2800" dirty="0" smtClean="0">
                <a:latin typeface="Arial"/>
                <a:cs typeface="Arial"/>
              </a:rPr>
              <a:t>BBC News. (2018) </a:t>
            </a:r>
            <a:r>
              <a:rPr lang="en-US" sz="2800" i="1" dirty="0" smtClean="0">
                <a:latin typeface="Arial"/>
                <a:cs typeface="Arial"/>
              </a:rPr>
              <a:t>Bullying</a:t>
            </a:r>
            <a:r>
              <a:rPr lang="en-US" sz="2800" i="1" dirty="0">
                <a:latin typeface="Arial"/>
                <a:cs typeface="Arial"/>
              </a:rPr>
              <a:t>: Children point finger at </a:t>
            </a:r>
            <a:r>
              <a:rPr lang="en-US" sz="2800" i="1" dirty="0" smtClean="0">
                <a:latin typeface="Arial"/>
                <a:cs typeface="Arial"/>
              </a:rPr>
              <a:t>adults.</a:t>
            </a:r>
            <a:endParaRPr lang="en-US" sz="2800" i="1" dirty="0">
              <a:latin typeface="Arial"/>
              <a:cs typeface="Arial"/>
            </a:endParaRPr>
          </a:p>
        </p:txBody>
      </p:sp>
    </p:spTree>
    <p:extLst>
      <p:ext uri="{BB962C8B-B14F-4D97-AF65-F5344CB8AC3E}">
        <p14:creationId xmlns:p14="http://schemas.microsoft.com/office/powerpoint/2010/main" val="867260248"/>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211667" y="1268834"/>
            <a:ext cx="8763000" cy="3186642"/>
          </a:xfrm>
        </p:spPr>
        <p:txBody>
          <a:bodyPr>
            <a:normAutofit fontScale="90000"/>
          </a:bodyPr>
          <a:lstStyle/>
          <a:p>
            <a:pPr algn="l"/>
            <a:r>
              <a:rPr lang="en-US" dirty="0" smtClean="0">
                <a:latin typeface="Arial"/>
                <a:cs typeface="Arial"/>
              </a:rPr>
              <a:t/>
            </a:r>
            <a:br>
              <a:rPr lang="en-US" dirty="0" smtClean="0">
                <a:latin typeface="Arial"/>
                <a:cs typeface="Arial"/>
              </a:rPr>
            </a:br>
            <a:r>
              <a:rPr lang="en-US" dirty="0" smtClean="0">
                <a:latin typeface="Arial"/>
                <a:cs typeface="Arial"/>
              </a:rPr>
              <a:t>Learning Objectives</a:t>
            </a:r>
            <a:br>
              <a:rPr lang="en-US" dirty="0" smtClean="0">
                <a:latin typeface="Arial"/>
                <a:cs typeface="Arial"/>
              </a:rPr>
            </a:br>
            <a:r>
              <a:rPr lang="en-US" dirty="0">
                <a:latin typeface="Arial"/>
                <a:cs typeface="Arial"/>
              </a:rPr>
              <a:t/>
            </a:r>
            <a:br>
              <a:rPr lang="en-US" dirty="0">
                <a:latin typeface="Arial"/>
                <a:cs typeface="Arial"/>
              </a:rPr>
            </a:br>
            <a:r>
              <a:rPr lang="en-US" dirty="0" smtClean="0">
                <a:latin typeface="Arial"/>
                <a:cs typeface="Arial"/>
              </a:rPr>
              <a:t>1. </a:t>
            </a:r>
            <a:r>
              <a:rPr lang="en-US" dirty="0">
                <a:latin typeface="Arial"/>
                <a:cs typeface="Arial"/>
              </a:rPr>
              <a:t>C</a:t>
            </a:r>
            <a:r>
              <a:rPr lang="en-US" dirty="0" smtClean="0">
                <a:latin typeface="Arial"/>
                <a:cs typeface="Arial"/>
              </a:rPr>
              <a:t>onsider and explore the prevalence of mental health conditions for children and young people in mainstream education in Wales.</a:t>
            </a:r>
            <a:r>
              <a:rPr lang="en-US" dirty="0">
                <a:latin typeface="Arial"/>
                <a:cs typeface="Arial"/>
              </a:rPr>
              <a:t/>
            </a:r>
            <a:br>
              <a:rPr lang="en-US" dirty="0">
                <a:latin typeface="Arial"/>
                <a:cs typeface="Arial"/>
              </a:rPr>
            </a:br>
            <a:r>
              <a:rPr lang="en-US" dirty="0" smtClean="0">
                <a:latin typeface="Arial"/>
                <a:cs typeface="Arial"/>
              </a:rPr>
              <a:t/>
            </a:r>
            <a:br>
              <a:rPr lang="en-US" dirty="0" smtClean="0">
                <a:latin typeface="Arial"/>
                <a:cs typeface="Arial"/>
              </a:rPr>
            </a:br>
            <a:r>
              <a:rPr lang="en-US" dirty="0" smtClean="0">
                <a:latin typeface="Arial"/>
                <a:cs typeface="Arial"/>
              </a:rPr>
              <a:t>2. Evaluate the provision in place that supports pupils with this specific ALN.</a:t>
            </a:r>
            <a:endParaRPr lang="en-US" dirty="0">
              <a:latin typeface="Arial"/>
              <a:cs typeface="Arial"/>
            </a:endParaRPr>
          </a:p>
        </p:txBody>
      </p:sp>
    </p:spTree>
    <p:extLst>
      <p:ext uri="{BB962C8B-B14F-4D97-AF65-F5344CB8AC3E}">
        <p14:creationId xmlns:p14="http://schemas.microsoft.com/office/powerpoint/2010/main" val="3768415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892251" y="152400"/>
            <a:ext cx="7248413" cy="6233635"/>
          </a:xfrm>
          <a:prstGeom prst="rect">
            <a:avLst/>
          </a:prstGeom>
        </p:spPr>
      </p:pic>
      <p:sp>
        <p:nvSpPr>
          <p:cNvPr id="5" name="TextBox 4"/>
          <p:cNvSpPr txBox="1"/>
          <p:nvPr/>
        </p:nvSpPr>
        <p:spPr>
          <a:xfrm>
            <a:off x="2979483" y="6488668"/>
            <a:ext cx="3486727" cy="369332"/>
          </a:xfrm>
          <a:prstGeom prst="rect">
            <a:avLst/>
          </a:prstGeom>
          <a:noFill/>
        </p:spPr>
        <p:txBody>
          <a:bodyPr wrap="none" rtlCol="0">
            <a:spAutoFit/>
          </a:bodyPr>
          <a:lstStyle/>
          <a:p>
            <a:r>
              <a:rPr lang="en-US" dirty="0" smtClean="0">
                <a:latin typeface="Arial"/>
                <a:cs typeface="Arial"/>
              </a:rPr>
              <a:t>U.S. President 1993-2001 (42</a:t>
            </a:r>
            <a:r>
              <a:rPr lang="en-US" baseline="30000" dirty="0" smtClean="0">
                <a:latin typeface="Arial"/>
                <a:cs typeface="Arial"/>
              </a:rPr>
              <a:t>nd</a:t>
            </a:r>
            <a:r>
              <a:rPr lang="en-US" dirty="0" smtClean="0">
                <a:latin typeface="Arial"/>
                <a:cs typeface="Arial"/>
              </a:rPr>
              <a:t>) </a:t>
            </a:r>
            <a:endParaRPr lang="en-US" dirty="0">
              <a:latin typeface="Arial"/>
              <a:cs typeface="Arial"/>
            </a:endParaRPr>
          </a:p>
        </p:txBody>
      </p:sp>
    </p:spTree>
    <p:extLst>
      <p:ext uri="{BB962C8B-B14F-4D97-AF65-F5344CB8AC3E}">
        <p14:creationId xmlns:p14="http://schemas.microsoft.com/office/powerpoint/2010/main" val="3447657978"/>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266008" y="145663"/>
            <a:ext cx="8623992" cy="6463309"/>
          </a:xfrm>
          <a:prstGeom prst="rect">
            <a:avLst/>
          </a:prstGeom>
        </p:spPr>
        <p:txBody>
          <a:bodyPr wrap="square">
            <a:spAutoFit/>
          </a:bodyPr>
          <a:lstStyle/>
          <a:p>
            <a:r>
              <a:rPr lang="en-GB" dirty="0" smtClean="0">
                <a:latin typeface="Arial" panose="020B0604020202020204" pitchFamily="34" charset="0"/>
                <a:cs typeface="Arial" panose="020B0604020202020204" pitchFamily="34" charset="0"/>
              </a:rPr>
              <a:t>Reference List</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Future Generations Commissioner for Wales (2018)</a:t>
            </a:r>
            <a:r>
              <a:rPr lang="en-GB" b="1" dirty="0">
                <a:latin typeface="Arial" panose="020B0604020202020204" pitchFamily="34" charset="0"/>
                <a:cs typeface="Arial" panose="020B0604020202020204" pitchFamily="34" charset="0"/>
              </a:rPr>
              <a:t> </a:t>
            </a:r>
            <a:r>
              <a:rPr lang="en-GB" i="1" dirty="0">
                <a:latin typeface="Arial" panose="020B0604020202020204" pitchFamily="34" charset="0"/>
                <a:cs typeface="Arial" panose="020B0604020202020204" pitchFamily="34" charset="0"/>
              </a:rPr>
              <a:t>Well-being of Future Generations (Wales) Act </a:t>
            </a:r>
            <a:r>
              <a:rPr lang="en-GB" i="1" dirty="0" smtClean="0">
                <a:latin typeface="Arial" panose="020B0604020202020204" pitchFamily="34" charset="0"/>
                <a:cs typeface="Arial" panose="020B0604020202020204" pitchFamily="34" charset="0"/>
              </a:rPr>
              <a:t>2015. </a:t>
            </a:r>
            <a:r>
              <a:rPr lang="en-GB" i="1" dirty="0" smtClean="0">
                <a:latin typeface="Arial" panose="020B0604020202020204" pitchFamily="34" charset="0"/>
                <a:cs typeface="Arial" panose="020B0604020202020204" pitchFamily="34" charset="0"/>
                <a:hlinkClick r:id="rId2"/>
              </a:rPr>
              <a:t>https://futuregenerations.wales/about-us/future-generations-act/</a:t>
            </a:r>
            <a:r>
              <a:rPr lang="en-GB" i="1" dirty="0" smtClean="0">
                <a:latin typeface="Arial" panose="020B0604020202020204" pitchFamily="34" charset="0"/>
                <a:cs typeface="Arial" panose="020B0604020202020204" pitchFamily="34" charset="0"/>
              </a:rPr>
              <a:t> (Accessed: 20 November 2018).</a:t>
            </a:r>
            <a:endParaRPr lang="en-GB" i="1" dirty="0">
              <a:latin typeface="Arial" panose="020B0604020202020204" pitchFamily="34" charset="0"/>
              <a:cs typeface="Arial" panose="020B0604020202020204" pitchFamily="34" charset="0"/>
            </a:endParaRPr>
          </a:p>
          <a:p>
            <a:endParaRPr lang="en-GB" dirty="0" smtClean="0">
              <a:latin typeface="Arial" panose="020B0604020202020204" pitchFamily="34" charset="0"/>
              <a:cs typeface="Arial" panose="020B0604020202020204" pitchFamily="34" charset="0"/>
            </a:endParaRPr>
          </a:p>
          <a:p>
            <a:r>
              <a:rPr lang="en-US" dirty="0">
                <a:latin typeface="Arial"/>
                <a:cs typeface="Arial"/>
              </a:rPr>
              <a:t> National Assembly for Wales. (2018) </a:t>
            </a:r>
            <a:r>
              <a:rPr lang="en-US" i="1" dirty="0">
                <a:latin typeface="Arial"/>
                <a:cs typeface="Arial"/>
              </a:rPr>
              <a:t>Mind over matter</a:t>
            </a:r>
            <a:r>
              <a:rPr lang="en-US" dirty="0">
                <a:latin typeface="Arial"/>
                <a:cs typeface="Arial"/>
              </a:rPr>
              <a:t>. </a:t>
            </a:r>
            <a:r>
              <a:rPr lang="en-US" dirty="0">
                <a:latin typeface="Arial"/>
                <a:cs typeface="Arial"/>
                <a:hlinkClick r:id="rId3"/>
              </a:rPr>
              <a:t>https://www.assembly.wales/laid%20documents/cr-ld11522/cr-ld11522-e.pdf</a:t>
            </a:r>
            <a:r>
              <a:rPr lang="en-US" dirty="0">
                <a:latin typeface="Arial"/>
                <a:cs typeface="Arial"/>
              </a:rPr>
              <a:t> (Accessed: 15 November 2018).</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NHS Wales. (2014) </a:t>
            </a:r>
            <a:r>
              <a:rPr lang="en-GB" i="1" dirty="0" smtClean="0">
                <a:latin typeface="Arial" panose="020B0604020202020204" pitchFamily="34" charset="0"/>
                <a:cs typeface="Arial" panose="020B0604020202020204" pitchFamily="34" charset="0"/>
              </a:rPr>
              <a:t>Thematic review of deaths of children and young people through probable suicide, 2006-2012</a:t>
            </a:r>
            <a:r>
              <a:rPr lang="en-GB" dirty="0" smtClean="0">
                <a:latin typeface="Arial" panose="020B0604020202020204" pitchFamily="34" charset="0"/>
                <a:cs typeface="Arial" panose="020B0604020202020204" pitchFamily="34" charset="0"/>
              </a:rPr>
              <a:t>. </a:t>
            </a:r>
            <a:r>
              <a:rPr lang="en-GB" dirty="0" smtClean="0">
                <a:latin typeface="Arial" panose="020B0604020202020204" pitchFamily="34" charset="0"/>
                <a:cs typeface="Arial" panose="020B0604020202020204" pitchFamily="34" charset="0"/>
                <a:hlinkClick r:id="rId4"/>
              </a:rPr>
              <a:t>http://www2.nphs.wales.nhs.uk:8080/ChildDeathReviewDocs.nsf/5633c1d141208e8880256f2a004937d1/ce6956a584dd1f6b80257c9f003c3fa1/$FILE/PHW%20probable%20suicide%20web.pdf</a:t>
            </a:r>
            <a:r>
              <a:rPr lang="en-GB" dirty="0" smtClean="0">
                <a:latin typeface="Arial" panose="020B0604020202020204" pitchFamily="34" charset="0"/>
                <a:cs typeface="Arial" panose="020B0604020202020204" pitchFamily="34" charset="0"/>
              </a:rPr>
              <a:t> (Accessed: 20 November 2018).</a:t>
            </a:r>
          </a:p>
          <a:p>
            <a:endParaRPr lang="en-GB" dirty="0">
              <a:latin typeface="Arial" panose="020B0604020202020204" pitchFamily="34" charset="0"/>
              <a:cs typeface="Arial" panose="020B0604020202020204" pitchFamily="34" charset="0"/>
            </a:endParaRPr>
          </a:p>
          <a:p>
            <a:r>
              <a:rPr lang="en-GB" dirty="0" smtClean="0">
                <a:latin typeface="Arial" panose="020B0604020202020204" pitchFamily="34" charset="0"/>
                <a:cs typeface="Arial" panose="020B0604020202020204" pitchFamily="34" charset="0"/>
              </a:rPr>
              <a:t>Welsh Government. (2011) </a:t>
            </a:r>
            <a:r>
              <a:rPr lang="en-GB" i="1" dirty="0" smtClean="0">
                <a:latin typeface="Arial" panose="020B0604020202020204" pitchFamily="34" charset="0"/>
                <a:cs typeface="Arial" panose="020B0604020202020204" pitchFamily="34" charset="0"/>
              </a:rPr>
              <a:t>Respecting others: Anti-bullying overview</a:t>
            </a:r>
            <a:r>
              <a:rPr lang="en-GB" i="1" dirty="0">
                <a:latin typeface="Arial" panose="020B0604020202020204" pitchFamily="34" charset="0"/>
                <a:cs typeface="Arial" panose="020B0604020202020204" pitchFamily="34" charset="0"/>
              </a:rPr>
              <a:t>.</a:t>
            </a:r>
            <a:r>
              <a:rPr lang="en-GB"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hlinkClick r:id="rId5"/>
              </a:rPr>
              <a:t>https://beta.gov.wales/sites/default/files/publications/2018-03/respecting-others-anti-bullying-</a:t>
            </a:r>
            <a:r>
              <a:rPr lang="en-GB" dirty="0" smtClean="0">
                <a:latin typeface="Arial" panose="020B0604020202020204" pitchFamily="34" charset="0"/>
                <a:cs typeface="Arial" panose="020B0604020202020204" pitchFamily="34" charset="0"/>
                <a:hlinkClick r:id="rId5"/>
              </a:rPr>
              <a:t>overview.pdf</a:t>
            </a:r>
            <a:r>
              <a:rPr lang="en-GB" dirty="0" smtClean="0">
                <a:latin typeface="Arial" panose="020B0604020202020204" pitchFamily="34" charset="0"/>
                <a:cs typeface="Arial" panose="020B0604020202020204" pitchFamily="34" charset="0"/>
              </a:rPr>
              <a:t> (Accessed: 20 November 2018).</a:t>
            </a:r>
          </a:p>
          <a:p>
            <a:endParaRPr lang="en-GB" dirty="0">
              <a:latin typeface="Arial" panose="020B0604020202020204" pitchFamily="34" charset="0"/>
              <a:cs typeface="Arial" panose="020B0604020202020204" pitchFamily="34" charset="0"/>
            </a:endParaRPr>
          </a:p>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3008420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2AB398A5BC152143BA287B0CDF73FC2E" ma:contentTypeVersion="11" ma:contentTypeDescription="Create a new document." ma:contentTypeScope="" ma:versionID="37e8f91fcc1621fa78dafacd152f8034">
  <xsd:schema xmlns:xsd="http://www.w3.org/2001/XMLSchema" xmlns:xs="http://www.w3.org/2001/XMLSchema" xmlns:p="http://schemas.microsoft.com/office/2006/metadata/properties" xmlns:ns3="ad3052a8-585b-41e0-b535-ee52b1be64b9" xmlns:ns4="dcf37dca-2528-4e2b-954d-f96fd4dcba1c" targetNamespace="http://schemas.microsoft.com/office/2006/metadata/properties" ma:root="true" ma:fieldsID="6d3b9f26311ae6964976c93c34a7e924" ns3:_="" ns4:_="">
    <xsd:import namespace="ad3052a8-585b-41e0-b535-ee52b1be64b9"/>
    <xsd:import namespace="dcf37dca-2528-4e2b-954d-f96fd4dcba1c"/>
    <xsd:element name="properties">
      <xsd:complexType>
        <xsd:sequence>
          <xsd:element name="documentManagement">
            <xsd:complexType>
              <xsd:all>
                <xsd:element ref="ns3:SharedWithUsers" minOccurs="0"/>
                <xsd:element ref="ns3:SharedWithDetails" minOccurs="0"/>
                <xsd:element ref="ns3:SharingHintHash" minOccurs="0"/>
                <xsd:element ref="ns4:MediaServiceMetadata" minOccurs="0"/>
                <xsd:element ref="ns4:MediaServiceFastMetadata" minOccurs="0"/>
                <xsd:element ref="ns4:MediaServiceAutoTags" minOccurs="0"/>
                <xsd:element ref="ns4:MediaServiceOCR" minOccurs="0"/>
                <xsd:element ref="ns4:MediaServiceDateTaken" minOccurs="0"/>
                <xsd:element ref="ns4:MediaServiceLocation" minOccurs="0"/>
                <xsd:element ref="ns4:MediaServiceGenerationTime" minOccurs="0"/>
                <xsd:element ref="ns4: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d3052a8-585b-41e0-b535-ee52b1be64b9"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SharingHintHash" ma:index="10" nillable="true" ma:displayName="Sharing Hint Hash" ma:description=""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dcf37dca-2528-4e2b-954d-f96fd4dcba1c" elementFormDefault="qualified">
    <xsd:import namespace="http://schemas.microsoft.com/office/2006/documentManagement/types"/>
    <xsd:import namespace="http://schemas.microsoft.com/office/infopath/2007/PartnerControls"/>
    <xsd:element name="MediaServiceMetadata" ma:index="11" nillable="true" ma:displayName="MediaServiceMetadata" ma:description="" ma:hidden="true" ma:internalName="MediaServiceMetadata" ma:readOnly="true">
      <xsd:simpleType>
        <xsd:restriction base="dms:Note"/>
      </xsd:simpleType>
    </xsd:element>
    <xsd:element name="MediaServiceFastMetadata" ma:index="12" nillable="true" ma:displayName="MediaServiceFastMetadata" ma:description="" ma:hidden="true" ma:internalName="MediaServiceFastMetadata" ma:readOnly="true">
      <xsd:simpleType>
        <xsd:restriction base="dms:Note"/>
      </xsd:simpleType>
    </xsd:element>
    <xsd:element name="MediaServiceAutoTags" ma:index="13" nillable="true" ma:displayName="MediaServiceAutoTags" ma:internalName="MediaServiceAutoTags" ma:readOnly="true">
      <xsd:simpleType>
        <xsd:restriction base="dms:Text"/>
      </xsd:simpleType>
    </xsd:element>
    <xsd:element name="MediaServiceOCR" ma:index="14" nillable="true" ma:displayName="MediaServiceOCR" ma:internalName="MediaServiceOCR" ma:readOnly="true">
      <xsd:simpleType>
        <xsd:restriction base="dms:Note">
          <xsd:maxLength value="255"/>
        </xsd:restriction>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51951769-8E45-4C97-97B3-9B21443AAC7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d3052a8-585b-41e0-b535-ee52b1be64b9"/>
    <ds:schemaRef ds:uri="dcf37dca-2528-4e2b-954d-f96fd4dcba1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0D9994A1-E5DB-48F8-8F09-193C7522964B}">
  <ds:schemaRefs>
    <ds:schemaRef ds:uri="http://schemas.microsoft.com/sharepoint/v3/contenttype/forms"/>
  </ds:schemaRefs>
</ds:datastoreItem>
</file>

<file path=customXml/itemProps3.xml><?xml version="1.0" encoding="utf-8"?>
<ds:datastoreItem xmlns:ds="http://schemas.openxmlformats.org/officeDocument/2006/customXml" ds:itemID="{C3A29A0B-11FF-4B8C-995C-E0BACC95EDF7}">
  <ds:schemaRefs>
    <ds:schemaRef ds:uri="dcf37dca-2528-4e2b-954d-f96fd4dcba1c"/>
    <ds:schemaRef ds:uri="http://schemas.microsoft.com/office/2006/documentManagement/types"/>
    <ds:schemaRef ds:uri="http://schemas.microsoft.com/office/infopath/2007/PartnerControls"/>
    <ds:schemaRef ds:uri="http://purl.org/dc/elements/1.1/"/>
    <ds:schemaRef ds:uri="http://schemas.microsoft.com/office/2006/metadata/properties"/>
    <ds:schemaRef ds:uri="http://purl.org/dc/terms/"/>
    <ds:schemaRef ds:uri="http://schemas.openxmlformats.org/package/2006/metadata/core-properties"/>
    <ds:schemaRef ds:uri="ad3052a8-585b-41e0-b535-ee52b1be64b9"/>
    <ds:schemaRef ds:uri="http://www.w3.org/XML/1998/namespace"/>
    <ds:schemaRef ds:uri="http://purl.org/dc/dcmitype/"/>
  </ds:schemaRefs>
</ds:datastoreItem>
</file>

<file path=docProps/app.xml><?xml version="1.0" encoding="utf-8"?>
<Properties xmlns="http://schemas.openxmlformats.org/officeDocument/2006/extended-properties" xmlns:vt="http://schemas.openxmlformats.org/officeDocument/2006/docPropsVTypes">
  <TotalTime>1936</TotalTime>
  <Words>1177</Words>
  <Application>Microsoft Office PowerPoint</Application>
  <PresentationFormat>On-screen Show (4:3)</PresentationFormat>
  <Paragraphs>184</Paragraphs>
  <Slides>27</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27</vt:i4>
      </vt:variant>
    </vt:vector>
  </HeadingPairs>
  <TitlesOfParts>
    <vt:vector size="30" baseType="lpstr">
      <vt:lpstr>Arial</vt:lpstr>
      <vt:lpstr>Calibri</vt:lpstr>
      <vt:lpstr>Office Theme</vt:lpstr>
      <vt:lpstr>ALN Mental Health</vt:lpstr>
      <vt:lpstr>Learning Objectives  1. Consider and explore the prevalence of mental health conditions for children and young people in mainstream education in Wales.  2. Evaluate the provision in place that supports pupils with this specific ALN.</vt:lpstr>
      <vt:lpstr>Mental health</vt:lpstr>
      <vt:lpstr>Mental health conditions affecting children</vt:lpstr>
      <vt:lpstr>PowerPoint Presentation</vt:lpstr>
      <vt:lpstr>PowerPoint Presentation</vt:lpstr>
      <vt:lpstr>PowerPoint Presentation</vt:lpstr>
      <vt:lpstr>PowerPoint Presentation</vt:lpstr>
      <vt:lpstr>Donaldson-Successful Futures (2015)</vt:lpstr>
      <vt:lpstr>PowerPoint Presentation</vt:lpstr>
      <vt:lpstr>PowerPoint Presentation</vt:lpstr>
      <vt:lpstr>PowerPoint Presentation</vt:lpstr>
      <vt:lpstr>In groups choose one of the following news articles to review and discuss</vt:lpstr>
      <vt:lpstr>PowerPoint Presentation</vt:lpstr>
      <vt:lpstr>PowerPoint Presentation</vt:lpstr>
      <vt:lpstr> </vt:lpstr>
      <vt:lpstr> Task Consider the possible visible signs of the risk factors mentioned. Use the outline of the human body provided to record your ideas</vt:lpstr>
      <vt:lpstr>      Task  Research one of these services available to children/young people and adults in Wales. Consider the target age, support offered and impact to date.  *Hafal  *Camhs  *Together For Children and Young People         Programme (T4CYP)        </vt:lpstr>
      <vt:lpstr>  Bullying in childhood: cause or consequence of mental health problems?</vt:lpstr>
      <vt:lpstr>PowerPoint Presentation</vt:lpstr>
      <vt:lpstr>PowerPoint Presentation</vt:lpstr>
      <vt:lpstr>How do schools support pupils?</vt:lpstr>
      <vt:lpstr>PowerPoint Presentation</vt:lpstr>
      <vt:lpstr>PowerPoint Presentation</vt:lpstr>
      <vt:lpstr> Learning Objectives  1. Consider and explore the prevalence of mental health conditions for children and young people in mainstream education in Wales.  2. Evaluate the provision in place that supports pupils with this specific ALN.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Donaldson (2015)</dc:title>
  <dc:creator>Julie Hockin</dc:creator>
  <cp:lastModifiedBy>Laura Hutchings</cp:lastModifiedBy>
  <cp:revision>55</cp:revision>
  <cp:lastPrinted>2018-11-21T17:41:18Z</cp:lastPrinted>
  <dcterms:created xsi:type="dcterms:W3CDTF">2018-11-20T15:31:14Z</dcterms:created>
  <dcterms:modified xsi:type="dcterms:W3CDTF">2019-10-10T12:26:24Z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0x0101002AB398A5BC152143BA287B0CDF73FC2E</vt:lpwstr>
  </property>
</Properties>
</file>