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53"/>
    <p:restoredTop sz="94610"/>
  </p:normalViewPr>
  <p:slideViewPr>
    <p:cSldViewPr snapToGrid="0" snapToObjects="1">
      <p:cViewPr varScale="1">
        <p:scale>
          <a:sx n="80" d="100"/>
          <a:sy n="80" d="100"/>
        </p:scale>
        <p:origin x="1291"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264871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Today I'll be presenting my analysis of Isaac, a four-year-old boy attending our Children's Centre, using Bowlby's Attachment Theory to understand his development and to propose a theory-informed support plan for the multi-agency early help meeting.</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Isaac is four, living with his mum who is managing post-natal depression alone, following a house move and unsettled childcare. Staff have noticed he's withdrawn, distressed by separation, behind with language and finds groups hard, and at home he's clingy and struggles to play alone. My role is to make sense of this using psychological theory and turn it into a practical plan.</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I've chosen attachment theory because it fits Isaac's presentation precisely — it's a theory about the caregiver relationship, and here we have a caregiver managing depression and isolation, a house move, and inconsistent childcare. It also has clear practical translation into early years practice through the key person approach.</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Bowlby's core ideas: attachment is a biological drive for survival; it's monotropic, focused on one primary figure; there's a critical period in the first years; the child builds an Internal Working Model that shapes future relationships; the caregiver acts as a secure base and safe haven; and disrupted care can cause lasting difficulties — the maternal deprivation hypothesis.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Bowlby assumes attachment is innate, that early relationships set the template for later life, and that quality of care matters more than simply having a caregiver present. In early years practice this underpins the key person system, explains why transitions are hard, and reframes 'difficult' behaviour as a signal of need rather than defiance.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Looking at Isaac's history: repeated childcare changes and a house move disrupt the stable base a young child needs. His mum's depression may reduce how emotionally available and responsive she can be, which attachment research links to insecure patterns. And with little social support around her, there are fewer other adults for Isaac to form back-up secure relationships with.</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His clinginess and separation distress fit an anxious attachment pattern — he can't yet trust his caregiver as a reliable secure base. His withdrawal in free play suggests the same difficulty with exploration. And because language develops through responsive back-and-forth interaction, reduced engagement linked to his mum's depression may help explain his language delay.</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Isaac's development sits at the interaction of nature and nurture. Nature: attachment is biologically driven, and his own temperament influences how he reacts to stress. Nurture: the consistency and quality of his caregiving, the environmental disruption of moving and changing childcare, and his limited chances for rich social interaction. Neither factor alone explains his presentation — it's the interaction between them.</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proposed support plan is directly linked to attachment theory: a key person to act as a secure base, play-based learning to build trust, a language-rich environment to target his delay, support and modelling for mum, multi-agency working, and simple emotional regulation strategies for the setting.</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Attachment theory has real strengths — it underlines why early relationships matter and directly shapes the key person approach. But it has limitations: monotropy is criticised, since children form multiple attachments; it can be too deterministic, when resilience research shows recovery is possible; and the original deprivation evidence was methodologically weak. We also need to apply it carefully across London's culturally diverse communities, where caregiving norms differ.</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Isaac's behaviour makes sense through attachment theory as a response to disrupted, inconsistent caregiving rather than a standalone behavioural issue. A multi-agency, theory-informed plan centred on a key person, play, language support and help for his mother gives him the best foundation going forward. Thank you — I'm happy to take any questions.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5.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9.png"/><Relationship Id="rId7"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5.png"/><Relationship Id="rId9"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5.png"/><Relationship Id="rId7"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14.png"/><Relationship Id="rId4" Type="http://schemas.openxmlformats.org/officeDocument/2006/relationships/image" Target="../media/image13.png"/><Relationship Id="rId9"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image" Target="../media/image16.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2A4A54"/>
        </a:solidFill>
        <a:effectLst/>
      </p:bgPr>
    </p:bg>
    <p:spTree>
      <p:nvGrpSpPr>
        <p:cNvPr id="1" name=""/>
        <p:cNvGrpSpPr/>
        <p:nvPr/>
      </p:nvGrpSpPr>
      <p:grpSpPr>
        <a:xfrm>
          <a:off x="0" y="0"/>
          <a:ext cx="0" cy="0"/>
          <a:chOff x="0" y="0"/>
          <a:chExt cx="0" cy="0"/>
        </a:xfrm>
      </p:grpSpPr>
      <p:sp>
        <p:nvSpPr>
          <p:cNvPr id="2" name="Shape 0"/>
          <p:cNvSpPr/>
          <p:nvPr/>
        </p:nvSpPr>
        <p:spPr>
          <a:xfrm>
            <a:off x="-2651760" y="4160520"/>
            <a:ext cx="5120640" cy="5120640"/>
          </a:xfrm>
          <a:prstGeom prst="ellipse">
            <a:avLst/>
          </a:prstGeom>
          <a:solidFill>
            <a:srgbClr val="3F6E7A">
              <a:alpha val="55000"/>
            </a:srgbClr>
          </a:solidFill>
          <a:ln/>
        </p:spPr>
        <p:txBody>
          <a:bodyPr/>
          <a:lstStyle/>
          <a:p>
            <a:endParaRPr lang="en-US">
              <a:latin typeface="Arial" panose="020B0604020202020204" pitchFamily="34" charset="0"/>
              <a:cs typeface="Arial" panose="020B0604020202020204" pitchFamily="34" charset="0"/>
            </a:endParaRPr>
          </a:p>
        </p:txBody>
      </p:sp>
      <p:sp>
        <p:nvSpPr>
          <p:cNvPr id="3" name="Text 1"/>
          <p:cNvSpPr/>
          <p:nvPr/>
        </p:nvSpPr>
        <p:spPr>
          <a:xfrm>
            <a:off x="457200" y="320040"/>
            <a:ext cx="11247120" cy="868680"/>
          </a:xfrm>
          <a:prstGeom prst="rect">
            <a:avLst/>
          </a:prstGeom>
          <a:noFill/>
          <a:ln/>
        </p:spPr>
        <p:txBody>
          <a:bodyPr wrap="square" rtlCol="0" anchor="ctr"/>
          <a:lstStyle/>
          <a:p>
            <a:pPr marL="0" indent="0">
              <a:buNone/>
            </a:pPr>
            <a:r>
              <a:rPr lang="en-US" sz="4000" b="1" dirty="0">
                <a:solidFill>
                  <a:srgbClr val="FFFFFF"/>
                </a:solidFill>
                <a:latin typeface="Arial" panose="020B0604020202020204" pitchFamily="34" charset="0"/>
                <a:ea typeface="Cambria" pitchFamily="34" charset="-122"/>
                <a:cs typeface="Arial" panose="020B0604020202020204" pitchFamily="34" charset="0"/>
              </a:rPr>
              <a:t>Understanding Isaac</a:t>
            </a:r>
            <a:endParaRPr lang="en-US" sz="4000" dirty="0">
              <a:latin typeface="Arial" panose="020B0604020202020204" pitchFamily="34" charset="0"/>
              <a:cs typeface="Arial" panose="020B0604020202020204" pitchFamily="34" charset="0"/>
            </a:endParaRPr>
          </a:p>
        </p:txBody>
      </p:sp>
      <p:sp>
        <p:nvSpPr>
          <p:cNvPr id="4" name="Text 2"/>
          <p:cNvSpPr/>
          <p:nvPr/>
        </p:nvSpPr>
        <p:spPr>
          <a:xfrm>
            <a:off x="457200" y="1143000"/>
            <a:ext cx="11247120" cy="502920"/>
          </a:xfrm>
          <a:prstGeom prst="rect">
            <a:avLst/>
          </a:prstGeom>
          <a:noFill/>
          <a:ln/>
        </p:spPr>
        <p:txBody>
          <a:bodyPr wrap="square" rtlCol="0" anchor="ctr"/>
          <a:lstStyle/>
          <a:p>
            <a:pPr marL="0" indent="0">
              <a:buNone/>
            </a:pPr>
            <a:r>
              <a:rPr lang="en-US" sz="1900" i="1" dirty="0">
                <a:solidFill>
                  <a:srgbClr val="8FB8A8"/>
                </a:solidFill>
                <a:latin typeface="Arial" panose="020B0604020202020204" pitchFamily="34" charset="0"/>
                <a:ea typeface="Cambria" pitchFamily="34" charset="-122"/>
                <a:cs typeface="Arial" panose="020B0604020202020204" pitchFamily="34" charset="0"/>
              </a:rPr>
              <a:t>Applying Bowlby's Attachment Theory to a Multi-Agency Early Help Plan</a:t>
            </a:r>
            <a:endParaRPr lang="en-US" sz="1900" dirty="0">
              <a:latin typeface="Arial" panose="020B0604020202020204" pitchFamily="34" charset="0"/>
              <a:cs typeface="Arial" panose="020B0604020202020204" pitchFamily="34" charset="0"/>
            </a:endParaRPr>
          </a:p>
        </p:txBody>
      </p:sp>
      <p:sp>
        <p:nvSpPr>
          <p:cNvPr id="5" name="Shape 3"/>
          <p:cNvSpPr/>
          <p:nvPr/>
        </p:nvSpPr>
        <p:spPr>
          <a:xfrm>
            <a:off x="457200" y="1783080"/>
            <a:ext cx="3108960" cy="0"/>
          </a:xfrm>
          <a:prstGeom prst="line">
            <a:avLst/>
          </a:prstGeom>
          <a:noFill/>
          <a:ln w="19050">
            <a:solidFill>
              <a:srgbClr val="8FB8A8"/>
            </a:solidFill>
            <a:prstDash val="solid"/>
          </a:ln>
        </p:spPr>
        <p:txBody>
          <a:bodyPr/>
          <a:lstStyle/>
          <a:p>
            <a:endParaRPr lang="en-US">
              <a:latin typeface="Arial" panose="020B0604020202020204" pitchFamily="34" charset="0"/>
              <a:cs typeface="Arial" panose="020B0604020202020204" pitchFamily="34" charset="0"/>
            </a:endParaRPr>
          </a:p>
        </p:txBody>
      </p:sp>
      <p:sp>
        <p:nvSpPr>
          <p:cNvPr id="6" name="Text 4"/>
          <p:cNvSpPr/>
          <p:nvPr/>
        </p:nvSpPr>
        <p:spPr>
          <a:xfrm>
            <a:off x="457200" y="2240280"/>
            <a:ext cx="2926080" cy="457200"/>
          </a:xfrm>
          <a:prstGeom prst="rect">
            <a:avLst/>
          </a:prstGeom>
          <a:noFill/>
          <a:ln/>
        </p:spPr>
        <p:txBody>
          <a:bodyPr wrap="square" rtlCol="0" anchor="ctr"/>
          <a:lstStyle/>
          <a:p>
            <a:pPr marL="0" indent="0">
              <a:buNone/>
            </a:pPr>
            <a:r>
              <a:rPr lang="en-US" sz="1500" b="1" dirty="0">
                <a:solidFill>
                  <a:srgbClr val="8FB8A8"/>
                </a:solidFill>
                <a:latin typeface="Arial" panose="020B0604020202020204" pitchFamily="34" charset="0"/>
                <a:ea typeface="Calibri" pitchFamily="34" charset="-122"/>
                <a:cs typeface="Arial" panose="020B0604020202020204" pitchFamily="34" charset="0"/>
              </a:rPr>
              <a:t>Module Title</a:t>
            </a:r>
            <a:endParaRPr lang="en-US" sz="1500" dirty="0">
              <a:latin typeface="Arial" panose="020B0604020202020204" pitchFamily="34" charset="0"/>
              <a:cs typeface="Arial" panose="020B0604020202020204" pitchFamily="34" charset="0"/>
            </a:endParaRPr>
          </a:p>
        </p:txBody>
      </p:sp>
      <p:sp>
        <p:nvSpPr>
          <p:cNvPr id="7" name="Text 5"/>
          <p:cNvSpPr/>
          <p:nvPr/>
        </p:nvSpPr>
        <p:spPr>
          <a:xfrm>
            <a:off x="3566160" y="2240280"/>
            <a:ext cx="7772400" cy="457200"/>
          </a:xfrm>
          <a:prstGeom prst="rect">
            <a:avLst/>
          </a:prstGeom>
          <a:noFill/>
          <a:ln/>
        </p:spPr>
        <p:txBody>
          <a:bodyPr wrap="square" rtlCol="0" anchor="ctr"/>
          <a:lstStyle/>
          <a:p>
            <a:pPr marL="0" indent="0">
              <a:buNone/>
            </a:pPr>
            <a:r>
              <a:rPr lang="en-US" sz="1500" dirty="0">
                <a:solidFill>
                  <a:srgbClr val="FFFFFF"/>
                </a:solidFill>
                <a:latin typeface="Arial" panose="020B0604020202020204" pitchFamily="34" charset="0"/>
                <a:ea typeface="Calibri" pitchFamily="34" charset="-122"/>
                <a:cs typeface="Arial" panose="020B0604020202020204" pitchFamily="34" charset="0"/>
              </a:rPr>
              <a:t>Psychology in Health and Social Care</a:t>
            </a:r>
            <a:endParaRPr lang="en-US" sz="1500" dirty="0">
              <a:latin typeface="Arial" panose="020B0604020202020204" pitchFamily="34" charset="0"/>
              <a:cs typeface="Arial" panose="020B0604020202020204" pitchFamily="34" charset="0"/>
            </a:endParaRPr>
          </a:p>
        </p:txBody>
      </p:sp>
      <p:sp>
        <p:nvSpPr>
          <p:cNvPr id="8" name="Text 6"/>
          <p:cNvSpPr/>
          <p:nvPr/>
        </p:nvSpPr>
        <p:spPr>
          <a:xfrm>
            <a:off x="457200" y="2807208"/>
            <a:ext cx="2926080" cy="457200"/>
          </a:xfrm>
          <a:prstGeom prst="rect">
            <a:avLst/>
          </a:prstGeom>
          <a:noFill/>
          <a:ln/>
        </p:spPr>
        <p:txBody>
          <a:bodyPr wrap="square" rtlCol="0" anchor="ctr"/>
          <a:lstStyle/>
          <a:p>
            <a:pPr marL="0" indent="0">
              <a:buNone/>
            </a:pPr>
            <a:r>
              <a:rPr lang="en-US" sz="1500" b="1" dirty="0">
                <a:solidFill>
                  <a:srgbClr val="8FB8A8"/>
                </a:solidFill>
                <a:latin typeface="Arial" panose="020B0604020202020204" pitchFamily="34" charset="0"/>
                <a:ea typeface="Calibri" pitchFamily="34" charset="-122"/>
                <a:cs typeface="Arial" panose="020B0604020202020204" pitchFamily="34" charset="0"/>
              </a:rPr>
              <a:t>Module Number</a:t>
            </a:r>
            <a:endParaRPr lang="en-US" sz="1500" dirty="0">
              <a:latin typeface="Arial" panose="020B0604020202020204" pitchFamily="34" charset="0"/>
              <a:cs typeface="Arial" panose="020B0604020202020204" pitchFamily="34" charset="0"/>
            </a:endParaRPr>
          </a:p>
        </p:txBody>
      </p:sp>
      <p:sp>
        <p:nvSpPr>
          <p:cNvPr id="9" name="Text 7"/>
          <p:cNvSpPr/>
          <p:nvPr/>
        </p:nvSpPr>
        <p:spPr>
          <a:xfrm>
            <a:off x="3566160" y="2807208"/>
            <a:ext cx="7772400" cy="457200"/>
          </a:xfrm>
          <a:prstGeom prst="rect">
            <a:avLst/>
          </a:prstGeom>
          <a:noFill/>
          <a:ln/>
        </p:spPr>
        <p:txBody>
          <a:bodyPr wrap="square" rtlCol="0" anchor="ctr"/>
          <a:lstStyle/>
          <a:p>
            <a:pPr marL="0" indent="0">
              <a:buNone/>
            </a:pPr>
            <a:r>
              <a:rPr lang="en-US" sz="1500" dirty="0">
                <a:solidFill>
                  <a:srgbClr val="FFFFFF"/>
                </a:solidFill>
                <a:latin typeface="Arial" panose="020B0604020202020204" pitchFamily="34" charset="0"/>
                <a:ea typeface="Calibri" pitchFamily="34" charset="-122"/>
                <a:cs typeface="Arial" panose="020B0604020202020204" pitchFamily="34" charset="0"/>
              </a:rPr>
              <a:t>LCHS4010</a:t>
            </a:r>
            <a:endParaRPr lang="en-US" sz="1500" dirty="0">
              <a:latin typeface="Arial" panose="020B0604020202020204" pitchFamily="34" charset="0"/>
              <a:cs typeface="Arial" panose="020B0604020202020204" pitchFamily="34" charset="0"/>
            </a:endParaRPr>
          </a:p>
        </p:txBody>
      </p:sp>
      <p:sp>
        <p:nvSpPr>
          <p:cNvPr id="10" name="Text 8"/>
          <p:cNvSpPr/>
          <p:nvPr/>
        </p:nvSpPr>
        <p:spPr>
          <a:xfrm>
            <a:off x="457200" y="3374136"/>
            <a:ext cx="2926080" cy="457200"/>
          </a:xfrm>
          <a:prstGeom prst="rect">
            <a:avLst/>
          </a:prstGeom>
          <a:noFill/>
          <a:ln/>
        </p:spPr>
        <p:txBody>
          <a:bodyPr wrap="square" rtlCol="0" anchor="ctr"/>
          <a:lstStyle/>
          <a:p>
            <a:pPr marL="0" indent="0">
              <a:buNone/>
            </a:pPr>
            <a:r>
              <a:rPr lang="en-US" sz="1500" b="1" dirty="0">
                <a:solidFill>
                  <a:srgbClr val="8FB8A8"/>
                </a:solidFill>
                <a:latin typeface="Arial" panose="020B0604020202020204" pitchFamily="34" charset="0"/>
                <a:ea typeface="Calibri" pitchFamily="34" charset="-122"/>
                <a:cs typeface="Arial" panose="020B0604020202020204" pitchFamily="34" charset="0"/>
              </a:rPr>
              <a:t>Assignment No.</a:t>
            </a:r>
            <a:endParaRPr lang="en-US" sz="1500" dirty="0">
              <a:latin typeface="Arial" panose="020B0604020202020204" pitchFamily="34" charset="0"/>
              <a:cs typeface="Arial" panose="020B0604020202020204" pitchFamily="34" charset="0"/>
            </a:endParaRPr>
          </a:p>
        </p:txBody>
      </p:sp>
      <p:sp>
        <p:nvSpPr>
          <p:cNvPr id="11" name="Text 9"/>
          <p:cNvSpPr/>
          <p:nvPr/>
        </p:nvSpPr>
        <p:spPr>
          <a:xfrm>
            <a:off x="3566160" y="3374136"/>
            <a:ext cx="7772400" cy="457200"/>
          </a:xfrm>
          <a:prstGeom prst="rect">
            <a:avLst/>
          </a:prstGeom>
          <a:noFill/>
          <a:ln/>
        </p:spPr>
        <p:txBody>
          <a:bodyPr wrap="square" rtlCol="0" anchor="ctr"/>
          <a:lstStyle/>
          <a:p>
            <a:pPr marL="0" indent="0">
              <a:buNone/>
            </a:pPr>
            <a:r>
              <a:rPr lang="en-US" sz="1500" dirty="0">
                <a:solidFill>
                  <a:srgbClr val="FFFFFF"/>
                </a:solidFill>
                <a:latin typeface="Arial" panose="020B0604020202020204" pitchFamily="34" charset="0"/>
                <a:ea typeface="Calibri" pitchFamily="34" charset="-122"/>
                <a:cs typeface="Arial" panose="020B0604020202020204" pitchFamily="34" charset="0"/>
              </a:rPr>
              <a:t>COMPONENT 1</a:t>
            </a:r>
            <a:endParaRPr lang="en-US" sz="1500" dirty="0">
              <a:latin typeface="Arial" panose="020B0604020202020204" pitchFamily="34" charset="0"/>
              <a:cs typeface="Arial" panose="020B0604020202020204" pitchFamily="34" charset="0"/>
            </a:endParaRPr>
          </a:p>
        </p:txBody>
      </p:sp>
      <p:sp>
        <p:nvSpPr>
          <p:cNvPr id="12" name="Text 10"/>
          <p:cNvSpPr/>
          <p:nvPr/>
        </p:nvSpPr>
        <p:spPr>
          <a:xfrm>
            <a:off x="457200" y="3941064"/>
            <a:ext cx="2926080" cy="457200"/>
          </a:xfrm>
          <a:prstGeom prst="rect">
            <a:avLst/>
          </a:prstGeom>
          <a:noFill/>
          <a:ln/>
        </p:spPr>
        <p:txBody>
          <a:bodyPr wrap="square" rtlCol="0" anchor="ctr"/>
          <a:lstStyle/>
          <a:p>
            <a:pPr marL="0" indent="0">
              <a:buNone/>
            </a:pPr>
            <a:r>
              <a:rPr lang="en-US" sz="1500" b="1" dirty="0">
                <a:solidFill>
                  <a:srgbClr val="8FB8A8"/>
                </a:solidFill>
                <a:latin typeface="Arial" panose="020B0604020202020204" pitchFamily="34" charset="0"/>
                <a:ea typeface="Calibri" pitchFamily="34" charset="-122"/>
                <a:cs typeface="Arial" panose="020B0604020202020204" pitchFamily="34" charset="0"/>
              </a:rPr>
              <a:t>Student Name</a:t>
            </a:r>
            <a:endParaRPr lang="en-US" sz="1500" dirty="0">
              <a:latin typeface="Arial" panose="020B0604020202020204" pitchFamily="34" charset="0"/>
              <a:cs typeface="Arial" panose="020B0604020202020204" pitchFamily="34" charset="0"/>
            </a:endParaRPr>
          </a:p>
        </p:txBody>
      </p:sp>
      <p:sp>
        <p:nvSpPr>
          <p:cNvPr id="13" name="Text 11"/>
          <p:cNvSpPr/>
          <p:nvPr/>
        </p:nvSpPr>
        <p:spPr>
          <a:xfrm>
            <a:off x="3566160" y="3941064"/>
            <a:ext cx="7772400" cy="457200"/>
          </a:xfrm>
          <a:prstGeom prst="rect">
            <a:avLst/>
          </a:prstGeom>
          <a:noFill/>
          <a:ln/>
        </p:spPr>
        <p:txBody>
          <a:bodyPr wrap="square" rtlCol="0" anchor="ctr"/>
          <a:lstStyle/>
          <a:p>
            <a:r>
              <a:rPr lang="en-US" sz="1500" dirty="0">
                <a:solidFill>
                  <a:srgbClr val="FFFFFF"/>
                </a:solidFill>
                <a:latin typeface="Arial" panose="020B0604020202020204" pitchFamily="34" charset="0"/>
                <a:ea typeface="Calibri" pitchFamily="34" charset="-122"/>
                <a:cs typeface="Arial" panose="020B0604020202020204" pitchFamily="34" charset="0"/>
              </a:rPr>
              <a:t>Divina Gracia Barber</a:t>
            </a:r>
            <a:endParaRPr lang="en-US" sz="1500" dirty="0">
              <a:latin typeface="Arial" panose="020B0604020202020204" pitchFamily="34" charset="0"/>
              <a:cs typeface="Arial" panose="020B0604020202020204" pitchFamily="34" charset="0"/>
            </a:endParaRPr>
          </a:p>
        </p:txBody>
      </p:sp>
      <p:sp>
        <p:nvSpPr>
          <p:cNvPr id="14" name="Text 12"/>
          <p:cNvSpPr/>
          <p:nvPr/>
        </p:nvSpPr>
        <p:spPr>
          <a:xfrm>
            <a:off x="457200" y="4507992"/>
            <a:ext cx="2926080" cy="457200"/>
          </a:xfrm>
          <a:prstGeom prst="rect">
            <a:avLst/>
          </a:prstGeom>
          <a:noFill/>
          <a:ln/>
        </p:spPr>
        <p:txBody>
          <a:bodyPr wrap="square" rtlCol="0" anchor="ctr"/>
          <a:lstStyle/>
          <a:p>
            <a:pPr marL="0" indent="0">
              <a:buNone/>
            </a:pPr>
            <a:r>
              <a:rPr lang="en-US" sz="1500" b="1" dirty="0">
                <a:solidFill>
                  <a:srgbClr val="8FB8A8"/>
                </a:solidFill>
                <a:latin typeface="Arial" panose="020B0604020202020204" pitchFamily="34" charset="0"/>
                <a:ea typeface="Calibri" pitchFamily="34" charset="-122"/>
                <a:cs typeface="Arial" panose="020B0604020202020204" pitchFamily="34" charset="0"/>
              </a:rPr>
              <a:t>Student ID</a:t>
            </a:r>
            <a:endParaRPr lang="en-US" sz="1500" dirty="0">
              <a:latin typeface="Arial" panose="020B0604020202020204" pitchFamily="34" charset="0"/>
              <a:cs typeface="Arial" panose="020B0604020202020204" pitchFamily="34" charset="0"/>
            </a:endParaRPr>
          </a:p>
        </p:txBody>
      </p:sp>
      <p:sp>
        <p:nvSpPr>
          <p:cNvPr id="15" name="Text 13"/>
          <p:cNvSpPr/>
          <p:nvPr/>
        </p:nvSpPr>
        <p:spPr>
          <a:xfrm>
            <a:off x="3566160" y="4507992"/>
            <a:ext cx="7772400" cy="457200"/>
          </a:xfrm>
          <a:prstGeom prst="rect">
            <a:avLst/>
          </a:prstGeom>
          <a:noFill/>
          <a:ln/>
        </p:spPr>
        <p:txBody>
          <a:bodyPr wrap="square" rtlCol="0" anchor="ctr"/>
          <a:lstStyle/>
          <a:p>
            <a:r>
              <a:rPr lang="en-US" sz="1500" dirty="0">
                <a:solidFill>
                  <a:srgbClr val="FFFFFF"/>
                </a:solidFill>
                <a:latin typeface="Arial" panose="020B0604020202020204" pitchFamily="34" charset="0"/>
                <a:ea typeface="Calibri" pitchFamily="34" charset="-122"/>
                <a:cs typeface="Arial" panose="020B0604020202020204" pitchFamily="34" charset="0"/>
              </a:rPr>
              <a:t>2509203</a:t>
            </a:r>
            <a:endParaRPr lang="en-US" sz="1500" dirty="0">
              <a:latin typeface="Arial" panose="020B0604020202020204" pitchFamily="34" charset="0"/>
              <a:cs typeface="Arial" panose="020B0604020202020204" pitchFamily="34" charset="0"/>
            </a:endParaRPr>
          </a:p>
        </p:txBody>
      </p:sp>
      <p:sp>
        <p:nvSpPr>
          <p:cNvPr id="16" name="Text 14"/>
          <p:cNvSpPr/>
          <p:nvPr/>
        </p:nvSpPr>
        <p:spPr>
          <a:xfrm>
            <a:off x="457200" y="5074920"/>
            <a:ext cx="2926080" cy="457200"/>
          </a:xfrm>
          <a:prstGeom prst="rect">
            <a:avLst/>
          </a:prstGeom>
          <a:noFill/>
          <a:ln/>
        </p:spPr>
        <p:txBody>
          <a:bodyPr wrap="square" rtlCol="0" anchor="ctr"/>
          <a:lstStyle/>
          <a:p>
            <a:pPr marL="0" indent="0">
              <a:buNone/>
            </a:pPr>
            <a:r>
              <a:rPr lang="en-US" sz="1500" b="1" dirty="0">
                <a:solidFill>
                  <a:srgbClr val="8FB8A8"/>
                </a:solidFill>
                <a:latin typeface="Arial" panose="020B0604020202020204" pitchFamily="34" charset="0"/>
                <a:ea typeface="Calibri" pitchFamily="34" charset="-122"/>
                <a:cs typeface="Arial" panose="020B0604020202020204" pitchFamily="34" charset="0"/>
              </a:rPr>
              <a:t>Lecturer's Name</a:t>
            </a:r>
            <a:endParaRPr lang="en-US" sz="1500" dirty="0">
              <a:latin typeface="Arial" panose="020B0604020202020204" pitchFamily="34" charset="0"/>
              <a:cs typeface="Arial" panose="020B0604020202020204" pitchFamily="34" charset="0"/>
            </a:endParaRPr>
          </a:p>
        </p:txBody>
      </p:sp>
      <p:sp>
        <p:nvSpPr>
          <p:cNvPr id="17" name="Text 15"/>
          <p:cNvSpPr/>
          <p:nvPr/>
        </p:nvSpPr>
        <p:spPr>
          <a:xfrm>
            <a:off x="3566160" y="5074920"/>
            <a:ext cx="7772400" cy="457200"/>
          </a:xfrm>
          <a:prstGeom prst="rect">
            <a:avLst/>
          </a:prstGeom>
          <a:noFill/>
          <a:ln/>
        </p:spPr>
        <p:txBody>
          <a:bodyPr wrap="square" rtlCol="0" anchor="ctr"/>
          <a:lstStyle/>
          <a:p>
            <a:r>
              <a:rPr lang="en-US" sz="1500" dirty="0" err="1">
                <a:solidFill>
                  <a:srgbClr val="FFFFFF"/>
                </a:solidFill>
                <a:latin typeface="Arial" panose="020B0604020202020204" pitchFamily="34" charset="0"/>
                <a:ea typeface="Calibri" pitchFamily="34" charset="-122"/>
                <a:cs typeface="Arial" panose="020B0604020202020204" pitchFamily="34" charset="0"/>
              </a:rPr>
              <a:t>Ödette</a:t>
            </a:r>
            <a:r>
              <a:rPr lang="en-US" sz="1500" dirty="0">
                <a:solidFill>
                  <a:srgbClr val="FFFFFF"/>
                </a:solidFill>
                <a:latin typeface="Arial" panose="020B0604020202020204" pitchFamily="34" charset="0"/>
                <a:ea typeface="Calibri" pitchFamily="34" charset="-122"/>
                <a:cs typeface="Arial" panose="020B0604020202020204" pitchFamily="34" charset="0"/>
              </a:rPr>
              <a:t> Jack</a:t>
            </a:r>
            <a:endParaRPr lang="en-US" sz="1500" dirty="0">
              <a:latin typeface="Arial" panose="020B0604020202020204" pitchFamily="34" charset="0"/>
              <a:cs typeface="Arial" panose="020B0604020202020204" pitchFamily="34" charset="0"/>
            </a:endParaRPr>
          </a:p>
        </p:txBody>
      </p:sp>
      <p:pic>
        <p:nvPicPr>
          <p:cNvPr id="18" name="Picture 17">
            <a:extLst>
              <a:ext uri="{FF2B5EF4-FFF2-40B4-BE49-F238E27FC236}">
                <a16:creationId xmlns:a16="http://schemas.microsoft.com/office/drawing/2014/main" id="{B531838A-701F-4426-992D-74D6185163C4}"/>
              </a:ext>
            </a:extLst>
          </p:cNvPr>
          <p:cNvPicPr>
            <a:picLocks noChangeAspect="1"/>
          </p:cNvPicPr>
          <p:nvPr/>
        </p:nvPicPr>
        <p:blipFill>
          <a:blip r:embed="rId3"/>
          <a:stretch>
            <a:fillRect/>
          </a:stretch>
        </p:blipFill>
        <p:spPr>
          <a:xfrm>
            <a:off x="0" y="5861304"/>
            <a:ext cx="12266139" cy="100583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D98E5D"/>
                </a:solidFill>
                <a:latin typeface="Arial" panose="020B0604020202020204" pitchFamily="34" charset="0"/>
                <a:ea typeface="Calibri" pitchFamily="34" charset="-122"/>
                <a:cs typeface="Arial" panose="020B0604020202020204" pitchFamily="34" charset="0"/>
              </a:rPr>
              <a:t>THE SCENARIO</a:t>
            </a:r>
            <a:endParaRPr lang="en-US" sz="1300" dirty="0">
              <a:latin typeface="Arial" panose="020B0604020202020204" pitchFamily="34" charset="0"/>
              <a:cs typeface="Arial" panose="020B0604020202020204" pitchFamily="34" charset="0"/>
            </a:endParaRPr>
          </a:p>
        </p:txBody>
      </p:sp>
      <p:sp>
        <p:nvSpPr>
          <p:cNvPr id="3" name="Text 1"/>
          <p:cNvSpPr/>
          <p:nvPr/>
        </p:nvSpPr>
        <p:spPr>
          <a:xfrm>
            <a:off x="548640" y="658368"/>
            <a:ext cx="10789920" cy="731520"/>
          </a:xfrm>
          <a:prstGeom prst="rect">
            <a:avLst/>
          </a:prstGeom>
          <a:noFill/>
          <a:ln/>
        </p:spPr>
        <p:txBody>
          <a:bodyPr wrap="square" rtlCol="0" anchor="ctr"/>
          <a:lstStyle/>
          <a:p>
            <a:pPr marL="0" indent="0">
              <a:buNone/>
            </a:pPr>
            <a:r>
              <a:rPr lang="en-US" sz="3000" b="1" dirty="0">
                <a:solidFill>
                  <a:srgbClr val="27333A"/>
                </a:solidFill>
                <a:latin typeface="Arial" panose="020B0604020202020204" pitchFamily="34" charset="0"/>
                <a:ea typeface="Cambria" pitchFamily="34" charset="-122"/>
                <a:cs typeface="Arial" panose="020B0604020202020204" pitchFamily="34" charset="0"/>
              </a:rPr>
              <a:t>Meeting Isaac</a:t>
            </a:r>
            <a:endParaRPr lang="en-US" sz="3000" dirty="0">
              <a:latin typeface="Arial" panose="020B0604020202020204" pitchFamily="34" charset="0"/>
              <a:cs typeface="Arial" panose="020B0604020202020204" pitchFamily="34" charset="0"/>
            </a:endParaRPr>
          </a:p>
        </p:txBody>
      </p:sp>
      <p:sp>
        <p:nvSpPr>
          <p:cNvPr id="5" name="Text 3"/>
          <p:cNvSpPr/>
          <p:nvPr/>
        </p:nvSpPr>
        <p:spPr>
          <a:xfrm>
            <a:off x="11551615" y="6400800"/>
            <a:ext cx="365760" cy="274320"/>
          </a:xfrm>
          <a:prstGeom prst="rect">
            <a:avLst/>
          </a:prstGeom>
          <a:noFill/>
          <a:ln/>
        </p:spPr>
        <p:txBody>
          <a:bodyPr wrap="square" rtlCol="0" anchor="ctr"/>
          <a:lstStyle/>
          <a:p>
            <a:pPr marL="0" indent="0" algn="r">
              <a:buNone/>
            </a:pPr>
            <a:r>
              <a:rPr lang="en-US" sz="1000" dirty="0">
                <a:solidFill>
                  <a:srgbClr val="63767C"/>
                </a:solidFill>
                <a:latin typeface="Arial" panose="020B0604020202020204" pitchFamily="34" charset="0"/>
                <a:cs typeface="Arial" panose="020B0604020202020204" pitchFamily="34" charset="0"/>
              </a:rPr>
              <a:t>2</a:t>
            </a:r>
            <a:endParaRPr lang="en-US" sz="1000" dirty="0">
              <a:latin typeface="Arial" panose="020B0604020202020204" pitchFamily="34" charset="0"/>
              <a:cs typeface="Arial" panose="020B0604020202020204" pitchFamily="34" charset="0"/>
            </a:endParaRPr>
          </a:p>
        </p:txBody>
      </p:sp>
      <p:sp>
        <p:nvSpPr>
          <p:cNvPr id="6" name="Shape 4"/>
          <p:cNvSpPr/>
          <p:nvPr/>
        </p:nvSpPr>
        <p:spPr>
          <a:xfrm>
            <a:off x="548640" y="1417320"/>
            <a:ext cx="5760720" cy="4709160"/>
          </a:xfrm>
          <a:prstGeom prst="roundRect">
            <a:avLst>
              <a:gd name="adj" fmla="val 1553"/>
            </a:avLst>
          </a:prstGeom>
          <a:solidFill>
            <a:srgbClr val="EFF4F2"/>
          </a:solidFill>
          <a:ln/>
        </p:spPr>
        <p:txBody>
          <a:bodyPr/>
          <a:lstStyle/>
          <a:p>
            <a:endParaRPr lang="en-US">
              <a:latin typeface="Arial" panose="020B0604020202020204" pitchFamily="34" charset="0"/>
              <a:cs typeface="Arial" panose="020B0604020202020204" pitchFamily="34" charset="0"/>
            </a:endParaRPr>
          </a:p>
        </p:txBody>
      </p:sp>
      <p:sp>
        <p:nvSpPr>
          <p:cNvPr id="7" name="Text 5"/>
          <p:cNvSpPr/>
          <p:nvPr/>
        </p:nvSpPr>
        <p:spPr>
          <a:xfrm>
            <a:off x="868680" y="1645920"/>
            <a:ext cx="5120640" cy="365760"/>
          </a:xfrm>
          <a:prstGeom prst="rect">
            <a:avLst/>
          </a:prstGeom>
          <a:noFill/>
          <a:ln/>
        </p:spPr>
        <p:txBody>
          <a:bodyPr wrap="square" rtlCol="0" anchor="ctr"/>
          <a:lstStyle/>
          <a:p>
            <a:pPr marL="0" indent="0">
              <a:buNone/>
            </a:pPr>
            <a:r>
              <a:rPr lang="en-US" sz="1600" b="1" dirty="0">
                <a:solidFill>
                  <a:srgbClr val="3F6E7A"/>
                </a:solidFill>
                <a:latin typeface="Arial" panose="020B0604020202020204" pitchFamily="34" charset="0"/>
                <a:ea typeface="Cambria" pitchFamily="34" charset="-122"/>
                <a:cs typeface="Arial" panose="020B0604020202020204" pitchFamily="34" charset="0"/>
              </a:rPr>
              <a:t>Family Background</a:t>
            </a:r>
            <a:endParaRPr lang="en-US" sz="1600" dirty="0">
              <a:latin typeface="Arial" panose="020B0604020202020204" pitchFamily="34" charset="0"/>
              <a:cs typeface="Arial" panose="020B0604020202020204" pitchFamily="34" charset="0"/>
            </a:endParaRPr>
          </a:p>
        </p:txBody>
      </p:sp>
      <p:sp>
        <p:nvSpPr>
          <p:cNvPr id="8" name="Text 6"/>
          <p:cNvSpPr/>
          <p:nvPr/>
        </p:nvSpPr>
        <p:spPr>
          <a:xfrm>
            <a:off x="868680" y="2057400"/>
            <a:ext cx="5120640" cy="2194560"/>
          </a:xfrm>
          <a:prstGeom prst="rect">
            <a:avLst/>
          </a:prstGeom>
          <a:noFill/>
          <a:ln/>
        </p:spPr>
        <p:txBody>
          <a:bodyPr wrap="square" rtlCol="0" anchor="ctr"/>
          <a:lstStyle/>
          <a:p>
            <a:pPr marL="342900" indent="-342900">
              <a:lnSpc>
                <a:spcPct val="115000"/>
              </a:lnSpc>
              <a:spcAft>
                <a:spcPts val="1000"/>
              </a:spcAft>
              <a:buSzPct val="100000"/>
              <a:buChar char="•"/>
            </a:pPr>
            <a:r>
              <a:rPr lang="en-US" sz="1450" dirty="0">
                <a:solidFill>
                  <a:srgbClr val="27333A"/>
                </a:solidFill>
                <a:latin typeface="Arial" panose="020B0604020202020204" pitchFamily="34" charset="0"/>
                <a:ea typeface="Calibri" pitchFamily="34" charset="-122"/>
                <a:cs typeface="Arial" panose="020B0604020202020204" pitchFamily="34" charset="0"/>
              </a:rPr>
              <a:t>Lives with his mother, a single parent experiencing post-natal depression, low confidence and limited social support.</a:t>
            </a:r>
            <a:endParaRPr lang="en-US" sz="1450" dirty="0">
              <a:latin typeface="Arial" panose="020B0604020202020204" pitchFamily="34" charset="0"/>
              <a:cs typeface="Arial" panose="020B0604020202020204" pitchFamily="34" charset="0"/>
            </a:endParaRPr>
          </a:p>
          <a:p>
            <a:pPr marL="342900" indent="-342900">
              <a:lnSpc>
                <a:spcPct val="115000"/>
              </a:lnSpc>
              <a:spcAft>
                <a:spcPts val="1000"/>
              </a:spcAft>
              <a:buSzPct val="100000"/>
              <a:buChar char="•"/>
            </a:pPr>
            <a:r>
              <a:rPr lang="en-US" sz="1450" dirty="0">
                <a:solidFill>
                  <a:srgbClr val="27333A"/>
                </a:solidFill>
                <a:latin typeface="Arial" panose="020B0604020202020204" pitchFamily="34" charset="0"/>
                <a:ea typeface="Calibri" pitchFamily="34" charset="-122"/>
                <a:cs typeface="Arial" panose="020B0604020202020204" pitchFamily="34" charset="0"/>
              </a:rPr>
              <a:t>Family relocated to London from another part of the UK.</a:t>
            </a:r>
            <a:endParaRPr lang="en-US" sz="1450" dirty="0">
              <a:latin typeface="Arial" panose="020B0604020202020204" pitchFamily="34" charset="0"/>
              <a:cs typeface="Arial" panose="020B0604020202020204" pitchFamily="34" charset="0"/>
            </a:endParaRPr>
          </a:p>
          <a:p>
            <a:pPr marL="342900" indent="-342900">
              <a:lnSpc>
                <a:spcPct val="115000"/>
              </a:lnSpc>
              <a:spcAft>
                <a:spcPts val="1000"/>
              </a:spcAft>
              <a:buSzPct val="100000"/>
              <a:buChar char="•"/>
            </a:pPr>
            <a:r>
              <a:rPr lang="en-US" sz="1450" dirty="0">
                <a:solidFill>
                  <a:srgbClr val="27333A"/>
                </a:solidFill>
                <a:latin typeface="Arial" panose="020B0604020202020204" pitchFamily="34" charset="0"/>
                <a:ea typeface="Calibri" pitchFamily="34" charset="-122"/>
                <a:cs typeface="Arial" panose="020B0604020202020204" pitchFamily="34" charset="0"/>
              </a:rPr>
              <a:t>Disrupted childcare arrangements over the past two years.</a:t>
            </a:r>
            <a:endParaRPr lang="en-US" sz="1450" dirty="0">
              <a:latin typeface="Arial" panose="020B0604020202020204" pitchFamily="34" charset="0"/>
              <a:cs typeface="Arial" panose="020B0604020202020204" pitchFamily="34" charset="0"/>
            </a:endParaRPr>
          </a:p>
        </p:txBody>
      </p:sp>
      <p:sp>
        <p:nvSpPr>
          <p:cNvPr id="9" name="Shape 7"/>
          <p:cNvSpPr/>
          <p:nvPr/>
        </p:nvSpPr>
        <p:spPr>
          <a:xfrm>
            <a:off x="868680" y="4343400"/>
            <a:ext cx="5120640" cy="0"/>
          </a:xfrm>
          <a:prstGeom prst="line">
            <a:avLst/>
          </a:prstGeom>
          <a:noFill/>
          <a:ln w="12700">
            <a:solidFill>
              <a:srgbClr val="8FB8A8"/>
            </a:solidFill>
            <a:prstDash val="solid"/>
          </a:ln>
        </p:spPr>
        <p:txBody>
          <a:bodyPr/>
          <a:lstStyle/>
          <a:p>
            <a:endParaRPr lang="en-US">
              <a:latin typeface="Arial" panose="020B0604020202020204" pitchFamily="34" charset="0"/>
              <a:cs typeface="Arial" panose="020B0604020202020204" pitchFamily="34" charset="0"/>
            </a:endParaRPr>
          </a:p>
        </p:txBody>
      </p:sp>
      <p:sp>
        <p:nvSpPr>
          <p:cNvPr id="10" name="Text 8"/>
          <p:cNvSpPr/>
          <p:nvPr/>
        </p:nvSpPr>
        <p:spPr>
          <a:xfrm>
            <a:off x="868680" y="4480560"/>
            <a:ext cx="5120640" cy="320040"/>
          </a:xfrm>
          <a:prstGeom prst="rect">
            <a:avLst/>
          </a:prstGeom>
          <a:noFill/>
          <a:ln/>
        </p:spPr>
        <p:txBody>
          <a:bodyPr wrap="square" rtlCol="0" anchor="ctr"/>
          <a:lstStyle/>
          <a:p>
            <a:pPr marL="0" indent="0">
              <a:buNone/>
            </a:pPr>
            <a:r>
              <a:rPr lang="en-US" sz="1600" b="1" dirty="0">
                <a:solidFill>
                  <a:srgbClr val="3F6E7A"/>
                </a:solidFill>
                <a:latin typeface="Arial" panose="020B0604020202020204" pitchFamily="34" charset="0"/>
                <a:ea typeface="Cambria" pitchFamily="34" charset="-122"/>
                <a:cs typeface="Arial" panose="020B0604020202020204" pitchFamily="34" charset="0"/>
              </a:rPr>
              <a:t>At Home</a:t>
            </a:r>
            <a:endParaRPr lang="en-US" sz="1600" dirty="0">
              <a:latin typeface="Arial" panose="020B0604020202020204" pitchFamily="34" charset="0"/>
              <a:cs typeface="Arial" panose="020B0604020202020204" pitchFamily="34" charset="0"/>
            </a:endParaRPr>
          </a:p>
        </p:txBody>
      </p:sp>
      <p:sp>
        <p:nvSpPr>
          <p:cNvPr id="11" name="Text 9"/>
          <p:cNvSpPr/>
          <p:nvPr/>
        </p:nvSpPr>
        <p:spPr>
          <a:xfrm>
            <a:off x="868680" y="4846320"/>
            <a:ext cx="5120640" cy="1097280"/>
          </a:xfrm>
          <a:prstGeom prst="rect">
            <a:avLst/>
          </a:prstGeom>
          <a:noFill/>
          <a:ln/>
        </p:spPr>
        <p:txBody>
          <a:bodyPr wrap="square" rtlCol="0" anchor="ctr"/>
          <a:lstStyle/>
          <a:p>
            <a:pPr marL="0" indent="0">
              <a:buNone/>
            </a:pPr>
            <a:r>
              <a:rPr lang="en-US" sz="1400" i="1" dirty="0">
                <a:solidFill>
                  <a:srgbClr val="63767C"/>
                </a:solidFill>
                <a:latin typeface="Arial" panose="020B0604020202020204" pitchFamily="34" charset="0"/>
                <a:ea typeface="Calibri" pitchFamily="34" charset="-122"/>
                <a:cs typeface="Arial" panose="020B0604020202020204" pitchFamily="34" charset="0"/>
              </a:rPr>
              <a:t>Mother reports difficulty sleeping, being “clingy,” and rarely playing independently.</a:t>
            </a:r>
            <a:endParaRPr lang="en-US" sz="1400" dirty="0">
              <a:latin typeface="Arial" panose="020B0604020202020204" pitchFamily="34" charset="0"/>
              <a:cs typeface="Arial" panose="020B0604020202020204" pitchFamily="34" charset="0"/>
            </a:endParaRPr>
          </a:p>
        </p:txBody>
      </p:sp>
      <p:sp>
        <p:nvSpPr>
          <p:cNvPr id="12" name="Shape 10"/>
          <p:cNvSpPr/>
          <p:nvPr/>
        </p:nvSpPr>
        <p:spPr>
          <a:xfrm>
            <a:off x="6629400" y="1417320"/>
            <a:ext cx="2446020" cy="2423160"/>
          </a:xfrm>
          <a:prstGeom prst="roundRect">
            <a:avLst>
              <a:gd name="adj" fmla="val 3019"/>
            </a:avLst>
          </a:prstGeom>
          <a:solidFill>
            <a:srgbClr val="FFFFFF"/>
          </a:solidFill>
          <a:ln w="12700">
            <a:solidFill>
              <a:srgbClr val="E1E7E5"/>
            </a:solidFill>
            <a:prstDash val="solid"/>
          </a:ln>
          <a:effectLst>
            <a:outerShdw blurRad="76200" dist="25400" dir="5400000" algn="bl" rotWithShape="0">
              <a:srgbClr val="000000">
                <a:alpha val="8000"/>
              </a:srgbClr>
            </a:outerShdw>
          </a:effectLst>
        </p:spPr>
        <p:txBody>
          <a:bodyPr/>
          <a:lstStyle/>
          <a:p>
            <a:endParaRPr lang="en-US">
              <a:latin typeface="Arial" panose="020B0604020202020204" pitchFamily="34" charset="0"/>
              <a:cs typeface="Arial" panose="020B0604020202020204" pitchFamily="34" charset="0"/>
            </a:endParaRPr>
          </a:p>
        </p:txBody>
      </p:sp>
      <p:sp>
        <p:nvSpPr>
          <p:cNvPr id="13" name="Shape 11"/>
          <p:cNvSpPr/>
          <p:nvPr/>
        </p:nvSpPr>
        <p:spPr>
          <a:xfrm>
            <a:off x="6830568" y="1618488"/>
            <a:ext cx="502920" cy="502920"/>
          </a:xfrm>
          <a:prstGeom prst="ellipse">
            <a:avLst/>
          </a:prstGeom>
          <a:solidFill>
            <a:srgbClr val="3F6E7A"/>
          </a:solidFill>
          <a:ln/>
        </p:spPr>
        <p:txBody>
          <a:bodyPr/>
          <a:lstStyle/>
          <a:p>
            <a:endParaRPr lang="en-US">
              <a:latin typeface="Arial" panose="020B0604020202020204" pitchFamily="34" charset="0"/>
              <a:cs typeface="Arial" panose="020B0604020202020204" pitchFamily="34" charset="0"/>
            </a:endParaRPr>
          </a:p>
        </p:txBody>
      </p:sp>
      <p:pic>
        <p:nvPicPr>
          <p:cNvPr id="14" name="Image 0" descr="preencoded.png"/>
          <p:cNvPicPr>
            <a:picLocks noChangeAspect="1"/>
          </p:cNvPicPr>
          <p:nvPr/>
        </p:nvPicPr>
        <p:blipFill>
          <a:blip r:embed="rId3"/>
          <a:stretch>
            <a:fillRect/>
          </a:stretch>
        </p:blipFill>
        <p:spPr>
          <a:xfrm>
            <a:off x="6961327" y="1749247"/>
            <a:ext cx="241402" cy="241402"/>
          </a:xfrm>
          <a:prstGeom prst="rect">
            <a:avLst/>
          </a:prstGeom>
        </p:spPr>
      </p:pic>
      <p:sp>
        <p:nvSpPr>
          <p:cNvPr id="15" name="Text 12"/>
          <p:cNvSpPr/>
          <p:nvPr/>
        </p:nvSpPr>
        <p:spPr>
          <a:xfrm>
            <a:off x="6830568" y="2240280"/>
            <a:ext cx="2080260" cy="365760"/>
          </a:xfrm>
          <a:prstGeom prst="rect">
            <a:avLst/>
          </a:prstGeom>
          <a:noFill/>
          <a:ln/>
        </p:spPr>
        <p:txBody>
          <a:bodyPr wrap="square" rtlCol="0" anchor="ctr"/>
          <a:lstStyle/>
          <a:p>
            <a:pPr marL="0" indent="0">
              <a:buNone/>
            </a:pPr>
            <a:r>
              <a:rPr lang="en-US" sz="1350" b="1" dirty="0">
                <a:solidFill>
                  <a:srgbClr val="27333A"/>
                </a:solidFill>
                <a:latin typeface="Arial" panose="020B0604020202020204" pitchFamily="34" charset="0"/>
                <a:ea typeface="Calibri" pitchFamily="34" charset="-122"/>
                <a:cs typeface="Arial" panose="020B0604020202020204" pitchFamily="34" charset="0"/>
              </a:rPr>
              <a:t>Quiet &amp; withdrawn</a:t>
            </a:r>
            <a:endParaRPr lang="en-US" sz="1350" dirty="0">
              <a:latin typeface="Arial" panose="020B0604020202020204" pitchFamily="34" charset="0"/>
              <a:cs typeface="Arial" panose="020B0604020202020204" pitchFamily="34" charset="0"/>
            </a:endParaRPr>
          </a:p>
        </p:txBody>
      </p:sp>
      <p:sp>
        <p:nvSpPr>
          <p:cNvPr id="16" name="Text 13"/>
          <p:cNvSpPr/>
          <p:nvPr/>
        </p:nvSpPr>
        <p:spPr>
          <a:xfrm>
            <a:off x="6830568" y="2587752"/>
            <a:ext cx="2080260" cy="594360"/>
          </a:xfrm>
          <a:prstGeom prst="rect">
            <a:avLst/>
          </a:prstGeom>
          <a:noFill/>
          <a:ln/>
        </p:spPr>
        <p:txBody>
          <a:bodyPr wrap="square" rtlCol="0" anchor="ctr"/>
          <a:lstStyle/>
          <a:p>
            <a:pPr marL="0" indent="0">
              <a:buNone/>
            </a:pPr>
            <a:r>
              <a:rPr lang="en-US" sz="1100" dirty="0">
                <a:solidFill>
                  <a:srgbClr val="63767C"/>
                </a:solidFill>
                <a:latin typeface="Arial" panose="020B0604020202020204" pitchFamily="34" charset="0"/>
                <a:ea typeface="Calibri" pitchFamily="34" charset="-122"/>
                <a:cs typeface="Arial" panose="020B0604020202020204" pitchFamily="34" charset="0"/>
              </a:rPr>
              <a:t>During free play at the centre</a:t>
            </a:r>
            <a:endParaRPr lang="en-US" sz="1100" dirty="0">
              <a:latin typeface="Arial" panose="020B0604020202020204" pitchFamily="34" charset="0"/>
              <a:cs typeface="Arial" panose="020B0604020202020204" pitchFamily="34" charset="0"/>
            </a:endParaRPr>
          </a:p>
        </p:txBody>
      </p:sp>
      <p:sp>
        <p:nvSpPr>
          <p:cNvPr id="17" name="Shape 14"/>
          <p:cNvSpPr/>
          <p:nvPr/>
        </p:nvSpPr>
        <p:spPr>
          <a:xfrm>
            <a:off x="9212580" y="1417320"/>
            <a:ext cx="2446020" cy="2423160"/>
          </a:xfrm>
          <a:prstGeom prst="roundRect">
            <a:avLst>
              <a:gd name="adj" fmla="val 3019"/>
            </a:avLst>
          </a:prstGeom>
          <a:solidFill>
            <a:srgbClr val="FFFFFF"/>
          </a:solidFill>
          <a:ln w="12700">
            <a:solidFill>
              <a:srgbClr val="E1E7E5"/>
            </a:solidFill>
            <a:prstDash val="solid"/>
          </a:ln>
          <a:effectLst>
            <a:outerShdw blurRad="76200" dist="25400" dir="5400000" algn="bl" rotWithShape="0">
              <a:srgbClr val="000000">
                <a:alpha val="8000"/>
              </a:srgbClr>
            </a:outerShdw>
          </a:effectLst>
        </p:spPr>
        <p:txBody>
          <a:bodyPr/>
          <a:lstStyle/>
          <a:p>
            <a:endParaRPr lang="en-US">
              <a:latin typeface="Arial" panose="020B0604020202020204" pitchFamily="34" charset="0"/>
              <a:cs typeface="Arial" panose="020B0604020202020204" pitchFamily="34" charset="0"/>
            </a:endParaRPr>
          </a:p>
        </p:txBody>
      </p:sp>
      <p:sp>
        <p:nvSpPr>
          <p:cNvPr id="18" name="Shape 15"/>
          <p:cNvSpPr/>
          <p:nvPr/>
        </p:nvSpPr>
        <p:spPr>
          <a:xfrm>
            <a:off x="9413748" y="1618488"/>
            <a:ext cx="502920" cy="502920"/>
          </a:xfrm>
          <a:prstGeom prst="ellipse">
            <a:avLst/>
          </a:prstGeom>
          <a:solidFill>
            <a:srgbClr val="3F6E7A"/>
          </a:solidFill>
          <a:ln/>
        </p:spPr>
        <p:txBody>
          <a:bodyPr/>
          <a:lstStyle/>
          <a:p>
            <a:endParaRPr lang="en-US">
              <a:latin typeface="Arial" panose="020B0604020202020204" pitchFamily="34" charset="0"/>
              <a:cs typeface="Arial" panose="020B0604020202020204" pitchFamily="34" charset="0"/>
            </a:endParaRPr>
          </a:p>
        </p:txBody>
      </p:sp>
      <p:pic>
        <p:nvPicPr>
          <p:cNvPr id="19" name="Image 1" descr="preencoded.png"/>
          <p:cNvPicPr>
            <a:picLocks noChangeAspect="1"/>
          </p:cNvPicPr>
          <p:nvPr/>
        </p:nvPicPr>
        <p:blipFill>
          <a:blip r:embed="rId4"/>
          <a:stretch>
            <a:fillRect/>
          </a:stretch>
        </p:blipFill>
        <p:spPr>
          <a:xfrm>
            <a:off x="9544507" y="1749247"/>
            <a:ext cx="241402" cy="241402"/>
          </a:xfrm>
          <a:prstGeom prst="rect">
            <a:avLst/>
          </a:prstGeom>
        </p:spPr>
      </p:pic>
      <p:sp>
        <p:nvSpPr>
          <p:cNvPr id="20" name="Text 16"/>
          <p:cNvSpPr/>
          <p:nvPr/>
        </p:nvSpPr>
        <p:spPr>
          <a:xfrm>
            <a:off x="9413748" y="2240280"/>
            <a:ext cx="2080260" cy="365760"/>
          </a:xfrm>
          <a:prstGeom prst="rect">
            <a:avLst/>
          </a:prstGeom>
          <a:noFill/>
          <a:ln/>
        </p:spPr>
        <p:txBody>
          <a:bodyPr wrap="square" rtlCol="0" anchor="ctr"/>
          <a:lstStyle/>
          <a:p>
            <a:pPr marL="0" indent="0">
              <a:buNone/>
            </a:pPr>
            <a:r>
              <a:rPr lang="en-US" sz="1350" b="1" dirty="0">
                <a:solidFill>
                  <a:srgbClr val="27333A"/>
                </a:solidFill>
                <a:latin typeface="Arial" panose="020B0604020202020204" pitchFamily="34" charset="0"/>
                <a:ea typeface="Calibri" pitchFamily="34" charset="-122"/>
                <a:cs typeface="Arial" panose="020B0604020202020204" pitchFamily="34" charset="0"/>
              </a:rPr>
              <a:t>Separation distress</a:t>
            </a:r>
            <a:endParaRPr lang="en-US" sz="1350" dirty="0">
              <a:latin typeface="Arial" panose="020B0604020202020204" pitchFamily="34" charset="0"/>
              <a:cs typeface="Arial" panose="020B0604020202020204" pitchFamily="34" charset="0"/>
            </a:endParaRPr>
          </a:p>
        </p:txBody>
      </p:sp>
      <p:sp>
        <p:nvSpPr>
          <p:cNvPr id="21" name="Text 17"/>
          <p:cNvSpPr/>
          <p:nvPr/>
        </p:nvSpPr>
        <p:spPr>
          <a:xfrm>
            <a:off x="9413748" y="2587752"/>
            <a:ext cx="2080260" cy="594360"/>
          </a:xfrm>
          <a:prstGeom prst="rect">
            <a:avLst/>
          </a:prstGeom>
          <a:noFill/>
          <a:ln/>
        </p:spPr>
        <p:txBody>
          <a:bodyPr wrap="square" rtlCol="0" anchor="ctr"/>
          <a:lstStyle/>
          <a:p>
            <a:pPr marL="0" indent="0">
              <a:buNone/>
            </a:pPr>
            <a:r>
              <a:rPr lang="en-US" sz="1100" dirty="0">
                <a:solidFill>
                  <a:srgbClr val="63767C"/>
                </a:solidFill>
                <a:latin typeface="Arial" panose="020B0604020202020204" pitchFamily="34" charset="0"/>
                <a:ea typeface="Calibri" pitchFamily="34" charset="-122"/>
                <a:cs typeface="Arial" panose="020B0604020202020204" pitchFamily="34" charset="0"/>
              </a:rPr>
              <a:t>Becomes distressed apart from mother</a:t>
            </a:r>
            <a:endParaRPr lang="en-US" sz="1100" dirty="0">
              <a:latin typeface="Arial" panose="020B0604020202020204" pitchFamily="34" charset="0"/>
              <a:cs typeface="Arial" panose="020B0604020202020204" pitchFamily="34" charset="0"/>
            </a:endParaRPr>
          </a:p>
        </p:txBody>
      </p:sp>
      <p:sp>
        <p:nvSpPr>
          <p:cNvPr id="23" name="Shape 19"/>
          <p:cNvSpPr/>
          <p:nvPr/>
        </p:nvSpPr>
        <p:spPr>
          <a:xfrm>
            <a:off x="6830568" y="4178808"/>
            <a:ext cx="502920" cy="502920"/>
          </a:xfrm>
          <a:prstGeom prst="ellipse">
            <a:avLst/>
          </a:prstGeom>
          <a:solidFill>
            <a:srgbClr val="3F6E7A"/>
          </a:solidFill>
          <a:ln/>
        </p:spPr>
        <p:txBody>
          <a:bodyPr/>
          <a:lstStyle/>
          <a:p>
            <a:endParaRPr lang="en-US">
              <a:latin typeface="Arial" panose="020B0604020202020204" pitchFamily="34" charset="0"/>
              <a:cs typeface="Arial" panose="020B0604020202020204" pitchFamily="34" charset="0"/>
            </a:endParaRPr>
          </a:p>
        </p:txBody>
      </p:sp>
      <p:pic>
        <p:nvPicPr>
          <p:cNvPr id="24" name="Image 2" descr="preencoded.png"/>
          <p:cNvPicPr>
            <a:picLocks noChangeAspect="1"/>
          </p:cNvPicPr>
          <p:nvPr/>
        </p:nvPicPr>
        <p:blipFill>
          <a:blip r:embed="rId5"/>
          <a:stretch>
            <a:fillRect/>
          </a:stretch>
        </p:blipFill>
        <p:spPr>
          <a:xfrm>
            <a:off x="6961327" y="4309567"/>
            <a:ext cx="241402" cy="241402"/>
          </a:xfrm>
          <a:prstGeom prst="rect">
            <a:avLst/>
          </a:prstGeom>
        </p:spPr>
      </p:pic>
      <p:sp>
        <p:nvSpPr>
          <p:cNvPr id="25" name="Text 20"/>
          <p:cNvSpPr/>
          <p:nvPr/>
        </p:nvSpPr>
        <p:spPr>
          <a:xfrm>
            <a:off x="6830568" y="4800600"/>
            <a:ext cx="2080260" cy="365760"/>
          </a:xfrm>
          <a:prstGeom prst="rect">
            <a:avLst/>
          </a:prstGeom>
          <a:noFill/>
          <a:ln/>
        </p:spPr>
        <p:txBody>
          <a:bodyPr wrap="square" rtlCol="0" anchor="ctr"/>
          <a:lstStyle/>
          <a:p>
            <a:pPr marL="0" indent="0">
              <a:buNone/>
            </a:pPr>
            <a:r>
              <a:rPr lang="en-US" sz="1350" b="1" dirty="0">
                <a:solidFill>
                  <a:srgbClr val="27333A"/>
                </a:solidFill>
                <a:latin typeface="Arial" panose="020B0604020202020204" pitchFamily="34" charset="0"/>
                <a:ea typeface="Calibri" pitchFamily="34" charset="-122"/>
                <a:cs typeface="Arial" panose="020B0604020202020204" pitchFamily="34" charset="0"/>
              </a:rPr>
              <a:t>Language delay</a:t>
            </a:r>
            <a:endParaRPr lang="en-US" sz="1350" dirty="0">
              <a:latin typeface="Arial" panose="020B0604020202020204" pitchFamily="34" charset="0"/>
              <a:cs typeface="Arial" panose="020B0604020202020204" pitchFamily="34" charset="0"/>
            </a:endParaRPr>
          </a:p>
        </p:txBody>
      </p:sp>
      <p:sp>
        <p:nvSpPr>
          <p:cNvPr id="26" name="Text 21"/>
          <p:cNvSpPr/>
          <p:nvPr/>
        </p:nvSpPr>
        <p:spPr>
          <a:xfrm>
            <a:off x="6830568" y="5148072"/>
            <a:ext cx="2080260" cy="594360"/>
          </a:xfrm>
          <a:prstGeom prst="rect">
            <a:avLst/>
          </a:prstGeom>
          <a:noFill/>
          <a:ln/>
        </p:spPr>
        <p:txBody>
          <a:bodyPr wrap="square" rtlCol="0" anchor="ctr"/>
          <a:lstStyle/>
          <a:p>
            <a:pPr marL="0" indent="0">
              <a:buNone/>
            </a:pPr>
            <a:r>
              <a:rPr lang="en-US" sz="1100" dirty="0">
                <a:solidFill>
                  <a:srgbClr val="63767C"/>
                </a:solidFill>
                <a:latin typeface="Arial" panose="020B0604020202020204" pitchFamily="34" charset="0"/>
                <a:ea typeface="Calibri" pitchFamily="34" charset="-122"/>
                <a:cs typeface="Arial" panose="020B0604020202020204" pitchFamily="34" charset="0"/>
              </a:rPr>
              <a:t>Delayed speech and communication</a:t>
            </a:r>
            <a:endParaRPr lang="en-US" sz="1100" dirty="0">
              <a:latin typeface="Arial" panose="020B0604020202020204" pitchFamily="34" charset="0"/>
              <a:cs typeface="Arial" panose="020B0604020202020204" pitchFamily="34" charset="0"/>
            </a:endParaRPr>
          </a:p>
        </p:txBody>
      </p:sp>
      <p:sp>
        <p:nvSpPr>
          <p:cNvPr id="28" name="Shape 23"/>
          <p:cNvSpPr/>
          <p:nvPr/>
        </p:nvSpPr>
        <p:spPr>
          <a:xfrm>
            <a:off x="9413748" y="4178808"/>
            <a:ext cx="502920" cy="502920"/>
          </a:xfrm>
          <a:prstGeom prst="ellipse">
            <a:avLst/>
          </a:prstGeom>
          <a:solidFill>
            <a:srgbClr val="3F6E7A"/>
          </a:solidFill>
          <a:ln/>
        </p:spPr>
        <p:txBody>
          <a:bodyPr/>
          <a:lstStyle/>
          <a:p>
            <a:endParaRPr lang="en-US">
              <a:latin typeface="Arial" panose="020B0604020202020204" pitchFamily="34" charset="0"/>
              <a:cs typeface="Arial" panose="020B0604020202020204" pitchFamily="34" charset="0"/>
            </a:endParaRPr>
          </a:p>
        </p:txBody>
      </p:sp>
      <p:pic>
        <p:nvPicPr>
          <p:cNvPr id="29" name="Image 3" descr="preencoded.png"/>
          <p:cNvPicPr>
            <a:picLocks noChangeAspect="1"/>
          </p:cNvPicPr>
          <p:nvPr/>
        </p:nvPicPr>
        <p:blipFill>
          <a:blip r:embed="rId6"/>
          <a:stretch>
            <a:fillRect/>
          </a:stretch>
        </p:blipFill>
        <p:spPr>
          <a:xfrm>
            <a:off x="9544507" y="4309567"/>
            <a:ext cx="241402" cy="241402"/>
          </a:xfrm>
          <a:prstGeom prst="rect">
            <a:avLst/>
          </a:prstGeom>
        </p:spPr>
      </p:pic>
      <p:sp>
        <p:nvSpPr>
          <p:cNvPr id="30" name="Text 24"/>
          <p:cNvSpPr/>
          <p:nvPr/>
        </p:nvSpPr>
        <p:spPr>
          <a:xfrm>
            <a:off x="9413748" y="4800600"/>
            <a:ext cx="2080260" cy="365760"/>
          </a:xfrm>
          <a:prstGeom prst="rect">
            <a:avLst/>
          </a:prstGeom>
          <a:noFill/>
          <a:ln/>
        </p:spPr>
        <p:txBody>
          <a:bodyPr wrap="square" rtlCol="0" anchor="ctr"/>
          <a:lstStyle/>
          <a:p>
            <a:pPr marL="0" indent="0">
              <a:buNone/>
            </a:pPr>
            <a:r>
              <a:rPr lang="en-US" sz="1350" b="1" dirty="0">
                <a:solidFill>
                  <a:srgbClr val="27333A"/>
                </a:solidFill>
                <a:latin typeface="Arial" panose="020B0604020202020204" pitchFamily="34" charset="0"/>
                <a:ea typeface="Calibri" pitchFamily="34" charset="-122"/>
                <a:cs typeface="Arial" panose="020B0604020202020204" pitchFamily="34" charset="0"/>
              </a:rPr>
              <a:t>Struggles in groups</a:t>
            </a:r>
            <a:endParaRPr lang="en-US" sz="1350" dirty="0">
              <a:latin typeface="Arial" panose="020B0604020202020204" pitchFamily="34" charset="0"/>
              <a:cs typeface="Arial" panose="020B0604020202020204" pitchFamily="34" charset="0"/>
            </a:endParaRPr>
          </a:p>
        </p:txBody>
      </p:sp>
      <p:sp>
        <p:nvSpPr>
          <p:cNvPr id="31" name="Text 25"/>
          <p:cNvSpPr/>
          <p:nvPr/>
        </p:nvSpPr>
        <p:spPr>
          <a:xfrm>
            <a:off x="9413748" y="5148072"/>
            <a:ext cx="2080260" cy="594360"/>
          </a:xfrm>
          <a:prstGeom prst="rect">
            <a:avLst/>
          </a:prstGeom>
          <a:noFill/>
          <a:ln/>
        </p:spPr>
        <p:txBody>
          <a:bodyPr wrap="square" rtlCol="0" anchor="ctr"/>
          <a:lstStyle/>
          <a:p>
            <a:pPr marL="0" indent="0">
              <a:buNone/>
            </a:pPr>
            <a:r>
              <a:rPr lang="en-US" sz="1100" dirty="0">
                <a:solidFill>
                  <a:srgbClr val="63767C"/>
                </a:solidFill>
                <a:latin typeface="Arial" panose="020B0604020202020204" pitchFamily="34" charset="0"/>
                <a:ea typeface="Calibri" pitchFamily="34" charset="-122"/>
                <a:cs typeface="Arial" panose="020B0604020202020204" pitchFamily="34" charset="0"/>
              </a:rPr>
              <a:t>Finds joining group activities difficult</a:t>
            </a:r>
            <a:endParaRPr lang="en-US" sz="1100" dirty="0">
              <a:latin typeface="Arial" panose="020B0604020202020204" pitchFamily="34" charset="0"/>
              <a:cs typeface="Arial" panose="020B0604020202020204" pitchFamily="34" charset="0"/>
            </a:endParaRPr>
          </a:p>
        </p:txBody>
      </p:sp>
      <p:sp>
        <p:nvSpPr>
          <p:cNvPr id="32" name="Shape 26"/>
          <p:cNvSpPr/>
          <p:nvPr/>
        </p:nvSpPr>
        <p:spPr>
          <a:xfrm>
            <a:off x="6629400" y="3977640"/>
            <a:ext cx="5029200" cy="2103120"/>
          </a:xfrm>
          <a:prstGeom prst="roundRect">
            <a:avLst>
              <a:gd name="adj" fmla="val 3478"/>
            </a:avLst>
          </a:prstGeom>
          <a:solidFill>
            <a:srgbClr val="3F6E7A"/>
          </a:solidFill>
          <a:ln/>
        </p:spPr>
        <p:txBody>
          <a:bodyPr/>
          <a:lstStyle/>
          <a:p>
            <a:endParaRPr lang="en-US">
              <a:latin typeface="Arial" panose="020B0604020202020204" pitchFamily="34" charset="0"/>
              <a:cs typeface="Arial" panose="020B0604020202020204" pitchFamily="34" charset="0"/>
            </a:endParaRPr>
          </a:p>
        </p:txBody>
      </p:sp>
      <p:sp>
        <p:nvSpPr>
          <p:cNvPr id="33" name="Text 27"/>
          <p:cNvSpPr/>
          <p:nvPr/>
        </p:nvSpPr>
        <p:spPr>
          <a:xfrm>
            <a:off x="6949440" y="4160520"/>
            <a:ext cx="4572000" cy="320040"/>
          </a:xfrm>
          <a:prstGeom prst="rect">
            <a:avLst/>
          </a:prstGeom>
          <a:noFill/>
          <a:ln/>
        </p:spPr>
        <p:txBody>
          <a:bodyPr wrap="square" rtlCol="0" anchor="ctr"/>
          <a:lstStyle/>
          <a:p>
            <a:pPr marL="0" indent="0">
              <a:buNone/>
            </a:pPr>
            <a:r>
              <a:rPr lang="en-US" sz="1500" b="1" dirty="0">
                <a:solidFill>
                  <a:srgbClr val="FFFFFF"/>
                </a:solidFill>
                <a:latin typeface="Arial" panose="020B0604020202020204" pitchFamily="34" charset="0"/>
                <a:ea typeface="Cambria" pitchFamily="34" charset="-122"/>
                <a:cs typeface="Arial" panose="020B0604020202020204" pitchFamily="34" charset="0"/>
              </a:rPr>
              <a:t>My Role</a:t>
            </a:r>
            <a:endParaRPr lang="en-US" sz="1500" dirty="0">
              <a:latin typeface="Arial" panose="020B0604020202020204" pitchFamily="34" charset="0"/>
              <a:cs typeface="Arial" panose="020B0604020202020204" pitchFamily="34" charset="0"/>
            </a:endParaRPr>
          </a:p>
        </p:txBody>
      </p:sp>
      <p:sp>
        <p:nvSpPr>
          <p:cNvPr id="34" name="Text 28"/>
          <p:cNvSpPr/>
          <p:nvPr/>
        </p:nvSpPr>
        <p:spPr>
          <a:xfrm>
            <a:off x="6949440" y="4526280"/>
            <a:ext cx="4480560" cy="1417320"/>
          </a:xfrm>
          <a:prstGeom prst="rect">
            <a:avLst/>
          </a:prstGeom>
          <a:noFill/>
          <a:ln/>
        </p:spPr>
        <p:txBody>
          <a:bodyPr wrap="square" rtlCol="0" anchor="ctr"/>
          <a:lstStyle/>
          <a:p>
            <a:pPr marL="0" indent="0">
              <a:lnSpc>
                <a:spcPct val="120000"/>
              </a:lnSpc>
              <a:buNone/>
            </a:pPr>
            <a:r>
              <a:rPr lang="en-US" sz="1350" dirty="0">
                <a:solidFill>
                  <a:srgbClr val="F7F5F0"/>
                </a:solidFill>
                <a:latin typeface="Arial" panose="020B0604020202020204" pitchFamily="34" charset="0"/>
                <a:ea typeface="Calibri" pitchFamily="34" charset="-122"/>
                <a:cs typeface="Arial" panose="020B0604020202020204" pitchFamily="34" charset="0"/>
              </a:rPr>
              <a:t>To analyse how Isaac's early experiences may have shaped his development, and to propose a theory-informed support plan for the multi-agency early help meeting.</a:t>
            </a:r>
            <a:endParaRPr lang="en-US" sz="1350" dirty="0">
              <a:latin typeface="Arial" panose="020B0604020202020204" pitchFamily="34" charset="0"/>
              <a:cs typeface="Arial" panose="020B0604020202020204" pitchFamily="34" charset="0"/>
            </a:endParaRPr>
          </a:p>
        </p:txBody>
      </p:sp>
      <p:pic>
        <p:nvPicPr>
          <p:cNvPr id="35" name="Picture 34">
            <a:extLst>
              <a:ext uri="{FF2B5EF4-FFF2-40B4-BE49-F238E27FC236}">
                <a16:creationId xmlns:a16="http://schemas.microsoft.com/office/drawing/2014/main" id="{B531838A-701F-4426-992D-74D6185163C4}"/>
              </a:ext>
            </a:extLst>
          </p:cNvPr>
          <p:cNvPicPr>
            <a:picLocks noChangeAspect="1"/>
          </p:cNvPicPr>
          <p:nvPr/>
        </p:nvPicPr>
        <p:blipFill>
          <a:blip r:embed="rId7"/>
          <a:stretch>
            <a:fillRect/>
          </a:stretch>
        </p:blipFill>
        <p:spPr>
          <a:xfrm>
            <a:off x="-37070" y="5897880"/>
            <a:ext cx="12266139" cy="1005839"/>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D98E5D"/>
                </a:solidFill>
                <a:latin typeface="Arial" panose="020B0604020202020204" pitchFamily="34" charset="0"/>
                <a:ea typeface="Calibri" pitchFamily="34" charset="-122"/>
                <a:cs typeface="Arial" panose="020B0604020202020204" pitchFamily="34" charset="0"/>
              </a:rPr>
              <a:t>THEORY SELECTION</a:t>
            </a:r>
            <a:endParaRPr lang="en-US" sz="1300" dirty="0">
              <a:latin typeface="Arial" panose="020B0604020202020204" pitchFamily="34" charset="0"/>
              <a:cs typeface="Arial" panose="020B0604020202020204" pitchFamily="34" charset="0"/>
            </a:endParaRPr>
          </a:p>
        </p:txBody>
      </p:sp>
      <p:sp>
        <p:nvSpPr>
          <p:cNvPr id="3" name="Text 1"/>
          <p:cNvSpPr/>
          <p:nvPr/>
        </p:nvSpPr>
        <p:spPr>
          <a:xfrm>
            <a:off x="548640" y="658368"/>
            <a:ext cx="10789920" cy="731520"/>
          </a:xfrm>
          <a:prstGeom prst="rect">
            <a:avLst/>
          </a:prstGeom>
          <a:noFill/>
          <a:ln/>
        </p:spPr>
        <p:txBody>
          <a:bodyPr wrap="square" rtlCol="0" anchor="ctr"/>
          <a:lstStyle/>
          <a:p>
            <a:pPr marL="0" indent="0">
              <a:buNone/>
            </a:pPr>
            <a:r>
              <a:rPr lang="en-US" sz="3000" b="1" dirty="0">
                <a:solidFill>
                  <a:srgbClr val="27333A"/>
                </a:solidFill>
                <a:latin typeface="Arial" panose="020B0604020202020204" pitchFamily="34" charset="0"/>
                <a:ea typeface="Cambria" pitchFamily="34" charset="-122"/>
                <a:cs typeface="Arial" panose="020B0604020202020204" pitchFamily="34" charset="0"/>
              </a:rPr>
              <a:t>Why Bowlby's Attachment Theory?</a:t>
            </a:r>
            <a:endParaRPr lang="en-US" sz="3000" dirty="0">
              <a:latin typeface="Arial" panose="020B0604020202020204" pitchFamily="34" charset="0"/>
              <a:cs typeface="Arial" panose="020B0604020202020204" pitchFamily="34" charset="0"/>
            </a:endParaRPr>
          </a:p>
        </p:txBody>
      </p:sp>
      <p:sp>
        <p:nvSpPr>
          <p:cNvPr id="5" name="Text 3"/>
          <p:cNvSpPr/>
          <p:nvPr/>
        </p:nvSpPr>
        <p:spPr>
          <a:xfrm>
            <a:off x="11551615" y="6400800"/>
            <a:ext cx="365760" cy="274320"/>
          </a:xfrm>
          <a:prstGeom prst="rect">
            <a:avLst/>
          </a:prstGeom>
          <a:noFill/>
          <a:ln/>
        </p:spPr>
        <p:txBody>
          <a:bodyPr wrap="square" rtlCol="0" anchor="ctr"/>
          <a:lstStyle/>
          <a:p>
            <a:pPr marL="0" indent="0" algn="r">
              <a:buNone/>
            </a:pPr>
            <a:r>
              <a:rPr lang="en-US" sz="1000" dirty="0">
                <a:solidFill>
                  <a:srgbClr val="63767C"/>
                </a:solidFill>
                <a:latin typeface="Arial" panose="020B0604020202020204" pitchFamily="34" charset="0"/>
                <a:cs typeface="Arial" panose="020B0604020202020204" pitchFamily="34" charset="0"/>
              </a:rPr>
              <a:t>3</a:t>
            </a:r>
            <a:endParaRPr lang="en-US" sz="1000" dirty="0">
              <a:latin typeface="Arial" panose="020B0604020202020204" pitchFamily="34" charset="0"/>
              <a:cs typeface="Arial" panose="020B0604020202020204" pitchFamily="34" charset="0"/>
            </a:endParaRPr>
          </a:p>
        </p:txBody>
      </p:sp>
      <p:sp>
        <p:nvSpPr>
          <p:cNvPr id="6" name="Shape 4"/>
          <p:cNvSpPr/>
          <p:nvPr/>
        </p:nvSpPr>
        <p:spPr>
          <a:xfrm>
            <a:off x="548640" y="1554480"/>
            <a:ext cx="658368" cy="658368"/>
          </a:xfrm>
          <a:prstGeom prst="ellipse">
            <a:avLst/>
          </a:prstGeom>
          <a:solidFill>
            <a:srgbClr val="3F6E7A"/>
          </a:solidFill>
          <a:ln/>
        </p:spPr>
        <p:txBody>
          <a:bodyPr/>
          <a:lstStyle/>
          <a:p>
            <a:endParaRPr lang="en-US">
              <a:latin typeface="Arial" panose="020B0604020202020204" pitchFamily="34" charset="0"/>
              <a:cs typeface="Arial" panose="020B0604020202020204" pitchFamily="34" charset="0"/>
            </a:endParaRPr>
          </a:p>
        </p:txBody>
      </p:sp>
      <p:pic>
        <p:nvPicPr>
          <p:cNvPr id="7" name="Image 0" descr="preencoded.png"/>
          <p:cNvPicPr>
            <a:picLocks noChangeAspect="1"/>
          </p:cNvPicPr>
          <p:nvPr/>
        </p:nvPicPr>
        <p:blipFill>
          <a:blip r:embed="rId3"/>
          <a:stretch>
            <a:fillRect/>
          </a:stretch>
        </p:blipFill>
        <p:spPr>
          <a:xfrm>
            <a:off x="719816" y="1725656"/>
            <a:ext cx="316017" cy="316017"/>
          </a:xfrm>
          <a:prstGeom prst="rect">
            <a:avLst/>
          </a:prstGeom>
        </p:spPr>
      </p:pic>
      <p:sp>
        <p:nvSpPr>
          <p:cNvPr id="8" name="Text 5"/>
          <p:cNvSpPr/>
          <p:nvPr/>
        </p:nvSpPr>
        <p:spPr>
          <a:xfrm>
            <a:off x="1417320" y="1527048"/>
            <a:ext cx="4206240" cy="365760"/>
          </a:xfrm>
          <a:prstGeom prst="rect">
            <a:avLst/>
          </a:prstGeom>
          <a:noFill/>
          <a:ln/>
        </p:spPr>
        <p:txBody>
          <a:bodyPr wrap="square" rtlCol="0" anchor="ctr"/>
          <a:lstStyle/>
          <a:p>
            <a:pPr marL="0" indent="0">
              <a:buNone/>
            </a:pPr>
            <a:r>
              <a:rPr lang="en-US" sz="1550" b="1" dirty="0">
                <a:solidFill>
                  <a:srgbClr val="27333A"/>
                </a:solidFill>
                <a:latin typeface="Arial" panose="020B0604020202020204" pitchFamily="34" charset="0"/>
                <a:ea typeface="Cambria" pitchFamily="34" charset="-122"/>
                <a:cs typeface="Arial" panose="020B0604020202020204" pitchFamily="34" charset="0"/>
              </a:rPr>
              <a:t>Direct fit with presentation</a:t>
            </a:r>
            <a:endParaRPr lang="en-US" sz="1550" dirty="0">
              <a:latin typeface="Arial" panose="020B0604020202020204" pitchFamily="34" charset="0"/>
              <a:cs typeface="Arial" panose="020B0604020202020204" pitchFamily="34" charset="0"/>
            </a:endParaRPr>
          </a:p>
        </p:txBody>
      </p:sp>
      <p:sp>
        <p:nvSpPr>
          <p:cNvPr id="9" name="Text 6"/>
          <p:cNvSpPr/>
          <p:nvPr/>
        </p:nvSpPr>
        <p:spPr>
          <a:xfrm>
            <a:off x="1417320" y="1874520"/>
            <a:ext cx="4206240" cy="777240"/>
          </a:xfrm>
          <a:prstGeom prst="rect">
            <a:avLst/>
          </a:prstGeom>
          <a:noFill/>
          <a:ln/>
        </p:spPr>
        <p:txBody>
          <a:bodyPr wrap="square" rtlCol="0" anchor="ctr"/>
          <a:lstStyle/>
          <a:p>
            <a:pPr marL="0" indent="0">
              <a:lnSpc>
                <a:spcPct val="115000"/>
              </a:lnSpc>
              <a:buNone/>
            </a:pPr>
            <a:r>
              <a:rPr lang="en-US" sz="1250" dirty="0">
                <a:solidFill>
                  <a:srgbClr val="63767C"/>
                </a:solidFill>
                <a:latin typeface="Arial" panose="020B0604020202020204" pitchFamily="34" charset="0"/>
                <a:ea typeface="Calibri" pitchFamily="34" charset="-122"/>
                <a:cs typeface="Arial" panose="020B0604020202020204" pitchFamily="34" charset="0"/>
              </a:rPr>
              <a:t>Isaac shows textbook attachment-related signs: separation distress, clinginess and withdrawal — not simply 'shyness'.</a:t>
            </a:r>
            <a:endParaRPr lang="en-US" sz="1250" dirty="0">
              <a:latin typeface="Arial" panose="020B0604020202020204" pitchFamily="34" charset="0"/>
              <a:cs typeface="Arial" panose="020B0604020202020204" pitchFamily="34" charset="0"/>
            </a:endParaRPr>
          </a:p>
        </p:txBody>
      </p:sp>
      <p:sp>
        <p:nvSpPr>
          <p:cNvPr id="10" name="Shape 7"/>
          <p:cNvSpPr/>
          <p:nvPr/>
        </p:nvSpPr>
        <p:spPr>
          <a:xfrm>
            <a:off x="548640" y="2724912"/>
            <a:ext cx="658368" cy="658368"/>
          </a:xfrm>
          <a:prstGeom prst="ellipse">
            <a:avLst/>
          </a:prstGeom>
          <a:solidFill>
            <a:srgbClr val="5C9484"/>
          </a:solidFill>
          <a:ln/>
        </p:spPr>
        <p:txBody>
          <a:bodyPr/>
          <a:lstStyle/>
          <a:p>
            <a:endParaRPr lang="en-US">
              <a:latin typeface="Arial" panose="020B0604020202020204" pitchFamily="34" charset="0"/>
              <a:cs typeface="Arial" panose="020B0604020202020204" pitchFamily="34" charset="0"/>
            </a:endParaRPr>
          </a:p>
        </p:txBody>
      </p:sp>
      <p:pic>
        <p:nvPicPr>
          <p:cNvPr id="11" name="Image 1" descr="preencoded.png"/>
          <p:cNvPicPr>
            <a:picLocks noChangeAspect="1"/>
          </p:cNvPicPr>
          <p:nvPr/>
        </p:nvPicPr>
        <p:blipFill>
          <a:blip r:embed="rId4"/>
          <a:stretch>
            <a:fillRect/>
          </a:stretch>
        </p:blipFill>
        <p:spPr>
          <a:xfrm>
            <a:off x="719816" y="2896088"/>
            <a:ext cx="316017" cy="316017"/>
          </a:xfrm>
          <a:prstGeom prst="rect">
            <a:avLst/>
          </a:prstGeom>
        </p:spPr>
      </p:pic>
      <p:sp>
        <p:nvSpPr>
          <p:cNvPr id="12" name="Text 8"/>
          <p:cNvSpPr/>
          <p:nvPr/>
        </p:nvSpPr>
        <p:spPr>
          <a:xfrm>
            <a:off x="1417320" y="2697480"/>
            <a:ext cx="4206240" cy="365760"/>
          </a:xfrm>
          <a:prstGeom prst="rect">
            <a:avLst/>
          </a:prstGeom>
          <a:noFill/>
          <a:ln/>
        </p:spPr>
        <p:txBody>
          <a:bodyPr wrap="square" rtlCol="0" anchor="ctr"/>
          <a:lstStyle/>
          <a:p>
            <a:pPr marL="0" indent="0">
              <a:buNone/>
            </a:pPr>
            <a:r>
              <a:rPr lang="en-US" sz="1550" b="1" dirty="0">
                <a:solidFill>
                  <a:srgbClr val="27333A"/>
                </a:solidFill>
                <a:latin typeface="Arial" panose="020B0604020202020204" pitchFamily="34" charset="0"/>
                <a:ea typeface="Cambria" pitchFamily="34" charset="-122"/>
                <a:cs typeface="Arial" panose="020B0604020202020204" pitchFamily="34" charset="0"/>
              </a:rPr>
              <a:t>Explains disrupted care</a:t>
            </a:r>
            <a:endParaRPr lang="en-US" sz="1550" dirty="0">
              <a:latin typeface="Arial" panose="020B0604020202020204" pitchFamily="34" charset="0"/>
              <a:cs typeface="Arial" panose="020B0604020202020204" pitchFamily="34" charset="0"/>
            </a:endParaRPr>
          </a:p>
        </p:txBody>
      </p:sp>
      <p:sp>
        <p:nvSpPr>
          <p:cNvPr id="13" name="Text 9"/>
          <p:cNvSpPr/>
          <p:nvPr/>
        </p:nvSpPr>
        <p:spPr>
          <a:xfrm>
            <a:off x="1417320" y="3044952"/>
            <a:ext cx="4206240" cy="777240"/>
          </a:xfrm>
          <a:prstGeom prst="rect">
            <a:avLst/>
          </a:prstGeom>
          <a:noFill/>
          <a:ln/>
        </p:spPr>
        <p:txBody>
          <a:bodyPr wrap="square" rtlCol="0" anchor="ctr"/>
          <a:lstStyle/>
          <a:p>
            <a:pPr marL="0" indent="0">
              <a:lnSpc>
                <a:spcPct val="115000"/>
              </a:lnSpc>
              <a:buNone/>
            </a:pPr>
            <a:r>
              <a:rPr lang="en-US" sz="1250" dirty="0">
                <a:solidFill>
                  <a:srgbClr val="63767C"/>
                </a:solidFill>
                <a:latin typeface="Arial" panose="020B0604020202020204" pitchFamily="34" charset="0"/>
                <a:ea typeface="Calibri" pitchFamily="34" charset="-122"/>
                <a:cs typeface="Arial" panose="020B0604020202020204" pitchFamily="34" charset="0"/>
              </a:rPr>
              <a:t>Two years of unsettled childcare and a house move map directly onto attachment disruption and loss.</a:t>
            </a:r>
            <a:endParaRPr lang="en-US" sz="1250" dirty="0">
              <a:latin typeface="Arial" panose="020B0604020202020204" pitchFamily="34" charset="0"/>
              <a:cs typeface="Arial" panose="020B0604020202020204" pitchFamily="34" charset="0"/>
            </a:endParaRPr>
          </a:p>
        </p:txBody>
      </p:sp>
      <p:sp>
        <p:nvSpPr>
          <p:cNvPr id="14" name="Shape 10"/>
          <p:cNvSpPr/>
          <p:nvPr/>
        </p:nvSpPr>
        <p:spPr>
          <a:xfrm>
            <a:off x="548640" y="3895344"/>
            <a:ext cx="658368" cy="658368"/>
          </a:xfrm>
          <a:prstGeom prst="ellipse">
            <a:avLst/>
          </a:prstGeom>
          <a:solidFill>
            <a:srgbClr val="3F6E7A"/>
          </a:solidFill>
          <a:ln/>
        </p:spPr>
        <p:txBody>
          <a:bodyPr/>
          <a:lstStyle/>
          <a:p>
            <a:endParaRPr lang="en-US">
              <a:latin typeface="Arial" panose="020B0604020202020204" pitchFamily="34" charset="0"/>
              <a:cs typeface="Arial" panose="020B0604020202020204" pitchFamily="34" charset="0"/>
            </a:endParaRPr>
          </a:p>
        </p:txBody>
      </p:sp>
      <p:pic>
        <p:nvPicPr>
          <p:cNvPr id="15" name="Image 2" descr="preencoded.png"/>
          <p:cNvPicPr>
            <a:picLocks noChangeAspect="1"/>
          </p:cNvPicPr>
          <p:nvPr/>
        </p:nvPicPr>
        <p:blipFill>
          <a:blip r:embed="rId5"/>
          <a:stretch>
            <a:fillRect/>
          </a:stretch>
        </p:blipFill>
        <p:spPr>
          <a:xfrm>
            <a:off x="719816" y="4066520"/>
            <a:ext cx="316017" cy="316017"/>
          </a:xfrm>
          <a:prstGeom prst="rect">
            <a:avLst/>
          </a:prstGeom>
        </p:spPr>
      </p:pic>
      <p:sp>
        <p:nvSpPr>
          <p:cNvPr id="16" name="Text 11"/>
          <p:cNvSpPr/>
          <p:nvPr/>
        </p:nvSpPr>
        <p:spPr>
          <a:xfrm>
            <a:off x="1417320" y="3867912"/>
            <a:ext cx="4206240" cy="365760"/>
          </a:xfrm>
          <a:prstGeom prst="rect">
            <a:avLst/>
          </a:prstGeom>
          <a:noFill/>
          <a:ln/>
        </p:spPr>
        <p:txBody>
          <a:bodyPr wrap="square" rtlCol="0" anchor="ctr"/>
          <a:lstStyle/>
          <a:p>
            <a:pPr marL="0" indent="0">
              <a:buNone/>
            </a:pPr>
            <a:r>
              <a:rPr lang="en-US" sz="1550" b="1" dirty="0">
                <a:solidFill>
                  <a:srgbClr val="27333A"/>
                </a:solidFill>
                <a:latin typeface="Arial" panose="020B0604020202020204" pitchFamily="34" charset="0"/>
                <a:ea typeface="Cambria" pitchFamily="34" charset="-122"/>
                <a:cs typeface="Arial" panose="020B0604020202020204" pitchFamily="34" charset="0"/>
              </a:rPr>
              <a:t>Centres the caregiver relationship</a:t>
            </a:r>
            <a:endParaRPr lang="en-US" sz="1550" dirty="0">
              <a:latin typeface="Arial" panose="020B0604020202020204" pitchFamily="34" charset="0"/>
              <a:cs typeface="Arial" panose="020B0604020202020204" pitchFamily="34" charset="0"/>
            </a:endParaRPr>
          </a:p>
        </p:txBody>
      </p:sp>
      <p:sp>
        <p:nvSpPr>
          <p:cNvPr id="17" name="Text 12"/>
          <p:cNvSpPr/>
          <p:nvPr/>
        </p:nvSpPr>
        <p:spPr>
          <a:xfrm>
            <a:off x="1417320" y="4215384"/>
            <a:ext cx="4206240" cy="777240"/>
          </a:xfrm>
          <a:prstGeom prst="rect">
            <a:avLst/>
          </a:prstGeom>
          <a:noFill/>
          <a:ln/>
        </p:spPr>
        <p:txBody>
          <a:bodyPr wrap="square" rtlCol="0" anchor="ctr"/>
          <a:lstStyle/>
          <a:p>
            <a:pPr marL="0" indent="0">
              <a:lnSpc>
                <a:spcPct val="115000"/>
              </a:lnSpc>
              <a:buNone/>
            </a:pPr>
            <a:r>
              <a:rPr lang="en-US" sz="1250" dirty="0">
                <a:solidFill>
                  <a:srgbClr val="63767C"/>
                </a:solidFill>
                <a:latin typeface="Arial" panose="020B0604020202020204" pitchFamily="34" charset="0"/>
                <a:ea typeface="Calibri" pitchFamily="34" charset="-122"/>
                <a:cs typeface="Arial" panose="020B0604020202020204" pitchFamily="34" charset="0"/>
              </a:rPr>
              <a:t>Mum's post-natal depression and isolation point to the quality of the caregiving relationship as central, which is exactly what Bowlby's theory examines.</a:t>
            </a:r>
            <a:endParaRPr lang="en-US" sz="1250" dirty="0">
              <a:latin typeface="Arial" panose="020B0604020202020204" pitchFamily="34" charset="0"/>
              <a:cs typeface="Arial" panose="020B0604020202020204" pitchFamily="34" charset="0"/>
            </a:endParaRPr>
          </a:p>
        </p:txBody>
      </p:sp>
      <p:sp>
        <p:nvSpPr>
          <p:cNvPr id="18" name="Shape 13"/>
          <p:cNvSpPr/>
          <p:nvPr/>
        </p:nvSpPr>
        <p:spPr>
          <a:xfrm>
            <a:off x="548640" y="5065776"/>
            <a:ext cx="658368" cy="658368"/>
          </a:xfrm>
          <a:prstGeom prst="ellipse">
            <a:avLst/>
          </a:prstGeom>
          <a:solidFill>
            <a:srgbClr val="5C9484"/>
          </a:solidFill>
          <a:ln/>
        </p:spPr>
        <p:txBody>
          <a:bodyPr/>
          <a:lstStyle/>
          <a:p>
            <a:endParaRPr lang="en-US">
              <a:latin typeface="Arial" panose="020B0604020202020204" pitchFamily="34" charset="0"/>
              <a:cs typeface="Arial" panose="020B0604020202020204" pitchFamily="34" charset="0"/>
            </a:endParaRPr>
          </a:p>
        </p:txBody>
      </p:sp>
      <p:pic>
        <p:nvPicPr>
          <p:cNvPr id="19" name="Image 3" descr="preencoded.png"/>
          <p:cNvPicPr>
            <a:picLocks noChangeAspect="1"/>
          </p:cNvPicPr>
          <p:nvPr/>
        </p:nvPicPr>
        <p:blipFill>
          <a:blip r:embed="rId6"/>
          <a:stretch>
            <a:fillRect/>
          </a:stretch>
        </p:blipFill>
        <p:spPr>
          <a:xfrm>
            <a:off x="719816" y="5236952"/>
            <a:ext cx="316017" cy="316017"/>
          </a:xfrm>
          <a:prstGeom prst="rect">
            <a:avLst/>
          </a:prstGeom>
        </p:spPr>
      </p:pic>
      <p:sp>
        <p:nvSpPr>
          <p:cNvPr id="20" name="Text 14"/>
          <p:cNvSpPr/>
          <p:nvPr/>
        </p:nvSpPr>
        <p:spPr>
          <a:xfrm>
            <a:off x="1417320" y="5038344"/>
            <a:ext cx="4206240" cy="365760"/>
          </a:xfrm>
          <a:prstGeom prst="rect">
            <a:avLst/>
          </a:prstGeom>
          <a:noFill/>
          <a:ln/>
        </p:spPr>
        <p:txBody>
          <a:bodyPr wrap="square" rtlCol="0" anchor="ctr"/>
          <a:lstStyle/>
          <a:p>
            <a:pPr marL="0" indent="0">
              <a:buNone/>
            </a:pPr>
            <a:r>
              <a:rPr lang="en-US" sz="1550" b="1" dirty="0">
                <a:solidFill>
                  <a:srgbClr val="27333A"/>
                </a:solidFill>
                <a:latin typeface="Arial" panose="020B0604020202020204" pitchFamily="34" charset="0"/>
                <a:ea typeface="Cambria" pitchFamily="34" charset="-122"/>
                <a:cs typeface="Arial" panose="020B0604020202020204" pitchFamily="34" charset="0"/>
              </a:rPr>
              <a:t>Practice-relevant</a:t>
            </a:r>
            <a:endParaRPr lang="en-US" sz="1550" dirty="0">
              <a:latin typeface="Arial" panose="020B0604020202020204" pitchFamily="34" charset="0"/>
              <a:cs typeface="Arial" panose="020B0604020202020204" pitchFamily="34" charset="0"/>
            </a:endParaRPr>
          </a:p>
        </p:txBody>
      </p:sp>
      <p:sp>
        <p:nvSpPr>
          <p:cNvPr id="21" name="Text 15"/>
          <p:cNvSpPr/>
          <p:nvPr/>
        </p:nvSpPr>
        <p:spPr>
          <a:xfrm>
            <a:off x="1417320" y="5385816"/>
            <a:ext cx="4206240" cy="777240"/>
          </a:xfrm>
          <a:prstGeom prst="rect">
            <a:avLst/>
          </a:prstGeom>
          <a:noFill/>
          <a:ln/>
        </p:spPr>
        <p:txBody>
          <a:bodyPr wrap="square" rtlCol="0" anchor="ctr"/>
          <a:lstStyle/>
          <a:p>
            <a:pPr marL="0" indent="0">
              <a:lnSpc>
                <a:spcPct val="115000"/>
              </a:lnSpc>
              <a:buNone/>
            </a:pPr>
            <a:r>
              <a:rPr lang="en-US" sz="1250" dirty="0">
                <a:solidFill>
                  <a:srgbClr val="63767C"/>
                </a:solidFill>
                <a:latin typeface="Arial" panose="020B0604020202020204" pitchFamily="34" charset="0"/>
                <a:ea typeface="Calibri" pitchFamily="34" charset="-122"/>
                <a:cs typeface="Arial" panose="020B0604020202020204" pitchFamily="34" charset="0"/>
              </a:rPr>
              <a:t>It underpins the 'key person' approach already used across UK early years settings, so it translates directly into an actionable plan.</a:t>
            </a:r>
            <a:endParaRPr lang="en-US" sz="1250" dirty="0">
              <a:latin typeface="Arial" panose="020B0604020202020204" pitchFamily="34" charset="0"/>
              <a:cs typeface="Arial" panose="020B0604020202020204" pitchFamily="34" charset="0"/>
            </a:endParaRPr>
          </a:p>
        </p:txBody>
      </p:sp>
      <p:sp>
        <p:nvSpPr>
          <p:cNvPr id="22" name="Shape 16"/>
          <p:cNvSpPr/>
          <p:nvPr/>
        </p:nvSpPr>
        <p:spPr>
          <a:xfrm>
            <a:off x="6035040" y="1554480"/>
            <a:ext cx="5623560" cy="4572000"/>
          </a:xfrm>
          <a:prstGeom prst="roundRect">
            <a:avLst>
              <a:gd name="adj" fmla="val 2000"/>
            </a:avLst>
          </a:prstGeom>
          <a:solidFill>
            <a:srgbClr val="2A4A54"/>
          </a:solidFill>
          <a:ln/>
        </p:spPr>
        <p:txBody>
          <a:bodyPr/>
          <a:lstStyle/>
          <a:p>
            <a:endParaRPr lang="en-US">
              <a:latin typeface="Arial" panose="020B0604020202020204" pitchFamily="34" charset="0"/>
              <a:cs typeface="Arial" panose="020B0604020202020204" pitchFamily="34" charset="0"/>
            </a:endParaRPr>
          </a:p>
        </p:txBody>
      </p:sp>
      <p:sp>
        <p:nvSpPr>
          <p:cNvPr id="23" name="Text 17"/>
          <p:cNvSpPr/>
          <p:nvPr/>
        </p:nvSpPr>
        <p:spPr>
          <a:xfrm>
            <a:off x="6309360" y="1691640"/>
            <a:ext cx="914400" cy="914400"/>
          </a:xfrm>
          <a:prstGeom prst="rect">
            <a:avLst/>
          </a:prstGeom>
          <a:noFill/>
          <a:ln/>
        </p:spPr>
        <p:txBody>
          <a:bodyPr wrap="square" rtlCol="0" anchor="ctr"/>
          <a:lstStyle/>
          <a:p>
            <a:pPr marL="0" indent="0">
              <a:buNone/>
            </a:pPr>
            <a:r>
              <a:rPr lang="en-US" sz="6000" b="1" dirty="0">
                <a:solidFill>
                  <a:srgbClr val="8FB8A8"/>
                </a:solidFill>
                <a:latin typeface="Arial" panose="020B0604020202020204" pitchFamily="34" charset="0"/>
                <a:ea typeface="Cambria" pitchFamily="34" charset="-122"/>
                <a:cs typeface="Arial" panose="020B0604020202020204" pitchFamily="34" charset="0"/>
              </a:rPr>
              <a:t>“</a:t>
            </a:r>
            <a:endParaRPr lang="en-US" sz="6000" dirty="0">
              <a:latin typeface="Arial" panose="020B0604020202020204" pitchFamily="34" charset="0"/>
              <a:cs typeface="Arial" panose="020B0604020202020204" pitchFamily="34" charset="0"/>
            </a:endParaRPr>
          </a:p>
        </p:txBody>
      </p:sp>
      <p:sp>
        <p:nvSpPr>
          <p:cNvPr id="24" name="Text 18"/>
          <p:cNvSpPr/>
          <p:nvPr/>
        </p:nvSpPr>
        <p:spPr>
          <a:xfrm>
            <a:off x="6492240" y="2468880"/>
            <a:ext cx="4846320" cy="1737360"/>
          </a:xfrm>
          <a:prstGeom prst="rect">
            <a:avLst/>
          </a:prstGeom>
          <a:noFill/>
          <a:ln/>
        </p:spPr>
        <p:txBody>
          <a:bodyPr wrap="square" rtlCol="0" anchor="ctr"/>
          <a:lstStyle/>
          <a:p>
            <a:pPr>
              <a:lnSpc>
                <a:spcPct val="125000"/>
              </a:lnSpc>
            </a:pPr>
            <a:r>
              <a:rPr lang="en-US" sz="1700" i="1" dirty="0">
                <a:solidFill>
                  <a:srgbClr val="FFFFFF"/>
                </a:solidFill>
                <a:latin typeface="Arial" panose="020B0604020202020204" pitchFamily="34" charset="0"/>
                <a:ea typeface="Cambria" pitchFamily="34" charset="-122"/>
                <a:cs typeface="Arial" panose="020B0604020202020204" pitchFamily="34" charset="0"/>
              </a:rPr>
              <a:t>Bowlby argued that the bond formed with a primary caregiver in early childhood provides the template for how a child regulates emotion, relates to others, and explores the world. </a:t>
            </a:r>
            <a:r>
              <a:rPr lang="en-GB" sz="1600" dirty="0">
                <a:solidFill>
                  <a:schemeClr val="bg1"/>
                </a:solidFill>
                <a:latin typeface="Arial" panose="020B0604020202020204" pitchFamily="34" charset="0"/>
                <a:cs typeface="Arial" panose="020B0604020202020204" pitchFamily="34" charset="0"/>
              </a:rPr>
              <a:t>(Bowlby, 1969).</a:t>
            </a:r>
            <a:endParaRPr lang="en-US" sz="1700" dirty="0">
              <a:solidFill>
                <a:schemeClr val="bg1"/>
              </a:solidFill>
              <a:latin typeface="Arial" panose="020B0604020202020204" pitchFamily="34" charset="0"/>
              <a:cs typeface="Arial" panose="020B0604020202020204" pitchFamily="34" charset="0"/>
            </a:endParaRPr>
          </a:p>
        </p:txBody>
      </p:sp>
      <p:sp>
        <p:nvSpPr>
          <p:cNvPr id="25" name="Shape 19"/>
          <p:cNvSpPr/>
          <p:nvPr/>
        </p:nvSpPr>
        <p:spPr>
          <a:xfrm>
            <a:off x="6492240" y="4389120"/>
            <a:ext cx="1280160" cy="0"/>
          </a:xfrm>
          <a:prstGeom prst="line">
            <a:avLst/>
          </a:prstGeom>
          <a:noFill/>
          <a:ln w="25400">
            <a:solidFill>
              <a:srgbClr val="8FB8A8"/>
            </a:solidFill>
            <a:prstDash val="solid"/>
          </a:ln>
        </p:spPr>
        <p:txBody>
          <a:bodyPr/>
          <a:lstStyle/>
          <a:p>
            <a:endParaRPr lang="en-US">
              <a:latin typeface="Arial" panose="020B0604020202020204" pitchFamily="34" charset="0"/>
              <a:cs typeface="Arial" panose="020B0604020202020204" pitchFamily="34" charset="0"/>
            </a:endParaRPr>
          </a:p>
        </p:txBody>
      </p:sp>
      <p:sp>
        <p:nvSpPr>
          <p:cNvPr id="26" name="Text 20"/>
          <p:cNvSpPr/>
          <p:nvPr/>
        </p:nvSpPr>
        <p:spPr>
          <a:xfrm>
            <a:off x="6492240" y="4617720"/>
            <a:ext cx="4846320" cy="1280160"/>
          </a:xfrm>
          <a:prstGeom prst="rect">
            <a:avLst/>
          </a:prstGeom>
          <a:noFill/>
          <a:ln/>
        </p:spPr>
        <p:txBody>
          <a:bodyPr wrap="square" rtlCol="0" anchor="ctr"/>
          <a:lstStyle/>
          <a:p>
            <a:pPr marL="0" indent="0">
              <a:lnSpc>
                <a:spcPct val="120000"/>
              </a:lnSpc>
              <a:buNone/>
            </a:pPr>
            <a:r>
              <a:rPr lang="en-US" sz="1300" dirty="0">
                <a:solidFill>
                  <a:srgbClr val="F7F5F0"/>
                </a:solidFill>
                <a:latin typeface="Arial" panose="020B0604020202020204" pitchFamily="34" charset="0"/>
                <a:ea typeface="Calibri" pitchFamily="34" charset="-122"/>
                <a:cs typeface="Arial" panose="020B0604020202020204" pitchFamily="34" charset="0"/>
              </a:rPr>
              <a:t>For Isaac, this makes attachment theory the most direct psychological lens for understanding both his current presentation and the family's circumstances.</a:t>
            </a:r>
            <a:endParaRPr lang="en-US" sz="1300" dirty="0">
              <a:latin typeface="Arial" panose="020B0604020202020204" pitchFamily="34" charset="0"/>
              <a:cs typeface="Arial" panose="020B0604020202020204" pitchFamily="34" charset="0"/>
            </a:endParaRPr>
          </a:p>
        </p:txBody>
      </p:sp>
      <p:pic>
        <p:nvPicPr>
          <p:cNvPr id="27" name="Picture 26">
            <a:extLst>
              <a:ext uri="{FF2B5EF4-FFF2-40B4-BE49-F238E27FC236}">
                <a16:creationId xmlns:a16="http://schemas.microsoft.com/office/drawing/2014/main" id="{8EA2F7A8-479F-96E9-B498-EE3589FF640D}"/>
              </a:ext>
            </a:extLst>
          </p:cNvPr>
          <p:cNvPicPr>
            <a:picLocks noChangeAspect="1"/>
          </p:cNvPicPr>
          <p:nvPr/>
        </p:nvPicPr>
        <p:blipFill>
          <a:blip r:embed="rId7"/>
          <a:stretch>
            <a:fillRect/>
          </a:stretch>
        </p:blipFill>
        <p:spPr>
          <a:xfrm>
            <a:off x="-37070" y="6172199"/>
            <a:ext cx="12266139" cy="73152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EFF4F2"/>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D98E5D"/>
                </a:solidFill>
                <a:latin typeface="Arial" panose="020B0604020202020204" pitchFamily="34" charset="0"/>
                <a:ea typeface="Calibri" pitchFamily="34" charset="-122"/>
                <a:cs typeface="Arial" panose="020B0604020202020204" pitchFamily="34" charset="0"/>
              </a:rPr>
              <a:t>THE THEORY</a:t>
            </a:r>
            <a:endParaRPr lang="en-US" sz="1300" dirty="0">
              <a:latin typeface="Arial" panose="020B0604020202020204" pitchFamily="34" charset="0"/>
              <a:cs typeface="Arial" panose="020B0604020202020204" pitchFamily="34" charset="0"/>
            </a:endParaRPr>
          </a:p>
        </p:txBody>
      </p:sp>
      <p:sp>
        <p:nvSpPr>
          <p:cNvPr id="3" name="Text 1"/>
          <p:cNvSpPr/>
          <p:nvPr/>
        </p:nvSpPr>
        <p:spPr>
          <a:xfrm>
            <a:off x="548640" y="658368"/>
            <a:ext cx="10789920" cy="731520"/>
          </a:xfrm>
          <a:prstGeom prst="rect">
            <a:avLst/>
          </a:prstGeom>
          <a:noFill/>
          <a:ln/>
        </p:spPr>
        <p:txBody>
          <a:bodyPr wrap="square" rtlCol="0" anchor="ctr"/>
          <a:lstStyle/>
          <a:p>
            <a:pPr marL="0" indent="0">
              <a:buNone/>
            </a:pPr>
            <a:r>
              <a:rPr lang="en-US" sz="3000" b="1" dirty="0">
                <a:solidFill>
                  <a:srgbClr val="27333A"/>
                </a:solidFill>
                <a:latin typeface="Arial" panose="020B0604020202020204" pitchFamily="34" charset="0"/>
                <a:ea typeface="Cambria" pitchFamily="34" charset="-122"/>
                <a:cs typeface="Arial" panose="020B0604020202020204" pitchFamily="34" charset="0"/>
              </a:rPr>
              <a:t>Key Concepts of Attachment Theory</a:t>
            </a:r>
            <a:endParaRPr lang="en-US" sz="3000" dirty="0">
              <a:latin typeface="Arial" panose="020B0604020202020204" pitchFamily="34" charset="0"/>
              <a:cs typeface="Arial" panose="020B0604020202020204" pitchFamily="34" charset="0"/>
            </a:endParaRPr>
          </a:p>
        </p:txBody>
      </p:sp>
      <p:sp>
        <p:nvSpPr>
          <p:cNvPr id="5" name="Text 3"/>
          <p:cNvSpPr/>
          <p:nvPr/>
        </p:nvSpPr>
        <p:spPr>
          <a:xfrm>
            <a:off x="11551615" y="6400800"/>
            <a:ext cx="365760" cy="274320"/>
          </a:xfrm>
          <a:prstGeom prst="rect">
            <a:avLst/>
          </a:prstGeom>
          <a:noFill/>
          <a:ln/>
        </p:spPr>
        <p:txBody>
          <a:bodyPr wrap="square" rtlCol="0" anchor="ctr"/>
          <a:lstStyle/>
          <a:p>
            <a:pPr marL="0" indent="0" algn="r">
              <a:buNone/>
            </a:pPr>
            <a:r>
              <a:rPr lang="en-US" sz="1000" dirty="0">
                <a:solidFill>
                  <a:srgbClr val="63767C"/>
                </a:solidFill>
                <a:latin typeface="Arial" panose="020B0604020202020204" pitchFamily="34" charset="0"/>
                <a:cs typeface="Arial" panose="020B0604020202020204" pitchFamily="34" charset="0"/>
              </a:rPr>
              <a:t>4</a:t>
            </a:r>
            <a:endParaRPr lang="en-US" sz="1000" dirty="0">
              <a:latin typeface="Arial" panose="020B0604020202020204" pitchFamily="34" charset="0"/>
              <a:cs typeface="Arial" panose="020B0604020202020204" pitchFamily="34" charset="0"/>
            </a:endParaRPr>
          </a:p>
        </p:txBody>
      </p:sp>
      <p:sp>
        <p:nvSpPr>
          <p:cNvPr id="6" name="Shape 4"/>
          <p:cNvSpPr/>
          <p:nvPr/>
        </p:nvSpPr>
        <p:spPr>
          <a:xfrm>
            <a:off x="502920" y="1288864"/>
            <a:ext cx="3594506" cy="2253996"/>
          </a:xfrm>
          <a:prstGeom prst="roundRect">
            <a:avLst>
              <a:gd name="adj" fmla="val 3651"/>
            </a:avLst>
          </a:prstGeom>
          <a:solidFill>
            <a:srgbClr val="FFFFFF"/>
          </a:solidFill>
          <a:ln/>
          <a:effectLst>
            <a:outerShdw blurRad="101600" dist="25400" dir="5400000" algn="bl" rotWithShape="0">
              <a:srgbClr val="000000">
                <a:alpha val="10000"/>
              </a:srgbClr>
            </a:outerShdw>
          </a:effectLst>
        </p:spPr>
        <p:txBody>
          <a:bodyPr/>
          <a:lstStyle/>
          <a:p>
            <a:endParaRPr lang="en-US">
              <a:latin typeface="Arial" panose="020B0604020202020204" pitchFamily="34" charset="0"/>
              <a:cs typeface="Arial" panose="020B0604020202020204" pitchFamily="34" charset="0"/>
            </a:endParaRPr>
          </a:p>
        </p:txBody>
      </p:sp>
      <p:sp>
        <p:nvSpPr>
          <p:cNvPr id="7" name="Shape 5"/>
          <p:cNvSpPr/>
          <p:nvPr/>
        </p:nvSpPr>
        <p:spPr>
          <a:xfrm>
            <a:off x="731520" y="1517464"/>
            <a:ext cx="548640" cy="548640"/>
          </a:xfrm>
          <a:prstGeom prst="ellipse">
            <a:avLst/>
          </a:prstGeom>
          <a:solidFill>
            <a:srgbClr val="3F6E7A"/>
          </a:solidFill>
          <a:ln/>
        </p:spPr>
        <p:txBody>
          <a:bodyPr/>
          <a:lstStyle/>
          <a:p>
            <a:endParaRPr lang="en-US">
              <a:latin typeface="Arial" panose="020B0604020202020204" pitchFamily="34" charset="0"/>
              <a:cs typeface="Arial" panose="020B0604020202020204" pitchFamily="34" charset="0"/>
            </a:endParaRPr>
          </a:p>
        </p:txBody>
      </p:sp>
      <p:pic>
        <p:nvPicPr>
          <p:cNvPr id="8" name="Image 0" descr="preencoded.png"/>
          <p:cNvPicPr>
            <a:picLocks noChangeAspect="1"/>
          </p:cNvPicPr>
          <p:nvPr/>
        </p:nvPicPr>
        <p:blipFill>
          <a:blip r:embed="rId3"/>
          <a:stretch>
            <a:fillRect/>
          </a:stretch>
        </p:blipFill>
        <p:spPr>
          <a:xfrm>
            <a:off x="874166" y="1660110"/>
            <a:ext cx="263347" cy="263347"/>
          </a:xfrm>
          <a:prstGeom prst="rect">
            <a:avLst/>
          </a:prstGeom>
        </p:spPr>
      </p:pic>
      <p:sp>
        <p:nvSpPr>
          <p:cNvPr id="9" name="Text 6"/>
          <p:cNvSpPr/>
          <p:nvPr/>
        </p:nvSpPr>
        <p:spPr>
          <a:xfrm>
            <a:off x="731520" y="2157544"/>
            <a:ext cx="3137306" cy="365760"/>
          </a:xfrm>
          <a:prstGeom prst="rect">
            <a:avLst/>
          </a:prstGeom>
          <a:noFill/>
          <a:ln/>
        </p:spPr>
        <p:txBody>
          <a:bodyPr wrap="square" rtlCol="0" anchor="ctr"/>
          <a:lstStyle/>
          <a:p>
            <a:pPr marL="0" indent="0">
              <a:buNone/>
            </a:pPr>
            <a:r>
              <a:rPr lang="en-US" sz="1400" b="1" dirty="0">
                <a:solidFill>
                  <a:srgbClr val="27333A"/>
                </a:solidFill>
                <a:latin typeface="Arial" panose="020B0604020202020204" pitchFamily="34" charset="0"/>
                <a:ea typeface="Cambria" pitchFamily="34" charset="-122"/>
                <a:cs typeface="Arial" panose="020B0604020202020204" pitchFamily="34" charset="0"/>
              </a:rPr>
              <a:t>Biological survival function</a:t>
            </a:r>
            <a:endParaRPr lang="en-US" sz="1400" dirty="0">
              <a:latin typeface="Arial" panose="020B0604020202020204" pitchFamily="34" charset="0"/>
              <a:cs typeface="Arial" panose="020B0604020202020204" pitchFamily="34" charset="0"/>
            </a:endParaRPr>
          </a:p>
        </p:txBody>
      </p:sp>
      <p:sp>
        <p:nvSpPr>
          <p:cNvPr id="10" name="Text 7"/>
          <p:cNvSpPr/>
          <p:nvPr/>
        </p:nvSpPr>
        <p:spPr>
          <a:xfrm>
            <a:off x="731520" y="2523304"/>
            <a:ext cx="3137306" cy="928116"/>
          </a:xfrm>
          <a:prstGeom prst="rect">
            <a:avLst/>
          </a:prstGeom>
          <a:noFill/>
          <a:ln/>
        </p:spPr>
        <p:txBody>
          <a:bodyPr wrap="square" rtlCol="0" anchor="ctr"/>
          <a:lstStyle/>
          <a:p>
            <a:pPr marL="0" indent="0">
              <a:lnSpc>
                <a:spcPct val="112000"/>
              </a:lnSpc>
              <a:buNone/>
            </a:pPr>
            <a:r>
              <a:rPr lang="en-US" sz="1050" dirty="0">
                <a:solidFill>
                  <a:srgbClr val="63767C"/>
                </a:solidFill>
                <a:latin typeface="Arial" panose="020B0604020202020204" pitchFamily="34" charset="0"/>
                <a:ea typeface="Calibri" pitchFamily="34" charset="-122"/>
                <a:cs typeface="Arial" panose="020B0604020202020204" pitchFamily="34" charset="0"/>
              </a:rPr>
              <a:t>Attachment behaviour evolved to keep infants close to a protective caregiver, increasing survival (Bowlby, 1969).</a:t>
            </a:r>
            <a:endParaRPr lang="en-US" sz="1050" dirty="0">
              <a:latin typeface="Arial" panose="020B0604020202020204" pitchFamily="34" charset="0"/>
              <a:cs typeface="Arial" panose="020B0604020202020204" pitchFamily="34" charset="0"/>
            </a:endParaRPr>
          </a:p>
        </p:txBody>
      </p:sp>
      <p:sp>
        <p:nvSpPr>
          <p:cNvPr id="11" name="Shape 8"/>
          <p:cNvSpPr/>
          <p:nvPr/>
        </p:nvSpPr>
        <p:spPr>
          <a:xfrm>
            <a:off x="4298594" y="1288864"/>
            <a:ext cx="3594506" cy="2253996"/>
          </a:xfrm>
          <a:prstGeom prst="roundRect">
            <a:avLst>
              <a:gd name="adj" fmla="val 3651"/>
            </a:avLst>
          </a:prstGeom>
          <a:solidFill>
            <a:srgbClr val="FFFFFF"/>
          </a:solidFill>
          <a:ln/>
          <a:effectLst>
            <a:outerShdw blurRad="101600" dist="25400" dir="5400000" algn="bl" rotWithShape="0">
              <a:srgbClr val="000000">
                <a:alpha val="10000"/>
              </a:srgbClr>
            </a:outerShdw>
          </a:effectLst>
        </p:spPr>
        <p:txBody>
          <a:bodyPr/>
          <a:lstStyle/>
          <a:p>
            <a:endParaRPr lang="en-US">
              <a:latin typeface="Arial" panose="020B0604020202020204" pitchFamily="34" charset="0"/>
              <a:cs typeface="Arial" panose="020B0604020202020204" pitchFamily="34" charset="0"/>
            </a:endParaRPr>
          </a:p>
        </p:txBody>
      </p:sp>
      <p:sp>
        <p:nvSpPr>
          <p:cNvPr id="12" name="Shape 9"/>
          <p:cNvSpPr/>
          <p:nvPr/>
        </p:nvSpPr>
        <p:spPr>
          <a:xfrm>
            <a:off x="4527194" y="1517464"/>
            <a:ext cx="548640" cy="548640"/>
          </a:xfrm>
          <a:prstGeom prst="ellipse">
            <a:avLst/>
          </a:prstGeom>
          <a:solidFill>
            <a:srgbClr val="3F6E7A"/>
          </a:solidFill>
          <a:ln/>
        </p:spPr>
        <p:txBody>
          <a:bodyPr/>
          <a:lstStyle/>
          <a:p>
            <a:endParaRPr lang="en-US">
              <a:latin typeface="Arial" panose="020B0604020202020204" pitchFamily="34" charset="0"/>
              <a:cs typeface="Arial" panose="020B0604020202020204" pitchFamily="34" charset="0"/>
            </a:endParaRPr>
          </a:p>
        </p:txBody>
      </p:sp>
      <p:pic>
        <p:nvPicPr>
          <p:cNvPr id="13" name="Image 1" descr="preencoded.png"/>
          <p:cNvPicPr>
            <a:picLocks noChangeAspect="1"/>
          </p:cNvPicPr>
          <p:nvPr/>
        </p:nvPicPr>
        <p:blipFill>
          <a:blip r:embed="rId4"/>
          <a:stretch>
            <a:fillRect/>
          </a:stretch>
        </p:blipFill>
        <p:spPr>
          <a:xfrm>
            <a:off x="4669841" y="1660110"/>
            <a:ext cx="263347" cy="263347"/>
          </a:xfrm>
          <a:prstGeom prst="rect">
            <a:avLst/>
          </a:prstGeom>
        </p:spPr>
      </p:pic>
      <p:sp>
        <p:nvSpPr>
          <p:cNvPr id="14" name="Text 10"/>
          <p:cNvSpPr/>
          <p:nvPr/>
        </p:nvSpPr>
        <p:spPr>
          <a:xfrm>
            <a:off x="4527194" y="2157544"/>
            <a:ext cx="3137306" cy="365760"/>
          </a:xfrm>
          <a:prstGeom prst="rect">
            <a:avLst/>
          </a:prstGeom>
          <a:noFill/>
          <a:ln/>
        </p:spPr>
        <p:txBody>
          <a:bodyPr wrap="square" rtlCol="0" anchor="ctr"/>
          <a:lstStyle/>
          <a:p>
            <a:pPr marL="0" indent="0">
              <a:buNone/>
            </a:pPr>
            <a:r>
              <a:rPr lang="en-US" sz="1400" b="1" dirty="0">
                <a:solidFill>
                  <a:srgbClr val="27333A"/>
                </a:solidFill>
                <a:latin typeface="Arial" panose="020B0604020202020204" pitchFamily="34" charset="0"/>
                <a:ea typeface="Cambria" pitchFamily="34" charset="-122"/>
                <a:cs typeface="Arial" panose="020B0604020202020204" pitchFamily="34" charset="0"/>
              </a:rPr>
              <a:t>Monotropy</a:t>
            </a:r>
            <a:endParaRPr lang="en-US" sz="1400" dirty="0">
              <a:latin typeface="Arial" panose="020B0604020202020204" pitchFamily="34" charset="0"/>
              <a:cs typeface="Arial" panose="020B0604020202020204" pitchFamily="34" charset="0"/>
            </a:endParaRPr>
          </a:p>
        </p:txBody>
      </p:sp>
      <p:sp>
        <p:nvSpPr>
          <p:cNvPr id="15" name="Text 11"/>
          <p:cNvSpPr/>
          <p:nvPr/>
        </p:nvSpPr>
        <p:spPr>
          <a:xfrm>
            <a:off x="4527194" y="2523304"/>
            <a:ext cx="3137306" cy="928116"/>
          </a:xfrm>
          <a:prstGeom prst="rect">
            <a:avLst/>
          </a:prstGeom>
          <a:noFill/>
          <a:ln/>
        </p:spPr>
        <p:txBody>
          <a:bodyPr wrap="square" rtlCol="0" anchor="ctr"/>
          <a:lstStyle/>
          <a:p>
            <a:pPr marL="0" indent="0">
              <a:lnSpc>
                <a:spcPct val="112000"/>
              </a:lnSpc>
              <a:buNone/>
            </a:pPr>
            <a:r>
              <a:rPr lang="en-US" sz="1050" dirty="0">
                <a:solidFill>
                  <a:srgbClr val="63767C"/>
                </a:solidFill>
                <a:latin typeface="Arial" panose="020B0604020202020204" pitchFamily="34" charset="0"/>
                <a:ea typeface="Calibri" pitchFamily="34" charset="-122"/>
                <a:cs typeface="Arial" panose="020B0604020202020204" pitchFamily="34" charset="0"/>
              </a:rPr>
              <a:t>Bowlby proposed one primary attachment figure forms the strongest, most influential bond (Bowlby, 1969).</a:t>
            </a:r>
            <a:endParaRPr lang="en-US" sz="1050" dirty="0">
              <a:latin typeface="Arial" panose="020B0604020202020204" pitchFamily="34" charset="0"/>
              <a:cs typeface="Arial" panose="020B0604020202020204" pitchFamily="34" charset="0"/>
            </a:endParaRPr>
          </a:p>
        </p:txBody>
      </p:sp>
      <p:sp>
        <p:nvSpPr>
          <p:cNvPr id="16" name="Shape 12"/>
          <p:cNvSpPr/>
          <p:nvPr/>
        </p:nvSpPr>
        <p:spPr>
          <a:xfrm>
            <a:off x="8094269" y="1288864"/>
            <a:ext cx="3594506" cy="2253996"/>
          </a:xfrm>
          <a:prstGeom prst="roundRect">
            <a:avLst>
              <a:gd name="adj" fmla="val 3651"/>
            </a:avLst>
          </a:prstGeom>
          <a:solidFill>
            <a:srgbClr val="FFFFFF"/>
          </a:solidFill>
          <a:ln/>
          <a:effectLst>
            <a:outerShdw blurRad="101600" dist="25400" dir="5400000" algn="bl" rotWithShape="0">
              <a:srgbClr val="000000">
                <a:alpha val="10000"/>
              </a:srgbClr>
            </a:outerShdw>
          </a:effectLst>
        </p:spPr>
        <p:txBody>
          <a:bodyPr/>
          <a:lstStyle/>
          <a:p>
            <a:endParaRPr lang="en-US">
              <a:latin typeface="Arial" panose="020B0604020202020204" pitchFamily="34" charset="0"/>
              <a:cs typeface="Arial" panose="020B0604020202020204" pitchFamily="34" charset="0"/>
            </a:endParaRPr>
          </a:p>
        </p:txBody>
      </p:sp>
      <p:sp>
        <p:nvSpPr>
          <p:cNvPr id="17" name="Shape 13"/>
          <p:cNvSpPr/>
          <p:nvPr/>
        </p:nvSpPr>
        <p:spPr>
          <a:xfrm>
            <a:off x="8322869" y="1517464"/>
            <a:ext cx="548640" cy="548640"/>
          </a:xfrm>
          <a:prstGeom prst="ellipse">
            <a:avLst/>
          </a:prstGeom>
          <a:solidFill>
            <a:srgbClr val="3F6E7A"/>
          </a:solidFill>
          <a:ln/>
        </p:spPr>
        <p:txBody>
          <a:bodyPr/>
          <a:lstStyle/>
          <a:p>
            <a:endParaRPr lang="en-US">
              <a:latin typeface="Arial" panose="020B0604020202020204" pitchFamily="34" charset="0"/>
              <a:cs typeface="Arial" panose="020B0604020202020204" pitchFamily="34" charset="0"/>
            </a:endParaRPr>
          </a:p>
        </p:txBody>
      </p:sp>
      <p:pic>
        <p:nvPicPr>
          <p:cNvPr id="18" name="Image 2" descr="preencoded.png"/>
          <p:cNvPicPr>
            <a:picLocks noChangeAspect="1"/>
          </p:cNvPicPr>
          <p:nvPr/>
        </p:nvPicPr>
        <p:blipFill>
          <a:blip r:embed="rId5"/>
          <a:stretch>
            <a:fillRect/>
          </a:stretch>
        </p:blipFill>
        <p:spPr>
          <a:xfrm>
            <a:off x="8465515" y="1660110"/>
            <a:ext cx="263347" cy="263347"/>
          </a:xfrm>
          <a:prstGeom prst="rect">
            <a:avLst/>
          </a:prstGeom>
        </p:spPr>
      </p:pic>
      <p:sp>
        <p:nvSpPr>
          <p:cNvPr id="19" name="Text 14"/>
          <p:cNvSpPr/>
          <p:nvPr/>
        </p:nvSpPr>
        <p:spPr>
          <a:xfrm>
            <a:off x="8322869" y="2157544"/>
            <a:ext cx="3137306" cy="365760"/>
          </a:xfrm>
          <a:prstGeom prst="rect">
            <a:avLst/>
          </a:prstGeom>
          <a:noFill/>
          <a:ln/>
        </p:spPr>
        <p:txBody>
          <a:bodyPr wrap="square" rtlCol="0" anchor="ctr"/>
          <a:lstStyle/>
          <a:p>
            <a:pPr marL="0" indent="0">
              <a:buNone/>
            </a:pPr>
            <a:r>
              <a:rPr lang="en-US" sz="1400" b="1" dirty="0">
                <a:solidFill>
                  <a:srgbClr val="27333A"/>
                </a:solidFill>
                <a:latin typeface="Arial" panose="020B0604020202020204" pitchFamily="34" charset="0"/>
                <a:ea typeface="Cambria" pitchFamily="34" charset="-122"/>
                <a:cs typeface="Arial" panose="020B0604020202020204" pitchFamily="34" charset="0"/>
              </a:rPr>
              <a:t>Critical/sensitive period</a:t>
            </a:r>
            <a:endParaRPr lang="en-US" sz="1400" dirty="0">
              <a:latin typeface="Arial" panose="020B0604020202020204" pitchFamily="34" charset="0"/>
              <a:cs typeface="Arial" panose="020B0604020202020204" pitchFamily="34" charset="0"/>
            </a:endParaRPr>
          </a:p>
        </p:txBody>
      </p:sp>
      <p:sp>
        <p:nvSpPr>
          <p:cNvPr id="20" name="Text 15"/>
          <p:cNvSpPr/>
          <p:nvPr/>
        </p:nvSpPr>
        <p:spPr>
          <a:xfrm>
            <a:off x="8322869" y="2523304"/>
            <a:ext cx="3137306" cy="928116"/>
          </a:xfrm>
          <a:prstGeom prst="rect">
            <a:avLst/>
          </a:prstGeom>
          <a:noFill/>
          <a:ln/>
        </p:spPr>
        <p:txBody>
          <a:bodyPr wrap="square" rtlCol="0" anchor="ctr"/>
          <a:lstStyle/>
          <a:p>
            <a:pPr marL="0" indent="0">
              <a:lnSpc>
                <a:spcPct val="112000"/>
              </a:lnSpc>
              <a:buNone/>
            </a:pPr>
            <a:r>
              <a:rPr lang="en-US" sz="1050" dirty="0">
                <a:solidFill>
                  <a:srgbClr val="63767C"/>
                </a:solidFill>
                <a:latin typeface="Arial" panose="020B0604020202020204" pitchFamily="34" charset="0"/>
                <a:ea typeface="Calibri" pitchFamily="34" charset="-122"/>
                <a:cs typeface="Arial" panose="020B0604020202020204" pitchFamily="34" charset="0"/>
              </a:rPr>
              <a:t>The first two years (extending to around age five) are especially important for forming attachment (Bowlby, 1969).</a:t>
            </a:r>
            <a:endParaRPr lang="en-US" sz="1050" dirty="0">
              <a:latin typeface="Arial" panose="020B0604020202020204" pitchFamily="34" charset="0"/>
              <a:cs typeface="Arial" panose="020B0604020202020204" pitchFamily="34" charset="0"/>
            </a:endParaRPr>
          </a:p>
        </p:txBody>
      </p:sp>
      <p:sp>
        <p:nvSpPr>
          <p:cNvPr id="21" name="Shape 16"/>
          <p:cNvSpPr/>
          <p:nvPr/>
        </p:nvSpPr>
        <p:spPr>
          <a:xfrm>
            <a:off x="502920" y="3744028"/>
            <a:ext cx="3594506" cy="2253996"/>
          </a:xfrm>
          <a:prstGeom prst="roundRect">
            <a:avLst>
              <a:gd name="adj" fmla="val 3651"/>
            </a:avLst>
          </a:prstGeom>
          <a:solidFill>
            <a:srgbClr val="FFFFFF"/>
          </a:solidFill>
          <a:ln/>
          <a:effectLst>
            <a:outerShdw blurRad="101600" dist="25400" dir="5400000" algn="bl" rotWithShape="0">
              <a:srgbClr val="000000">
                <a:alpha val="10000"/>
              </a:srgbClr>
            </a:outerShdw>
          </a:effectLst>
        </p:spPr>
        <p:txBody>
          <a:bodyPr/>
          <a:lstStyle/>
          <a:p>
            <a:endParaRPr lang="en-US">
              <a:latin typeface="Arial" panose="020B0604020202020204" pitchFamily="34" charset="0"/>
              <a:cs typeface="Arial" panose="020B0604020202020204" pitchFamily="34" charset="0"/>
            </a:endParaRPr>
          </a:p>
        </p:txBody>
      </p:sp>
      <p:sp>
        <p:nvSpPr>
          <p:cNvPr id="22" name="Shape 17"/>
          <p:cNvSpPr/>
          <p:nvPr/>
        </p:nvSpPr>
        <p:spPr>
          <a:xfrm>
            <a:off x="731520" y="3972628"/>
            <a:ext cx="548640" cy="548640"/>
          </a:xfrm>
          <a:prstGeom prst="ellipse">
            <a:avLst/>
          </a:prstGeom>
          <a:solidFill>
            <a:srgbClr val="3F6E7A"/>
          </a:solidFill>
          <a:ln/>
        </p:spPr>
        <p:txBody>
          <a:bodyPr/>
          <a:lstStyle/>
          <a:p>
            <a:endParaRPr lang="en-US">
              <a:latin typeface="Arial" panose="020B0604020202020204" pitchFamily="34" charset="0"/>
              <a:cs typeface="Arial" panose="020B0604020202020204" pitchFamily="34" charset="0"/>
            </a:endParaRPr>
          </a:p>
        </p:txBody>
      </p:sp>
      <p:pic>
        <p:nvPicPr>
          <p:cNvPr id="23" name="Image 3" descr="preencoded.png"/>
          <p:cNvPicPr>
            <a:picLocks noChangeAspect="1"/>
          </p:cNvPicPr>
          <p:nvPr/>
        </p:nvPicPr>
        <p:blipFill>
          <a:blip r:embed="rId6"/>
          <a:stretch>
            <a:fillRect/>
          </a:stretch>
        </p:blipFill>
        <p:spPr>
          <a:xfrm>
            <a:off x="874166" y="4115274"/>
            <a:ext cx="263347" cy="263347"/>
          </a:xfrm>
          <a:prstGeom prst="rect">
            <a:avLst/>
          </a:prstGeom>
        </p:spPr>
      </p:pic>
      <p:sp>
        <p:nvSpPr>
          <p:cNvPr id="24" name="Text 18"/>
          <p:cNvSpPr/>
          <p:nvPr/>
        </p:nvSpPr>
        <p:spPr>
          <a:xfrm>
            <a:off x="731520" y="4612708"/>
            <a:ext cx="3137306" cy="365760"/>
          </a:xfrm>
          <a:prstGeom prst="rect">
            <a:avLst/>
          </a:prstGeom>
          <a:noFill/>
          <a:ln/>
        </p:spPr>
        <p:txBody>
          <a:bodyPr wrap="square" rtlCol="0" anchor="ctr"/>
          <a:lstStyle/>
          <a:p>
            <a:pPr marL="0" indent="0">
              <a:buNone/>
            </a:pPr>
            <a:r>
              <a:rPr lang="en-US" sz="1400" b="1" dirty="0">
                <a:solidFill>
                  <a:srgbClr val="27333A"/>
                </a:solidFill>
                <a:latin typeface="Arial" panose="020B0604020202020204" pitchFamily="34" charset="0"/>
                <a:ea typeface="Cambria" pitchFamily="34" charset="-122"/>
                <a:cs typeface="Arial" panose="020B0604020202020204" pitchFamily="34" charset="0"/>
              </a:rPr>
              <a:t>Internal Working Model</a:t>
            </a:r>
            <a:endParaRPr lang="en-US" sz="1400" dirty="0">
              <a:latin typeface="Arial" panose="020B0604020202020204" pitchFamily="34" charset="0"/>
              <a:cs typeface="Arial" panose="020B0604020202020204" pitchFamily="34" charset="0"/>
            </a:endParaRPr>
          </a:p>
        </p:txBody>
      </p:sp>
      <p:sp>
        <p:nvSpPr>
          <p:cNvPr id="25" name="Text 19"/>
          <p:cNvSpPr/>
          <p:nvPr/>
        </p:nvSpPr>
        <p:spPr>
          <a:xfrm>
            <a:off x="731520" y="4978468"/>
            <a:ext cx="3137306" cy="928116"/>
          </a:xfrm>
          <a:prstGeom prst="rect">
            <a:avLst/>
          </a:prstGeom>
          <a:noFill/>
          <a:ln/>
        </p:spPr>
        <p:txBody>
          <a:bodyPr wrap="square" rtlCol="0" anchor="ctr"/>
          <a:lstStyle/>
          <a:p>
            <a:pPr marL="0" indent="0">
              <a:lnSpc>
                <a:spcPct val="112000"/>
              </a:lnSpc>
              <a:buNone/>
            </a:pPr>
            <a:r>
              <a:rPr lang="en-US" sz="1050" dirty="0">
                <a:solidFill>
                  <a:srgbClr val="63767C"/>
                </a:solidFill>
                <a:latin typeface="Arial" panose="020B0604020202020204" pitchFamily="34" charset="0"/>
                <a:ea typeface="Calibri" pitchFamily="34" charset="-122"/>
                <a:cs typeface="Arial" panose="020B0604020202020204" pitchFamily="34" charset="0"/>
              </a:rPr>
              <a:t>Early experiences build a mental template for what relationships are like, carried into later life (Bowlby, 1969).</a:t>
            </a:r>
            <a:endParaRPr lang="en-US" sz="1050" dirty="0">
              <a:latin typeface="Arial" panose="020B0604020202020204" pitchFamily="34" charset="0"/>
              <a:cs typeface="Arial" panose="020B0604020202020204" pitchFamily="34" charset="0"/>
            </a:endParaRPr>
          </a:p>
        </p:txBody>
      </p:sp>
      <p:sp>
        <p:nvSpPr>
          <p:cNvPr id="26" name="Shape 20"/>
          <p:cNvSpPr/>
          <p:nvPr/>
        </p:nvSpPr>
        <p:spPr>
          <a:xfrm>
            <a:off x="4298594" y="3744028"/>
            <a:ext cx="3594506" cy="2253996"/>
          </a:xfrm>
          <a:prstGeom prst="roundRect">
            <a:avLst>
              <a:gd name="adj" fmla="val 3651"/>
            </a:avLst>
          </a:prstGeom>
          <a:solidFill>
            <a:srgbClr val="FFFFFF"/>
          </a:solidFill>
          <a:ln/>
          <a:effectLst>
            <a:outerShdw blurRad="101600" dist="25400" dir="5400000" algn="bl" rotWithShape="0">
              <a:srgbClr val="000000">
                <a:alpha val="10000"/>
              </a:srgbClr>
            </a:outerShdw>
          </a:effectLst>
        </p:spPr>
        <p:txBody>
          <a:bodyPr/>
          <a:lstStyle/>
          <a:p>
            <a:endParaRPr lang="en-US">
              <a:latin typeface="Arial" panose="020B0604020202020204" pitchFamily="34" charset="0"/>
              <a:cs typeface="Arial" panose="020B0604020202020204" pitchFamily="34" charset="0"/>
            </a:endParaRPr>
          </a:p>
        </p:txBody>
      </p:sp>
      <p:sp>
        <p:nvSpPr>
          <p:cNvPr id="27" name="Shape 21"/>
          <p:cNvSpPr/>
          <p:nvPr/>
        </p:nvSpPr>
        <p:spPr>
          <a:xfrm>
            <a:off x="4527194" y="3972628"/>
            <a:ext cx="548640" cy="548640"/>
          </a:xfrm>
          <a:prstGeom prst="ellipse">
            <a:avLst/>
          </a:prstGeom>
          <a:solidFill>
            <a:srgbClr val="3F6E7A"/>
          </a:solidFill>
          <a:ln/>
        </p:spPr>
        <p:txBody>
          <a:bodyPr/>
          <a:lstStyle/>
          <a:p>
            <a:endParaRPr lang="en-US">
              <a:latin typeface="Arial" panose="020B0604020202020204" pitchFamily="34" charset="0"/>
              <a:cs typeface="Arial" panose="020B0604020202020204" pitchFamily="34" charset="0"/>
            </a:endParaRPr>
          </a:p>
        </p:txBody>
      </p:sp>
      <p:pic>
        <p:nvPicPr>
          <p:cNvPr id="28" name="Image 4" descr="preencoded.png"/>
          <p:cNvPicPr>
            <a:picLocks noChangeAspect="1"/>
          </p:cNvPicPr>
          <p:nvPr/>
        </p:nvPicPr>
        <p:blipFill>
          <a:blip r:embed="rId7"/>
          <a:stretch>
            <a:fillRect/>
          </a:stretch>
        </p:blipFill>
        <p:spPr>
          <a:xfrm>
            <a:off x="4669841" y="4115274"/>
            <a:ext cx="263347" cy="263347"/>
          </a:xfrm>
          <a:prstGeom prst="rect">
            <a:avLst/>
          </a:prstGeom>
        </p:spPr>
      </p:pic>
      <p:sp>
        <p:nvSpPr>
          <p:cNvPr id="29" name="Text 22"/>
          <p:cNvSpPr/>
          <p:nvPr/>
        </p:nvSpPr>
        <p:spPr>
          <a:xfrm>
            <a:off x="4527194" y="4612708"/>
            <a:ext cx="3137306" cy="365760"/>
          </a:xfrm>
          <a:prstGeom prst="rect">
            <a:avLst/>
          </a:prstGeom>
          <a:noFill/>
          <a:ln/>
        </p:spPr>
        <p:txBody>
          <a:bodyPr wrap="square" rtlCol="0" anchor="ctr"/>
          <a:lstStyle/>
          <a:p>
            <a:pPr marL="0" indent="0">
              <a:buNone/>
            </a:pPr>
            <a:r>
              <a:rPr lang="en-US" sz="1400" b="1" dirty="0">
                <a:solidFill>
                  <a:srgbClr val="27333A"/>
                </a:solidFill>
                <a:latin typeface="Arial" panose="020B0604020202020204" pitchFamily="34" charset="0"/>
                <a:ea typeface="Cambria" pitchFamily="34" charset="-122"/>
                <a:cs typeface="Arial" panose="020B0604020202020204" pitchFamily="34" charset="0"/>
              </a:rPr>
              <a:t>Secure base &amp; safe haven</a:t>
            </a:r>
            <a:endParaRPr lang="en-US" sz="1400" dirty="0">
              <a:latin typeface="Arial" panose="020B0604020202020204" pitchFamily="34" charset="0"/>
              <a:cs typeface="Arial" panose="020B0604020202020204" pitchFamily="34" charset="0"/>
            </a:endParaRPr>
          </a:p>
        </p:txBody>
      </p:sp>
      <p:sp>
        <p:nvSpPr>
          <p:cNvPr id="30" name="Text 23"/>
          <p:cNvSpPr/>
          <p:nvPr/>
        </p:nvSpPr>
        <p:spPr>
          <a:xfrm>
            <a:off x="4527194" y="4978468"/>
            <a:ext cx="3137306" cy="928116"/>
          </a:xfrm>
          <a:prstGeom prst="rect">
            <a:avLst/>
          </a:prstGeom>
          <a:noFill/>
          <a:ln/>
        </p:spPr>
        <p:txBody>
          <a:bodyPr wrap="square" rtlCol="0" anchor="ctr"/>
          <a:lstStyle/>
          <a:p>
            <a:pPr marL="0" indent="0">
              <a:lnSpc>
                <a:spcPct val="112000"/>
              </a:lnSpc>
              <a:buNone/>
            </a:pPr>
            <a:r>
              <a:rPr lang="en-US" sz="1050" dirty="0">
                <a:solidFill>
                  <a:srgbClr val="63767C"/>
                </a:solidFill>
                <a:latin typeface="Arial" panose="020B0604020202020204" pitchFamily="34" charset="0"/>
                <a:ea typeface="Calibri" pitchFamily="34" charset="-122"/>
                <a:cs typeface="Arial" panose="020B0604020202020204" pitchFamily="34" charset="0"/>
              </a:rPr>
              <a:t>A responsive caregiver enables confident exploration and provides comfort when distressed (Ainsworth et al., 1978).</a:t>
            </a:r>
            <a:endParaRPr lang="en-US" sz="1050" dirty="0">
              <a:latin typeface="Arial" panose="020B0604020202020204" pitchFamily="34" charset="0"/>
              <a:cs typeface="Arial" panose="020B0604020202020204" pitchFamily="34" charset="0"/>
            </a:endParaRPr>
          </a:p>
        </p:txBody>
      </p:sp>
      <p:sp>
        <p:nvSpPr>
          <p:cNvPr id="31" name="Shape 24"/>
          <p:cNvSpPr/>
          <p:nvPr/>
        </p:nvSpPr>
        <p:spPr>
          <a:xfrm>
            <a:off x="8094269" y="3744028"/>
            <a:ext cx="3594506" cy="2253996"/>
          </a:xfrm>
          <a:prstGeom prst="roundRect">
            <a:avLst>
              <a:gd name="adj" fmla="val 3651"/>
            </a:avLst>
          </a:prstGeom>
          <a:solidFill>
            <a:srgbClr val="FFFFFF"/>
          </a:solidFill>
          <a:ln/>
          <a:effectLst>
            <a:outerShdw blurRad="101600" dist="25400" dir="5400000" algn="bl" rotWithShape="0">
              <a:srgbClr val="000000">
                <a:alpha val="10000"/>
              </a:srgbClr>
            </a:outerShdw>
          </a:effectLst>
        </p:spPr>
        <p:txBody>
          <a:bodyPr/>
          <a:lstStyle/>
          <a:p>
            <a:endParaRPr lang="en-US">
              <a:latin typeface="Arial" panose="020B0604020202020204" pitchFamily="34" charset="0"/>
              <a:cs typeface="Arial" panose="020B0604020202020204" pitchFamily="34" charset="0"/>
            </a:endParaRPr>
          </a:p>
        </p:txBody>
      </p:sp>
      <p:sp>
        <p:nvSpPr>
          <p:cNvPr id="32" name="Shape 25"/>
          <p:cNvSpPr/>
          <p:nvPr/>
        </p:nvSpPr>
        <p:spPr>
          <a:xfrm>
            <a:off x="8322869" y="3972628"/>
            <a:ext cx="548640" cy="548640"/>
          </a:xfrm>
          <a:prstGeom prst="ellipse">
            <a:avLst/>
          </a:prstGeom>
          <a:solidFill>
            <a:srgbClr val="3F6E7A"/>
          </a:solidFill>
          <a:ln/>
        </p:spPr>
        <p:txBody>
          <a:bodyPr/>
          <a:lstStyle/>
          <a:p>
            <a:endParaRPr lang="en-US">
              <a:latin typeface="Arial" panose="020B0604020202020204" pitchFamily="34" charset="0"/>
              <a:cs typeface="Arial" panose="020B0604020202020204" pitchFamily="34" charset="0"/>
            </a:endParaRPr>
          </a:p>
        </p:txBody>
      </p:sp>
      <p:pic>
        <p:nvPicPr>
          <p:cNvPr id="33" name="Image 5" descr="preencoded.png"/>
          <p:cNvPicPr>
            <a:picLocks noChangeAspect="1"/>
          </p:cNvPicPr>
          <p:nvPr/>
        </p:nvPicPr>
        <p:blipFill>
          <a:blip r:embed="rId8"/>
          <a:stretch>
            <a:fillRect/>
          </a:stretch>
        </p:blipFill>
        <p:spPr>
          <a:xfrm>
            <a:off x="8465515" y="4115274"/>
            <a:ext cx="263347" cy="263347"/>
          </a:xfrm>
          <a:prstGeom prst="rect">
            <a:avLst/>
          </a:prstGeom>
        </p:spPr>
      </p:pic>
      <p:sp>
        <p:nvSpPr>
          <p:cNvPr id="34" name="Text 26"/>
          <p:cNvSpPr/>
          <p:nvPr/>
        </p:nvSpPr>
        <p:spPr>
          <a:xfrm>
            <a:off x="8322869" y="4612708"/>
            <a:ext cx="3137306" cy="365760"/>
          </a:xfrm>
          <a:prstGeom prst="rect">
            <a:avLst/>
          </a:prstGeom>
          <a:noFill/>
          <a:ln/>
        </p:spPr>
        <p:txBody>
          <a:bodyPr wrap="square" rtlCol="0" anchor="ctr"/>
          <a:lstStyle/>
          <a:p>
            <a:pPr marL="0" indent="0">
              <a:buNone/>
            </a:pPr>
            <a:r>
              <a:rPr lang="en-US" sz="1400" b="1" dirty="0">
                <a:solidFill>
                  <a:srgbClr val="27333A"/>
                </a:solidFill>
                <a:latin typeface="Arial" panose="020B0604020202020204" pitchFamily="34" charset="0"/>
                <a:ea typeface="Cambria" pitchFamily="34" charset="-122"/>
                <a:cs typeface="Arial" panose="020B0604020202020204" pitchFamily="34" charset="0"/>
              </a:rPr>
              <a:t>Maternal deprivation hypothesis</a:t>
            </a:r>
            <a:endParaRPr lang="en-US" sz="1400" dirty="0">
              <a:latin typeface="Arial" panose="020B0604020202020204" pitchFamily="34" charset="0"/>
              <a:cs typeface="Arial" panose="020B0604020202020204" pitchFamily="34" charset="0"/>
            </a:endParaRPr>
          </a:p>
        </p:txBody>
      </p:sp>
      <p:sp>
        <p:nvSpPr>
          <p:cNvPr id="35" name="Text 27"/>
          <p:cNvSpPr/>
          <p:nvPr/>
        </p:nvSpPr>
        <p:spPr>
          <a:xfrm>
            <a:off x="8322869" y="4978468"/>
            <a:ext cx="3137306" cy="928116"/>
          </a:xfrm>
          <a:prstGeom prst="rect">
            <a:avLst/>
          </a:prstGeom>
          <a:noFill/>
          <a:ln/>
        </p:spPr>
        <p:txBody>
          <a:bodyPr wrap="square" rtlCol="0" anchor="ctr"/>
          <a:lstStyle/>
          <a:p>
            <a:pPr marL="0" indent="0">
              <a:lnSpc>
                <a:spcPct val="112000"/>
              </a:lnSpc>
              <a:buNone/>
            </a:pPr>
            <a:r>
              <a:rPr lang="en-US" sz="1050" dirty="0">
                <a:solidFill>
                  <a:srgbClr val="63767C"/>
                </a:solidFill>
                <a:latin typeface="Arial" panose="020B0604020202020204" pitchFamily="34" charset="0"/>
                <a:ea typeface="Calibri" pitchFamily="34" charset="-122"/>
                <a:cs typeface="Arial" panose="020B0604020202020204" pitchFamily="34" charset="0"/>
              </a:rPr>
              <a:t>Prolonged separation or disrupted care in early childhood risks emotional and social difficulties (Bowlby, 1951).</a:t>
            </a:r>
            <a:endParaRPr lang="en-US" sz="1050" dirty="0">
              <a:latin typeface="Arial" panose="020B0604020202020204" pitchFamily="34" charset="0"/>
              <a:cs typeface="Arial" panose="020B0604020202020204" pitchFamily="34" charset="0"/>
            </a:endParaRPr>
          </a:p>
        </p:txBody>
      </p:sp>
      <p:pic>
        <p:nvPicPr>
          <p:cNvPr id="36" name="Picture 35">
            <a:extLst>
              <a:ext uri="{FF2B5EF4-FFF2-40B4-BE49-F238E27FC236}">
                <a16:creationId xmlns:a16="http://schemas.microsoft.com/office/drawing/2014/main" id="{0674DBF1-1C6A-5D17-C757-71F35B27D4F0}"/>
              </a:ext>
            </a:extLst>
          </p:cNvPr>
          <p:cNvPicPr>
            <a:picLocks noChangeAspect="1"/>
          </p:cNvPicPr>
          <p:nvPr/>
        </p:nvPicPr>
        <p:blipFill>
          <a:blip r:embed="rId9"/>
          <a:stretch>
            <a:fillRect/>
          </a:stretch>
        </p:blipFill>
        <p:spPr>
          <a:xfrm>
            <a:off x="-37070" y="6089464"/>
            <a:ext cx="12266139" cy="81425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D98E5D"/>
                </a:solidFill>
                <a:latin typeface="Arial" panose="020B0604020202020204" pitchFamily="34" charset="0"/>
                <a:ea typeface="Calibri" pitchFamily="34" charset="-122"/>
                <a:cs typeface="Arial" panose="020B0604020202020204" pitchFamily="34" charset="0"/>
              </a:rPr>
              <a:t>FOUNDATIONS</a:t>
            </a:r>
            <a:endParaRPr lang="en-US" sz="1300" dirty="0">
              <a:latin typeface="Arial" panose="020B0604020202020204" pitchFamily="34" charset="0"/>
              <a:cs typeface="Arial" panose="020B0604020202020204" pitchFamily="34" charset="0"/>
            </a:endParaRPr>
          </a:p>
        </p:txBody>
      </p:sp>
      <p:sp>
        <p:nvSpPr>
          <p:cNvPr id="3" name="Text 1"/>
          <p:cNvSpPr/>
          <p:nvPr/>
        </p:nvSpPr>
        <p:spPr>
          <a:xfrm>
            <a:off x="548640" y="658368"/>
            <a:ext cx="10789920" cy="731520"/>
          </a:xfrm>
          <a:prstGeom prst="rect">
            <a:avLst/>
          </a:prstGeom>
          <a:noFill/>
          <a:ln/>
        </p:spPr>
        <p:txBody>
          <a:bodyPr wrap="square" rtlCol="0" anchor="ctr"/>
          <a:lstStyle/>
          <a:p>
            <a:pPr marL="0" indent="0">
              <a:buNone/>
            </a:pPr>
            <a:r>
              <a:rPr lang="en-US" sz="2400" b="1" dirty="0">
                <a:solidFill>
                  <a:srgbClr val="27333A"/>
                </a:solidFill>
                <a:latin typeface="Arial" panose="020B0604020202020204" pitchFamily="34" charset="0"/>
                <a:ea typeface="Cambria" pitchFamily="34" charset="-122"/>
                <a:cs typeface="Arial" panose="020B0604020202020204" pitchFamily="34" charset="0"/>
              </a:rPr>
              <a:t>Developmental Assumptions &amp; Relevance</a:t>
            </a:r>
            <a:endParaRPr lang="en-US" sz="2400" dirty="0">
              <a:latin typeface="Arial" panose="020B0604020202020204" pitchFamily="34" charset="0"/>
              <a:cs typeface="Arial" panose="020B0604020202020204" pitchFamily="34" charset="0"/>
            </a:endParaRPr>
          </a:p>
        </p:txBody>
      </p:sp>
      <p:sp>
        <p:nvSpPr>
          <p:cNvPr id="5" name="Text 3"/>
          <p:cNvSpPr/>
          <p:nvPr/>
        </p:nvSpPr>
        <p:spPr>
          <a:xfrm>
            <a:off x="11551615" y="6400800"/>
            <a:ext cx="365760" cy="274320"/>
          </a:xfrm>
          <a:prstGeom prst="rect">
            <a:avLst/>
          </a:prstGeom>
          <a:noFill/>
          <a:ln/>
        </p:spPr>
        <p:txBody>
          <a:bodyPr wrap="square" rtlCol="0" anchor="ctr"/>
          <a:lstStyle/>
          <a:p>
            <a:pPr marL="0" indent="0" algn="r">
              <a:buNone/>
            </a:pPr>
            <a:r>
              <a:rPr lang="en-US" sz="1000" dirty="0">
                <a:solidFill>
                  <a:srgbClr val="63767C"/>
                </a:solidFill>
                <a:latin typeface="Arial" panose="020B0604020202020204" pitchFamily="34" charset="0"/>
                <a:cs typeface="Arial" panose="020B0604020202020204" pitchFamily="34" charset="0"/>
              </a:rPr>
              <a:t>5</a:t>
            </a:r>
            <a:endParaRPr lang="en-US" sz="1000" dirty="0">
              <a:latin typeface="Arial" panose="020B0604020202020204" pitchFamily="34" charset="0"/>
              <a:cs typeface="Arial" panose="020B0604020202020204" pitchFamily="34" charset="0"/>
            </a:endParaRPr>
          </a:p>
        </p:txBody>
      </p:sp>
      <p:sp>
        <p:nvSpPr>
          <p:cNvPr id="6" name="Shape 4"/>
          <p:cNvSpPr/>
          <p:nvPr/>
        </p:nvSpPr>
        <p:spPr>
          <a:xfrm>
            <a:off x="548640" y="1463040"/>
            <a:ext cx="5329646" cy="4236716"/>
          </a:xfrm>
          <a:prstGeom prst="roundRect">
            <a:avLst>
              <a:gd name="adj" fmla="val 1961"/>
            </a:avLst>
          </a:prstGeom>
          <a:solidFill>
            <a:srgbClr val="3F6E7A"/>
          </a:solidFill>
          <a:ln/>
        </p:spPr>
        <p:txBody>
          <a:bodyPr/>
          <a:lstStyle/>
          <a:p>
            <a:endParaRPr lang="en-US">
              <a:latin typeface="Arial" panose="020B0604020202020204" pitchFamily="34" charset="0"/>
              <a:cs typeface="Arial" panose="020B0604020202020204" pitchFamily="34" charset="0"/>
            </a:endParaRPr>
          </a:p>
        </p:txBody>
      </p:sp>
      <p:sp>
        <p:nvSpPr>
          <p:cNvPr id="7" name="Shape 5"/>
          <p:cNvSpPr/>
          <p:nvPr/>
        </p:nvSpPr>
        <p:spPr>
          <a:xfrm>
            <a:off x="868680" y="1584956"/>
            <a:ext cx="548640" cy="548640"/>
          </a:xfrm>
          <a:prstGeom prst="ellipse">
            <a:avLst/>
          </a:prstGeom>
          <a:solidFill>
            <a:srgbClr val="FFFFFF"/>
          </a:solidFill>
          <a:ln/>
        </p:spPr>
        <p:txBody>
          <a:bodyPr/>
          <a:lstStyle/>
          <a:p>
            <a:endParaRPr lang="en-US">
              <a:latin typeface="Arial" panose="020B0604020202020204" pitchFamily="34" charset="0"/>
              <a:cs typeface="Arial" panose="020B0604020202020204" pitchFamily="34" charset="0"/>
            </a:endParaRPr>
          </a:p>
        </p:txBody>
      </p:sp>
      <p:pic>
        <p:nvPicPr>
          <p:cNvPr id="8" name="Image 0" descr="preencoded.png"/>
          <p:cNvPicPr>
            <a:picLocks noChangeAspect="1"/>
          </p:cNvPicPr>
          <p:nvPr/>
        </p:nvPicPr>
        <p:blipFill>
          <a:blip r:embed="rId3"/>
          <a:stretch>
            <a:fillRect/>
          </a:stretch>
        </p:blipFill>
        <p:spPr>
          <a:xfrm>
            <a:off x="1011326" y="1727602"/>
            <a:ext cx="263347" cy="263347"/>
          </a:xfrm>
          <a:prstGeom prst="rect">
            <a:avLst/>
          </a:prstGeom>
        </p:spPr>
      </p:pic>
      <p:sp>
        <p:nvSpPr>
          <p:cNvPr id="9" name="Text 6"/>
          <p:cNvSpPr/>
          <p:nvPr/>
        </p:nvSpPr>
        <p:spPr>
          <a:xfrm>
            <a:off x="1600200" y="1630676"/>
            <a:ext cx="4114800" cy="457200"/>
          </a:xfrm>
          <a:prstGeom prst="rect">
            <a:avLst/>
          </a:prstGeom>
          <a:noFill/>
          <a:ln/>
        </p:spPr>
        <p:txBody>
          <a:bodyPr wrap="square" rtlCol="0" anchor="ctr"/>
          <a:lstStyle/>
          <a:p>
            <a:pPr marL="0" indent="0">
              <a:buNone/>
            </a:pPr>
            <a:r>
              <a:rPr lang="en-US" sz="1800" b="1" dirty="0">
                <a:solidFill>
                  <a:srgbClr val="FFFFFF"/>
                </a:solidFill>
                <a:latin typeface="Arial" panose="020B0604020202020204" pitchFamily="34" charset="0"/>
                <a:ea typeface="Cambria" pitchFamily="34" charset="-122"/>
                <a:cs typeface="Arial" panose="020B0604020202020204" pitchFamily="34" charset="0"/>
              </a:rPr>
              <a:t>Core Assumptions</a:t>
            </a:r>
            <a:endParaRPr lang="en-US" sz="1800" dirty="0">
              <a:latin typeface="Arial" panose="020B0604020202020204" pitchFamily="34" charset="0"/>
              <a:cs typeface="Arial" panose="020B0604020202020204" pitchFamily="34" charset="0"/>
            </a:endParaRPr>
          </a:p>
        </p:txBody>
      </p:sp>
      <p:sp>
        <p:nvSpPr>
          <p:cNvPr id="10" name="Text 7"/>
          <p:cNvSpPr/>
          <p:nvPr/>
        </p:nvSpPr>
        <p:spPr>
          <a:xfrm>
            <a:off x="868680" y="2316476"/>
            <a:ext cx="4754880" cy="3383280"/>
          </a:xfrm>
          <a:prstGeom prst="rect">
            <a:avLst/>
          </a:prstGeom>
          <a:noFill/>
          <a:ln/>
        </p:spPr>
        <p:txBody>
          <a:bodyPr wrap="square" rtlCol="0" anchor="ctr"/>
          <a:lstStyle/>
          <a:p>
            <a:pPr marL="342900" indent="-342900">
              <a:lnSpc>
                <a:spcPct val="115000"/>
              </a:lnSpc>
              <a:spcAft>
                <a:spcPts val="1000"/>
              </a:spcAft>
              <a:buSzPct val="100000"/>
              <a:buChar char="•"/>
            </a:pPr>
            <a:r>
              <a:rPr lang="en-US" sz="1300" dirty="0">
                <a:solidFill>
                  <a:srgbClr val="F7F5F0"/>
                </a:solidFill>
                <a:latin typeface="Arial" panose="020B0604020202020204" pitchFamily="34" charset="0"/>
                <a:ea typeface="Calibri" pitchFamily="34" charset="-122"/>
                <a:cs typeface="Arial" panose="020B0604020202020204" pitchFamily="34" charset="0"/>
              </a:rPr>
              <a:t>Attachment behaviour is innate and biologically driven, not learned through reward (Bowlby, 1969).</a:t>
            </a:r>
            <a:endParaRPr lang="en-US" sz="1300" dirty="0">
              <a:latin typeface="Arial" panose="020B0604020202020204" pitchFamily="34" charset="0"/>
              <a:cs typeface="Arial" panose="020B0604020202020204" pitchFamily="34" charset="0"/>
            </a:endParaRPr>
          </a:p>
          <a:p>
            <a:pPr marL="342900" indent="-342900">
              <a:lnSpc>
                <a:spcPct val="115000"/>
              </a:lnSpc>
              <a:spcAft>
                <a:spcPts val="1000"/>
              </a:spcAft>
              <a:buSzPct val="100000"/>
              <a:buChar char="•"/>
            </a:pPr>
            <a:r>
              <a:rPr lang="en-US" sz="1300" dirty="0">
                <a:solidFill>
                  <a:srgbClr val="F7F5F0"/>
                </a:solidFill>
                <a:latin typeface="Arial" panose="020B0604020202020204" pitchFamily="34" charset="0"/>
                <a:ea typeface="Calibri" pitchFamily="34" charset="-122"/>
                <a:cs typeface="Arial" panose="020B0604020202020204" pitchFamily="34" charset="0"/>
              </a:rPr>
              <a:t>Early relationships are the foundation for later emotional regulation and social behaviour (Bowlby, 1969).</a:t>
            </a:r>
            <a:endParaRPr lang="en-US" sz="1300" dirty="0">
              <a:latin typeface="Arial" panose="020B0604020202020204" pitchFamily="34" charset="0"/>
              <a:cs typeface="Arial" panose="020B0604020202020204" pitchFamily="34" charset="0"/>
            </a:endParaRPr>
          </a:p>
          <a:p>
            <a:pPr marL="342900" indent="-342900">
              <a:lnSpc>
                <a:spcPct val="115000"/>
              </a:lnSpc>
              <a:spcAft>
                <a:spcPts val="1000"/>
              </a:spcAft>
              <a:buSzPct val="100000"/>
              <a:buChar char="•"/>
            </a:pPr>
            <a:r>
              <a:rPr lang="en-US" sz="1300" dirty="0">
                <a:solidFill>
                  <a:srgbClr val="F7F5F0"/>
                </a:solidFill>
                <a:latin typeface="Arial" panose="020B0604020202020204" pitchFamily="34" charset="0"/>
                <a:ea typeface="Calibri" pitchFamily="34" charset="-122"/>
                <a:cs typeface="Arial" panose="020B0604020202020204" pitchFamily="34" charset="0"/>
              </a:rPr>
              <a:t>The quality — not just presence — of caregiving determines developmental outcomes (Ainsworth et al., 1978).</a:t>
            </a:r>
            <a:endParaRPr lang="en-US" sz="1300" dirty="0">
              <a:latin typeface="Arial" panose="020B0604020202020204" pitchFamily="34" charset="0"/>
              <a:cs typeface="Arial" panose="020B0604020202020204" pitchFamily="34" charset="0"/>
            </a:endParaRPr>
          </a:p>
          <a:p>
            <a:pPr marL="342900" indent="-342900">
              <a:lnSpc>
                <a:spcPct val="115000"/>
              </a:lnSpc>
              <a:spcAft>
                <a:spcPts val="1000"/>
              </a:spcAft>
              <a:buSzPct val="100000"/>
              <a:buChar char="•"/>
            </a:pPr>
            <a:r>
              <a:rPr lang="en-US" sz="1300" dirty="0">
                <a:solidFill>
                  <a:srgbClr val="F7F5F0"/>
                </a:solidFill>
                <a:latin typeface="Arial" panose="020B0604020202020204" pitchFamily="34" charset="0"/>
                <a:ea typeface="Calibri" pitchFamily="34" charset="-122"/>
                <a:cs typeface="Arial" panose="020B0604020202020204" pitchFamily="34" charset="0"/>
              </a:rPr>
              <a:t>Disruption to attachment bonds (loss, inconsistency, separation) carries developmental risk (Bowlby, 1951).</a:t>
            </a:r>
            <a:endParaRPr lang="en-US" sz="1300" dirty="0">
              <a:latin typeface="Arial" panose="020B0604020202020204" pitchFamily="34" charset="0"/>
              <a:cs typeface="Arial" panose="020B0604020202020204" pitchFamily="34" charset="0"/>
            </a:endParaRPr>
          </a:p>
        </p:txBody>
      </p:sp>
      <p:sp>
        <p:nvSpPr>
          <p:cNvPr id="11" name="Shape 8"/>
          <p:cNvSpPr/>
          <p:nvPr/>
        </p:nvSpPr>
        <p:spPr>
          <a:xfrm>
            <a:off x="6217920" y="1463040"/>
            <a:ext cx="5329646" cy="4236716"/>
          </a:xfrm>
          <a:prstGeom prst="roundRect">
            <a:avLst>
              <a:gd name="adj" fmla="val 1961"/>
            </a:avLst>
          </a:prstGeom>
          <a:solidFill>
            <a:srgbClr val="EFF4F2"/>
          </a:solidFill>
          <a:ln/>
        </p:spPr>
        <p:txBody>
          <a:bodyPr/>
          <a:lstStyle/>
          <a:p>
            <a:endParaRPr lang="en-US">
              <a:latin typeface="Arial" panose="020B0604020202020204" pitchFamily="34" charset="0"/>
              <a:cs typeface="Arial" panose="020B0604020202020204" pitchFamily="34" charset="0"/>
            </a:endParaRPr>
          </a:p>
        </p:txBody>
      </p:sp>
      <p:sp>
        <p:nvSpPr>
          <p:cNvPr id="12" name="Shape 9"/>
          <p:cNvSpPr/>
          <p:nvPr/>
        </p:nvSpPr>
        <p:spPr>
          <a:xfrm>
            <a:off x="6537960" y="1584956"/>
            <a:ext cx="548640" cy="548640"/>
          </a:xfrm>
          <a:prstGeom prst="ellipse">
            <a:avLst/>
          </a:prstGeom>
          <a:solidFill>
            <a:srgbClr val="5C9484"/>
          </a:solidFill>
          <a:ln/>
        </p:spPr>
        <p:txBody>
          <a:bodyPr/>
          <a:lstStyle/>
          <a:p>
            <a:endParaRPr lang="en-US">
              <a:latin typeface="Arial" panose="020B0604020202020204" pitchFamily="34" charset="0"/>
              <a:cs typeface="Arial" panose="020B0604020202020204" pitchFamily="34" charset="0"/>
            </a:endParaRPr>
          </a:p>
        </p:txBody>
      </p:sp>
      <p:pic>
        <p:nvPicPr>
          <p:cNvPr id="13" name="Image 1" descr="preencoded.png"/>
          <p:cNvPicPr>
            <a:picLocks noChangeAspect="1"/>
          </p:cNvPicPr>
          <p:nvPr/>
        </p:nvPicPr>
        <p:blipFill>
          <a:blip r:embed="rId4"/>
          <a:stretch>
            <a:fillRect/>
          </a:stretch>
        </p:blipFill>
        <p:spPr>
          <a:xfrm>
            <a:off x="6680606" y="1727602"/>
            <a:ext cx="263347" cy="263347"/>
          </a:xfrm>
          <a:prstGeom prst="rect">
            <a:avLst/>
          </a:prstGeom>
        </p:spPr>
      </p:pic>
      <p:sp>
        <p:nvSpPr>
          <p:cNvPr id="14" name="Text 10"/>
          <p:cNvSpPr/>
          <p:nvPr/>
        </p:nvSpPr>
        <p:spPr>
          <a:xfrm>
            <a:off x="7315200" y="1630676"/>
            <a:ext cx="4206240" cy="548640"/>
          </a:xfrm>
          <a:prstGeom prst="rect">
            <a:avLst/>
          </a:prstGeom>
          <a:noFill/>
          <a:ln/>
        </p:spPr>
        <p:txBody>
          <a:bodyPr wrap="square" rtlCol="0" anchor="ctr"/>
          <a:lstStyle/>
          <a:p>
            <a:pPr marL="0" indent="0">
              <a:buNone/>
            </a:pPr>
            <a:r>
              <a:rPr lang="en-US" sz="1800" b="1" dirty="0">
                <a:solidFill>
                  <a:srgbClr val="3F6E7A"/>
                </a:solidFill>
                <a:latin typeface="Arial" panose="020B0604020202020204" pitchFamily="34" charset="0"/>
                <a:ea typeface="Cambria" pitchFamily="34" charset="-122"/>
                <a:cs typeface="Arial" panose="020B0604020202020204" pitchFamily="34" charset="0"/>
              </a:rPr>
              <a:t>Relevance to Early Childhood Practice</a:t>
            </a:r>
            <a:endParaRPr lang="en-US" sz="1800" dirty="0">
              <a:latin typeface="Arial" panose="020B0604020202020204" pitchFamily="34" charset="0"/>
              <a:cs typeface="Arial" panose="020B0604020202020204" pitchFamily="34" charset="0"/>
            </a:endParaRPr>
          </a:p>
        </p:txBody>
      </p:sp>
      <p:sp>
        <p:nvSpPr>
          <p:cNvPr id="15" name="Text 11"/>
          <p:cNvSpPr/>
          <p:nvPr/>
        </p:nvSpPr>
        <p:spPr>
          <a:xfrm>
            <a:off x="6537960" y="2316476"/>
            <a:ext cx="4892040" cy="3383280"/>
          </a:xfrm>
          <a:prstGeom prst="rect">
            <a:avLst/>
          </a:prstGeom>
          <a:noFill/>
          <a:ln/>
        </p:spPr>
        <p:txBody>
          <a:bodyPr wrap="square" rtlCol="0" anchor="ctr"/>
          <a:lstStyle/>
          <a:p>
            <a:pPr marL="342900" indent="-342900">
              <a:lnSpc>
                <a:spcPct val="115000"/>
              </a:lnSpc>
              <a:spcAft>
                <a:spcPts val="1000"/>
              </a:spcAft>
              <a:buSzPct val="100000"/>
              <a:buChar char="•"/>
            </a:pPr>
            <a:r>
              <a:rPr lang="en-US" sz="1300" dirty="0">
                <a:solidFill>
                  <a:srgbClr val="27333A"/>
                </a:solidFill>
                <a:latin typeface="Arial" panose="020B0604020202020204" pitchFamily="34" charset="0"/>
                <a:ea typeface="Calibri" pitchFamily="34" charset="-122"/>
                <a:cs typeface="Arial" panose="020B0604020202020204" pitchFamily="34" charset="0"/>
              </a:rPr>
              <a:t>Underpins the statutory 'key person' approach in early years settings (DfE, 2024).</a:t>
            </a:r>
            <a:endParaRPr lang="en-US" sz="1300" dirty="0">
              <a:latin typeface="Arial" panose="020B0604020202020204" pitchFamily="34" charset="0"/>
              <a:cs typeface="Arial" panose="020B0604020202020204" pitchFamily="34" charset="0"/>
            </a:endParaRPr>
          </a:p>
          <a:p>
            <a:pPr marL="342900" indent="-342900">
              <a:lnSpc>
                <a:spcPct val="115000"/>
              </a:lnSpc>
              <a:spcAft>
                <a:spcPts val="1000"/>
              </a:spcAft>
              <a:buSzPct val="100000"/>
              <a:buChar char="•"/>
            </a:pPr>
            <a:r>
              <a:rPr lang="en-US" sz="1300" dirty="0">
                <a:solidFill>
                  <a:srgbClr val="27333A"/>
                </a:solidFill>
                <a:latin typeface="Arial" panose="020B0604020202020204" pitchFamily="34" charset="0"/>
                <a:ea typeface="Calibri" pitchFamily="34" charset="-122"/>
                <a:cs typeface="Arial" panose="020B0604020202020204" pitchFamily="34" charset="0"/>
              </a:rPr>
              <a:t>Explains why transitions (new rooms, new settings, moving house) can be destabilising (Bowlby, 1969).</a:t>
            </a:r>
            <a:endParaRPr lang="en-US" sz="1300" dirty="0">
              <a:latin typeface="Arial" panose="020B0604020202020204" pitchFamily="34" charset="0"/>
              <a:cs typeface="Arial" panose="020B0604020202020204" pitchFamily="34" charset="0"/>
            </a:endParaRPr>
          </a:p>
          <a:p>
            <a:pPr marL="342900" indent="-342900">
              <a:lnSpc>
                <a:spcPct val="115000"/>
              </a:lnSpc>
              <a:spcAft>
                <a:spcPts val="1000"/>
              </a:spcAft>
              <a:buSzPct val="100000"/>
              <a:buChar char="•"/>
            </a:pPr>
            <a:r>
              <a:rPr lang="en-US" sz="1300" dirty="0">
                <a:solidFill>
                  <a:srgbClr val="27333A"/>
                </a:solidFill>
                <a:latin typeface="Arial" panose="020B0604020202020204" pitchFamily="34" charset="0"/>
                <a:ea typeface="Calibri" pitchFamily="34" charset="-122"/>
                <a:cs typeface="Arial" panose="020B0604020202020204" pitchFamily="34" charset="0"/>
              </a:rPr>
              <a:t>Guides practitioners to read withdrawn or clingy behaviour as communication, not defiance (Ainsworth et al., 1978).</a:t>
            </a:r>
            <a:endParaRPr lang="en-US" sz="1300" dirty="0">
              <a:latin typeface="Arial" panose="020B0604020202020204" pitchFamily="34" charset="0"/>
              <a:cs typeface="Arial" panose="020B0604020202020204" pitchFamily="34" charset="0"/>
            </a:endParaRPr>
          </a:p>
          <a:p>
            <a:pPr marL="342900" indent="-342900">
              <a:lnSpc>
                <a:spcPct val="115000"/>
              </a:lnSpc>
              <a:spcAft>
                <a:spcPts val="1000"/>
              </a:spcAft>
              <a:buSzPct val="100000"/>
              <a:buChar char="•"/>
            </a:pPr>
            <a:r>
              <a:rPr lang="en-US" sz="1300" dirty="0">
                <a:solidFill>
                  <a:srgbClr val="27333A"/>
                </a:solidFill>
                <a:latin typeface="Arial" panose="020B0604020202020204" pitchFamily="34" charset="0"/>
                <a:ea typeface="Calibri" pitchFamily="34" charset="-122"/>
                <a:cs typeface="Arial" panose="020B0604020202020204" pitchFamily="34" charset="0"/>
              </a:rPr>
              <a:t>Informs settling-in procedures that build a secure base within the setting itself (DfE, 2024).</a:t>
            </a:r>
            <a:endParaRPr lang="en-US" sz="1300" dirty="0">
              <a:latin typeface="Arial" panose="020B0604020202020204" pitchFamily="34" charset="0"/>
              <a:cs typeface="Arial" panose="020B0604020202020204" pitchFamily="34" charset="0"/>
            </a:endParaRPr>
          </a:p>
        </p:txBody>
      </p:sp>
      <p:pic>
        <p:nvPicPr>
          <p:cNvPr id="16" name="Picture 15">
            <a:extLst>
              <a:ext uri="{FF2B5EF4-FFF2-40B4-BE49-F238E27FC236}">
                <a16:creationId xmlns:a16="http://schemas.microsoft.com/office/drawing/2014/main" id="{F63CF68A-77DA-8950-3CAD-E4F5E79E661D}"/>
              </a:ext>
            </a:extLst>
          </p:cNvPr>
          <p:cNvPicPr>
            <a:picLocks noChangeAspect="1"/>
          </p:cNvPicPr>
          <p:nvPr/>
        </p:nvPicPr>
        <p:blipFill>
          <a:blip r:embed="rId5"/>
          <a:stretch>
            <a:fillRect/>
          </a:stretch>
        </p:blipFill>
        <p:spPr>
          <a:xfrm>
            <a:off x="-37070" y="5897880"/>
            <a:ext cx="12266139" cy="1005839"/>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D98E5D"/>
                </a:solidFill>
                <a:latin typeface="Arial" panose="020B0604020202020204" pitchFamily="34" charset="0"/>
                <a:ea typeface="Calibri" pitchFamily="34" charset="-122"/>
                <a:cs typeface="Arial" panose="020B0604020202020204" pitchFamily="34" charset="0"/>
              </a:rPr>
              <a:t>APPLYING THE THEORY · PART 1</a:t>
            </a:r>
            <a:endParaRPr lang="en-US" sz="1300" dirty="0">
              <a:latin typeface="Arial" panose="020B0604020202020204" pitchFamily="34" charset="0"/>
              <a:cs typeface="Arial" panose="020B0604020202020204" pitchFamily="34" charset="0"/>
            </a:endParaRPr>
          </a:p>
        </p:txBody>
      </p:sp>
      <p:sp>
        <p:nvSpPr>
          <p:cNvPr id="3" name="Text 1"/>
          <p:cNvSpPr/>
          <p:nvPr/>
        </p:nvSpPr>
        <p:spPr>
          <a:xfrm>
            <a:off x="548640" y="658368"/>
            <a:ext cx="10789920" cy="731520"/>
          </a:xfrm>
          <a:prstGeom prst="rect">
            <a:avLst/>
          </a:prstGeom>
          <a:noFill/>
          <a:ln/>
        </p:spPr>
        <p:txBody>
          <a:bodyPr wrap="square" rtlCol="0" anchor="ctr"/>
          <a:lstStyle/>
          <a:p>
            <a:pPr marL="0" indent="0">
              <a:buNone/>
            </a:pPr>
            <a:r>
              <a:rPr lang="en-US" sz="3000" b="1" dirty="0">
                <a:solidFill>
                  <a:srgbClr val="27333A"/>
                </a:solidFill>
                <a:latin typeface="Arial" panose="020B0604020202020204" pitchFamily="34" charset="0"/>
                <a:ea typeface="Cambria" pitchFamily="34" charset="-122"/>
                <a:cs typeface="Arial" panose="020B0604020202020204" pitchFamily="34" charset="0"/>
              </a:rPr>
              <a:t>Isaac's Care History &amp; Family Context</a:t>
            </a:r>
            <a:endParaRPr lang="en-US" sz="3000" dirty="0">
              <a:latin typeface="Arial" panose="020B0604020202020204" pitchFamily="34" charset="0"/>
              <a:cs typeface="Arial" panose="020B0604020202020204" pitchFamily="34" charset="0"/>
            </a:endParaRPr>
          </a:p>
        </p:txBody>
      </p:sp>
      <p:sp>
        <p:nvSpPr>
          <p:cNvPr id="5" name="Text 3"/>
          <p:cNvSpPr/>
          <p:nvPr/>
        </p:nvSpPr>
        <p:spPr>
          <a:xfrm>
            <a:off x="11551615" y="6400800"/>
            <a:ext cx="365760" cy="274320"/>
          </a:xfrm>
          <a:prstGeom prst="rect">
            <a:avLst/>
          </a:prstGeom>
          <a:noFill/>
          <a:ln/>
        </p:spPr>
        <p:txBody>
          <a:bodyPr wrap="square" rtlCol="0" anchor="ctr"/>
          <a:lstStyle/>
          <a:p>
            <a:pPr marL="0" indent="0" algn="r">
              <a:buNone/>
            </a:pPr>
            <a:r>
              <a:rPr lang="en-US" sz="1000" dirty="0">
                <a:solidFill>
                  <a:srgbClr val="63767C"/>
                </a:solidFill>
                <a:latin typeface="Arial" panose="020B0604020202020204" pitchFamily="34" charset="0"/>
                <a:cs typeface="Arial" panose="020B0604020202020204" pitchFamily="34" charset="0"/>
              </a:rPr>
              <a:t>6</a:t>
            </a:r>
            <a:endParaRPr lang="en-US" sz="1000" dirty="0">
              <a:latin typeface="Arial" panose="020B0604020202020204" pitchFamily="34" charset="0"/>
              <a:cs typeface="Arial" panose="020B0604020202020204" pitchFamily="34" charset="0"/>
            </a:endParaRPr>
          </a:p>
        </p:txBody>
      </p:sp>
      <p:sp>
        <p:nvSpPr>
          <p:cNvPr id="6" name="Shape 4"/>
          <p:cNvSpPr/>
          <p:nvPr/>
        </p:nvSpPr>
        <p:spPr>
          <a:xfrm>
            <a:off x="548640" y="1508760"/>
            <a:ext cx="11091672" cy="1417320"/>
          </a:xfrm>
          <a:prstGeom prst="roundRect">
            <a:avLst>
              <a:gd name="adj" fmla="val 5161"/>
            </a:avLst>
          </a:prstGeom>
          <a:solidFill>
            <a:srgbClr val="EFF4F2"/>
          </a:solidFill>
          <a:ln/>
        </p:spPr>
        <p:txBody>
          <a:bodyPr/>
          <a:lstStyle/>
          <a:p>
            <a:endParaRPr lang="en-US">
              <a:latin typeface="Arial" panose="020B0604020202020204" pitchFamily="34" charset="0"/>
              <a:cs typeface="Arial" panose="020B0604020202020204" pitchFamily="34" charset="0"/>
            </a:endParaRPr>
          </a:p>
        </p:txBody>
      </p:sp>
      <p:sp>
        <p:nvSpPr>
          <p:cNvPr id="7" name="Shape 5"/>
          <p:cNvSpPr/>
          <p:nvPr/>
        </p:nvSpPr>
        <p:spPr>
          <a:xfrm>
            <a:off x="777240" y="1723207"/>
            <a:ext cx="640080" cy="640080"/>
          </a:xfrm>
          <a:prstGeom prst="ellipse">
            <a:avLst/>
          </a:prstGeom>
          <a:solidFill>
            <a:srgbClr val="3F6E7A"/>
          </a:solidFill>
          <a:ln/>
        </p:spPr>
        <p:txBody>
          <a:bodyPr/>
          <a:lstStyle/>
          <a:p>
            <a:endParaRPr lang="en-US">
              <a:latin typeface="Arial" panose="020B0604020202020204" pitchFamily="34" charset="0"/>
              <a:cs typeface="Arial" panose="020B0604020202020204" pitchFamily="34" charset="0"/>
            </a:endParaRPr>
          </a:p>
        </p:txBody>
      </p:sp>
      <p:pic>
        <p:nvPicPr>
          <p:cNvPr id="8" name="Image 0" descr="preencoded.png"/>
          <p:cNvPicPr>
            <a:picLocks noChangeAspect="1"/>
          </p:cNvPicPr>
          <p:nvPr/>
        </p:nvPicPr>
        <p:blipFill>
          <a:blip r:embed="rId3"/>
          <a:stretch>
            <a:fillRect/>
          </a:stretch>
        </p:blipFill>
        <p:spPr>
          <a:xfrm>
            <a:off x="943661" y="1889628"/>
            <a:ext cx="307238" cy="307238"/>
          </a:xfrm>
          <a:prstGeom prst="rect">
            <a:avLst/>
          </a:prstGeom>
        </p:spPr>
      </p:pic>
      <p:sp>
        <p:nvSpPr>
          <p:cNvPr id="9" name="Text 6"/>
          <p:cNvSpPr/>
          <p:nvPr/>
        </p:nvSpPr>
        <p:spPr>
          <a:xfrm>
            <a:off x="1691640" y="1645920"/>
            <a:ext cx="9692640" cy="365760"/>
          </a:xfrm>
          <a:prstGeom prst="rect">
            <a:avLst/>
          </a:prstGeom>
          <a:noFill/>
          <a:ln/>
        </p:spPr>
        <p:txBody>
          <a:bodyPr wrap="square" rtlCol="0" anchor="ctr"/>
          <a:lstStyle/>
          <a:p>
            <a:pPr marL="0" indent="0">
              <a:buNone/>
            </a:pPr>
            <a:r>
              <a:rPr lang="en-US" sz="1550" b="1" dirty="0">
                <a:solidFill>
                  <a:srgbClr val="27333A"/>
                </a:solidFill>
                <a:latin typeface="Arial" panose="020B0604020202020204" pitchFamily="34" charset="0"/>
                <a:ea typeface="Cambria" pitchFamily="34" charset="-122"/>
                <a:cs typeface="Arial" panose="020B0604020202020204" pitchFamily="34" charset="0"/>
              </a:rPr>
              <a:t>Disrupted childcare (2 years) + house move</a:t>
            </a:r>
            <a:endParaRPr lang="en-US" sz="1550" dirty="0">
              <a:latin typeface="Arial" panose="020B0604020202020204" pitchFamily="34" charset="0"/>
              <a:cs typeface="Arial" panose="020B0604020202020204" pitchFamily="34" charset="0"/>
            </a:endParaRPr>
          </a:p>
        </p:txBody>
      </p:sp>
      <p:sp>
        <p:nvSpPr>
          <p:cNvPr id="10" name="Text 7"/>
          <p:cNvSpPr/>
          <p:nvPr/>
        </p:nvSpPr>
        <p:spPr>
          <a:xfrm>
            <a:off x="1691640" y="1837507"/>
            <a:ext cx="9692640" cy="822960"/>
          </a:xfrm>
          <a:prstGeom prst="rect">
            <a:avLst/>
          </a:prstGeom>
          <a:noFill/>
          <a:ln/>
        </p:spPr>
        <p:txBody>
          <a:bodyPr wrap="square" rtlCol="0" anchor="ctr"/>
          <a:lstStyle/>
          <a:p>
            <a:pPr marL="0" indent="0">
              <a:lnSpc>
                <a:spcPct val="118000"/>
              </a:lnSpc>
              <a:buNone/>
            </a:pPr>
            <a:r>
              <a:rPr lang="en-US" sz="1250" dirty="0">
                <a:solidFill>
                  <a:srgbClr val="63767C"/>
                </a:solidFill>
                <a:latin typeface="Arial" panose="020B0604020202020204" pitchFamily="34" charset="0"/>
                <a:ea typeface="Calibri" pitchFamily="34" charset="-122"/>
                <a:cs typeface="Arial" panose="020B0604020202020204" pitchFamily="34" charset="0"/>
              </a:rPr>
              <a:t>Repeated changes in who cares for Isaac, followed by relocation to London, likely interrupted the formation of a stable Internal Working Model — undermining his sense of a consistent secure base (Bowlby, 1969).</a:t>
            </a:r>
            <a:endParaRPr lang="en-US" sz="1250" dirty="0">
              <a:latin typeface="Arial" panose="020B0604020202020204" pitchFamily="34" charset="0"/>
              <a:cs typeface="Arial" panose="020B0604020202020204" pitchFamily="34" charset="0"/>
            </a:endParaRPr>
          </a:p>
        </p:txBody>
      </p:sp>
      <p:sp>
        <p:nvSpPr>
          <p:cNvPr id="11" name="Shape 8"/>
          <p:cNvSpPr/>
          <p:nvPr/>
        </p:nvSpPr>
        <p:spPr>
          <a:xfrm>
            <a:off x="548640" y="3030995"/>
            <a:ext cx="11091672" cy="1417320"/>
          </a:xfrm>
          <a:prstGeom prst="roundRect">
            <a:avLst>
              <a:gd name="adj" fmla="val 5161"/>
            </a:avLst>
          </a:prstGeom>
          <a:solidFill>
            <a:srgbClr val="EFF4F2"/>
          </a:solidFill>
          <a:ln/>
        </p:spPr>
        <p:txBody>
          <a:bodyPr/>
          <a:lstStyle/>
          <a:p>
            <a:endParaRPr lang="en-US">
              <a:latin typeface="Arial" panose="020B0604020202020204" pitchFamily="34" charset="0"/>
              <a:cs typeface="Arial" panose="020B0604020202020204" pitchFamily="34" charset="0"/>
            </a:endParaRPr>
          </a:p>
        </p:txBody>
      </p:sp>
      <p:sp>
        <p:nvSpPr>
          <p:cNvPr id="12" name="Shape 9"/>
          <p:cNvSpPr/>
          <p:nvPr/>
        </p:nvSpPr>
        <p:spPr>
          <a:xfrm>
            <a:off x="777240" y="3323407"/>
            <a:ext cx="640080" cy="640080"/>
          </a:xfrm>
          <a:prstGeom prst="ellipse">
            <a:avLst/>
          </a:prstGeom>
          <a:solidFill>
            <a:srgbClr val="3F6E7A"/>
          </a:solidFill>
          <a:ln/>
        </p:spPr>
        <p:txBody>
          <a:bodyPr/>
          <a:lstStyle/>
          <a:p>
            <a:endParaRPr lang="en-US">
              <a:latin typeface="Arial" panose="020B0604020202020204" pitchFamily="34" charset="0"/>
              <a:cs typeface="Arial" panose="020B0604020202020204" pitchFamily="34" charset="0"/>
            </a:endParaRPr>
          </a:p>
        </p:txBody>
      </p:sp>
      <p:pic>
        <p:nvPicPr>
          <p:cNvPr id="13" name="Image 1" descr="preencoded.png"/>
          <p:cNvPicPr>
            <a:picLocks noChangeAspect="1"/>
          </p:cNvPicPr>
          <p:nvPr/>
        </p:nvPicPr>
        <p:blipFill>
          <a:blip r:embed="rId4"/>
          <a:stretch>
            <a:fillRect/>
          </a:stretch>
        </p:blipFill>
        <p:spPr>
          <a:xfrm>
            <a:off x="943661" y="3489828"/>
            <a:ext cx="307238" cy="307238"/>
          </a:xfrm>
          <a:prstGeom prst="rect">
            <a:avLst/>
          </a:prstGeom>
        </p:spPr>
      </p:pic>
      <p:sp>
        <p:nvSpPr>
          <p:cNvPr id="14" name="Text 10"/>
          <p:cNvSpPr/>
          <p:nvPr/>
        </p:nvSpPr>
        <p:spPr>
          <a:xfrm>
            <a:off x="1691640" y="3071947"/>
            <a:ext cx="9692640" cy="365760"/>
          </a:xfrm>
          <a:prstGeom prst="rect">
            <a:avLst/>
          </a:prstGeom>
          <a:noFill/>
          <a:ln/>
        </p:spPr>
        <p:txBody>
          <a:bodyPr wrap="square" rtlCol="0" anchor="ctr"/>
          <a:lstStyle/>
          <a:p>
            <a:pPr marL="0" indent="0">
              <a:buNone/>
            </a:pPr>
            <a:r>
              <a:rPr lang="en-US" sz="1550" b="1" dirty="0">
                <a:solidFill>
                  <a:srgbClr val="27333A"/>
                </a:solidFill>
                <a:latin typeface="Arial" panose="020B0604020202020204" pitchFamily="34" charset="0"/>
                <a:ea typeface="Cambria" pitchFamily="34" charset="-122"/>
                <a:cs typeface="Arial" panose="020B0604020202020204" pitchFamily="34" charset="0"/>
              </a:rPr>
              <a:t>Mother's post-natal depression &amp; low confidence</a:t>
            </a:r>
            <a:endParaRPr lang="en-US" sz="1550" dirty="0">
              <a:latin typeface="Arial" panose="020B0604020202020204" pitchFamily="34" charset="0"/>
              <a:cs typeface="Arial" panose="020B0604020202020204" pitchFamily="34" charset="0"/>
            </a:endParaRPr>
          </a:p>
        </p:txBody>
      </p:sp>
      <p:sp>
        <p:nvSpPr>
          <p:cNvPr id="15" name="Text 11"/>
          <p:cNvSpPr/>
          <p:nvPr/>
        </p:nvSpPr>
        <p:spPr>
          <a:xfrm>
            <a:off x="1691640" y="3437707"/>
            <a:ext cx="9692640" cy="822960"/>
          </a:xfrm>
          <a:prstGeom prst="rect">
            <a:avLst/>
          </a:prstGeom>
          <a:noFill/>
          <a:ln/>
        </p:spPr>
        <p:txBody>
          <a:bodyPr wrap="square" rtlCol="0" anchor="ctr"/>
          <a:lstStyle/>
          <a:p>
            <a:pPr marL="0" indent="0">
              <a:lnSpc>
                <a:spcPct val="118000"/>
              </a:lnSpc>
              <a:buNone/>
            </a:pPr>
            <a:r>
              <a:rPr lang="en-US" sz="1250" dirty="0">
                <a:solidFill>
                  <a:srgbClr val="63767C"/>
                </a:solidFill>
                <a:latin typeface="Arial" panose="020B0604020202020204" pitchFamily="34" charset="0"/>
                <a:ea typeface="Calibri" pitchFamily="34" charset="-122"/>
                <a:cs typeface="Arial" panose="020B0604020202020204" pitchFamily="34" charset="0"/>
              </a:rPr>
              <a:t>Depression can reduce a caregiver's emotional availability and responsiveness. Inconsistent or less attuned caregiving is associated with insecure attachment patterns, particularly resistant/ambivalent presentations (Ainsworth et al., 1978).</a:t>
            </a:r>
            <a:endParaRPr lang="en-US" sz="1250" dirty="0">
              <a:latin typeface="Arial" panose="020B0604020202020204" pitchFamily="34" charset="0"/>
              <a:cs typeface="Arial" panose="020B0604020202020204" pitchFamily="34" charset="0"/>
            </a:endParaRPr>
          </a:p>
        </p:txBody>
      </p:sp>
      <p:sp>
        <p:nvSpPr>
          <p:cNvPr id="16" name="Shape 12"/>
          <p:cNvSpPr/>
          <p:nvPr/>
        </p:nvSpPr>
        <p:spPr>
          <a:xfrm>
            <a:off x="548640" y="4614453"/>
            <a:ext cx="11091672" cy="1417320"/>
          </a:xfrm>
          <a:prstGeom prst="roundRect">
            <a:avLst>
              <a:gd name="adj" fmla="val 5161"/>
            </a:avLst>
          </a:prstGeom>
          <a:solidFill>
            <a:srgbClr val="EFF4F2"/>
          </a:solidFill>
          <a:ln/>
        </p:spPr>
        <p:txBody>
          <a:bodyPr/>
          <a:lstStyle/>
          <a:p>
            <a:endParaRPr lang="en-US">
              <a:latin typeface="Arial" panose="020B0604020202020204" pitchFamily="34" charset="0"/>
              <a:cs typeface="Arial" panose="020B0604020202020204" pitchFamily="34" charset="0"/>
            </a:endParaRPr>
          </a:p>
        </p:txBody>
      </p:sp>
      <p:sp>
        <p:nvSpPr>
          <p:cNvPr id="17" name="Shape 13"/>
          <p:cNvSpPr/>
          <p:nvPr/>
        </p:nvSpPr>
        <p:spPr>
          <a:xfrm>
            <a:off x="795528" y="4967150"/>
            <a:ext cx="640080" cy="640080"/>
          </a:xfrm>
          <a:prstGeom prst="ellipse">
            <a:avLst/>
          </a:prstGeom>
          <a:solidFill>
            <a:srgbClr val="3F6E7A"/>
          </a:solidFill>
          <a:ln/>
        </p:spPr>
        <p:txBody>
          <a:bodyPr/>
          <a:lstStyle/>
          <a:p>
            <a:endParaRPr lang="en-US">
              <a:latin typeface="Arial" panose="020B0604020202020204" pitchFamily="34" charset="0"/>
              <a:cs typeface="Arial" panose="020B0604020202020204" pitchFamily="34" charset="0"/>
            </a:endParaRPr>
          </a:p>
        </p:txBody>
      </p:sp>
      <p:pic>
        <p:nvPicPr>
          <p:cNvPr id="18" name="Image 2" descr="preencoded.png"/>
          <p:cNvPicPr>
            <a:picLocks noChangeAspect="1"/>
          </p:cNvPicPr>
          <p:nvPr/>
        </p:nvPicPr>
        <p:blipFill>
          <a:blip r:embed="rId5"/>
          <a:stretch>
            <a:fillRect/>
          </a:stretch>
        </p:blipFill>
        <p:spPr>
          <a:xfrm>
            <a:off x="943661" y="5090028"/>
            <a:ext cx="307238" cy="307238"/>
          </a:xfrm>
          <a:prstGeom prst="rect">
            <a:avLst/>
          </a:prstGeom>
        </p:spPr>
      </p:pic>
      <p:sp>
        <p:nvSpPr>
          <p:cNvPr id="19" name="Text 14"/>
          <p:cNvSpPr/>
          <p:nvPr/>
        </p:nvSpPr>
        <p:spPr>
          <a:xfrm>
            <a:off x="1691640" y="4672147"/>
            <a:ext cx="9692640" cy="365760"/>
          </a:xfrm>
          <a:prstGeom prst="rect">
            <a:avLst/>
          </a:prstGeom>
          <a:noFill/>
          <a:ln/>
        </p:spPr>
        <p:txBody>
          <a:bodyPr wrap="square" rtlCol="0" anchor="ctr"/>
          <a:lstStyle/>
          <a:p>
            <a:pPr marL="0" indent="0">
              <a:buNone/>
            </a:pPr>
            <a:r>
              <a:rPr lang="en-US" sz="1550" b="1" dirty="0">
                <a:solidFill>
                  <a:srgbClr val="27333A"/>
                </a:solidFill>
                <a:latin typeface="Arial" panose="020B0604020202020204" pitchFamily="34" charset="0"/>
                <a:ea typeface="Cambria" pitchFamily="34" charset="-122"/>
                <a:cs typeface="Arial" panose="020B0604020202020204" pitchFamily="34" charset="0"/>
              </a:rPr>
              <a:t>Mother's limited social support</a:t>
            </a:r>
            <a:endParaRPr lang="en-US" sz="1550" dirty="0">
              <a:latin typeface="Arial" panose="020B0604020202020204" pitchFamily="34" charset="0"/>
              <a:cs typeface="Arial" panose="020B0604020202020204" pitchFamily="34" charset="0"/>
            </a:endParaRPr>
          </a:p>
        </p:txBody>
      </p:sp>
      <p:sp>
        <p:nvSpPr>
          <p:cNvPr id="20" name="Text 15"/>
          <p:cNvSpPr/>
          <p:nvPr/>
        </p:nvSpPr>
        <p:spPr>
          <a:xfrm>
            <a:off x="1645920" y="4871354"/>
            <a:ext cx="9692640" cy="822960"/>
          </a:xfrm>
          <a:prstGeom prst="rect">
            <a:avLst/>
          </a:prstGeom>
          <a:noFill/>
          <a:ln/>
        </p:spPr>
        <p:txBody>
          <a:bodyPr wrap="square" rtlCol="0" anchor="ctr"/>
          <a:lstStyle/>
          <a:p>
            <a:pPr marL="0" indent="0">
              <a:lnSpc>
                <a:spcPct val="118000"/>
              </a:lnSpc>
              <a:buNone/>
            </a:pPr>
            <a:r>
              <a:rPr lang="en-US" sz="1250" dirty="0">
                <a:solidFill>
                  <a:srgbClr val="63767C"/>
                </a:solidFill>
                <a:latin typeface="Arial" panose="020B0604020202020204" pitchFamily="34" charset="0"/>
                <a:ea typeface="Calibri" pitchFamily="34" charset="-122"/>
                <a:cs typeface="Arial" panose="020B0604020202020204" pitchFamily="34" charset="0"/>
              </a:rPr>
              <a:t>With few alternative trusted adults, Isaac has had fewer opportunities to form additional secure relationships that might buffer the impact of a strained primary bond (Schaffer and Emerson, 1964).</a:t>
            </a:r>
            <a:endParaRPr lang="en-US" sz="1250" dirty="0">
              <a:latin typeface="Arial" panose="020B0604020202020204" pitchFamily="34" charset="0"/>
              <a:cs typeface="Arial" panose="020B0604020202020204" pitchFamily="34" charset="0"/>
            </a:endParaRPr>
          </a:p>
        </p:txBody>
      </p:sp>
      <p:pic>
        <p:nvPicPr>
          <p:cNvPr id="21" name="Picture 20">
            <a:extLst>
              <a:ext uri="{FF2B5EF4-FFF2-40B4-BE49-F238E27FC236}">
                <a16:creationId xmlns:a16="http://schemas.microsoft.com/office/drawing/2014/main" id="{C095D2EF-262F-6BE4-1ADD-72E95E52DAE0}"/>
              </a:ext>
            </a:extLst>
          </p:cNvPr>
          <p:cNvPicPr>
            <a:picLocks noChangeAspect="1"/>
          </p:cNvPicPr>
          <p:nvPr/>
        </p:nvPicPr>
        <p:blipFill>
          <a:blip r:embed="rId6"/>
          <a:stretch>
            <a:fillRect/>
          </a:stretch>
        </p:blipFill>
        <p:spPr>
          <a:xfrm>
            <a:off x="-37070" y="5897880"/>
            <a:ext cx="12266139" cy="1005839"/>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D98E5D"/>
                </a:solidFill>
                <a:latin typeface="Arial" panose="020B0604020202020204" pitchFamily="34" charset="0"/>
                <a:ea typeface="Calibri" pitchFamily="34" charset="-122"/>
                <a:cs typeface="Arial" panose="020B0604020202020204" pitchFamily="34" charset="0"/>
              </a:rPr>
              <a:t>APPLYING THE THEORY · PART 2</a:t>
            </a:r>
            <a:endParaRPr lang="en-US" sz="1300" dirty="0">
              <a:latin typeface="Arial" panose="020B0604020202020204" pitchFamily="34" charset="0"/>
              <a:cs typeface="Arial" panose="020B0604020202020204" pitchFamily="34" charset="0"/>
            </a:endParaRPr>
          </a:p>
        </p:txBody>
      </p:sp>
      <p:sp>
        <p:nvSpPr>
          <p:cNvPr id="3" name="Text 1"/>
          <p:cNvSpPr/>
          <p:nvPr/>
        </p:nvSpPr>
        <p:spPr>
          <a:xfrm>
            <a:off x="548640" y="658368"/>
            <a:ext cx="10789920" cy="731520"/>
          </a:xfrm>
          <a:prstGeom prst="rect">
            <a:avLst/>
          </a:prstGeom>
          <a:noFill/>
          <a:ln/>
        </p:spPr>
        <p:txBody>
          <a:bodyPr wrap="square" rtlCol="0" anchor="ctr"/>
          <a:lstStyle/>
          <a:p>
            <a:pPr marL="0" indent="0">
              <a:buNone/>
            </a:pPr>
            <a:r>
              <a:rPr lang="en-US" sz="3000" b="1" dirty="0">
                <a:solidFill>
                  <a:srgbClr val="27333A"/>
                </a:solidFill>
                <a:latin typeface="Arial" panose="020B0604020202020204" pitchFamily="34" charset="0"/>
                <a:ea typeface="Cambria" pitchFamily="34" charset="-122"/>
                <a:cs typeface="Arial" panose="020B0604020202020204" pitchFamily="34" charset="0"/>
              </a:rPr>
              <a:t>Isaac's Behaviour, Emotions &amp; Language</a:t>
            </a:r>
            <a:endParaRPr lang="en-US" sz="3000" dirty="0">
              <a:latin typeface="Arial" panose="020B0604020202020204" pitchFamily="34" charset="0"/>
              <a:cs typeface="Arial" panose="020B0604020202020204" pitchFamily="34" charset="0"/>
            </a:endParaRPr>
          </a:p>
        </p:txBody>
      </p:sp>
      <p:sp>
        <p:nvSpPr>
          <p:cNvPr id="5" name="Text 3"/>
          <p:cNvSpPr/>
          <p:nvPr/>
        </p:nvSpPr>
        <p:spPr>
          <a:xfrm>
            <a:off x="11551615" y="6400800"/>
            <a:ext cx="365760" cy="274320"/>
          </a:xfrm>
          <a:prstGeom prst="rect">
            <a:avLst/>
          </a:prstGeom>
          <a:noFill/>
          <a:ln/>
        </p:spPr>
        <p:txBody>
          <a:bodyPr wrap="square" rtlCol="0" anchor="ctr"/>
          <a:lstStyle/>
          <a:p>
            <a:pPr marL="0" indent="0" algn="r">
              <a:buNone/>
            </a:pPr>
            <a:r>
              <a:rPr lang="en-US" sz="1000" dirty="0">
                <a:solidFill>
                  <a:srgbClr val="63767C"/>
                </a:solidFill>
                <a:latin typeface="Arial" panose="020B0604020202020204" pitchFamily="34" charset="0"/>
                <a:cs typeface="Arial" panose="020B0604020202020204" pitchFamily="34" charset="0"/>
              </a:rPr>
              <a:t>7</a:t>
            </a:r>
            <a:endParaRPr lang="en-US" sz="1000" dirty="0">
              <a:latin typeface="Arial" panose="020B0604020202020204" pitchFamily="34" charset="0"/>
              <a:cs typeface="Arial" panose="020B0604020202020204" pitchFamily="34" charset="0"/>
            </a:endParaRPr>
          </a:p>
        </p:txBody>
      </p:sp>
      <p:sp>
        <p:nvSpPr>
          <p:cNvPr id="6" name="Shape 4"/>
          <p:cNvSpPr/>
          <p:nvPr/>
        </p:nvSpPr>
        <p:spPr>
          <a:xfrm>
            <a:off x="548640" y="1247503"/>
            <a:ext cx="11091672" cy="1417320"/>
          </a:xfrm>
          <a:prstGeom prst="roundRect">
            <a:avLst>
              <a:gd name="adj" fmla="val 5161"/>
            </a:avLst>
          </a:prstGeom>
          <a:solidFill>
            <a:srgbClr val="EFF4F2"/>
          </a:solidFill>
          <a:ln/>
        </p:spPr>
        <p:txBody>
          <a:bodyPr/>
          <a:lstStyle/>
          <a:p>
            <a:endParaRPr lang="en-US">
              <a:latin typeface="Arial" panose="020B0604020202020204" pitchFamily="34" charset="0"/>
              <a:cs typeface="Arial" panose="020B0604020202020204" pitchFamily="34" charset="0"/>
            </a:endParaRPr>
          </a:p>
        </p:txBody>
      </p:sp>
      <p:sp>
        <p:nvSpPr>
          <p:cNvPr id="7" name="Shape 5"/>
          <p:cNvSpPr/>
          <p:nvPr/>
        </p:nvSpPr>
        <p:spPr>
          <a:xfrm>
            <a:off x="777240" y="1636123"/>
            <a:ext cx="640080" cy="640080"/>
          </a:xfrm>
          <a:prstGeom prst="ellipse">
            <a:avLst/>
          </a:prstGeom>
          <a:solidFill>
            <a:srgbClr val="5C9484"/>
          </a:solidFill>
          <a:ln/>
        </p:spPr>
        <p:txBody>
          <a:bodyPr/>
          <a:lstStyle/>
          <a:p>
            <a:endParaRPr lang="en-US">
              <a:latin typeface="Arial" panose="020B0604020202020204" pitchFamily="34" charset="0"/>
              <a:cs typeface="Arial" panose="020B0604020202020204" pitchFamily="34" charset="0"/>
            </a:endParaRPr>
          </a:p>
        </p:txBody>
      </p:sp>
      <p:pic>
        <p:nvPicPr>
          <p:cNvPr id="8" name="Image 0" descr="preencoded.png"/>
          <p:cNvPicPr>
            <a:picLocks noChangeAspect="1"/>
          </p:cNvPicPr>
          <p:nvPr/>
        </p:nvPicPr>
        <p:blipFill>
          <a:blip r:embed="rId3"/>
          <a:stretch>
            <a:fillRect/>
          </a:stretch>
        </p:blipFill>
        <p:spPr>
          <a:xfrm>
            <a:off x="943661" y="1802544"/>
            <a:ext cx="307238" cy="307238"/>
          </a:xfrm>
          <a:prstGeom prst="rect">
            <a:avLst/>
          </a:prstGeom>
        </p:spPr>
      </p:pic>
      <p:sp>
        <p:nvSpPr>
          <p:cNvPr id="9" name="Text 6"/>
          <p:cNvSpPr/>
          <p:nvPr/>
        </p:nvSpPr>
        <p:spPr>
          <a:xfrm>
            <a:off x="1691640" y="1384663"/>
            <a:ext cx="9692640" cy="365760"/>
          </a:xfrm>
          <a:prstGeom prst="rect">
            <a:avLst/>
          </a:prstGeom>
          <a:noFill/>
          <a:ln/>
        </p:spPr>
        <p:txBody>
          <a:bodyPr wrap="square" rtlCol="0" anchor="ctr"/>
          <a:lstStyle/>
          <a:p>
            <a:pPr marL="0" indent="0">
              <a:buNone/>
            </a:pPr>
            <a:r>
              <a:rPr lang="en-US" sz="1550" b="1" dirty="0">
                <a:solidFill>
                  <a:srgbClr val="27333A"/>
                </a:solidFill>
                <a:latin typeface="Arial" panose="020B0604020202020204" pitchFamily="34" charset="0"/>
                <a:ea typeface="Cambria" pitchFamily="34" charset="-122"/>
                <a:cs typeface="Arial" panose="020B0604020202020204" pitchFamily="34" charset="0"/>
              </a:rPr>
              <a:t>Separation distress &amp; clinginess</a:t>
            </a:r>
            <a:endParaRPr lang="en-US" sz="1550" dirty="0">
              <a:latin typeface="Arial" panose="020B0604020202020204" pitchFamily="34" charset="0"/>
              <a:cs typeface="Arial" panose="020B0604020202020204" pitchFamily="34" charset="0"/>
            </a:endParaRPr>
          </a:p>
        </p:txBody>
      </p:sp>
      <p:sp>
        <p:nvSpPr>
          <p:cNvPr id="10" name="Text 7"/>
          <p:cNvSpPr/>
          <p:nvPr/>
        </p:nvSpPr>
        <p:spPr>
          <a:xfrm>
            <a:off x="1691640" y="1750423"/>
            <a:ext cx="9692640" cy="822960"/>
          </a:xfrm>
          <a:prstGeom prst="rect">
            <a:avLst/>
          </a:prstGeom>
          <a:noFill/>
          <a:ln/>
        </p:spPr>
        <p:txBody>
          <a:bodyPr wrap="square" rtlCol="0" anchor="ctr"/>
          <a:lstStyle/>
          <a:p>
            <a:pPr marL="0" indent="0">
              <a:lnSpc>
                <a:spcPct val="118000"/>
              </a:lnSpc>
              <a:buNone/>
            </a:pPr>
            <a:r>
              <a:rPr lang="en-US" sz="1250" dirty="0">
                <a:solidFill>
                  <a:srgbClr val="63767C"/>
                </a:solidFill>
                <a:latin typeface="Arial" panose="020B0604020202020204" pitchFamily="34" charset="0"/>
                <a:ea typeface="Calibri" pitchFamily="34" charset="-122"/>
                <a:cs typeface="Arial" panose="020B0604020202020204" pitchFamily="34" charset="0"/>
              </a:rPr>
              <a:t>Classic signs of anxious/insecure attachment: Isaac appears unable to trust that his caregiver will reliably return, so he seeks constant proximity rather than using her as a secure base for exploration (Ainsworth et al., 1978).</a:t>
            </a:r>
            <a:endParaRPr lang="en-US" sz="1250" dirty="0">
              <a:latin typeface="Arial" panose="020B0604020202020204" pitchFamily="34" charset="0"/>
              <a:cs typeface="Arial" panose="020B0604020202020204" pitchFamily="34" charset="0"/>
            </a:endParaRPr>
          </a:p>
        </p:txBody>
      </p:sp>
      <p:sp>
        <p:nvSpPr>
          <p:cNvPr id="11" name="Shape 8"/>
          <p:cNvSpPr/>
          <p:nvPr/>
        </p:nvSpPr>
        <p:spPr>
          <a:xfrm>
            <a:off x="548640" y="2847703"/>
            <a:ext cx="11091672" cy="1417320"/>
          </a:xfrm>
          <a:prstGeom prst="roundRect">
            <a:avLst>
              <a:gd name="adj" fmla="val 5161"/>
            </a:avLst>
          </a:prstGeom>
          <a:solidFill>
            <a:srgbClr val="EFF4F2"/>
          </a:solidFill>
          <a:ln/>
        </p:spPr>
        <p:txBody>
          <a:bodyPr/>
          <a:lstStyle/>
          <a:p>
            <a:endParaRPr lang="en-US">
              <a:latin typeface="Arial" panose="020B0604020202020204" pitchFamily="34" charset="0"/>
              <a:cs typeface="Arial" panose="020B0604020202020204" pitchFamily="34" charset="0"/>
            </a:endParaRPr>
          </a:p>
        </p:txBody>
      </p:sp>
      <p:sp>
        <p:nvSpPr>
          <p:cNvPr id="12" name="Shape 9"/>
          <p:cNvSpPr/>
          <p:nvPr/>
        </p:nvSpPr>
        <p:spPr>
          <a:xfrm>
            <a:off x="777240" y="3236323"/>
            <a:ext cx="640080" cy="640080"/>
          </a:xfrm>
          <a:prstGeom prst="ellipse">
            <a:avLst/>
          </a:prstGeom>
          <a:solidFill>
            <a:srgbClr val="5C9484"/>
          </a:solidFill>
          <a:ln/>
        </p:spPr>
        <p:txBody>
          <a:bodyPr/>
          <a:lstStyle/>
          <a:p>
            <a:endParaRPr lang="en-US">
              <a:latin typeface="Arial" panose="020B0604020202020204" pitchFamily="34" charset="0"/>
              <a:cs typeface="Arial" panose="020B0604020202020204" pitchFamily="34" charset="0"/>
            </a:endParaRPr>
          </a:p>
        </p:txBody>
      </p:sp>
      <p:pic>
        <p:nvPicPr>
          <p:cNvPr id="13" name="Image 1" descr="preencoded.png"/>
          <p:cNvPicPr>
            <a:picLocks noChangeAspect="1"/>
          </p:cNvPicPr>
          <p:nvPr/>
        </p:nvPicPr>
        <p:blipFill>
          <a:blip r:embed="rId4"/>
          <a:stretch>
            <a:fillRect/>
          </a:stretch>
        </p:blipFill>
        <p:spPr>
          <a:xfrm>
            <a:off x="943661" y="3402744"/>
            <a:ext cx="307238" cy="307238"/>
          </a:xfrm>
          <a:prstGeom prst="rect">
            <a:avLst/>
          </a:prstGeom>
        </p:spPr>
      </p:pic>
      <p:sp>
        <p:nvSpPr>
          <p:cNvPr id="14" name="Text 10"/>
          <p:cNvSpPr/>
          <p:nvPr/>
        </p:nvSpPr>
        <p:spPr>
          <a:xfrm>
            <a:off x="1691640" y="2984863"/>
            <a:ext cx="9692640" cy="365760"/>
          </a:xfrm>
          <a:prstGeom prst="rect">
            <a:avLst/>
          </a:prstGeom>
          <a:noFill/>
          <a:ln/>
        </p:spPr>
        <p:txBody>
          <a:bodyPr wrap="square" rtlCol="0" anchor="ctr"/>
          <a:lstStyle/>
          <a:p>
            <a:pPr marL="0" indent="0">
              <a:buNone/>
            </a:pPr>
            <a:r>
              <a:rPr lang="en-US" sz="1550" b="1" dirty="0">
                <a:solidFill>
                  <a:srgbClr val="27333A"/>
                </a:solidFill>
                <a:latin typeface="Arial" panose="020B0604020202020204" pitchFamily="34" charset="0"/>
                <a:ea typeface="Cambria" pitchFamily="34" charset="-122"/>
                <a:cs typeface="Arial" panose="020B0604020202020204" pitchFamily="34" charset="0"/>
              </a:rPr>
              <a:t>Withdrawal during free play</a:t>
            </a:r>
            <a:endParaRPr lang="en-US" sz="1550" dirty="0">
              <a:latin typeface="Arial" panose="020B0604020202020204" pitchFamily="34" charset="0"/>
              <a:cs typeface="Arial" panose="020B0604020202020204" pitchFamily="34" charset="0"/>
            </a:endParaRPr>
          </a:p>
        </p:txBody>
      </p:sp>
      <p:sp>
        <p:nvSpPr>
          <p:cNvPr id="15" name="Text 11"/>
          <p:cNvSpPr/>
          <p:nvPr/>
        </p:nvSpPr>
        <p:spPr>
          <a:xfrm>
            <a:off x="1691640" y="3350623"/>
            <a:ext cx="9692640" cy="822960"/>
          </a:xfrm>
          <a:prstGeom prst="rect">
            <a:avLst/>
          </a:prstGeom>
          <a:noFill/>
          <a:ln/>
        </p:spPr>
        <p:txBody>
          <a:bodyPr wrap="square" rtlCol="0" anchor="ctr"/>
          <a:lstStyle/>
          <a:p>
            <a:pPr marL="0" indent="0">
              <a:lnSpc>
                <a:spcPct val="118000"/>
              </a:lnSpc>
              <a:buNone/>
            </a:pPr>
            <a:r>
              <a:rPr lang="en-US" sz="1250" dirty="0">
                <a:solidFill>
                  <a:srgbClr val="63767C"/>
                </a:solidFill>
                <a:latin typeface="Arial" panose="020B0604020202020204" pitchFamily="34" charset="0"/>
                <a:ea typeface="Calibri" pitchFamily="34" charset="-122"/>
                <a:cs typeface="Arial" panose="020B0604020202020204" pitchFamily="34" charset="0"/>
              </a:rPr>
              <a:t>Rather than exploring confidently, Isaac disengages — consistent with a child who has not internalised a dependable secure base, so novel or unstructured situations feel unsafe (Bowlby, 1969).</a:t>
            </a:r>
            <a:endParaRPr lang="en-US" sz="1250" dirty="0">
              <a:latin typeface="Arial" panose="020B0604020202020204" pitchFamily="34" charset="0"/>
              <a:cs typeface="Arial" panose="020B0604020202020204" pitchFamily="34" charset="0"/>
            </a:endParaRPr>
          </a:p>
        </p:txBody>
      </p:sp>
      <p:sp>
        <p:nvSpPr>
          <p:cNvPr id="16" name="Shape 12"/>
          <p:cNvSpPr/>
          <p:nvPr/>
        </p:nvSpPr>
        <p:spPr>
          <a:xfrm>
            <a:off x="548640" y="4509952"/>
            <a:ext cx="11091672" cy="1417320"/>
          </a:xfrm>
          <a:prstGeom prst="roundRect">
            <a:avLst>
              <a:gd name="adj" fmla="val 5161"/>
            </a:avLst>
          </a:prstGeom>
          <a:solidFill>
            <a:srgbClr val="EFF4F2"/>
          </a:solidFill>
          <a:ln/>
        </p:spPr>
        <p:txBody>
          <a:bodyPr/>
          <a:lstStyle/>
          <a:p>
            <a:endParaRPr lang="en-US">
              <a:latin typeface="Arial" panose="020B0604020202020204" pitchFamily="34" charset="0"/>
              <a:cs typeface="Arial" panose="020B0604020202020204" pitchFamily="34" charset="0"/>
            </a:endParaRPr>
          </a:p>
        </p:txBody>
      </p:sp>
      <p:sp>
        <p:nvSpPr>
          <p:cNvPr id="17" name="Shape 13"/>
          <p:cNvSpPr/>
          <p:nvPr/>
        </p:nvSpPr>
        <p:spPr>
          <a:xfrm>
            <a:off x="777240" y="4836523"/>
            <a:ext cx="640080" cy="640080"/>
          </a:xfrm>
          <a:prstGeom prst="ellipse">
            <a:avLst/>
          </a:prstGeom>
          <a:solidFill>
            <a:srgbClr val="5C9484"/>
          </a:solidFill>
          <a:ln/>
        </p:spPr>
        <p:txBody>
          <a:bodyPr/>
          <a:lstStyle/>
          <a:p>
            <a:endParaRPr lang="en-US">
              <a:latin typeface="Arial" panose="020B0604020202020204" pitchFamily="34" charset="0"/>
              <a:cs typeface="Arial" panose="020B0604020202020204" pitchFamily="34" charset="0"/>
            </a:endParaRPr>
          </a:p>
        </p:txBody>
      </p:sp>
      <p:pic>
        <p:nvPicPr>
          <p:cNvPr id="18" name="Image 2" descr="preencoded.png"/>
          <p:cNvPicPr>
            <a:picLocks noChangeAspect="1"/>
          </p:cNvPicPr>
          <p:nvPr/>
        </p:nvPicPr>
        <p:blipFill>
          <a:blip r:embed="rId5"/>
          <a:stretch>
            <a:fillRect/>
          </a:stretch>
        </p:blipFill>
        <p:spPr>
          <a:xfrm>
            <a:off x="943661" y="5002944"/>
            <a:ext cx="307238" cy="307238"/>
          </a:xfrm>
          <a:prstGeom prst="rect">
            <a:avLst/>
          </a:prstGeom>
        </p:spPr>
      </p:pic>
      <p:sp>
        <p:nvSpPr>
          <p:cNvPr id="19" name="Text 14"/>
          <p:cNvSpPr/>
          <p:nvPr/>
        </p:nvSpPr>
        <p:spPr>
          <a:xfrm>
            <a:off x="1691640" y="4585063"/>
            <a:ext cx="9692640" cy="365760"/>
          </a:xfrm>
          <a:prstGeom prst="rect">
            <a:avLst/>
          </a:prstGeom>
          <a:noFill/>
          <a:ln/>
        </p:spPr>
        <p:txBody>
          <a:bodyPr wrap="square" rtlCol="0" anchor="ctr"/>
          <a:lstStyle/>
          <a:p>
            <a:pPr marL="0" indent="0">
              <a:buNone/>
            </a:pPr>
            <a:r>
              <a:rPr lang="en-US" sz="1550" b="1" dirty="0">
                <a:solidFill>
                  <a:srgbClr val="27333A"/>
                </a:solidFill>
                <a:latin typeface="Arial" panose="020B0604020202020204" pitchFamily="34" charset="0"/>
                <a:ea typeface="Cambria" pitchFamily="34" charset="-122"/>
                <a:cs typeface="Arial" panose="020B0604020202020204" pitchFamily="34" charset="0"/>
              </a:rPr>
              <a:t>Language delay</a:t>
            </a:r>
            <a:endParaRPr lang="en-US" sz="1550" dirty="0">
              <a:latin typeface="Arial" panose="020B0604020202020204" pitchFamily="34" charset="0"/>
              <a:cs typeface="Arial" panose="020B0604020202020204" pitchFamily="34" charset="0"/>
            </a:endParaRPr>
          </a:p>
        </p:txBody>
      </p:sp>
      <p:sp>
        <p:nvSpPr>
          <p:cNvPr id="20" name="Text 15"/>
          <p:cNvSpPr/>
          <p:nvPr/>
        </p:nvSpPr>
        <p:spPr>
          <a:xfrm>
            <a:off x="1682496" y="4829992"/>
            <a:ext cx="9692640" cy="822960"/>
          </a:xfrm>
          <a:prstGeom prst="rect">
            <a:avLst/>
          </a:prstGeom>
          <a:noFill/>
          <a:ln/>
        </p:spPr>
        <p:txBody>
          <a:bodyPr wrap="square" rtlCol="0" anchor="ctr"/>
          <a:lstStyle/>
          <a:p>
            <a:pPr marL="0" indent="0">
              <a:lnSpc>
                <a:spcPct val="118000"/>
              </a:lnSpc>
              <a:buNone/>
            </a:pPr>
            <a:r>
              <a:rPr lang="en-US" sz="1250" dirty="0">
                <a:solidFill>
                  <a:srgbClr val="63767C"/>
                </a:solidFill>
                <a:latin typeface="Arial" panose="020B0604020202020204" pitchFamily="34" charset="0"/>
                <a:ea typeface="Calibri" pitchFamily="34" charset="-122"/>
                <a:cs typeface="Arial" panose="020B0604020202020204" pitchFamily="34" charset="0"/>
              </a:rPr>
              <a:t>Language develops through responsive, back-and-forth interaction. Reduced maternal engagement (linked to depression) and fewer stable caregiving relationships may have limited these formative exchanges (Bowlby, 1951).</a:t>
            </a:r>
            <a:endParaRPr lang="en-US" sz="1250" dirty="0">
              <a:latin typeface="Arial" panose="020B0604020202020204" pitchFamily="34" charset="0"/>
              <a:cs typeface="Arial" panose="020B0604020202020204" pitchFamily="34" charset="0"/>
            </a:endParaRPr>
          </a:p>
        </p:txBody>
      </p:sp>
      <p:pic>
        <p:nvPicPr>
          <p:cNvPr id="21" name="Picture 20">
            <a:extLst>
              <a:ext uri="{FF2B5EF4-FFF2-40B4-BE49-F238E27FC236}">
                <a16:creationId xmlns:a16="http://schemas.microsoft.com/office/drawing/2014/main" id="{0B21018F-921E-DA4B-7148-079E3A6C233B}"/>
              </a:ext>
            </a:extLst>
          </p:cNvPr>
          <p:cNvPicPr>
            <a:picLocks noChangeAspect="1"/>
          </p:cNvPicPr>
          <p:nvPr/>
        </p:nvPicPr>
        <p:blipFill>
          <a:blip r:embed="rId6"/>
          <a:stretch>
            <a:fillRect/>
          </a:stretch>
        </p:blipFill>
        <p:spPr>
          <a:xfrm>
            <a:off x="-37070" y="5897880"/>
            <a:ext cx="12266139" cy="1005839"/>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2A4A54"/>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D98E5D"/>
                </a:solidFill>
                <a:latin typeface="Arial" panose="020B0604020202020204" pitchFamily="34" charset="0"/>
                <a:ea typeface="Calibri" pitchFamily="34" charset="-122"/>
                <a:cs typeface="Arial" panose="020B0604020202020204" pitchFamily="34" charset="0"/>
              </a:rPr>
              <a:t>WIDER INFLUENCES</a:t>
            </a:r>
            <a:endParaRPr lang="en-US" sz="1300" dirty="0">
              <a:latin typeface="Arial" panose="020B0604020202020204" pitchFamily="34" charset="0"/>
              <a:cs typeface="Arial" panose="020B0604020202020204" pitchFamily="34" charset="0"/>
            </a:endParaRPr>
          </a:p>
        </p:txBody>
      </p:sp>
      <p:sp>
        <p:nvSpPr>
          <p:cNvPr id="3" name="Text 1"/>
          <p:cNvSpPr/>
          <p:nvPr/>
        </p:nvSpPr>
        <p:spPr>
          <a:xfrm>
            <a:off x="548640" y="658368"/>
            <a:ext cx="10789920" cy="731520"/>
          </a:xfrm>
          <a:prstGeom prst="rect">
            <a:avLst/>
          </a:prstGeom>
          <a:noFill/>
          <a:ln/>
        </p:spPr>
        <p:txBody>
          <a:bodyPr wrap="square" rtlCol="0" anchor="ctr"/>
          <a:lstStyle/>
          <a:p>
            <a:pPr marL="0" indent="0">
              <a:buNone/>
            </a:pPr>
            <a:r>
              <a:rPr lang="en-US" sz="3000" b="1" dirty="0">
                <a:solidFill>
                  <a:srgbClr val="FFFFFF"/>
                </a:solidFill>
                <a:latin typeface="Arial" panose="020B0604020202020204" pitchFamily="34" charset="0"/>
                <a:ea typeface="Cambria" pitchFamily="34" charset="-122"/>
                <a:cs typeface="Arial" panose="020B0604020202020204" pitchFamily="34" charset="0"/>
              </a:rPr>
              <a:t>Nature and Nurture</a:t>
            </a:r>
            <a:endParaRPr lang="en-US" sz="3000" dirty="0">
              <a:latin typeface="Arial" panose="020B0604020202020204" pitchFamily="34" charset="0"/>
              <a:cs typeface="Arial" panose="020B0604020202020204" pitchFamily="34" charset="0"/>
            </a:endParaRPr>
          </a:p>
        </p:txBody>
      </p:sp>
      <p:sp>
        <p:nvSpPr>
          <p:cNvPr id="5" name="Text 3"/>
          <p:cNvSpPr/>
          <p:nvPr/>
        </p:nvSpPr>
        <p:spPr>
          <a:xfrm>
            <a:off x="11551615" y="6400800"/>
            <a:ext cx="365760" cy="274320"/>
          </a:xfrm>
          <a:prstGeom prst="rect">
            <a:avLst/>
          </a:prstGeom>
          <a:noFill/>
          <a:ln/>
        </p:spPr>
        <p:txBody>
          <a:bodyPr wrap="square" rtlCol="0" anchor="ctr"/>
          <a:lstStyle/>
          <a:p>
            <a:pPr marL="0" indent="0" algn="r">
              <a:buNone/>
            </a:pPr>
            <a:r>
              <a:rPr lang="en-US" sz="1000" dirty="0">
                <a:solidFill>
                  <a:srgbClr val="63767C"/>
                </a:solidFill>
                <a:latin typeface="Arial" panose="020B0604020202020204" pitchFamily="34" charset="0"/>
                <a:cs typeface="Arial" panose="020B0604020202020204" pitchFamily="34" charset="0"/>
              </a:rPr>
              <a:t>8</a:t>
            </a:r>
            <a:endParaRPr lang="en-US" sz="1000" dirty="0">
              <a:latin typeface="Arial" panose="020B0604020202020204" pitchFamily="34" charset="0"/>
              <a:cs typeface="Arial" panose="020B0604020202020204" pitchFamily="34" charset="0"/>
            </a:endParaRPr>
          </a:p>
        </p:txBody>
      </p:sp>
      <p:sp>
        <p:nvSpPr>
          <p:cNvPr id="6" name="Shape 4"/>
          <p:cNvSpPr/>
          <p:nvPr/>
        </p:nvSpPr>
        <p:spPr>
          <a:xfrm>
            <a:off x="525780" y="1234440"/>
            <a:ext cx="5394960" cy="4663440"/>
          </a:xfrm>
          <a:prstGeom prst="roundRect">
            <a:avLst>
              <a:gd name="adj" fmla="val 1961"/>
            </a:avLst>
          </a:prstGeom>
          <a:solidFill>
            <a:srgbClr val="8FB8A8"/>
          </a:solidFill>
          <a:ln/>
        </p:spPr>
        <p:txBody>
          <a:bodyPr/>
          <a:lstStyle/>
          <a:p>
            <a:endParaRPr lang="en-US">
              <a:latin typeface="Arial" panose="020B0604020202020204" pitchFamily="34" charset="0"/>
              <a:cs typeface="Arial" panose="020B0604020202020204" pitchFamily="34" charset="0"/>
            </a:endParaRPr>
          </a:p>
        </p:txBody>
      </p:sp>
      <p:sp>
        <p:nvSpPr>
          <p:cNvPr id="7" name="Shape 5"/>
          <p:cNvSpPr/>
          <p:nvPr/>
        </p:nvSpPr>
        <p:spPr>
          <a:xfrm>
            <a:off x="868680" y="1737360"/>
            <a:ext cx="548640" cy="548640"/>
          </a:xfrm>
          <a:prstGeom prst="ellipse">
            <a:avLst/>
          </a:prstGeom>
          <a:solidFill>
            <a:srgbClr val="2A4A54"/>
          </a:solidFill>
          <a:ln/>
        </p:spPr>
        <p:txBody>
          <a:bodyPr/>
          <a:lstStyle/>
          <a:p>
            <a:endParaRPr lang="en-US">
              <a:latin typeface="Arial" panose="020B0604020202020204" pitchFamily="34" charset="0"/>
              <a:cs typeface="Arial" panose="020B0604020202020204" pitchFamily="34" charset="0"/>
            </a:endParaRPr>
          </a:p>
        </p:txBody>
      </p:sp>
      <p:pic>
        <p:nvPicPr>
          <p:cNvPr id="8" name="Image 0" descr="preencoded.png"/>
          <p:cNvPicPr>
            <a:picLocks noChangeAspect="1"/>
          </p:cNvPicPr>
          <p:nvPr/>
        </p:nvPicPr>
        <p:blipFill>
          <a:blip r:embed="rId3"/>
          <a:stretch>
            <a:fillRect/>
          </a:stretch>
        </p:blipFill>
        <p:spPr>
          <a:xfrm>
            <a:off x="1011326" y="1880006"/>
            <a:ext cx="263347" cy="263347"/>
          </a:xfrm>
          <a:prstGeom prst="rect">
            <a:avLst/>
          </a:prstGeom>
        </p:spPr>
      </p:pic>
      <p:sp>
        <p:nvSpPr>
          <p:cNvPr id="9" name="Text 6"/>
          <p:cNvSpPr/>
          <p:nvPr/>
        </p:nvSpPr>
        <p:spPr>
          <a:xfrm>
            <a:off x="1600200" y="1783080"/>
            <a:ext cx="3657600" cy="457200"/>
          </a:xfrm>
          <a:prstGeom prst="rect">
            <a:avLst/>
          </a:prstGeom>
          <a:noFill/>
          <a:ln/>
        </p:spPr>
        <p:txBody>
          <a:bodyPr wrap="square" rtlCol="0" anchor="ctr"/>
          <a:lstStyle/>
          <a:p>
            <a:pPr marL="0" indent="0">
              <a:buNone/>
            </a:pPr>
            <a:r>
              <a:rPr lang="en-US" sz="2000" b="1" dirty="0">
                <a:solidFill>
                  <a:srgbClr val="2A4A54"/>
                </a:solidFill>
                <a:latin typeface="Arial" panose="020B0604020202020204" pitchFamily="34" charset="0"/>
                <a:ea typeface="Cambria" pitchFamily="34" charset="-122"/>
                <a:cs typeface="Arial" panose="020B0604020202020204" pitchFamily="34" charset="0"/>
              </a:rPr>
              <a:t>Nature</a:t>
            </a:r>
            <a:endParaRPr lang="en-US" sz="2000" dirty="0">
              <a:latin typeface="Arial" panose="020B0604020202020204" pitchFamily="34" charset="0"/>
              <a:cs typeface="Arial" panose="020B0604020202020204" pitchFamily="34" charset="0"/>
            </a:endParaRPr>
          </a:p>
        </p:txBody>
      </p:sp>
      <p:sp>
        <p:nvSpPr>
          <p:cNvPr id="10" name="Text 7"/>
          <p:cNvSpPr/>
          <p:nvPr/>
        </p:nvSpPr>
        <p:spPr>
          <a:xfrm>
            <a:off x="845820" y="1846217"/>
            <a:ext cx="4754880" cy="3474720"/>
          </a:xfrm>
          <a:prstGeom prst="rect">
            <a:avLst/>
          </a:prstGeom>
          <a:noFill/>
          <a:ln/>
        </p:spPr>
        <p:txBody>
          <a:bodyPr wrap="square" rtlCol="0" anchor="ctr"/>
          <a:lstStyle/>
          <a:p>
            <a:pPr marL="342900" indent="-342900">
              <a:lnSpc>
                <a:spcPct val="120000"/>
              </a:lnSpc>
              <a:spcAft>
                <a:spcPts val="1200"/>
              </a:spcAft>
              <a:buSzPct val="100000"/>
              <a:buChar char="•"/>
            </a:pPr>
            <a:r>
              <a:rPr lang="en-US" sz="1350" dirty="0">
                <a:solidFill>
                  <a:srgbClr val="2A4A54"/>
                </a:solidFill>
                <a:latin typeface="Arial" panose="020B0604020202020204" pitchFamily="34" charset="0"/>
                <a:ea typeface="Calibri" pitchFamily="34" charset="-122"/>
                <a:cs typeface="Arial" panose="020B0604020202020204" pitchFamily="34" charset="0"/>
              </a:rPr>
              <a:t>Attachment is a biologically pre-programmed survival system (Bowlby, 1969).</a:t>
            </a:r>
            <a:endParaRPr lang="en-US" sz="1350" dirty="0">
              <a:latin typeface="Arial" panose="020B0604020202020204" pitchFamily="34" charset="0"/>
              <a:cs typeface="Arial" panose="020B0604020202020204" pitchFamily="34" charset="0"/>
            </a:endParaRPr>
          </a:p>
          <a:p>
            <a:pPr marL="342900" indent="-342900">
              <a:lnSpc>
                <a:spcPct val="120000"/>
              </a:lnSpc>
              <a:spcAft>
                <a:spcPts val="1200"/>
              </a:spcAft>
              <a:buSzPct val="100000"/>
              <a:buChar char="•"/>
            </a:pPr>
            <a:r>
              <a:rPr lang="en-US" sz="1350" dirty="0">
                <a:solidFill>
                  <a:srgbClr val="2A4A54"/>
                </a:solidFill>
                <a:latin typeface="Arial" panose="020B0604020202020204" pitchFamily="34" charset="0"/>
                <a:ea typeface="Calibri" pitchFamily="34" charset="-122"/>
                <a:cs typeface="Arial" panose="020B0604020202020204" pitchFamily="34" charset="0"/>
              </a:rPr>
              <a:t>Isaac's individual temperament shapes how intensely he responds to stress and separation.</a:t>
            </a:r>
            <a:endParaRPr lang="en-US" sz="1350" dirty="0">
              <a:latin typeface="Arial" panose="020B0604020202020204" pitchFamily="34" charset="0"/>
              <a:cs typeface="Arial" panose="020B0604020202020204" pitchFamily="34" charset="0"/>
            </a:endParaRPr>
          </a:p>
          <a:p>
            <a:pPr marL="342900" indent="-342900">
              <a:lnSpc>
                <a:spcPct val="120000"/>
              </a:lnSpc>
              <a:spcAft>
                <a:spcPts val="1200"/>
              </a:spcAft>
              <a:buSzPct val="100000"/>
              <a:buChar char="•"/>
            </a:pPr>
            <a:r>
              <a:rPr lang="en-US" sz="1350" dirty="0">
                <a:solidFill>
                  <a:srgbClr val="2A4A54"/>
                </a:solidFill>
                <a:latin typeface="Arial" panose="020B0604020202020204" pitchFamily="34" charset="0"/>
                <a:ea typeface="Calibri" pitchFamily="34" charset="-122"/>
                <a:cs typeface="Arial" panose="020B0604020202020204" pitchFamily="34" charset="0"/>
              </a:rPr>
              <a:t>Early brain development in the attachment/stress-response system is sensitive to caregiving quality.</a:t>
            </a:r>
            <a:endParaRPr lang="en-US" sz="1350" dirty="0">
              <a:latin typeface="Arial" panose="020B0604020202020204" pitchFamily="34" charset="0"/>
              <a:cs typeface="Arial" panose="020B0604020202020204" pitchFamily="34" charset="0"/>
            </a:endParaRPr>
          </a:p>
        </p:txBody>
      </p:sp>
      <p:sp>
        <p:nvSpPr>
          <p:cNvPr id="11" name="Shape 8"/>
          <p:cNvSpPr/>
          <p:nvPr/>
        </p:nvSpPr>
        <p:spPr>
          <a:xfrm>
            <a:off x="6159739" y="1234440"/>
            <a:ext cx="5440680" cy="4663440"/>
          </a:xfrm>
          <a:prstGeom prst="roundRect">
            <a:avLst>
              <a:gd name="adj" fmla="val 1961"/>
            </a:avLst>
          </a:prstGeom>
          <a:solidFill>
            <a:srgbClr val="5C9484"/>
          </a:solidFill>
          <a:ln/>
        </p:spPr>
        <p:txBody>
          <a:bodyPr/>
          <a:lstStyle/>
          <a:p>
            <a:endParaRPr lang="en-US">
              <a:latin typeface="Arial" panose="020B0604020202020204" pitchFamily="34" charset="0"/>
              <a:cs typeface="Arial" panose="020B0604020202020204" pitchFamily="34" charset="0"/>
            </a:endParaRPr>
          </a:p>
        </p:txBody>
      </p:sp>
      <p:sp>
        <p:nvSpPr>
          <p:cNvPr id="12" name="Shape 9"/>
          <p:cNvSpPr/>
          <p:nvPr/>
        </p:nvSpPr>
        <p:spPr>
          <a:xfrm>
            <a:off x="6537960" y="1737360"/>
            <a:ext cx="548640" cy="548640"/>
          </a:xfrm>
          <a:prstGeom prst="ellipse">
            <a:avLst/>
          </a:prstGeom>
          <a:solidFill>
            <a:srgbClr val="2A4A54"/>
          </a:solidFill>
          <a:ln/>
        </p:spPr>
        <p:txBody>
          <a:bodyPr/>
          <a:lstStyle/>
          <a:p>
            <a:endParaRPr lang="en-US">
              <a:latin typeface="Arial" panose="020B0604020202020204" pitchFamily="34" charset="0"/>
              <a:cs typeface="Arial" panose="020B0604020202020204" pitchFamily="34" charset="0"/>
            </a:endParaRPr>
          </a:p>
        </p:txBody>
      </p:sp>
      <p:pic>
        <p:nvPicPr>
          <p:cNvPr id="13" name="Image 1" descr="preencoded.png"/>
          <p:cNvPicPr>
            <a:picLocks noChangeAspect="1"/>
          </p:cNvPicPr>
          <p:nvPr/>
        </p:nvPicPr>
        <p:blipFill>
          <a:blip r:embed="rId4"/>
          <a:stretch>
            <a:fillRect/>
          </a:stretch>
        </p:blipFill>
        <p:spPr>
          <a:xfrm>
            <a:off x="6680606" y="1880006"/>
            <a:ext cx="263347" cy="263347"/>
          </a:xfrm>
          <a:prstGeom prst="rect">
            <a:avLst/>
          </a:prstGeom>
        </p:spPr>
      </p:pic>
      <p:sp>
        <p:nvSpPr>
          <p:cNvPr id="14" name="Text 10"/>
          <p:cNvSpPr/>
          <p:nvPr/>
        </p:nvSpPr>
        <p:spPr>
          <a:xfrm>
            <a:off x="7315200" y="1783080"/>
            <a:ext cx="3657600" cy="457200"/>
          </a:xfrm>
          <a:prstGeom prst="rect">
            <a:avLst/>
          </a:prstGeom>
          <a:noFill/>
          <a:ln/>
        </p:spPr>
        <p:txBody>
          <a:bodyPr wrap="square" rtlCol="0" anchor="ctr"/>
          <a:lstStyle/>
          <a:p>
            <a:pPr marL="0" indent="0">
              <a:buNone/>
            </a:pPr>
            <a:r>
              <a:rPr lang="en-US" sz="2000" b="1" dirty="0">
                <a:solidFill>
                  <a:srgbClr val="FFFFFF"/>
                </a:solidFill>
                <a:latin typeface="Arial" panose="020B0604020202020204" pitchFamily="34" charset="0"/>
                <a:ea typeface="Cambria" pitchFamily="34" charset="-122"/>
                <a:cs typeface="Arial" panose="020B0604020202020204" pitchFamily="34" charset="0"/>
              </a:rPr>
              <a:t>Nurture</a:t>
            </a:r>
            <a:endParaRPr lang="en-US" sz="2000" dirty="0">
              <a:latin typeface="Arial" panose="020B0604020202020204" pitchFamily="34" charset="0"/>
              <a:cs typeface="Arial" panose="020B0604020202020204" pitchFamily="34" charset="0"/>
            </a:endParaRPr>
          </a:p>
        </p:txBody>
      </p:sp>
      <p:sp>
        <p:nvSpPr>
          <p:cNvPr id="15" name="Text 11"/>
          <p:cNvSpPr/>
          <p:nvPr/>
        </p:nvSpPr>
        <p:spPr>
          <a:xfrm>
            <a:off x="6431280" y="1880006"/>
            <a:ext cx="4892040" cy="3474720"/>
          </a:xfrm>
          <a:prstGeom prst="rect">
            <a:avLst/>
          </a:prstGeom>
          <a:noFill/>
          <a:ln/>
        </p:spPr>
        <p:txBody>
          <a:bodyPr wrap="square" rtlCol="0" anchor="ctr"/>
          <a:lstStyle/>
          <a:p>
            <a:pPr marL="342900" indent="-342900">
              <a:lnSpc>
                <a:spcPct val="120000"/>
              </a:lnSpc>
              <a:spcAft>
                <a:spcPts val="1200"/>
              </a:spcAft>
              <a:buSzPct val="100000"/>
              <a:buChar char="•"/>
            </a:pPr>
            <a:r>
              <a:rPr lang="en-US" sz="1350" dirty="0">
                <a:solidFill>
                  <a:srgbClr val="FFFFFF"/>
                </a:solidFill>
                <a:latin typeface="Arial" panose="020B0604020202020204" pitchFamily="34" charset="0"/>
                <a:ea typeface="Calibri" pitchFamily="34" charset="-122"/>
                <a:cs typeface="Arial" panose="020B0604020202020204" pitchFamily="34" charset="0"/>
              </a:rPr>
              <a:t>Caregiving quality and consistency — affected by maternal depression and low confidence.</a:t>
            </a:r>
            <a:endParaRPr lang="en-US" sz="1350" dirty="0">
              <a:latin typeface="Arial" panose="020B0604020202020204" pitchFamily="34" charset="0"/>
              <a:cs typeface="Arial" panose="020B0604020202020204" pitchFamily="34" charset="0"/>
            </a:endParaRPr>
          </a:p>
          <a:p>
            <a:pPr marL="342900" indent="-342900">
              <a:lnSpc>
                <a:spcPct val="120000"/>
              </a:lnSpc>
              <a:spcAft>
                <a:spcPts val="1200"/>
              </a:spcAft>
              <a:buSzPct val="100000"/>
              <a:buChar char="•"/>
            </a:pPr>
            <a:r>
              <a:rPr lang="en-US" sz="1350" dirty="0">
                <a:solidFill>
                  <a:srgbClr val="FFFFFF"/>
                </a:solidFill>
                <a:latin typeface="Arial" panose="020B0604020202020204" pitchFamily="34" charset="0"/>
                <a:ea typeface="Calibri" pitchFamily="34" charset="-122"/>
                <a:cs typeface="Arial" panose="020B0604020202020204" pitchFamily="34" charset="0"/>
              </a:rPr>
              <a:t>Environmental stability — repeated childcare changes and relocation to London.</a:t>
            </a:r>
            <a:endParaRPr lang="en-US" sz="1350" dirty="0">
              <a:latin typeface="Arial" panose="020B0604020202020204" pitchFamily="34" charset="0"/>
              <a:cs typeface="Arial" panose="020B0604020202020204" pitchFamily="34" charset="0"/>
            </a:endParaRPr>
          </a:p>
          <a:p>
            <a:pPr marL="342900" indent="-342900">
              <a:lnSpc>
                <a:spcPct val="120000"/>
              </a:lnSpc>
              <a:spcAft>
                <a:spcPts val="1200"/>
              </a:spcAft>
              <a:buSzPct val="100000"/>
              <a:buChar char="•"/>
            </a:pPr>
            <a:r>
              <a:rPr lang="en-US" sz="1350" dirty="0">
                <a:solidFill>
                  <a:srgbClr val="FFFFFF"/>
                </a:solidFill>
                <a:latin typeface="Arial" panose="020B0604020202020204" pitchFamily="34" charset="0"/>
                <a:ea typeface="Calibri" pitchFamily="34" charset="-122"/>
                <a:cs typeface="Arial" panose="020B0604020202020204" pitchFamily="34" charset="0"/>
              </a:rPr>
              <a:t>Opportunities for social interaction and language-rich exchange, currently limited.</a:t>
            </a:r>
            <a:endParaRPr lang="en-US" sz="1350" dirty="0">
              <a:latin typeface="Arial" panose="020B0604020202020204" pitchFamily="34" charset="0"/>
              <a:cs typeface="Arial" panose="020B0604020202020204" pitchFamily="34" charset="0"/>
            </a:endParaRPr>
          </a:p>
        </p:txBody>
      </p:sp>
      <p:pic>
        <p:nvPicPr>
          <p:cNvPr id="16" name="Picture 15">
            <a:extLst>
              <a:ext uri="{FF2B5EF4-FFF2-40B4-BE49-F238E27FC236}">
                <a16:creationId xmlns:a16="http://schemas.microsoft.com/office/drawing/2014/main" id="{0BB33738-0DE4-66D9-42DD-F84C9F48A2AF}"/>
              </a:ext>
            </a:extLst>
          </p:cNvPr>
          <p:cNvPicPr>
            <a:picLocks noChangeAspect="1"/>
          </p:cNvPicPr>
          <p:nvPr/>
        </p:nvPicPr>
        <p:blipFill>
          <a:blip r:embed="rId5"/>
          <a:stretch>
            <a:fillRect/>
          </a:stretch>
        </p:blipFill>
        <p:spPr>
          <a:xfrm>
            <a:off x="-37070" y="5897880"/>
            <a:ext cx="12266139" cy="1005839"/>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D98E5D"/>
                </a:solidFill>
                <a:latin typeface="Arial" panose="020B0604020202020204" pitchFamily="34" charset="0"/>
                <a:ea typeface="Calibri" pitchFamily="34" charset="-122"/>
                <a:cs typeface="Arial" panose="020B0604020202020204" pitchFamily="34" charset="0"/>
              </a:rPr>
              <a:t>THE EARLY HELP PLAN</a:t>
            </a:r>
            <a:endParaRPr lang="en-US" sz="1300" dirty="0">
              <a:latin typeface="Arial" panose="020B0604020202020204" pitchFamily="34" charset="0"/>
              <a:cs typeface="Arial" panose="020B0604020202020204" pitchFamily="34" charset="0"/>
            </a:endParaRPr>
          </a:p>
        </p:txBody>
      </p:sp>
      <p:sp>
        <p:nvSpPr>
          <p:cNvPr id="3" name="Text 1"/>
          <p:cNvSpPr/>
          <p:nvPr/>
        </p:nvSpPr>
        <p:spPr>
          <a:xfrm>
            <a:off x="548640" y="658368"/>
            <a:ext cx="10789920" cy="731520"/>
          </a:xfrm>
          <a:prstGeom prst="rect">
            <a:avLst/>
          </a:prstGeom>
          <a:noFill/>
          <a:ln/>
        </p:spPr>
        <p:txBody>
          <a:bodyPr wrap="square" rtlCol="0" anchor="ctr"/>
          <a:lstStyle/>
          <a:p>
            <a:pPr marL="0" indent="0">
              <a:buNone/>
            </a:pPr>
            <a:r>
              <a:rPr lang="en-US" sz="3000" b="1" dirty="0">
                <a:solidFill>
                  <a:srgbClr val="27333A"/>
                </a:solidFill>
                <a:latin typeface="Arial" panose="020B0604020202020204" pitchFamily="34" charset="0"/>
                <a:ea typeface="Cambria" pitchFamily="34" charset="-122"/>
                <a:cs typeface="Arial" panose="020B0604020202020204" pitchFamily="34" charset="0"/>
              </a:rPr>
              <a:t>Theory-Informed Support Strategies</a:t>
            </a:r>
            <a:endParaRPr lang="en-US" sz="3000" dirty="0">
              <a:latin typeface="Arial" panose="020B0604020202020204" pitchFamily="34" charset="0"/>
              <a:cs typeface="Arial" panose="020B0604020202020204" pitchFamily="34" charset="0"/>
            </a:endParaRPr>
          </a:p>
        </p:txBody>
      </p:sp>
      <p:sp>
        <p:nvSpPr>
          <p:cNvPr id="5" name="Text 3"/>
          <p:cNvSpPr/>
          <p:nvPr/>
        </p:nvSpPr>
        <p:spPr>
          <a:xfrm>
            <a:off x="11551615" y="6400800"/>
            <a:ext cx="365760" cy="274320"/>
          </a:xfrm>
          <a:prstGeom prst="rect">
            <a:avLst/>
          </a:prstGeom>
          <a:noFill/>
          <a:ln/>
        </p:spPr>
        <p:txBody>
          <a:bodyPr wrap="square" rtlCol="0" anchor="ctr"/>
          <a:lstStyle/>
          <a:p>
            <a:pPr marL="0" indent="0" algn="r">
              <a:buNone/>
            </a:pPr>
            <a:r>
              <a:rPr lang="en-US" sz="1000" dirty="0">
                <a:solidFill>
                  <a:srgbClr val="63767C"/>
                </a:solidFill>
                <a:latin typeface="Arial" panose="020B0604020202020204" pitchFamily="34" charset="0"/>
                <a:cs typeface="Arial" panose="020B0604020202020204" pitchFamily="34" charset="0"/>
              </a:rPr>
              <a:t>9</a:t>
            </a:r>
            <a:endParaRPr lang="en-US" sz="1000" dirty="0">
              <a:latin typeface="Arial" panose="020B0604020202020204" pitchFamily="34" charset="0"/>
              <a:cs typeface="Arial" panose="020B0604020202020204" pitchFamily="34" charset="0"/>
            </a:endParaRPr>
          </a:p>
        </p:txBody>
      </p:sp>
      <p:sp>
        <p:nvSpPr>
          <p:cNvPr id="6" name="Shape 4"/>
          <p:cNvSpPr/>
          <p:nvPr/>
        </p:nvSpPr>
        <p:spPr>
          <a:xfrm>
            <a:off x="502919" y="1456244"/>
            <a:ext cx="3594506" cy="2253996"/>
          </a:xfrm>
          <a:prstGeom prst="roundRect">
            <a:avLst>
              <a:gd name="adj" fmla="val 3651"/>
            </a:avLst>
          </a:prstGeom>
          <a:solidFill>
            <a:srgbClr val="EFF4F2"/>
          </a:solidFill>
          <a:ln/>
        </p:spPr>
        <p:txBody>
          <a:bodyPr/>
          <a:lstStyle/>
          <a:p>
            <a:endParaRPr lang="en-US">
              <a:latin typeface="Arial" panose="020B0604020202020204" pitchFamily="34" charset="0"/>
              <a:cs typeface="Arial" panose="020B0604020202020204" pitchFamily="34" charset="0"/>
            </a:endParaRPr>
          </a:p>
        </p:txBody>
      </p:sp>
      <p:sp>
        <p:nvSpPr>
          <p:cNvPr id="7" name="Shape 5"/>
          <p:cNvSpPr/>
          <p:nvPr/>
        </p:nvSpPr>
        <p:spPr>
          <a:xfrm>
            <a:off x="731520" y="1626323"/>
            <a:ext cx="548640" cy="548640"/>
          </a:xfrm>
          <a:prstGeom prst="ellipse">
            <a:avLst/>
          </a:prstGeom>
          <a:solidFill>
            <a:srgbClr val="3F6E7A"/>
          </a:solidFill>
          <a:ln/>
        </p:spPr>
        <p:txBody>
          <a:bodyPr/>
          <a:lstStyle/>
          <a:p>
            <a:endParaRPr lang="en-US">
              <a:latin typeface="Arial" panose="020B0604020202020204" pitchFamily="34" charset="0"/>
              <a:cs typeface="Arial" panose="020B0604020202020204" pitchFamily="34" charset="0"/>
            </a:endParaRPr>
          </a:p>
        </p:txBody>
      </p:sp>
      <p:pic>
        <p:nvPicPr>
          <p:cNvPr id="8" name="Image 0" descr="preencoded.png"/>
          <p:cNvPicPr>
            <a:picLocks noChangeAspect="1"/>
          </p:cNvPicPr>
          <p:nvPr/>
        </p:nvPicPr>
        <p:blipFill>
          <a:blip r:embed="rId3"/>
          <a:stretch>
            <a:fillRect/>
          </a:stretch>
        </p:blipFill>
        <p:spPr>
          <a:xfrm>
            <a:off x="874166" y="1768969"/>
            <a:ext cx="263347" cy="263347"/>
          </a:xfrm>
          <a:prstGeom prst="rect">
            <a:avLst/>
          </a:prstGeom>
        </p:spPr>
      </p:pic>
      <p:sp>
        <p:nvSpPr>
          <p:cNvPr id="9" name="Text 6"/>
          <p:cNvSpPr/>
          <p:nvPr/>
        </p:nvSpPr>
        <p:spPr>
          <a:xfrm>
            <a:off x="731520" y="2312123"/>
            <a:ext cx="3137306" cy="502920"/>
          </a:xfrm>
          <a:prstGeom prst="rect">
            <a:avLst/>
          </a:prstGeom>
          <a:noFill/>
          <a:ln/>
        </p:spPr>
        <p:txBody>
          <a:bodyPr wrap="square" rtlCol="0" anchor="ctr"/>
          <a:lstStyle/>
          <a:p>
            <a:pPr marL="0" indent="0">
              <a:buNone/>
            </a:pPr>
            <a:r>
              <a:rPr lang="en-US" sz="1350" b="1" dirty="0">
                <a:solidFill>
                  <a:srgbClr val="27333A"/>
                </a:solidFill>
                <a:latin typeface="Arial" panose="020B0604020202020204" pitchFamily="34" charset="0"/>
                <a:ea typeface="Cambria" pitchFamily="34" charset="-122"/>
                <a:cs typeface="Arial" panose="020B0604020202020204" pitchFamily="34" charset="0"/>
              </a:rPr>
              <a:t>Key person / attachment-based approach</a:t>
            </a:r>
            <a:endParaRPr lang="en-US" sz="1350" dirty="0">
              <a:latin typeface="Arial" panose="020B0604020202020204" pitchFamily="34" charset="0"/>
              <a:cs typeface="Arial" panose="020B0604020202020204" pitchFamily="34" charset="0"/>
            </a:endParaRPr>
          </a:p>
        </p:txBody>
      </p:sp>
      <p:sp>
        <p:nvSpPr>
          <p:cNvPr id="10" name="Text 7"/>
          <p:cNvSpPr/>
          <p:nvPr/>
        </p:nvSpPr>
        <p:spPr>
          <a:xfrm>
            <a:off x="731520" y="2769323"/>
            <a:ext cx="3137306" cy="745236"/>
          </a:xfrm>
          <a:prstGeom prst="rect">
            <a:avLst/>
          </a:prstGeom>
          <a:noFill/>
          <a:ln/>
        </p:spPr>
        <p:txBody>
          <a:bodyPr wrap="square" rtlCol="0" anchor="ctr"/>
          <a:lstStyle/>
          <a:p>
            <a:pPr marL="0" indent="0">
              <a:lnSpc>
                <a:spcPct val="115000"/>
              </a:lnSpc>
              <a:buNone/>
            </a:pPr>
            <a:r>
              <a:rPr lang="en-US" sz="1100" dirty="0">
                <a:solidFill>
                  <a:srgbClr val="63767C"/>
                </a:solidFill>
                <a:latin typeface="Arial" panose="020B0604020202020204" pitchFamily="34" charset="0"/>
                <a:ea typeface="Calibri" pitchFamily="34" charset="-122"/>
                <a:cs typeface="Arial" panose="020B0604020202020204" pitchFamily="34" charset="0"/>
              </a:rPr>
              <a:t>A named key worker at the centre to build a consistent secure base and a predictable settling-in routine.</a:t>
            </a:r>
            <a:endParaRPr lang="en-US" sz="1100" dirty="0">
              <a:latin typeface="Arial" panose="020B0604020202020204" pitchFamily="34" charset="0"/>
              <a:cs typeface="Arial" panose="020B0604020202020204" pitchFamily="34" charset="0"/>
            </a:endParaRPr>
          </a:p>
        </p:txBody>
      </p:sp>
      <p:sp>
        <p:nvSpPr>
          <p:cNvPr id="11" name="Shape 8"/>
          <p:cNvSpPr/>
          <p:nvPr/>
        </p:nvSpPr>
        <p:spPr>
          <a:xfrm>
            <a:off x="4298594" y="1463040"/>
            <a:ext cx="3594506" cy="2253996"/>
          </a:xfrm>
          <a:prstGeom prst="roundRect">
            <a:avLst>
              <a:gd name="adj" fmla="val 3651"/>
            </a:avLst>
          </a:prstGeom>
          <a:solidFill>
            <a:srgbClr val="EFF4F2"/>
          </a:solidFill>
          <a:ln/>
        </p:spPr>
        <p:txBody>
          <a:bodyPr/>
          <a:lstStyle/>
          <a:p>
            <a:endParaRPr lang="en-US">
              <a:latin typeface="Arial" panose="020B0604020202020204" pitchFamily="34" charset="0"/>
              <a:cs typeface="Arial" panose="020B0604020202020204" pitchFamily="34" charset="0"/>
            </a:endParaRPr>
          </a:p>
        </p:txBody>
      </p:sp>
      <p:sp>
        <p:nvSpPr>
          <p:cNvPr id="12" name="Shape 9"/>
          <p:cNvSpPr/>
          <p:nvPr/>
        </p:nvSpPr>
        <p:spPr>
          <a:xfrm>
            <a:off x="4527194" y="1626323"/>
            <a:ext cx="548640" cy="548640"/>
          </a:xfrm>
          <a:prstGeom prst="ellipse">
            <a:avLst/>
          </a:prstGeom>
          <a:solidFill>
            <a:srgbClr val="5C9484"/>
          </a:solidFill>
          <a:ln/>
        </p:spPr>
        <p:txBody>
          <a:bodyPr/>
          <a:lstStyle/>
          <a:p>
            <a:endParaRPr lang="en-US">
              <a:latin typeface="Arial" panose="020B0604020202020204" pitchFamily="34" charset="0"/>
              <a:cs typeface="Arial" panose="020B0604020202020204" pitchFamily="34" charset="0"/>
            </a:endParaRPr>
          </a:p>
        </p:txBody>
      </p:sp>
      <p:pic>
        <p:nvPicPr>
          <p:cNvPr id="13" name="Image 1" descr="preencoded.png"/>
          <p:cNvPicPr>
            <a:picLocks noChangeAspect="1"/>
          </p:cNvPicPr>
          <p:nvPr/>
        </p:nvPicPr>
        <p:blipFill>
          <a:blip r:embed="rId4"/>
          <a:stretch>
            <a:fillRect/>
          </a:stretch>
        </p:blipFill>
        <p:spPr>
          <a:xfrm>
            <a:off x="4669841" y="1768969"/>
            <a:ext cx="263347" cy="263347"/>
          </a:xfrm>
          <a:prstGeom prst="rect">
            <a:avLst/>
          </a:prstGeom>
        </p:spPr>
      </p:pic>
      <p:sp>
        <p:nvSpPr>
          <p:cNvPr id="14" name="Text 10"/>
          <p:cNvSpPr/>
          <p:nvPr/>
        </p:nvSpPr>
        <p:spPr>
          <a:xfrm>
            <a:off x="4527194" y="2312123"/>
            <a:ext cx="3137306" cy="502920"/>
          </a:xfrm>
          <a:prstGeom prst="rect">
            <a:avLst/>
          </a:prstGeom>
          <a:noFill/>
          <a:ln/>
        </p:spPr>
        <p:txBody>
          <a:bodyPr wrap="square" rtlCol="0" anchor="ctr"/>
          <a:lstStyle/>
          <a:p>
            <a:pPr marL="0" indent="0">
              <a:buNone/>
            </a:pPr>
            <a:r>
              <a:rPr lang="en-US" sz="1350" b="1" dirty="0">
                <a:solidFill>
                  <a:srgbClr val="27333A"/>
                </a:solidFill>
                <a:latin typeface="Arial" panose="020B0604020202020204" pitchFamily="34" charset="0"/>
                <a:ea typeface="Cambria" pitchFamily="34" charset="-122"/>
                <a:cs typeface="Arial" panose="020B0604020202020204" pitchFamily="34" charset="0"/>
              </a:rPr>
              <a:t>Play-based learning</a:t>
            </a:r>
            <a:endParaRPr lang="en-US" sz="1350" dirty="0">
              <a:latin typeface="Arial" panose="020B0604020202020204" pitchFamily="34" charset="0"/>
              <a:cs typeface="Arial" panose="020B0604020202020204" pitchFamily="34" charset="0"/>
            </a:endParaRPr>
          </a:p>
        </p:txBody>
      </p:sp>
      <p:sp>
        <p:nvSpPr>
          <p:cNvPr id="15" name="Text 11"/>
          <p:cNvSpPr/>
          <p:nvPr/>
        </p:nvSpPr>
        <p:spPr>
          <a:xfrm>
            <a:off x="4527194" y="2769323"/>
            <a:ext cx="3137306" cy="745236"/>
          </a:xfrm>
          <a:prstGeom prst="rect">
            <a:avLst/>
          </a:prstGeom>
          <a:noFill/>
          <a:ln/>
        </p:spPr>
        <p:txBody>
          <a:bodyPr wrap="square" rtlCol="0" anchor="ctr"/>
          <a:lstStyle/>
          <a:p>
            <a:pPr marL="0" indent="0">
              <a:lnSpc>
                <a:spcPct val="115000"/>
              </a:lnSpc>
              <a:buNone/>
            </a:pPr>
            <a:r>
              <a:rPr lang="en-US" sz="1100" dirty="0">
                <a:solidFill>
                  <a:srgbClr val="63767C"/>
                </a:solidFill>
                <a:latin typeface="Arial" panose="020B0604020202020204" pitchFamily="34" charset="0"/>
                <a:ea typeface="Calibri" pitchFamily="34" charset="-122"/>
                <a:cs typeface="Arial" panose="020B0604020202020204" pitchFamily="34" charset="0"/>
              </a:rPr>
              <a:t>Structured, gentle play to build trust and safe exploration, gradually extending Isaac's confidence away from his mother.</a:t>
            </a:r>
            <a:endParaRPr lang="en-US" sz="1100" dirty="0">
              <a:latin typeface="Arial" panose="020B0604020202020204" pitchFamily="34" charset="0"/>
              <a:cs typeface="Arial" panose="020B0604020202020204" pitchFamily="34" charset="0"/>
            </a:endParaRPr>
          </a:p>
        </p:txBody>
      </p:sp>
      <p:sp>
        <p:nvSpPr>
          <p:cNvPr id="16" name="Shape 12"/>
          <p:cNvSpPr/>
          <p:nvPr/>
        </p:nvSpPr>
        <p:spPr>
          <a:xfrm>
            <a:off x="8094269" y="1463040"/>
            <a:ext cx="3594506" cy="2253996"/>
          </a:xfrm>
          <a:prstGeom prst="roundRect">
            <a:avLst>
              <a:gd name="adj" fmla="val 3651"/>
            </a:avLst>
          </a:prstGeom>
          <a:solidFill>
            <a:srgbClr val="EFF4F2"/>
          </a:solidFill>
          <a:ln/>
        </p:spPr>
        <p:txBody>
          <a:bodyPr/>
          <a:lstStyle/>
          <a:p>
            <a:endParaRPr lang="en-US">
              <a:latin typeface="Arial" panose="020B0604020202020204" pitchFamily="34" charset="0"/>
              <a:cs typeface="Arial" panose="020B0604020202020204" pitchFamily="34" charset="0"/>
            </a:endParaRPr>
          </a:p>
        </p:txBody>
      </p:sp>
      <p:sp>
        <p:nvSpPr>
          <p:cNvPr id="17" name="Shape 13"/>
          <p:cNvSpPr/>
          <p:nvPr/>
        </p:nvSpPr>
        <p:spPr>
          <a:xfrm>
            <a:off x="8322869" y="1626323"/>
            <a:ext cx="548640" cy="548640"/>
          </a:xfrm>
          <a:prstGeom prst="ellipse">
            <a:avLst/>
          </a:prstGeom>
          <a:solidFill>
            <a:srgbClr val="3F6E7A"/>
          </a:solidFill>
          <a:ln/>
        </p:spPr>
        <p:txBody>
          <a:bodyPr/>
          <a:lstStyle/>
          <a:p>
            <a:endParaRPr lang="en-US">
              <a:latin typeface="Arial" panose="020B0604020202020204" pitchFamily="34" charset="0"/>
              <a:cs typeface="Arial" panose="020B0604020202020204" pitchFamily="34" charset="0"/>
            </a:endParaRPr>
          </a:p>
        </p:txBody>
      </p:sp>
      <p:pic>
        <p:nvPicPr>
          <p:cNvPr id="18" name="Image 2" descr="preencoded.png"/>
          <p:cNvPicPr>
            <a:picLocks noChangeAspect="1"/>
          </p:cNvPicPr>
          <p:nvPr/>
        </p:nvPicPr>
        <p:blipFill>
          <a:blip r:embed="rId5"/>
          <a:stretch>
            <a:fillRect/>
          </a:stretch>
        </p:blipFill>
        <p:spPr>
          <a:xfrm>
            <a:off x="8465515" y="1768969"/>
            <a:ext cx="263347" cy="263347"/>
          </a:xfrm>
          <a:prstGeom prst="rect">
            <a:avLst/>
          </a:prstGeom>
        </p:spPr>
      </p:pic>
      <p:sp>
        <p:nvSpPr>
          <p:cNvPr id="19" name="Text 14"/>
          <p:cNvSpPr/>
          <p:nvPr/>
        </p:nvSpPr>
        <p:spPr>
          <a:xfrm>
            <a:off x="8322869" y="2312123"/>
            <a:ext cx="3137306" cy="502920"/>
          </a:xfrm>
          <a:prstGeom prst="rect">
            <a:avLst/>
          </a:prstGeom>
          <a:noFill/>
          <a:ln/>
        </p:spPr>
        <p:txBody>
          <a:bodyPr wrap="square" rtlCol="0" anchor="ctr"/>
          <a:lstStyle/>
          <a:p>
            <a:pPr marL="0" indent="0">
              <a:buNone/>
            </a:pPr>
            <a:r>
              <a:rPr lang="en-US" sz="1350" b="1" dirty="0">
                <a:solidFill>
                  <a:srgbClr val="27333A"/>
                </a:solidFill>
                <a:latin typeface="Arial" panose="020B0604020202020204" pitchFamily="34" charset="0"/>
                <a:ea typeface="Cambria" pitchFamily="34" charset="-122"/>
                <a:cs typeface="Arial" panose="020B0604020202020204" pitchFamily="34" charset="0"/>
              </a:rPr>
              <a:t>Language-rich environment</a:t>
            </a:r>
            <a:endParaRPr lang="en-US" sz="1350" dirty="0">
              <a:latin typeface="Arial" panose="020B0604020202020204" pitchFamily="34" charset="0"/>
              <a:cs typeface="Arial" panose="020B0604020202020204" pitchFamily="34" charset="0"/>
            </a:endParaRPr>
          </a:p>
        </p:txBody>
      </p:sp>
      <p:sp>
        <p:nvSpPr>
          <p:cNvPr id="20" name="Text 15"/>
          <p:cNvSpPr/>
          <p:nvPr/>
        </p:nvSpPr>
        <p:spPr>
          <a:xfrm>
            <a:off x="8322869" y="2769323"/>
            <a:ext cx="3137306" cy="745236"/>
          </a:xfrm>
          <a:prstGeom prst="rect">
            <a:avLst/>
          </a:prstGeom>
          <a:noFill/>
          <a:ln/>
        </p:spPr>
        <p:txBody>
          <a:bodyPr wrap="square" rtlCol="0" anchor="ctr"/>
          <a:lstStyle/>
          <a:p>
            <a:pPr marL="0" indent="0">
              <a:lnSpc>
                <a:spcPct val="115000"/>
              </a:lnSpc>
              <a:buNone/>
            </a:pPr>
            <a:r>
              <a:rPr lang="en-US" sz="1100" dirty="0">
                <a:solidFill>
                  <a:srgbClr val="63767C"/>
                </a:solidFill>
                <a:latin typeface="Arial" panose="020B0604020202020204" pitchFamily="34" charset="0"/>
                <a:ea typeface="Calibri" pitchFamily="34" charset="-122"/>
                <a:cs typeface="Arial" panose="020B0604020202020204" pitchFamily="34" charset="0"/>
              </a:rPr>
              <a:t>Small-group interaction, story time and responsive adult talk to target his language delay directly.</a:t>
            </a:r>
            <a:endParaRPr lang="en-US" sz="1100" dirty="0">
              <a:latin typeface="Arial" panose="020B0604020202020204" pitchFamily="34" charset="0"/>
              <a:cs typeface="Arial" panose="020B0604020202020204" pitchFamily="34" charset="0"/>
            </a:endParaRPr>
          </a:p>
        </p:txBody>
      </p:sp>
      <p:sp>
        <p:nvSpPr>
          <p:cNvPr id="21" name="Shape 16"/>
          <p:cNvSpPr/>
          <p:nvPr/>
        </p:nvSpPr>
        <p:spPr>
          <a:xfrm>
            <a:off x="503225" y="3801482"/>
            <a:ext cx="3594506" cy="2253996"/>
          </a:xfrm>
          <a:prstGeom prst="roundRect">
            <a:avLst>
              <a:gd name="adj" fmla="val 3651"/>
            </a:avLst>
          </a:prstGeom>
          <a:solidFill>
            <a:srgbClr val="EFF4F2"/>
          </a:solidFill>
          <a:ln/>
        </p:spPr>
        <p:txBody>
          <a:bodyPr/>
          <a:lstStyle/>
          <a:p>
            <a:endParaRPr lang="en-US">
              <a:latin typeface="Arial" panose="020B0604020202020204" pitchFamily="34" charset="0"/>
              <a:cs typeface="Arial" panose="020B0604020202020204" pitchFamily="34" charset="0"/>
            </a:endParaRPr>
          </a:p>
        </p:txBody>
      </p:sp>
      <p:sp>
        <p:nvSpPr>
          <p:cNvPr id="22" name="Shape 17"/>
          <p:cNvSpPr/>
          <p:nvPr/>
        </p:nvSpPr>
        <p:spPr>
          <a:xfrm>
            <a:off x="731520" y="4081487"/>
            <a:ext cx="548640" cy="548640"/>
          </a:xfrm>
          <a:prstGeom prst="ellipse">
            <a:avLst/>
          </a:prstGeom>
          <a:solidFill>
            <a:srgbClr val="5C9484"/>
          </a:solidFill>
          <a:ln/>
        </p:spPr>
        <p:txBody>
          <a:bodyPr/>
          <a:lstStyle/>
          <a:p>
            <a:endParaRPr lang="en-US">
              <a:latin typeface="Arial" panose="020B0604020202020204" pitchFamily="34" charset="0"/>
              <a:cs typeface="Arial" panose="020B0604020202020204" pitchFamily="34" charset="0"/>
            </a:endParaRPr>
          </a:p>
        </p:txBody>
      </p:sp>
      <p:pic>
        <p:nvPicPr>
          <p:cNvPr id="23" name="Image 3" descr="preencoded.png"/>
          <p:cNvPicPr>
            <a:picLocks noChangeAspect="1"/>
          </p:cNvPicPr>
          <p:nvPr/>
        </p:nvPicPr>
        <p:blipFill>
          <a:blip r:embed="rId6"/>
          <a:stretch>
            <a:fillRect/>
          </a:stretch>
        </p:blipFill>
        <p:spPr>
          <a:xfrm>
            <a:off x="874166" y="4224133"/>
            <a:ext cx="263347" cy="263347"/>
          </a:xfrm>
          <a:prstGeom prst="rect">
            <a:avLst/>
          </a:prstGeom>
        </p:spPr>
      </p:pic>
      <p:sp>
        <p:nvSpPr>
          <p:cNvPr id="24" name="Text 18"/>
          <p:cNvSpPr/>
          <p:nvPr/>
        </p:nvSpPr>
        <p:spPr>
          <a:xfrm>
            <a:off x="731520" y="4767287"/>
            <a:ext cx="3137306" cy="502920"/>
          </a:xfrm>
          <a:prstGeom prst="rect">
            <a:avLst/>
          </a:prstGeom>
          <a:noFill/>
          <a:ln/>
        </p:spPr>
        <p:txBody>
          <a:bodyPr wrap="square" rtlCol="0" anchor="ctr"/>
          <a:lstStyle/>
          <a:p>
            <a:pPr marL="0" indent="0">
              <a:buNone/>
            </a:pPr>
            <a:r>
              <a:rPr lang="en-US" sz="1350" b="1" dirty="0">
                <a:solidFill>
                  <a:srgbClr val="27333A"/>
                </a:solidFill>
                <a:latin typeface="Arial" panose="020B0604020202020204" pitchFamily="34" charset="0"/>
                <a:ea typeface="Cambria" pitchFamily="34" charset="-122"/>
                <a:cs typeface="Arial" panose="020B0604020202020204" pitchFamily="34" charset="0"/>
              </a:rPr>
              <a:t>Parental support &amp; modelling</a:t>
            </a:r>
            <a:endParaRPr lang="en-US" sz="1350" dirty="0">
              <a:latin typeface="Arial" panose="020B0604020202020204" pitchFamily="34" charset="0"/>
              <a:cs typeface="Arial" panose="020B0604020202020204" pitchFamily="34" charset="0"/>
            </a:endParaRPr>
          </a:p>
        </p:txBody>
      </p:sp>
      <p:sp>
        <p:nvSpPr>
          <p:cNvPr id="25" name="Text 19"/>
          <p:cNvSpPr/>
          <p:nvPr/>
        </p:nvSpPr>
        <p:spPr>
          <a:xfrm>
            <a:off x="731520" y="5224487"/>
            <a:ext cx="3137306" cy="745236"/>
          </a:xfrm>
          <a:prstGeom prst="rect">
            <a:avLst/>
          </a:prstGeom>
          <a:noFill/>
          <a:ln/>
        </p:spPr>
        <p:txBody>
          <a:bodyPr wrap="square" rtlCol="0" anchor="ctr"/>
          <a:lstStyle/>
          <a:p>
            <a:pPr marL="0" indent="0">
              <a:lnSpc>
                <a:spcPct val="115000"/>
              </a:lnSpc>
              <a:buNone/>
            </a:pPr>
            <a:r>
              <a:rPr lang="en-US" sz="1100" dirty="0">
                <a:solidFill>
                  <a:srgbClr val="63767C"/>
                </a:solidFill>
                <a:latin typeface="Arial" panose="020B0604020202020204" pitchFamily="34" charset="0"/>
                <a:ea typeface="Calibri" pitchFamily="34" charset="-122"/>
                <a:cs typeface="Arial" panose="020B0604020202020204" pitchFamily="34" charset="0"/>
              </a:rPr>
              <a:t>Referral for mum's mental health support; modelling responsive interaction; peer groups to reduce her isolation.</a:t>
            </a:r>
            <a:endParaRPr lang="en-US" sz="1100" dirty="0">
              <a:latin typeface="Arial" panose="020B0604020202020204" pitchFamily="34" charset="0"/>
              <a:cs typeface="Arial" panose="020B0604020202020204" pitchFamily="34" charset="0"/>
            </a:endParaRPr>
          </a:p>
        </p:txBody>
      </p:sp>
      <p:sp>
        <p:nvSpPr>
          <p:cNvPr id="26" name="Shape 20"/>
          <p:cNvSpPr/>
          <p:nvPr/>
        </p:nvSpPr>
        <p:spPr>
          <a:xfrm>
            <a:off x="4298594" y="3790188"/>
            <a:ext cx="3594506" cy="2253996"/>
          </a:xfrm>
          <a:prstGeom prst="roundRect">
            <a:avLst>
              <a:gd name="adj" fmla="val 3651"/>
            </a:avLst>
          </a:prstGeom>
          <a:solidFill>
            <a:srgbClr val="EFF4F2"/>
          </a:solidFill>
          <a:ln/>
        </p:spPr>
        <p:txBody>
          <a:bodyPr/>
          <a:lstStyle/>
          <a:p>
            <a:endParaRPr lang="en-US">
              <a:latin typeface="Arial" panose="020B0604020202020204" pitchFamily="34" charset="0"/>
              <a:cs typeface="Arial" panose="020B0604020202020204" pitchFamily="34" charset="0"/>
            </a:endParaRPr>
          </a:p>
        </p:txBody>
      </p:sp>
      <p:sp>
        <p:nvSpPr>
          <p:cNvPr id="27" name="Shape 21"/>
          <p:cNvSpPr/>
          <p:nvPr/>
        </p:nvSpPr>
        <p:spPr>
          <a:xfrm>
            <a:off x="4527194" y="4081487"/>
            <a:ext cx="548640" cy="548640"/>
          </a:xfrm>
          <a:prstGeom prst="ellipse">
            <a:avLst/>
          </a:prstGeom>
          <a:solidFill>
            <a:srgbClr val="3F6E7A"/>
          </a:solidFill>
          <a:ln/>
        </p:spPr>
        <p:txBody>
          <a:bodyPr/>
          <a:lstStyle/>
          <a:p>
            <a:endParaRPr lang="en-US">
              <a:latin typeface="Arial" panose="020B0604020202020204" pitchFamily="34" charset="0"/>
              <a:cs typeface="Arial" panose="020B0604020202020204" pitchFamily="34" charset="0"/>
            </a:endParaRPr>
          </a:p>
        </p:txBody>
      </p:sp>
      <p:pic>
        <p:nvPicPr>
          <p:cNvPr id="28" name="Image 4" descr="preencoded.png"/>
          <p:cNvPicPr>
            <a:picLocks noChangeAspect="1"/>
          </p:cNvPicPr>
          <p:nvPr/>
        </p:nvPicPr>
        <p:blipFill>
          <a:blip r:embed="rId7"/>
          <a:stretch>
            <a:fillRect/>
          </a:stretch>
        </p:blipFill>
        <p:spPr>
          <a:xfrm>
            <a:off x="4669841" y="4224133"/>
            <a:ext cx="263347" cy="263347"/>
          </a:xfrm>
          <a:prstGeom prst="rect">
            <a:avLst/>
          </a:prstGeom>
        </p:spPr>
      </p:pic>
      <p:sp>
        <p:nvSpPr>
          <p:cNvPr id="29" name="Text 22"/>
          <p:cNvSpPr/>
          <p:nvPr/>
        </p:nvSpPr>
        <p:spPr>
          <a:xfrm>
            <a:off x="4527194" y="4767287"/>
            <a:ext cx="3137306" cy="502920"/>
          </a:xfrm>
          <a:prstGeom prst="rect">
            <a:avLst/>
          </a:prstGeom>
          <a:noFill/>
          <a:ln/>
        </p:spPr>
        <p:txBody>
          <a:bodyPr wrap="square" rtlCol="0" anchor="ctr"/>
          <a:lstStyle/>
          <a:p>
            <a:pPr marL="0" indent="0">
              <a:buNone/>
            </a:pPr>
            <a:r>
              <a:rPr lang="en-US" sz="1350" b="1" dirty="0">
                <a:solidFill>
                  <a:srgbClr val="27333A"/>
                </a:solidFill>
                <a:latin typeface="Arial" panose="020B0604020202020204" pitchFamily="34" charset="0"/>
                <a:ea typeface="Cambria" pitchFamily="34" charset="-122"/>
                <a:cs typeface="Arial" panose="020B0604020202020204" pitchFamily="34" charset="0"/>
              </a:rPr>
              <a:t>Multi-agency collaboration</a:t>
            </a:r>
            <a:endParaRPr lang="en-US" sz="1350" dirty="0">
              <a:latin typeface="Arial" panose="020B0604020202020204" pitchFamily="34" charset="0"/>
              <a:cs typeface="Arial" panose="020B0604020202020204" pitchFamily="34" charset="0"/>
            </a:endParaRPr>
          </a:p>
        </p:txBody>
      </p:sp>
      <p:sp>
        <p:nvSpPr>
          <p:cNvPr id="30" name="Text 23"/>
          <p:cNvSpPr/>
          <p:nvPr/>
        </p:nvSpPr>
        <p:spPr>
          <a:xfrm>
            <a:off x="4527194" y="5224487"/>
            <a:ext cx="3137306" cy="745236"/>
          </a:xfrm>
          <a:prstGeom prst="rect">
            <a:avLst/>
          </a:prstGeom>
          <a:noFill/>
          <a:ln/>
        </p:spPr>
        <p:txBody>
          <a:bodyPr wrap="square" rtlCol="0" anchor="ctr"/>
          <a:lstStyle/>
          <a:p>
            <a:pPr marL="0" indent="0">
              <a:lnSpc>
                <a:spcPct val="115000"/>
              </a:lnSpc>
              <a:buNone/>
            </a:pPr>
            <a:r>
              <a:rPr lang="en-US" sz="1100" dirty="0">
                <a:solidFill>
                  <a:srgbClr val="63767C"/>
                </a:solidFill>
                <a:latin typeface="Arial" panose="020B0604020202020204" pitchFamily="34" charset="0"/>
                <a:ea typeface="Calibri" pitchFamily="34" charset="-122"/>
                <a:cs typeface="Arial" panose="020B0604020202020204" pitchFamily="34" charset="0"/>
              </a:rPr>
              <a:t>Health visitor, GP, speech and language therapy and family support worker working to one shared plan.</a:t>
            </a:r>
            <a:endParaRPr lang="en-US" sz="1100" dirty="0">
              <a:latin typeface="Arial" panose="020B0604020202020204" pitchFamily="34" charset="0"/>
              <a:cs typeface="Arial" panose="020B0604020202020204" pitchFamily="34" charset="0"/>
            </a:endParaRPr>
          </a:p>
        </p:txBody>
      </p:sp>
      <p:sp>
        <p:nvSpPr>
          <p:cNvPr id="31" name="Shape 24"/>
          <p:cNvSpPr/>
          <p:nvPr/>
        </p:nvSpPr>
        <p:spPr>
          <a:xfrm>
            <a:off x="8094269" y="3790188"/>
            <a:ext cx="3594506" cy="2253996"/>
          </a:xfrm>
          <a:prstGeom prst="roundRect">
            <a:avLst>
              <a:gd name="adj" fmla="val 3651"/>
            </a:avLst>
          </a:prstGeom>
          <a:solidFill>
            <a:srgbClr val="EFF4F2"/>
          </a:solidFill>
          <a:ln/>
        </p:spPr>
        <p:txBody>
          <a:bodyPr/>
          <a:lstStyle/>
          <a:p>
            <a:endParaRPr lang="en-US">
              <a:latin typeface="Arial" panose="020B0604020202020204" pitchFamily="34" charset="0"/>
              <a:cs typeface="Arial" panose="020B0604020202020204" pitchFamily="34" charset="0"/>
            </a:endParaRPr>
          </a:p>
        </p:txBody>
      </p:sp>
      <p:sp>
        <p:nvSpPr>
          <p:cNvPr id="32" name="Shape 25"/>
          <p:cNvSpPr/>
          <p:nvPr/>
        </p:nvSpPr>
        <p:spPr>
          <a:xfrm>
            <a:off x="8322869" y="4081487"/>
            <a:ext cx="548640" cy="548640"/>
          </a:xfrm>
          <a:prstGeom prst="ellipse">
            <a:avLst/>
          </a:prstGeom>
          <a:solidFill>
            <a:srgbClr val="5C9484"/>
          </a:solidFill>
          <a:ln/>
        </p:spPr>
        <p:txBody>
          <a:bodyPr/>
          <a:lstStyle/>
          <a:p>
            <a:endParaRPr lang="en-US">
              <a:latin typeface="Arial" panose="020B0604020202020204" pitchFamily="34" charset="0"/>
              <a:cs typeface="Arial" panose="020B0604020202020204" pitchFamily="34" charset="0"/>
            </a:endParaRPr>
          </a:p>
        </p:txBody>
      </p:sp>
      <p:pic>
        <p:nvPicPr>
          <p:cNvPr id="33" name="Image 5" descr="preencoded.png"/>
          <p:cNvPicPr>
            <a:picLocks noChangeAspect="1"/>
          </p:cNvPicPr>
          <p:nvPr/>
        </p:nvPicPr>
        <p:blipFill>
          <a:blip r:embed="rId8"/>
          <a:stretch>
            <a:fillRect/>
          </a:stretch>
        </p:blipFill>
        <p:spPr>
          <a:xfrm>
            <a:off x="8465515" y="4224133"/>
            <a:ext cx="263347" cy="263347"/>
          </a:xfrm>
          <a:prstGeom prst="rect">
            <a:avLst/>
          </a:prstGeom>
        </p:spPr>
      </p:pic>
      <p:sp>
        <p:nvSpPr>
          <p:cNvPr id="34" name="Text 26"/>
          <p:cNvSpPr/>
          <p:nvPr/>
        </p:nvSpPr>
        <p:spPr>
          <a:xfrm>
            <a:off x="8322869" y="4767287"/>
            <a:ext cx="3137306" cy="502920"/>
          </a:xfrm>
          <a:prstGeom prst="rect">
            <a:avLst/>
          </a:prstGeom>
          <a:noFill/>
          <a:ln/>
        </p:spPr>
        <p:txBody>
          <a:bodyPr wrap="square" rtlCol="0" anchor="ctr"/>
          <a:lstStyle/>
          <a:p>
            <a:pPr marL="0" indent="0">
              <a:buNone/>
            </a:pPr>
            <a:r>
              <a:rPr lang="en-US" sz="1350" b="1" dirty="0">
                <a:solidFill>
                  <a:srgbClr val="27333A"/>
                </a:solidFill>
                <a:latin typeface="Arial" panose="020B0604020202020204" pitchFamily="34" charset="0"/>
                <a:ea typeface="Cambria" pitchFamily="34" charset="-122"/>
                <a:cs typeface="Arial" panose="020B0604020202020204" pitchFamily="34" charset="0"/>
              </a:rPr>
              <a:t>Emotional regulation strategies</a:t>
            </a:r>
            <a:endParaRPr lang="en-US" sz="1350" dirty="0">
              <a:latin typeface="Arial" panose="020B0604020202020204" pitchFamily="34" charset="0"/>
              <a:cs typeface="Arial" panose="020B0604020202020204" pitchFamily="34" charset="0"/>
            </a:endParaRPr>
          </a:p>
        </p:txBody>
      </p:sp>
      <p:sp>
        <p:nvSpPr>
          <p:cNvPr id="35" name="Text 27"/>
          <p:cNvSpPr/>
          <p:nvPr/>
        </p:nvSpPr>
        <p:spPr>
          <a:xfrm>
            <a:off x="8322869" y="5224487"/>
            <a:ext cx="3137306" cy="745236"/>
          </a:xfrm>
          <a:prstGeom prst="rect">
            <a:avLst/>
          </a:prstGeom>
          <a:noFill/>
          <a:ln/>
        </p:spPr>
        <p:txBody>
          <a:bodyPr wrap="square" rtlCol="0" anchor="ctr"/>
          <a:lstStyle/>
          <a:p>
            <a:pPr marL="0" indent="0">
              <a:lnSpc>
                <a:spcPct val="115000"/>
              </a:lnSpc>
              <a:buNone/>
            </a:pPr>
            <a:r>
              <a:rPr lang="en-US" sz="1100" dirty="0">
                <a:solidFill>
                  <a:srgbClr val="63767C"/>
                </a:solidFill>
                <a:latin typeface="Arial" panose="020B0604020202020204" pitchFamily="34" charset="0"/>
                <a:ea typeface="Calibri" pitchFamily="34" charset="-122"/>
                <a:cs typeface="Arial" panose="020B0604020202020204" pitchFamily="34" charset="0"/>
              </a:rPr>
              <a:t>Visual routines, transition objects and a calm space to help Isaac manage separation and big feelings.</a:t>
            </a:r>
            <a:endParaRPr lang="en-US" sz="1100" dirty="0">
              <a:latin typeface="Arial" panose="020B0604020202020204" pitchFamily="34" charset="0"/>
              <a:cs typeface="Arial" panose="020B0604020202020204" pitchFamily="34" charset="0"/>
            </a:endParaRPr>
          </a:p>
        </p:txBody>
      </p:sp>
      <p:pic>
        <p:nvPicPr>
          <p:cNvPr id="37" name="Picture 36">
            <a:extLst>
              <a:ext uri="{FF2B5EF4-FFF2-40B4-BE49-F238E27FC236}">
                <a16:creationId xmlns:a16="http://schemas.microsoft.com/office/drawing/2014/main" id="{A7D0192C-8649-D817-26D6-3F0F8A89656A}"/>
              </a:ext>
            </a:extLst>
          </p:cNvPr>
          <p:cNvPicPr>
            <a:picLocks noChangeAspect="1"/>
          </p:cNvPicPr>
          <p:nvPr/>
        </p:nvPicPr>
        <p:blipFill>
          <a:blip r:embed="rId9"/>
          <a:stretch>
            <a:fillRect/>
          </a:stretch>
        </p:blipFill>
        <p:spPr>
          <a:xfrm>
            <a:off x="-37070" y="6055478"/>
            <a:ext cx="12266139" cy="848241"/>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EFF4F2"/>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D98E5D"/>
                </a:solidFill>
                <a:latin typeface="Arial" panose="020B0604020202020204" pitchFamily="34" charset="0"/>
                <a:ea typeface="Calibri" pitchFamily="34" charset="-122"/>
                <a:cs typeface="Arial" panose="020B0604020202020204" pitchFamily="34" charset="0"/>
              </a:rPr>
              <a:t>CRITICAL EVALUATION</a:t>
            </a:r>
            <a:endParaRPr lang="en-US" sz="1300" dirty="0">
              <a:latin typeface="Arial" panose="020B0604020202020204" pitchFamily="34" charset="0"/>
              <a:cs typeface="Arial" panose="020B0604020202020204" pitchFamily="34" charset="0"/>
            </a:endParaRPr>
          </a:p>
        </p:txBody>
      </p:sp>
      <p:sp>
        <p:nvSpPr>
          <p:cNvPr id="3" name="Text 1"/>
          <p:cNvSpPr/>
          <p:nvPr/>
        </p:nvSpPr>
        <p:spPr>
          <a:xfrm>
            <a:off x="548640" y="658368"/>
            <a:ext cx="10789920" cy="731520"/>
          </a:xfrm>
          <a:prstGeom prst="rect">
            <a:avLst/>
          </a:prstGeom>
          <a:noFill/>
          <a:ln/>
        </p:spPr>
        <p:txBody>
          <a:bodyPr wrap="square" rtlCol="0" anchor="ctr"/>
          <a:lstStyle/>
          <a:p>
            <a:pPr marL="0" indent="0">
              <a:buNone/>
            </a:pPr>
            <a:r>
              <a:rPr lang="en-US" sz="3000" b="1" dirty="0">
                <a:solidFill>
                  <a:srgbClr val="27333A"/>
                </a:solidFill>
                <a:latin typeface="Arial" panose="020B0604020202020204" pitchFamily="34" charset="0"/>
                <a:ea typeface="Cambria" pitchFamily="34" charset="-122"/>
                <a:cs typeface="Arial" panose="020B0604020202020204" pitchFamily="34" charset="0"/>
              </a:rPr>
              <a:t>Strengths, Limitations &amp; Context</a:t>
            </a:r>
            <a:endParaRPr lang="en-US" sz="3000" dirty="0">
              <a:latin typeface="Arial" panose="020B0604020202020204" pitchFamily="34" charset="0"/>
              <a:cs typeface="Arial" panose="020B0604020202020204" pitchFamily="34" charset="0"/>
            </a:endParaRPr>
          </a:p>
        </p:txBody>
      </p:sp>
      <p:sp>
        <p:nvSpPr>
          <p:cNvPr id="5" name="Text 3"/>
          <p:cNvSpPr/>
          <p:nvPr/>
        </p:nvSpPr>
        <p:spPr>
          <a:xfrm>
            <a:off x="11551615" y="6400800"/>
            <a:ext cx="365760" cy="274320"/>
          </a:xfrm>
          <a:prstGeom prst="rect">
            <a:avLst/>
          </a:prstGeom>
          <a:noFill/>
          <a:ln/>
        </p:spPr>
        <p:txBody>
          <a:bodyPr wrap="square" rtlCol="0" anchor="ctr"/>
          <a:lstStyle/>
          <a:p>
            <a:pPr marL="0" indent="0" algn="r">
              <a:buNone/>
            </a:pPr>
            <a:r>
              <a:rPr lang="en-US" sz="1000" dirty="0">
                <a:solidFill>
                  <a:srgbClr val="63767C"/>
                </a:solidFill>
                <a:latin typeface="Arial" panose="020B0604020202020204" pitchFamily="34" charset="0"/>
                <a:cs typeface="Arial" panose="020B0604020202020204" pitchFamily="34" charset="0"/>
              </a:rPr>
              <a:t>10</a:t>
            </a:r>
            <a:endParaRPr lang="en-US" sz="1000" dirty="0">
              <a:latin typeface="Arial" panose="020B0604020202020204" pitchFamily="34" charset="0"/>
              <a:cs typeface="Arial" panose="020B0604020202020204" pitchFamily="34" charset="0"/>
            </a:endParaRPr>
          </a:p>
        </p:txBody>
      </p:sp>
      <p:sp>
        <p:nvSpPr>
          <p:cNvPr id="6" name="Shape 4"/>
          <p:cNvSpPr/>
          <p:nvPr/>
        </p:nvSpPr>
        <p:spPr>
          <a:xfrm>
            <a:off x="502920" y="1463040"/>
            <a:ext cx="3567074" cy="4088674"/>
          </a:xfrm>
          <a:prstGeom prst="roundRect">
            <a:avLst>
              <a:gd name="adj" fmla="val 2289"/>
            </a:avLst>
          </a:prstGeom>
          <a:solidFill>
            <a:srgbClr val="FFFFFF"/>
          </a:solidFill>
          <a:ln/>
          <a:effectLst>
            <a:outerShdw blurRad="101600" dist="25400" dir="5400000" algn="bl" rotWithShape="0">
              <a:srgbClr val="000000">
                <a:alpha val="10000"/>
              </a:srgbClr>
            </a:outerShdw>
          </a:effectLst>
        </p:spPr>
        <p:txBody>
          <a:bodyPr/>
          <a:lstStyle/>
          <a:p>
            <a:endParaRPr lang="en-US">
              <a:latin typeface="Arial" panose="020B0604020202020204" pitchFamily="34" charset="0"/>
              <a:cs typeface="Arial" panose="020B0604020202020204" pitchFamily="34" charset="0"/>
            </a:endParaRPr>
          </a:p>
        </p:txBody>
      </p:sp>
      <p:sp>
        <p:nvSpPr>
          <p:cNvPr id="7" name="Shape 5"/>
          <p:cNvSpPr/>
          <p:nvPr/>
        </p:nvSpPr>
        <p:spPr>
          <a:xfrm>
            <a:off x="731520" y="1691640"/>
            <a:ext cx="548640" cy="548640"/>
          </a:xfrm>
          <a:prstGeom prst="ellipse">
            <a:avLst/>
          </a:prstGeom>
          <a:solidFill>
            <a:srgbClr val="3F6E7A"/>
          </a:solidFill>
          <a:ln/>
        </p:spPr>
        <p:txBody>
          <a:bodyPr/>
          <a:lstStyle/>
          <a:p>
            <a:endParaRPr lang="en-US">
              <a:latin typeface="Arial" panose="020B0604020202020204" pitchFamily="34" charset="0"/>
              <a:cs typeface="Arial" panose="020B0604020202020204" pitchFamily="34" charset="0"/>
            </a:endParaRPr>
          </a:p>
        </p:txBody>
      </p:sp>
      <p:pic>
        <p:nvPicPr>
          <p:cNvPr id="8" name="Image 0" descr="preencoded.png"/>
          <p:cNvPicPr>
            <a:picLocks noChangeAspect="1"/>
          </p:cNvPicPr>
          <p:nvPr/>
        </p:nvPicPr>
        <p:blipFill>
          <a:blip r:embed="rId3"/>
          <a:stretch>
            <a:fillRect/>
          </a:stretch>
        </p:blipFill>
        <p:spPr>
          <a:xfrm>
            <a:off x="874166" y="1834286"/>
            <a:ext cx="263347" cy="263347"/>
          </a:xfrm>
          <a:prstGeom prst="rect">
            <a:avLst/>
          </a:prstGeom>
        </p:spPr>
      </p:pic>
      <p:sp>
        <p:nvSpPr>
          <p:cNvPr id="9" name="Text 6"/>
          <p:cNvSpPr/>
          <p:nvPr/>
        </p:nvSpPr>
        <p:spPr>
          <a:xfrm>
            <a:off x="731520" y="2377440"/>
            <a:ext cx="3137306" cy="411480"/>
          </a:xfrm>
          <a:prstGeom prst="rect">
            <a:avLst/>
          </a:prstGeom>
          <a:noFill/>
          <a:ln/>
        </p:spPr>
        <p:txBody>
          <a:bodyPr wrap="square" rtlCol="0" anchor="ctr"/>
          <a:lstStyle/>
          <a:p>
            <a:pPr marL="0" indent="0">
              <a:buNone/>
            </a:pPr>
            <a:r>
              <a:rPr lang="en-US" sz="1600" b="1" dirty="0">
                <a:solidFill>
                  <a:srgbClr val="27333A"/>
                </a:solidFill>
                <a:latin typeface="Arial" panose="020B0604020202020204" pitchFamily="34" charset="0"/>
                <a:ea typeface="Cambria" pitchFamily="34" charset="-122"/>
                <a:cs typeface="Arial" panose="020B0604020202020204" pitchFamily="34" charset="0"/>
              </a:rPr>
              <a:t>Strengths</a:t>
            </a:r>
            <a:endParaRPr lang="en-US" sz="1600" dirty="0">
              <a:latin typeface="Arial" panose="020B0604020202020204" pitchFamily="34" charset="0"/>
              <a:cs typeface="Arial" panose="020B0604020202020204" pitchFamily="34" charset="0"/>
            </a:endParaRPr>
          </a:p>
        </p:txBody>
      </p:sp>
      <p:sp>
        <p:nvSpPr>
          <p:cNvPr id="10" name="Text 7"/>
          <p:cNvSpPr/>
          <p:nvPr/>
        </p:nvSpPr>
        <p:spPr>
          <a:xfrm>
            <a:off x="731520" y="2834640"/>
            <a:ext cx="3137306" cy="3200400"/>
          </a:xfrm>
          <a:prstGeom prst="rect">
            <a:avLst/>
          </a:prstGeom>
          <a:noFill/>
          <a:ln/>
        </p:spPr>
        <p:txBody>
          <a:bodyPr wrap="square" rtlCol="0" anchor="ctr"/>
          <a:lstStyle/>
          <a:p>
            <a:pPr marL="342900" indent="-342900">
              <a:lnSpc>
                <a:spcPct val="112000"/>
              </a:lnSpc>
              <a:spcAft>
                <a:spcPts val="700"/>
              </a:spcAft>
              <a:buSzPct val="100000"/>
              <a:buChar char="•"/>
            </a:pPr>
            <a:r>
              <a:rPr lang="en-US" sz="1080" dirty="0">
                <a:solidFill>
                  <a:srgbClr val="63767C"/>
                </a:solidFill>
                <a:latin typeface="Arial" panose="020B0604020202020204" pitchFamily="34" charset="0"/>
                <a:ea typeface="Calibri" pitchFamily="34" charset="-122"/>
                <a:cs typeface="Arial" panose="020B0604020202020204" pitchFamily="34" charset="0"/>
              </a:rPr>
              <a:t>Highlights the real importance of early relationships in shaping development (Bowlby, 1969).</a:t>
            </a:r>
            <a:endParaRPr lang="en-US" sz="1080" dirty="0">
              <a:latin typeface="Arial" panose="020B0604020202020204" pitchFamily="34" charset="0"/>
              <a:cs typeface="Arial" panose="020B0604020202020204" pitchFamily="34" charset="0"/>
            </a:endParaRPr>
          </a:p>
          <a:p>
            <a:pPr marL="342900" indent="-342900">
              <a:lnSpc>
                <a:spcPct val="112000"/>
              </a:lnSpc>
              <a:spcAft>
                <a:spcPts val="700"/>
              </a:spcAft>
              <a:buSzPct val="100000"/>
              <a:buChar char="•"/>
            </a:pPr>
            <a:r>
              <a:rPr lang="en-US" sz="1080" dirty="0">
                <a:solidFill>
                  <a:srgbClr val="63767C"/>
                </a:solidFill>
                <a:latin typeface="Arial" panose="020B0604020202020204" pitchFamily="34" charset="0"/>
                <a:ea typeface="Calibri" pitchFamily="34" charset="-122"/>
                <a:cs typeface="Arial" panose="020B0604020202020204" pitchFamily="34" charset="0"/>
              </a:rPr>
              <a:t>Underpins the widely-used key person approach in UK early years practice (DfE, 2024).</a:t>
            </a:r>
            <a:endParaRPr lang="en-US" sz="1080" dirty="0">
              <a:latin typeface="Arial" panose="020B0604020202020204" pitchFamily="34" charset="0"/>
              <a:cs typeface="Arial" panose="020B0604020202020204" pitchFamily="34" charset="0"/>
            </a:endParaRPr>
          </a:p>
          <a:p>
            <a:pPr marL="342900" indent="-342900">
              <a:lnSpc>
                <a:spcPct val="112000"/>
              </a:lnSpc>
              <a:spcAft>
                <a:spcPts val="700"/>
              </a:spcAft>
              <a:buSzPct val="100000"/>
              <a:buChar char="•"/>
            </a:pPr>
            <a:r>
              <a:rPr lang="en-US" sz="1080" dirty="0">
                <a:solidFill>
                  <a:srgbClr val="63767C"/>
                </a:solidFill>
                <a:latin typeface="Arial" panose="020B0604020202020204" pitchFamily="34" charset="0"/>
                <a:ea typeface="Calibri" pitchFamily="34" charset="-122"/>
                <a:cs typeface="Arial" panose="020B0604020202020204" pitchFamily="34" charset="0"/>
              </a:rPr>
              <a:t>Supported by longitudinal evidence linking early attachment to later social functioning (Ainsworth et al., 1978).</a:t>
            </a:r>
            <a:endParaRPr lang="en-US" sz="1080" dirty="0">
              <a:latin typeface="Arial" panose="020B0604020202020204" pitchFamily="34" charset="0"/>
              <a:cs typeface="Arial" panose="020B0604020202020204" pitchFamily="34" charset="0"/>
            </a:endParaRPr>
          </a:p>
        </p:txBody>
      </p:sp>
      <p:sp>
        <p:nvSpPr>
          <p:cNvPr id="11" name="Shape 8"/>
          <p:cNvSpPr/>
          <p:nvPr/>
        </p:nvSpPr>
        <p:spPr>
          <a:xfrm>
            <a:off x="4298594" y="1463040"/>
            <a:ext cx="3565246" cy="4088674"/>
          </a:xfrm>
          <a:prstGeom prst="roundRect">
            <a:avLst>
              <a:gd name="adj" fmla="val 2289"/>
            </a:avLst>
          </a:prstGeom>
          <a:solidFill>
            <a:srgbClr val="FFFFFF"/>
          </a:solidFill>
          <a:ln/>
          <a:effectLst>
            <a:outerShdw blurRad="101600" dist="25400" dir="5400000" algn="bl" rotWithShape="0">
              <a:srgbClr val="000000">
                <a:alpha val="10000"/>
              </a:srgbClr>
            </a:outerShdw>
          </a:effectLst>
        </p:spPr>
        <p:txBody>
          <a:bodyPr/>
          <a:lstStyle/>
          <a:p>
            <a:endParaRPr lang="en-US">
              <a:latin typeface="Arial" panose="020B0604020202020204" pitchFamily="34" charset="0"/>
              <a:cs typeface="Arial" panose="020B0604020202020204" pitchFamily="34" charset="0"/>
            </a:endParaRPr>
          </a:p>
        </p:txBody>
      </p:sp>
      <p:sp>
        <p:nvSpPr>
          <p:cNvPr id="12" name="Shape 9"/>
          <p:cNvSpPr/>
          <p:nvPr/>
        </p:nvSpPr>
        <p:spPr>
          <a:xfrm>
            <a:off x="4527194" y="1691640"/>
            <a:ext cx="548640" cy="548640"/>
          </a:xfrm>
          <a:prstGeom prst="ellipse">
            <a:avLst/>
          </a:prstGeom>
          <a:solidFill>
            <a:srgbClr val="D98E5D"/>
          </a:solidFill>
          <a:ln/>
        </p:spPr>
        <p:txBody>
          <a:bodyPr/>
          <a:lstStyle/>
          <a:p>
            <a:endParaRPr lang="en-US">
              <a:latin typeface="Arial" panose="020B0604020202020204" pitchFamily="34" charset="0"/>
              <a:cs typeface="Arial" panose="020B0604020202020204" pitchFamily="34" charset="0"/>
            </a:endParaRPr>
          </a:p>
        </p:txBody>
      </p:sp>
      <p:pic>
        <p:nvPicPr>
          <p:cNvPr id="13" name="Image 1" descr="preencoded.png"/>
          <p:cNvPicPr>
            <a:picLocks noChangeAspect="1"/>
          </p:cNvPicPr>
          <p:nvPr/>
        </p:nvPicPr>
        <p:blipFill>
          <a:blip r:embed="rId4"/>
          <a:stretch>
            <a:fillRect/>
          </a:stretch>
        </p:blipFill>
        <p:spPr>
          <a:xfrm>
            <a:off x="4669841" y="1834286"/>
            <a:ext cx="263347" cy="263347"/>
          </a:xfrm>
          <a:prstGeom prst="rect">
            <a:avLst/>
          </a:prstGeom>
        </p:spPr>
      </p:pic>
      <p:sp>
        <p:nvSpPr>
          <p:cNvPr id="14" name="Text 10"/>
          <p:cNvSpPr/>
          <p:nvPr/>
        </p:nvSpPr>
        <p:spPr>
          <a:xfrm>
            <a:off x="4527194" y="2377440"/>
            <a:ext cx="3137306" cy="411480"/>
          </a:xfrm>
          <a:prstGeom prst="rect">
            <a:avLst/>
          </a:prstGeom>
          <a:noFill/>
          <a:ln/>
        </p:spPr>
        <p:txBody>
          <a:bodyPr wrap="square" rtlCol="0" anchor="ctr"/>
          <a:lstStyle/>
          <a:p>
            <a:pPr marL="0" indent="0">
              <a:buNone/>
            </a:pPr>
            <a:r>
              <a:rPr lang="en-US" sz="1600" b="1" dirty="0">
                <a:solidFill>
                  <a:srgbClr val="27333A"/>
                </a:solidFill>
                <a:latin typeface="Arial" panose="020B0604020202020204" pitchFamily="34" charset="0"/>
                <a:ea typeface="Cambria" pitchFamily="34" charset="-122"/>
                <a:cs typeface="Arial" panose="020B0604020202020204" pitchFamily="34" charset="0"/>
              </a:rPr>
              <a:t>Limitations</a:t>
            </a:r>
            <a:endParaRPr lang="en-US" sz="1600" dirty="0">
              <a:latin typeface="Arial" panose="020B0604020202020204" pitchFamily="34" charset="0"/>
              <a:cs typeface="Arial" panose="020B0604020202020204" pitchFamily="34" charset="0"/>
            </a:endParaRPr>
          </a:p>
        </p:txBody>
      </p:sp>
      <p:sp>
        <p:nvSpPr>
          <p:cNvPr id="15" name="Text 11"/>
          <p:cNvSpPr/>
          <p:nvPr/>
        </p:nvSpPr>
        <p:spPr>
          <a:xfrm>
            <a:off x="4527194" y="2834640"/>
            <a:ext cx="3137306" cy="3200400"/>
          </a:xfrm>
          <a:prstGeom prst="rect">
            <a:avLst/>
          </a:prstGeom>
          <a:noFill/>
          <a:ln/>
        </p:spPr>
        <p:txBody>
          <a:bodyPr wrap="square" rtlCol="0" anchor="ctr"/>
          <a:lstStyle/>
          <a:p>
            <a:pPr marL="342900" indent="-342900">
              <a:lnSpc>
                <a:spcPct val="112000"/>
              </a:lnSpc>
              <a:spcAft>
                <a:spcPts val="700"/>
              </a:spcAft>
              <a:buSzPct val="100000"/>
              <a:buChar char="•"/>
            </a:pPr>
            <a:r>
              <a:rPr lang="en-US" sz="1080" dirty="0">
                <a:solidFill>
                  <a:srgbClr val="63767C"/>
                </a:solidFill>
                <a:latin typeface="Arial" panose="020B0604020202020204" pitchFamily="34" charset="0"/>
                <a:ea typeface="Calibri" pitchFamily="34" charset="-122"/>
                <a:cs typeface="Arial" panose="020B0604020202020204" pitchFamily="34" charset="0"/>
              </a:rPr>
              <a:t>Monotropy is criticised as too narrow — infants were found to form multiple attachments (Schaffer and Emerson, 1964).</a:t>
            </a:r>
            <a:endParaRPr lang="en-US" sz="1080" dirty="0">
              <a:latin typeface="Arial" panose="020B0604020202020204" pitchFamily="34" charset="0"/>
              <a:cs typeface="Arial" panose="020B0604020202020204" pitchFamily="34" charset="0"/>
            </a:endParaRPr>
          </a:p>
          <a:p>
            <a:pPr marL="342900" indent="-342900">
              <a:lnSpc>
                <a:spcPct val="112000"/>
              </a:lnSpc>
              <a:spcAft>
                <a:spcPts val="700"/>
              </a:spcAft>
              <a:buSzPct val="100000"/>
              <a:buChar char="•"/>
            </a:pPr>
            <a:r>
              <a:rPr lang="en-US" sz="1080" dirty="0">
                <a:solidFill>
                  <a:srgbClr val="63767C"/>
                </a:solidFill>
                <a:latin typeface="Arial" panose="020B0604020202020204" pitchFamily="34" charset="0"/>
                <a:ea typeface="Calibri" pitchFamily="34" charset="-122"/>
                <a:cs typeface="Arial" panose="020B0604020202020204" pitchFamily="34" charset="0"/>
              </a:rPr>
              <a:t>Can be overly deterministic; resilience research shows negative outcomes are not inevitable (Rutter, 1981).</a:t>
            </a:r>
            <a:endParaRPr lang="en-US" sz="1080" dirty="0">
              <a:latin typeface="Arial" panose="020B0604020202020204" pitchFamily="34" charset="0"/>
              <a:cs typeface="Arial" panose="020B0604020202020204" pitchFamily="34" charset="0"/>
            </a:endParaRPr>
          </a:p>
          <a:p>
            <a:pPr marL="342900" indent="-342900">
              <a:lnSpc>
                <a:spcPct val="112000"/>
              </a:lnSpc>
              <a:spcAft>
                <a:spcPts val="700"/>
              </a:spcAft>
              <a:buSzPct val="100000"/>
              <a:buChar char="•"/>
            </a:pPr>
            <a:r>
              <a:rPr lang="en-US" sz="1080" dirty="0">
                <a:solidFill>
                  <a:srgbClr val="63767C"/>
                </a:solidFill>
                <a:latin typeface="Arial" panose="020B0604020202020204" pitchFamily="34" charset="0"/>
                <a:ea typeface="Calibri" pitchFamily="34" charset="-122"/>
                <a:cs typeface="Arial" panose="020B0604020202020204" pitchFamily="34" charset="0"/>
              </a:rPr>
              <a:t>Early maternal deprivation evidence is considered methodologically weak and retrospective (Rutter, 1981).</a:t>
            </a:r>
            <a:endParaRPr lang="en-US" sz="1080" dirty="0">
              <a:latin typeface="Arial" panose="020B0604020202020204" pitchFamily="34" charset="0"/>
              <a:cs typeface="Arial" panose="020B0604020202020204" pitchFamily="34" charset="0"/>
            </a:endParaRPr>
          </a:p>
        </p:txBody>
      </p:sp>
      <p:sp>
        <p:nvSpPr>
          <p:cNvPr id="16" name="Shape 12"/>
          <p:cNvSpPr/>
          <p:nvPr/>
        </p:nvSpPr>
        <p:spPr>
          <a:xfrm>
            <a:off x="8094269" y="1463040"/>
            <a:ext cx="3565246" cy="4088674"/>
          </a:xfrm>
          <a:prstGeom prst="roundRect">
            <a:avLst>
              <a:gd name="adj" fmla="val 2289"/>
            </a:avLst>
          </a:prstGeom>
          <a:solidFill>
            <a:srgbClr val="FFFFFF"/>
          </a:solidFill>
          <a:ln/>
          <a:effectLst>
            <a:outerShdw blurRad="101600" dist="25400" dir="5400000" algn="bl" rotWithShape="0">
              <a:srgbClr val="000000">
                <a:alpha val="10000"/>
              </a:srgbClr>
            </a:outerShdw>
          </a:effectLst>
        </p:spPr>
        <p:txBody>
          <a:bodyPr/>
          <a:lstStyle/>
          <a:p>
            <a:endParaRPr lang="en-US">
              <a:latin typeface="Arial" panose="020B0604020202020204" pitchFamily="34" charset="0"/>
              <a:cs typeface="Arial" panose="020B0604020202020204" pitchFamily="34" charset="0"/>
            </a:endParaRPr>
          </a:p>
        </p:txBody>
      </p:sp>
      <p:sp>
        <p:nvSpPr>
          <p:cNvPr id="17" name="Shape 13"/>
          <p:cNvSpPr/>
          <p:nvPr/>
        </p:nvSpPr>
        <p:spPr>
          <a:xfrm>
            <a:off x="8322869" y="1691640"/>
            <a:ext cx="548640" cy="548640"/>
          </a:xfrm>
          <a:prstGeom prst="ellipse">
            <a:avLst/>
          </a:prstGeom>
          <a:solidFill>
            <a:srgbClr val="5C9484"/>
          </a:solidFill>
          <a:ln/>
        </p:spPr>
        <p:txBody>
          <a:bodyPr/>
          <a:lstStyle/>
          <a:p>
            <a:endParaRPr lang="en-US">
              <a:latin typeface="Arial" panose="020B0604020202020204" pitchFamily="34" charset="0"/>
              <a:cs typeface="Arial" panose="020B0604020202020204" pitchFamily="34" charset="0"/>
            </a:endParaRPr>
          </a:p>
        </p:txBody>
      </p:sp>
      <p:pic>
        <p:nvPicPr>
          <p:cNvPr id="18" name="Image 2" descr="preencoded.png"/>
          <p:cNvPicPr>
            <a:picLocks noChangeAspect="1"/>
          </p:cNvPicPr>
          <p:nvPr/>
        </p:nvPicPr>
        <p:blipFill>
          <a:blip r:embed="rId5"/>
          <a:stretch>
            <a:fillRect/>
          </a:stretch>
        </p:blipFill>
        <p:spPr>
          <a:xfrm>
            <a:off x="8465515" y="1834286"/>
            <a:ext cx="263347" cy="263347"/>
          </a:xfrm>
          <a:prstGeom prst="rect">
            <a:avLst/>
          </a:prstGeom>
        </p:spPr>
      </p:pic>
      <p:sp>
        <p:nvSpPr>
          <p:cNvPr id="19" name="Text 14"/>
          <p:cNvSpPr/>
          <p:nvPr/>
        </p:nvSpPr>
        <p:spPr>
          <a:xfrm>
            <a:off x="8322869" y="2377440"/>
            <a:ext cx="3137306" cy="411480"/>
          </a:xfrm>
          <a:prstGeom prst="rect">
            <a:avLst/>
          </a:prstGeom>
          <a:noFill/>
          <a:ln/>
        </p:spPr>
        <p:txBody>
          <a:bodyPr wrap="square" rtlCol="0" anchor="ctr"/>
          <a:lstStyle/>
          <a:p>
            <a:pPr marL="0" indent="0">
              <a:buNone/>
            </a:pPr>
            <a:r>
              <a:rPr lang="en-US" sz="1600" b="1" dirty="0">
                <a:solidFill>
                  <a:srgbClr val="27333A"/>
                </a:solidFill>
                <a:latin typeface="Arial" panose="020B0604020202020204" pitchFamily="34" charset="0"/>
                <a:ea typeface="Cambria" pitchFamily="34" charset="-122"/>
                <a:cs typeface="Arial" panose="020B0604020202020204" pitchFamily="34" charset="0"/>
              </a:rPr>
              <a:t>Cultural &amp; Social Context</a:t>
            </a:r>
            <a:endParaRPr lang="en-US" sz="1600" dirty="0">
              <a:latin typeface="Arial" panose="020B0604020202020204" pitchFamily="34" charset="0"/>
              <a:cs typeface="Arial" panose="020B0604020202020204" pitchFamily="34" charset="0"/>
            </a:endParaRPr>
          </a:p>
        </p:txBody>
      </p:sp>
      <p:sp>
        <p:nvSpPr>
          <p:cNvPr id="20" name="Text 15"/>
          <p:cNvSpPr/>
          <p:nvPr/>
        </p:nvSpPr>
        <p:spPr>
          <a:xfrm>
            <a:off x="8322869" y="2834640"/>
            <a:ext cx="3137306" cy="3200400"/>
          </a:xfrm>
          <a:prstGeom prst="rect">
            <a:avLst/>
          </a:prstGeom>
          <a:noFill/>
          <a:ln/>
        </p:spPr>
        <p:txBody>
          <a:bodyPr wrap="square" rtlCol="0" anchor="ctr"/>
          <a:lstStyle/>
          <a:p>
            <a:pPr marL="342900" indent="-342900">
              <a:lnSpc>
                <a:spcPct val="112000"/>
              </a:lnSpc>
              <a:spcAft>
                <a:spcPts val="700"/>
              </a:spcAft>
              <a:buSzPct val="100000"/>
              <a:buChar char="•"/>
            </a:pPr>
            <a:r>
              <a:rPr lang="en-US" sz="1080" dirty="0">
                <a:solidFill>
                  <a:srgbClr val="63767C"/>
                </a:solidFill>
                <a:latin typeface="Arial" panose="020B0604020202020204" pitchFamily="34" charset="0"/>
                <a:ea typeface="Calibri" pitchFamily="34" charset="-122"/>
                <a:cs typeface="Arial" panose="020B0604020202020204" pitchFamily="34" charset="0"/>
              </a:rPr>
              <a:t>Attachment norms vary across cultures; some rely on extended, multi-carer arrangements (Rutter, 1981).</a:t>
            </a:r>
            <a:endParaRPr lang="en-US" sz="1080" dirty="0">
              <a:latin typeface="Arial" panose="020B0604020202020204" pitchFamily="34" charset="0"/>
              <a:cs typeface="Arial" panose="020B0604020202020204" pitchFamily="34" charset="0"/>
            </a:endParaRPr>
          </a:p>
          <a:p>
            <a:pPr marL="342900" indent="-342900">
              <a:lnSpc>
                <a:spcPct val="112000"/>
              </a:lnSpc>
              <a:spcAft>
                <a:spcPts val="700"/>
              </a:spcAft>
              <a:buSzPct val="100000"/>
              <a:buChar char="•"/>
            </a:pPr>
            <a:r>
              <a:rPr lang="en-US" sz="1080" dirty="0">
                <a:solidFill>
                  <a:srgbClr val="63767C"/>
                </a:solidFill>
                <a:latin typeface="Arial" panose="020B0604020202020204" pitchFamily="34" charset="0"/>
                <a:ea typeface="Calibri" pitchFamily="34" charset="-122"/>
                <a:cs typeface="Arial" panose="020B0604020202020204" pitchFamily="34" charset="0"/>
              </a:rPr>
              <a:t>Risk of pathologising caregiving styles that differ from a Western, single-carer model (Schaffer and Emerson, 1964).</a:t>
            </a:r>
            <a:endParaRPr lang="en-US" sz="1080" dirty="0">
              <a:latin typeface="Arial" panose="020B0604020202020204" pitchFamily="34" charset="0"/>
              <a:cs typeface="Arial" panose="020B0604020202020204" pitchFamily="34" charset="0"/>
            </a:endParaRPr>
          </a:p>
          <a:p>
            <a:pPr marL="342900" indent="-342900">
              <a:lnSpc>
                <a:spcPct val="112000"/>
              </a:lnSpc>
              <a:spcAft>
                <a:spcPts val="700"/>
              </a:spcAft>
              <a:buSzPct val="100000"/>
              <a:buChar char="•"/>
            </a:pPr>
            <a:r>
              <a:rPr lang="en-US" sz="1080" dirty="0">
                <a:solidFill>
                  <a:srgbClr val="63767C"/>
                </a:solidFill>
                <a:latin typeface="Arial" panose="020B0604020202020204" pitchFamily="34" charset="0"/>
                <a:ea typeface="Calibri" pitchFamily="34" charset="-122"/>
                <a:cs typeface="Arial" panose="020B0604020202020204" pitchFamily="34" charset="0"/>
              </a:rPr>
              <a:t>London's diverse communities need culturally sensitive, not one-size-fits-all, assessment (DfE, 2024).</a:t>
            </a:r>
            <a:endParaRPr lang="en-US" sz="1080" dirty="0">
              <a:latin typeface="Arial" panose="020B0604020202020204" pitchFamily="34" charset="0"/>
              <a:cs typeface="Arial" panose="020B0604020202020204" pitchFamily="34" charset="0"/>
            </a:endParaRPr>
          </a:p>
        </p:txBody>
      </p:sp>
      <p:pic>
        <p:nvPicPr>
          <p:cNvPr id="21" name="Picture 20">
            <a:extLst>
              <a:ext uri="{FF2B5EF4-FFF2-40B4-BE49-F238E27FC236}">
                <a16:creationId xmlns:a16="http://schemas.microsoft.com/office/drawing/2014/main" id="{2F11B3DE-05C1-A8C4-1DE3-AB0F0F070A48}"/>
              </a:ext>
            </a:extLst>
          </p:cNvPr>
          <p:cNvPicPr>
            <a:picLocks noChangeAspect="1"/>
          </p:cNvPicPr>
          <p:nvPr/>
        </p:nvPicPr>
        <p:blipFill>
          <a:blip r:embed="rId6"/>
          <a:stretch>
            <a:fillRect/>
          </a:stretch>
        </p:blipFill>
        <p:spPr>
          <a:xfrm>
            <a:off x="-37070" y="5897880"/>
            <a:ext cx="12266139" cy="1005839"/>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2A4A54"/>
        </a:solidFill>
        <a:effectLst/>
      </p:bgPr>
    </p:bg>
    <p:spTree>
      <p:nvGrpSpPr>
        <p:cNvPr id="1" name=""/>
        <p:cNvGrpSpPr/>
        <p:nvPr/>
      </p:nvGrpSpPr>
      <p:grpSpPr>
        <a:xfrm>
          <a:off x="0" y="0"/>
          <a:ext cx="0" cy="0"/>
          <a:chOff x="0" y="0"/>
          <a:chExt cx="0" cy="0"/>
        </a:xfrm>
      </p:grpSpPr>
      <p:sp>
        <p:nvSpPr>
          <p:cNvPr id="2" name="Shape 0"/>
          <p:cNvSpPr/>
          <p:nvPr/>
        </p:nvSpPr>
        <p:spPr>
          <a:xfrm>
            <a:off x="-1828800" y="3840480"/>
            <a:ext cx="5486400" cy="5486400"/>
          </a:xfrm>
          <a:prstGeom prst="ellipse">
            <a:avLst/>
          </a:prstGeom>
          <a:solidFill>
            <a:srgbClr val="3F6E7A">
              <a:alpha val="55000"/>
            </a:srgbClr>
          </a:solidFill>
          <a:ln/>
        </p:spPr>
        <p:txBody>
          <a:bodyPr/>
          <a:lstStyle/>
          <a:p>
            <a:endParaRPr lang="en-US">
              <a:latin typeface="Arial" panose="020B0604020202020204" pitchFamily="34" charset="0"/>
              <a:cs typeface="Arial" panose="020B0604020202020204" pitchFamily="34" charset="0"/>
            </a:endParaRPr>
          </a:p>
        </p:txBody>
      </p:sp>
      <p:sp>
        <p:nvSpPr>
          <p:cNvPr id="3" name="Text 1"/>
          <p:cNvSpPr/>
          <p:nvPr/>
        </p:nvSpPr>
        <p:spPr>
          <a:xfrm>
            <a:off x="548640" y="384048"/>
            <a:ext cx="7315200" cy="320040"/>
          </a:xfrm>
          <a:prstGeom prst="rect">
            <a:avLst/>
          </a:prstGeom>
          <a:noFill/>
          <a:ln/>
        </p:spPr>
        <p:txBody>
          <a:bodyPr wrap="square" rtlCol="0" anchor="ctr"/>
          <a:lstStyle/>
          <a:p>
            <a:pPr marL="0" indent="0">
              <a:buNone/>
            </a:pPr>
            <a:r>
              <a:rPr lang="en-US" sz="1300" b="1" kern="0" spc="200" dirty="0">
                <a:solidFill>
                  <a:srgbClr val="D98E5D"/>
                </a:solidFill>
                <a:latin typeface="Arial" panose="020B0604020202020204" pitchFamily="34" charset="0"/>
                <a:ea typeface="Calibri" pitchFamily="34" charset="-122"/>
                <a:cs typeface="Arial" panose="020B0604020202020204" pitchFamily="34" charset="0"/>
              </a:rPr>
              <a:t>BRINGING IT TOGETHER</a:t>
            </a:r>
            <a:endParaRPr lang="en-US" sz="1300" dirty="0">
              <a:latin typeface="Arial" panose="020B0604020202020204" pitchFamily="34" charset="0"/>
              <a:cs typeface="Arial" panose="020B0604020202020204" pitchFamily="34" charset="0"/>
            </a:endParaRPr>
          </a:p>
        </p:txBody>
      </p:sp>
      <p:sp>
        <p:nvSpPr>
          <p:cNvPr id="4" name="Text 2"/>
          <p:cNvSpPr/>
          <p:nvPr/>
        </p:nvSpPr>
        <p:spPr>
          <a:xfrm>
            <a:off x="548640" y="658368"/>
            <a:ext cx="10789920" cy="731520"/>
          </a:xfrm>
          <a:prstGeom prst="rect">
            <a:avLst/>
          </a:prstGeom>
          <a:noFill/>
          <a:ln/>
        </p:spPr>
        <p:txBody>
          <a:bodyPr wrap="square" rtlCol="0" anchor="ctr"/>
          <a:lstStyle/>
          <a:p>
            <a:pPr marL="0" indent="0">
              <a:buNone/>
            </a:pPr>
            <a:r>
              <a:rPr lang="en-US" sz="3000" b="1" dirty="0">
                <a:solidFill>
                  <a:srgbClr val="FFFFFF"/>
                </a:solidFill>
                <a:latin typeface="Arial" panose="020B0604020202020204" pitchFamily="34" charset="0"/>
                <a:ea typeface="Cambria" pitchFamily="34" charset="-122"/>
                <a:cs typeface="Arial" panose="020B0604020202020204" pitchFamily="34" charset="0"/>
              </a:rPr>
              <a:t>Conclusion</a:t>
            </a:r>
            <a:endParaRPr lang="en-US" sz="3000" dirty="0">
              <a:latin typeface="Arial" panose="020B0604020202020204" pitchFamily="34" charset="0"/>
              <a:cs typeface="Arial" panose="020B0604020202020204" pitchFamily="34" charset="0"/>
            </a:endParaRPr>
          </a:p>
        </p:txBody>
      </p:sp>
      <p:sp>
        <p:nvSpPr>
          <p:cNvPr id="5" name="Text 3"/>
          <p:cNvSpPr/>
          <p:nvPr/>
        </p:nvSpPr>
        <p:spPr>
          <a:xfrm>
            <a:off x="548640" y="1508760"/>
            <a:ext cx="5852160" cy="1737360"/>
          </a:xfrm>
          <a:prstGeom prst="rect">
            <a:avLst/>
          </a:prstGeom>
          <a:noFill/>
          <a:ln/>
        </p:spPr>
        <p:txBody>
          <a:bodyPr wrap="square" rtlCol="0" anchor="ctr"/>
          <a:lstStyle/>
          <a:p>
            <a:pPr marL="0" indent="0">
              <a:lnSpc>
                <a:spcPct val="125000"/>
              </a:lnSpc>
              <a:buNone/>
            </a:pPr>
            <a:r>
              <a:rPr lang="en-US" sz="1500" dirty="0">
                <a:solidFill>
                  <a:srgbClr val="F7F5F0"/>
                </a:solidFill>
                <a:latin typeface="Arial" panose="020B0604020202020204" pitchFamily="34" charset="0"/>
                <a:ea typeface="Calibri" pitchFamily="34" charset="-122"/>
                <a:cs typeface="Arial" panose="020B0604020202020204" pitchFamily="34" charset="0"/>
              </a:rPr>
              <a:t>Isaac's withdrawal, separation distress and language delay are best understood through the lens of disrupted, inconsistent early caregiving — not as isolated behavioural problems.</a:t>
            </a:r>
            <a:endParaRPr lang="en-US" sz="1500" dirty="0">
              <a:latin typeface="Arial" panose="020B0604020202020204" pitchFamily="34" charset="0"/>
              <a:cs typeface="Arial" panose="020B0604020202020204" pitchFamily="34" charset="0"/>
            </a:endParaRPr>
          </a:p>
        </p:txBody>
      </p:sp>
      <p:sp>
        <p:nvSpPr>
          <p:cNvPr id="6" name="Text 4"/>
          <p:cNvSpPr/>
          <p:nvPr/>
        </p:nvSpPr>
        <p:spPr>
          <a:xfrm>
            <a:off x="548640" y="3200400"/>
            <a:ext cx="5852160" cy="1737360"/>
          </a:xfrm>
          <a:prstGeom prst="rect">
            <a:avLst/>
          </a:prstGeom>
          <a:noFill/>
          <a:ln/>
        </p:spPr>
        <p:txBody>
          <a:bodyPr wrap="square" rtlCol="0" anchor="ctr"/>
          <a:lstStyle/>
          <a:p>
            <a:pPr marL="0" indent="0">
              <a:lnSpc>
                <a:spcPct val="125000"/>
              </a:lnSpc>
              <a:buNone/>
            </a:pPr>
            <a:r>
              <a:rPr lang="en-US" sz="1500" dirty="0">
                <a:solidFill>
                  <a:srgbClr val="F7F5F0"/>
                </a:solidFill>
                <a:latin typeface="Arial" panose="020B0604020202020204" pitchFamily="34" charset="0"/>
                <a:ea typeface="Calibri" pitchFamily="34" charset="-122"/>
                <a:cs typeface="Arial" panose="020B0604020202020204" pitchFamily="34" charset="0"/>
              </a:rPr>
              <a:t>A theory-informed, multi-agency plan — built around a consistent key person, play and language support, and help for his mother — gives Isaac the best chance of building a secure base for future development.</a:t>
            </a:r>
            <a:endParaRPr lang="en-US" sz="1500" dirty="0">
              <a:latin typeface="Arial" panose="020B0604020202020204" pitchFamily="34" charset="0"/>
              <a:cs typeface="Arial" panose="020B0604020202020204" pitchFamily="34" charset="0"/>
            </a:endParaRPr>
          </a:p>
        </p:txBody>
      </p:sp>
      <p:sp>
        <p:nvSpPr>
          <p:cNvPr id="7" name="Shape 5"/>
          <p:cNvSpPr/>
          <p:nvPr/>
        </p:nvSpPr>
        <p:spPr>
          <a:xfrm>
            <a:off x="6683829" y="615696"/>
            <a:ext cx="4983480" cy="4709160"/>
          </a:xfrm>
          <a:prstGeom prst="roundRect">
            <a:avLst>
              <a:gd name="adj" fmla="val 1942"/>
            </a:avLst>
          </a:prstGeom>
          <a:solidFill>
            <a:srgbClr val="F2EFE8"/>
          </a:solidFill>
          <a:ln/>
        </p:spPr>
        <p:txBody>
          <a:bodyPr/>
          <a:lstStyle/>
          <a:p>
            <a:endParaRPr lang="en-US">
              <a:latin typeface="Arial" panose="020B0604020202020204" pitchFamily="34" charset="0"/>
              <a:cs typeface="Arial" panose="020B0604020202020204" pitchFamily="34" charset="0"/>
            </a:endParaRPr>
          </a:p>
        </p:txBody>
      </p:sp>
      <p:sp>
        <p:nvSpPr>
          <p:cNvPr id="8" name="Text 6"/>
          <p:cNvSpPr/>
          <p:nvPr/>
        </p:nvSpPr>
        <p:spPr>
          <a:xfrm>
            <a:off x="6840583" y="1024128"/>
            <a:ext cx="4389120" cy="365760"/>
          </a:xfrm>
          <a:prstGeom prst="rect">
            <a:avLst/>
          </a:prstGeom>
          <a:noFill/>
          <a:ln/>
        </p:spPr>
        <p:txBody>
          <a:bodyPr wrap="square" rtlCol="0" anchor="ctr"/>
          <a:lstStyle/>
          <a:p>
            <a:pPr marL="0" indent="0">
              <a:buNone/>
            </a:pPr>
            <a:r>
              <a:rPr lang="en-US" sz="1600" b="1" dirty="0">
                <a:solidFill>
                  <a:srgbClr val="2A4A54"/>
                </a:solidFill>
                <a:latin typeface="Arial" panose="020B0604020202020204" pitchFamily="34" charset="0"/>
                <a:ea typeface="Cambria" pitchFamily="34" charset="-122"/>
                <a:cs typeface="Arial" panose="020B0604020202020204" pitchFamily="34" charset="0"/>
              </a:rPr>
              <a:t>References</a:t>
            </a:r>
            <a:endParaRPr lang="en-US" sz="1600" dirty="0">
              <a:latin typeface="Arial" panose="020B0604020202020204" pitchFamily="34" charset="0"/>
              <a:cs typeface="Arial" panose="020B0604020202020204" pitchFamily="34" charset="0"/>
            </a:endParaRPr>
          </a:p>
        </p:txBody>
      </p:sp>
      <p:sp>
        <p:nvSpPr>
          <p:cNvPr id="9" name="Text 7"/>
          <p:cNvSpPr/>
          <p:nvPr/>
        </p:nvSpPr>
        <p:spPr>
          <a:xfrm>
            <a:off x="6958149" y="1207008"/>
            <a:ext cx="4434840" cy="3931920"/>
          </a:xfrm>
          <a:prstGeom prst="rect">
            <a:avLst/>
          </a:prstGeom>
          <a:noFill/>
          <a:ln/>
        </p:spPr>
        <p:txBody>
          <a:bodyPr wrap="square" rtlCol="0" anchor="ctr"/>
          <a:lstStyle/>
          <a:p>
            <a:pPr marL="342900" indent="-342900">
              <a:lnSpc>
                <a:spcPct val="115000"/>
              </a:lnSpc>
              <a:spcAft>
                <a:spcPts val="900"/>
              </a:spcAft>
              <a:buSzPct val="100000"/>
              <a:buChar char="•"/>
            </a:pPr>
            <a:r>
              <a:rPr lang="en-US" sz="1050" i="1" dirty="0">
                <a:solidFill>
                  <a:srgbClr val="2A4A54"/>
                </a:solidFill>
                <a:latin typeface="Arial" panose="020B0604020202020204" pitchFamily="34" charset="0"/>
                <a:ea typeface="Calibri" pitchFamily="34" charset="-122"/>
                <a:cs typeface="Arial" panose="020B0604020202020204" pitchFamily="34" charset="0"/>
              </a:rPr>
              <a:t>Ainsworth, M.D.S. et al. (1978) Patterns of Attachment. Hillsdale, NJ: Erlbaum.</a:t>
            </a:r>
            <a:endParaRPr lang="en-US" sz="1050" i="1" dirty="0">
              <a:latin typeface="Arial" panose="020B0604020202020204" pitchFamily="34" charset="0"/>
              <a:cs typeface="Arial" panose="020B0604020202020204" pitchFamily="34" charset="0"/>
            </a:endParaRPr>
          </a:p>
          <a:p>
            <a:pPr marL="342900" indent="-342900">
              <a:lnSpc>
                <a:spcPct val="115000"/>
              </a:lnSpc>
              <a:spcAft>
                <a:spcPts val="900"/>
              </a:spcAft>
              <a:buSzPct val="100000"/>
              <a:buChar char="•"/>
            </a:pPr>
            <a:r>
              <a:rPr lang="en-US" sz="1050" i="1" dirty="0">
                <a:solidFill>
                  <a:srgbClr val="2A4A54"/>
                </a:solidFill>
                <a:latin typeface="Arial" panose="020B0604020202020204" pitchFamily="34" charset="0"/>
                <a:ea typeface="Calibri" pitchFamily="34" charset="-122"/>
                <a:cs typeface="Arial" panose="020B0604020202020204" pitchFamily="34" charset="0"/>
              </a:rPr>
              <a:t>Bowlby, J. (1969) Attachment and Loss, Vol.1: Attachment. London: Hogarth Press.</a:t>
            </a:r>
            <a:endParaRPr lang="en-US" sz="1050" i="1" dirty="0">
              <a:latin typeface="Arial" panose="020B0604020202020204" pitchFamily="34" charset="0"/>
              <a:cs typeface="Arial" panose="020B0604020202020204" pitchFamily="34" charset="0"/>
            </a:endParaRPr>
          </a:p>
          <a:p>
            <a:pPr marL="342900" indent="-342900">
              <a:lnSpc>
                <a:spcPct val="115000"/>
              </a:lnSpc>
              <a:spcAft>
                <a:spcPts val="900"/>
              </a:spcAft>
              <a:buSzPct val="100000"/>
              <a:buChar char="•"/>
            </a:pPr>
            <a:r>
              <a:rPr lang="en-US" sz="1050" i="1" dirty="0">
                <a:solidFill>
                  <a:srgbClr val="2A4A54"/>
                </a:solidFill>
                <a:latin typeface="Arial" panose="020B0604020202020204" pitchFamily="34" charset="0"/>
                <a:ea typeface="Calibri" pitchFamily="34" charset="-122"/>
                <a:cs typeface="Arial" panose="020B0604020202020204" pitchFamily="34" charset="0"/>
              </a:rPr>
              <a:t>Bowlby, J. (1951) Maternal Care and Mental Health. Geneva: WHO.</a:t>
            </a:r>
            <a:endParaRPr lang="en-US" sz="1050" i="1" dirty="0">
              <a:latin typeface="Arial" panose="020B0604020202020204" pitchFamily="34" charset="0"/>
              <a:cs typeface="Arial" panose="020B0604020202020204" pitchFamily="34" charset="0"/>
            </a:endParaRPr>
          </a:p>
          <a:p>
            <a:pPr marL="342900" indent="-342900">
              <a:lnSpc>
                <a:spcPct val="115000"/>
              </a:lnSpc>
              <a:spcAft>
                <a:spcPts val="900"/>
              </a:spcAft>
              <a:buSzPct val="100000"/>
              <a:buChar char="•"/>
            </a:pPr>
            <a:r>
              <a:rPr lang="en-US" sz="1050" i="1" dirty="0">
                <a:solidFill>
                  <a:srgbClr val="2A4A54"/>
                </a:solidFill>
                <a:latin typeface="Arial" panose="020B0604020202020204" pitchFamily="34" charset="0"/>
                <a:ea typeface="Calibri" pitchFamily="34" charset="-122"/>
                <a:cs typeface="Arial" panose="020B0604020202020204" pitchFamily="34" charset="0"/>
              </a:rPr>
              <a:t>Department for Education (2024) Early Years Foundation Stage Statutory Framework. London: DfE.</a:t>
            </a:r>
            <a:endParaRPr lang="en-US" sz="1050" i="1" dirty="0">
              <a:latin typeface="Arial" panose="020B0604020202020204" pitchFamily="34" charset="0"/>
              <a:cs typeface="Arial" panose="020B0604020202020204" pitchFamily="34" charset="0"/>
            </a:endParaRPr>
          </a:p>
          <a:p>
            <a:pPr marL="342900" indent="-342900">
              <a:lnSpc>
                <a:spcPct val="115000"/>
              </a:lnSpc>
              <a:spcAft>
                <a:spcPts val="900"/>
              </a:spcAft>
              <a:buSzPct val="100000"/>
              <a:buChar char="•"/>
            </a:pPr>
            <a:r>
              <a:rPr lang="en-US" sz="1050" i="1" dirty="0">
                <a:solidFill>
                  <a:srgbClr val="2A4A54"/>
                </a:solidFill>
                <a:latin typeface="Arial" panose="020B0604020202020204" pitchFamily="34" charset="0"/>
                <a:ea typeface="Calibri" pitchFamily="34" charset="-122"/>
                <a:cs typeface="Arial" panose="020B0604020202020204" pitchFamily="34" charset="0"/>
              </a:rPr>
              <a:t>Rutter, M. (1981) Maternal Deprivation Reassessed. 2nd edn. Harmondsworth: Penguin.</a:t>
            </a:r>
            <a:endParaRPr lang="en-US" sz="1050" i="1" dirty="0">
              <a:latin typeface="Arial" panose="020B0604020202020204" pitchFamily="34" charset="0"/>
              <a:cs typeface="Arial" panose="020B0604020202020204" pitchFamily="34" charset="0"/>
            </a:endParaRPr>
          </a:p>
          <a:p>
            <a:pPr marL="342900" indent="-342900">
              <a:lnSpc>
                <a:spcPct val="115000"/>
              </a:lnSpc>
              <a:spcAft>
                <a:spcPts val="900"/>
              </a:spcAft>
              <a:buSzPct val="100000"/>
              <a:buChar char="•"/>
            </a:pPr>
            <a:r>
              <a:rPr lang="en-US" sz="1050" i="1" dirty="0">
                <a:solidFill>
                  <a:srgbClr val="2A4A54"/>
                </a:solidFill>
                <a:latin typeface="Arial" panose="020B0604020202020204" pitchFamily="34" charset="0"/>
                <a:ea typeface="Calibri" pitchFamily="34" charset="-122"/>
                <a:cs typeface="Arial" panose="020B0604020202020204" pitchFamily="34" charset="0"/>
              </a:rPr>
              <a:t>Schaffer, H.R. and Emerson, P.E. (1964) 'The development of social attachments in infancy', Monographs of the Society for Research in Child Development, 29(3).</a:t>
            </a:r>
            <a:endParaRPr lang="en-US" sz="1050" i="1" dirty="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B045D428-A969-7011-1261-74ACBA2C4D70}"/>
              </a:ext>
            </a:extLst>
          </p:cNvPr>
          <p:cNvPicPr>
            <a:picLocks noChangeAspect="1"/>
          </p:cNvPicPr>
          <p:nvPr/>
        </p:nvPicPr>
        <p:blipFill>
          <a:blip r:embed="rId3"/>
          <a:stretch>
            <a:fillRect/>
          </a:stretch>
        </p:blipFill>
        <p:spPr>
          <a:xfrm>
            <a:off x="-37070" y="5897880"/>
            <a:ext cx="12266139" cy="1005839"/>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TotalTime>
  <Words>2178</Words>
  <Application>Microsoft Office PowerPoint</Application>
  <PresentationFormat>Widescreen</PresentationFormat>
  <Paragraphs>167</Paragraphs>
  <Slides>11</Slides>
  <Notes>11</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11</vt:i4>
      </vt:variant>
    </vt:vector>
  </HeadingPairs>
  <TitlesOfParts>
    <vt:vector size="13"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Isaac Through Bowlby's Attachment Theory</dc:title>
  <dc:subject>PptxGenJS Presentation</dc:subject>
  <dc:creator>Trainee Early Years Support Worker</dc:creator>
  <cp:lastModifiedBy>Divina Gracia Barber (2509203)</cp:lastModifiedBy>
  <cp:revision>7</cp:revision>
  <dcterms:created xsi:type="dcterms:W3CDTF">2026-07-07T11:36:09Z</dcterms:created>
  <dcterms:modified xsi:type="dcterms:W3CDTF">2026-07-10T12:50:08Z</dcterms:modified>
</cp:coreProperties>
</file>