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Layouts/slideLayout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6.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8.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9.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0.xml" ContentType="application/vnd.openxmlformats-officedocument.theme+xml"/>
  <Override PartName="/ppt/slideLayouts/slideLayout25.xml" ContentType="application/vnd.openxmlformats-officedocument.presentationml.slideLayout+xml"/>
  <Override PartName="/ppt/theme/theme11.xml" ContentType="application/vnd.openxmlformats-officedocument.theme+xml"/>
  <Override PartName="/ppt/slideLayouts/slideLayout26.xml" ContentType="application/vnd.openxmlformats-officedocument.presentationml.slideLayout+xml"/>
  <Override PartName="/ppt/theme/theme12.xml" ContentType="application/vnd.openxmlformats-officedocument.theme+xml"/>
  <Override PartName="/ppt/slideLayouts/slideLayout27.xml" ContentType="application/vnd.openxmlformats-officedocument.presentationml.slideLayout+xml"/>
  <Override PartName="/ppt/theme/theme13.xml" ContentType="application/vnd.openxmlformats-officedocument.theme+xml"/>
  <Override PartName="/ppt/slideLayouts/slideLayout28.xml" ContentType="application/vnd.openxmlformats-officedocument.presentationml.slideLayout+xml"/>
  <Override PartName="/ppt/theme/theme14.xml" ContentType="application/vnd.openxmlformats-officedocument.theme+xml"/>
  <Override PartName="/ppt/slideLayouts/slideLayout29.xml" ContentType="application/vnd.openxmlformats-officedocument.presentationml.slideLayout+xml"/>
  <Override PartName="/ppt/theme/theme15.xml" ContentType="application/vnd.openxmlformats-officedocument.theme+xml"/>
  <Override PartName="/ppt/slideLayouts/slideLayout30.xml" ContentType="application/vnd.openxmlformats-officedocument.presentationml.slideLayout+xml"/>
  <Override PartName="/ppt/theme/theme16.xml" ContentType="application/vnd.openxmlformats-officedocument.theme+xml"/>
  <Override PartName="/ppt/slideLayouts/slideLayout31.xml" ContentType="application/vnd.openxmlformats-officedocument.presentationml.slideLayout+xml"/>
  <Override PartName="/ppt/theme/theme17.xml" ContentType="application/vnd.openxmlformats-officedocument.theme+xml"/>
  <Override PartName="/ppt/slideLayouts/slideLayout32.xml" ContentType="application/vnd.openxmlformats-officedocument.presentationml.slideLayout+xml"/>
  <Override PartName="/ppt/theme/theme18.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62" r:id="rId5"/>
    <p:sldMasterId id="2147483663" r:id="rId6"/>
    <p:sldMasterId id="2147483666" r:id="rId7"/>
    <p:sldMasterId id="2147483668" r:id="rId8"/>
    <p:sldMasterId id="2147483669" r:id="rId9"/>
    <p:sldMasterId id="2147483768" r:id="rId10"/>
    <p:sldMasterId id="2147483778" r:id="rId11"/>
    <p:sldMasterId id="2147483788" r:id="rId12"/>
    <p:sldMasterId id="2147483798" r:id="rId13"/>
    <p:sldMasterId id="2147483752" r:id="rId14"/>
    <p:sldMasterId id="2147483754" r:id="rId15"/>
    <p:sldMasterId id="2147483756" r:id="rId16"/>
    <p:sldMasterId id="2147483758" r:id="rId17"/>
    <p:sldMasterId id="2147483760" r:id="rId18"/>
    <p:sldMasterId id="2147483762" r:id="rId19"/>
    <p:sldMasterId id="2147483764" r:id="rId20"/>
    <p:sldMasterId id="2147483766" r:id="rId21"/>
    <p:sldMasterId id="2147483740" r:id="rId22"/>
  </p:sldMasterIdLst>
  <p:notesMasterIdLst>
    <p:notesMasterId r:id="rId44"/>
  </p:notesMasterIdLst>
  <p:sldIdLst>
    <p:sldId id="256" r:id="rId23"/>
    <p:sldId id="257" r:id="rId24"/>
    <p:sldId id="286" r:id="rId25"/>
    <p:sldId id="267" r:id="rId26"/>
    <p:sldId id="372" r:id="rId27"/>
    <p:sldId id="332" r:id="rId28"/>
    <p:sldId id="385" r:id="rId29"/>
    <p:sldId id="283" r:id="rId30"/>
    <p:sldId id="305" r:id="rId31"/>
    <p:sldId id="303" r:id="rId32"/>
    <p:sldId id="304" r:id="rId33"/>
    <p:sldId id="387" r:id="rId34"/>
    <p:sldId id="388" r:id="rId35"/>
    <p:sldId id="389" r:id="rId36"/>
    <p:sldId id="282" r:id="rId37"/>
    <p:sldId id="294" r:id="rId38"/>
    <p:sldId id="278" r:id="rId39"/>
    <p:sldId id="269" r:id="rId40"/>
    <p:sldId id="276" r:id="rId41"/>
    <p:sldId id="363" r:id="rId42"/>
    <p:sldId id="386" r:id="rId4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C79587-BBA1-8CB6-444A-E86186B725BD}" v="1" dt="2023-11-30T13:51:35.9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320"/>
    <p:restoredTop sz="81560" autoAdjust="0"/>
  </p:normalViewPr>
  <p:slideViewPr>
    <p:cSldViewPr snapToGrid="0" snapToObjects="1">
      <p:cViewPr varScale="1">
        <p:scale>
          <a:sx n="76" d="100"/>
          <a:sy n="76" d="100"/>
        </p:scale>
        <p:origin x="957" y="57"/>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4.xml"/><Relationship Id="rId39" Type="http://schemas.openxmlformats.org/officeDocument/2006/relationships/slide" Target="slides/slide17.xml"/><Relationship Id="rId21" Type="http://schemas.openxmlformats.org/officeDocument/2006/relationships/slideMaster" Target="slideMasters/slideMaster18.xml"/><Relationship Id="rId34" Type="http://schemas.openxmlformats.org/officeDocument/2006/relationships/slide" Target="slides/slide12.xml"/><Relationship Id="rId42" Type="http://schemas.openxmlformats.org/officeDocument/2006/relationships/slide" Target="slides/slide20.xml"/><Relationship Id="rId47"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7.xml"/><Relationship Id="rId11" Type="http://schemas.openxmlformats.org/officeDocument/2006/relationships/slideMaster" Target="slideMasters/slideMaster8.xml"/><Relationship Id="rId24" Type="http://schemas.openxmlformats.org/officeDocument/2006/relationships/slide" Target="slides/slide2.xml"/><Relationship Id="rId32" Type="http://schemas.openxmlformats.org/officeDocument/2006/relationships/slide" Target="slides/slide10.xml"/><Relationship Id="rId37" Type="http://schemas.openxmlformats.org/officeDocument/2006/relationships/slide" Target="slides/slide15.xml"/><Relationship Id="rId40" Type="http://schemas.openxmlformats.org/officeDocument/2006/relationships/slide" Target="slides/slide18.xml"/><Relationship Id="rId45"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1.xml"/><Relationship Id="rId28" Type="http://schemas.openxmlformats.org/officeDocument/2006/relationships/slide" Target="slides/slide6.xml"/><Relationship Id="rId36" Type="http://schemas.openxmlformats.org/officeDocument/2006/relationships/slide" Target="slides/slide14.xml"/><Relationship Id="rId49" Type="http://schemas.microsoft.com/office/2015/10/relationships/revisionInfo" Target="revisionInfo.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 Target="slides/slide9.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5.xml"/><Relationship Id="rId30" Type="http://schemas.openxmlformats.org/officeDocument/2006/relationships/slide" Target="slides/slide8.xml"/><Relationship Id="rId35" Type="http://schemas.openxmlformats.org/officeDocument/2006/relationships/slide" Target="slides/slide13.xml"/><Relationship Id="rId43" Type="http://schemas.openxmlformats.org/officeDocument/2006/relationships/slide" Target="slides/slide21.xml"/><Relationship Id="rId48" Type="http://schemas.openxmlformats.org/officeDocument/2006/relationships/tableStyles" Target="tableStyle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3.xml"/><Relationship Id="rId33" Type="http://schemas.openxmlformats.org/officeDocument/2006/relationships/slide" Target="slides/slide11.xml"/><Relationship Id="rId38" Type="http://schemas.openxmlformats.org/officeDocument/2006/relationships/slide" Target="slides/slide16.xml"/><Relationship Id="rId46" Type="http://schemas.openxmlformats.org/officeDocument/2006/relationships/viewProps" Target="viewProps.xml"/><Relationship Id="rId20" Type="http://schemas.openxmlformats.org/officeDocument/2006/relationships/slideMaster" Target="slideMasters/slideMaster17.xml"/><Relationship Id="rId41" Type="http://schemas.openxmlformats.org/officeDocument/2006/relationships/slide" Target="slides/slide19.xml"/><Relationship Id="rId1" Type="http://schemas.openxmlformats.org/officeDocument/2006/relationships/customXml" Target="../customXml/item1.xml"/><Relationship Id="rId6"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12/1/2023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learningjournals.co.uk/reggio-emilia-emmi-pikler-rudolf-stein-different-approaches-learning/"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Babie are completely dependant on adults! We need to ensure that all of their basic needs are met including:…..</a:t>
            </a:r>
          </a:p>
        </p:txBody>
      </p:sp>
      <p:sp>
        <p:nvSpPr>
          <p:cNvPr id="4" name="Slide Number Placeholder 3"/>
          <p:cNvSpPr>
            <a:spLocks noGrp="1"/>
          </p:cNvSpPr>
          <p:nvPr>
            <p:ph type="sldNum" sz="quarter" idx="5"/>
          </p:nvPr>
        </p:nvSpPr>
        <p:spPr/>
        <p:txBody>
          <a:bodyPr/>
          <a:lstStyle/>
          <a:p>
            <a:fld id="{8A83A06D-66CB-42CB-A295-BE4F74E0D1BD}" type="slidenum">
              <a:rPr lang="en-GB" smtClean="0"/>
              <a:t>3</a:t>
            </a:fld>
            <a:endParaRPr lang="en-GB"/>
          </a:p>
        </p:txBody>
      </p:sp>
    </p:spTree>
    <p:extLst>
      <p:ext uri="{BB962C8B-B14F-4D97-AF65-F5344CB8AC3E}">
        <p14:creationId xmlns:p14="http://schemas.microsoft.com/office/powerpoint/2010/main" val="36984431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it does not matter who, as long as the child has developed a bond where they feel that their basic needs (food, drink, warmth, shelter, love, attention. Refer to Maslow) can be met. When working with young children,</a:t>
            </a:r>
            <a:r>
              <a:rPr lang="en-GB" baseline="0" dirty="0"/>
              <a:t> consider not just the ‘now’ but that </a:t>
            </a:r>
            <a:r>
              <a:rPr lang="en-GB" b="1" baseline="0" dirty="0"/>
              <a:t>how you work with them can affect them for the rest of their lives  </a:t>
            </a:r>
            <a:r>
              <a:rPr lang="en-GB" baseline="0" dirty="0"/>
              <a:t>(early relationships are crucial, for example, in babyhood if needs are consistently not met, </a:t>
            </a:r>
            <a:r>
              <a:rPr lang="en-GB" b="1" baseline="0" dirty="0"/>
              <a:t>it does not just affect them as babies </a:t>
            </a:r>
            <a:r>
              <a:rPr lang="en-GB" baseline="0" dirty="0"/>
              <a:t>but can come back to ’haunt them’ later in life, usually during adolescence.)</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cy-GB" noProof="0" dirty="0"/>
              <a:t>,</a:t>
            </a:r>
            <a:r>
              <a:rPr lang="cy-GB" baseline="0" noProof="0" dirty="0"/>
              <a:t> yn dad maeth, yn frawd/chwaer hŷn, yn fam sy’n mabwysiadu – does dim ots pwy, ond bod y plentyn wedi datblygu bond lle mae’n teimlo bod mod bodloni’i anghenion sylfaenol (bwyd, diod, cynhesrwydd, lloches, cariad, sylw. Cyfeiriwch at </a:t>
            </a:r>
            <a:r>
              <a:rPr lang="cy-GB" baseline="0" noProof="0" dirty="0" err="1"/>
              <a:t>Maslow</a:t>
            </a:r>
            <a:r>
              <a:rPr lang="cy-GB" baseline="0" noProof="0" dirty="0"/>
              <a:t>). Wrth weithio gyda phlant ifanc, ystyriwch nid yn unig y ‘nawr’ ond bod </a:t>
            </a:r>
            <a:r>
              <a:rPr lang="cy-GB" b="1" baseline="0" noProof="0" dirty="0"/>
              <a:t>sut rydych chi’n gweithio gyda nhw’n gallu effeithio arnyn nhw am weddill eu bywydau </a:t>
            </a:r>
            <a:r>
              <a:rPr lang="cy-GB" baseline="0" noProof="0" dirty="0"/>
              <a:t>(mae perthnasau cynnar yn hollbwysig, er enghraifft, os nad ydy anghenion yn ystod babandod yn cael eu bodloni dro ar ôl tro, </a:t>
            </a:r>
            <a:r>
              <a:rPr lang="cy-GB" b="1" baseline="0" noProof="0" dirty="0"/>
              <a:t>nid yw’n effeithio arnyn nhw fel babanod </a:t>
            </a:r>
            <a:r>
              <a:rPr lang="cy-GB" baseline="0" noProof="0" dirty="0"/>
              <a:t>ond mae’n gallu dod yn ôl i’w ‘poeni’ maes o law, fel arfer yn ystod llencyndod.)</a:t>
            </a:r>
            <a:endParaRPr lang="cy-GB" noProof="0" dirty="0"/>
          </a:p>
          <a:p>
            <a:endParaRPr lang="en-GB" dirty="0"/>
          </a:p>
        </p:txBody>
      </p:sp>
      <p:sp>
        <p:nvSpPr>
          <p:cNvPr id="4" name="Slide Number Placeholder 3"/>
          <p:cNvSpPr>
            <a:spLocks noGrp="1"/>
          </p:cNvSpPr>
          <p:nvPr>
            <p:ph type="sldNum" sz="quarter" idx="10"/>
          </p:nvPr>
        </p:nvSpPr>
        <p:spPr/>
        <p:txBody>
          <a:bodyPr/>
          <a:lstStyle/>
          <a:p>
            <a:fld id="{38EC1ED0-35A1-4E09-B69B-152A7792BD06}" type="slidenum">
              <a:rPr lang="en-GB" smtClean="0"/>
              <a:t>4</a:t>
            </a:fld>
            <a:endParaRPr lang="en-GB"/>
          </a:p>
        </p:txBody>
      </p:sp>
    </p:spTree>
    <p:extLst>
      <p:ext uri="{BB962C8B-B14F-4D97-AF65-F5344CB8AC3E}">
        <p14:creationId xmlns:p14="http://schemas.microsoft.com/office/powerpoint/2010/main" val="1284174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xfrm>
            <a:off x="917575" y="744538"/>
            <a:ext cx="4962525" cy="3722687"/>
          </a:xfrm>
          <a:ln/>
        </p:spPr>
      </p:sp>
      <p:sp>
        <p:nvSpPr>
          <p:cNvPr id="29699" name="Notes Placeholder 2"/>
          <p:cNvSpPr>
            <a:spLocks noGrp="1"/>
          </p:cNvSpPr>
          <p:nvPr>
            <p:ph type="body" idx="1"/>
          </p:nvPr>
        </p:nvSpPr>
        <p:spPr>
          <a:noFill/>
        </p:spPr>
        <p:txBody>
          <a:bodyPr/>
          <a:lstStyle/>
          <a:p>
            <a:r>
              <a:rPr lang="en-GB" altLang="en-US" dirty="0">
                <a:latin typeface="Arial" pitchFamily="34" charset="0"/>
                <a:ea typeface="ＭＳ Ｐゴシック" pitchFamily="34" charset="-128"/>
              </a:rPr>
              <a:t>the “facilitating environment” in the healthy formation of identity. The infant's relationship with the mother dominates this early environment. Winnicott's famous remark that “there is no such thing as a baby” (1958: 99) stems from his observation that in the early stages of human development, before an autonomous identity is created, the infant exists solely through its various relationships with his or her mother. Because of the infants dependency on it’s mother the developing infant subconsciously acquires the traits and emotional traits of the mother. He put forward the idea that if a mother that was of sound physical and emotional health and was in tune with the baby, it would support the baby to adapt to change and transition without trauma, this included the realisation that they were in face separate from their mother.</a:t>
            </a:r>
          </a:p>
          <a:p>
            <a:r>
              <a:rPr lang="en-GB" altLang="en-US" dirty="0">
                <a:latin typeface="Arial" pitchFamily="34" charset="0"/>
                <a:ea typeface="ＭＳ Ｐゴシック" pitchFamily="34" charset="-128"/>
              </a:rPr>
              <a:t>Reference to mothers ability to cope with motherhood, vulnerability, impetus for supportive measures.  Requires knowledgeable professionals who can respond to need.</a:t>
            </a:r>
          </a:p>
          <a:p>
            <a:r>
              <a:rPr lang="en-GB" altLang="en-US" dirty="0">
                <a:latin typeface="Arial" pitchFamily="34" charset="0"/>
                <a:ea typeface="ＭＳ Ｐゴシック" pitchFamily="34" charset="-128"/>
              </a:rPr>
              <a:t>Developed the concept of the Transitional object - ‘comforter’. </a:t>
            </a:r>
          </a:p>
          <a:p>
            <a:r>
              <a:rPr lang="en-GB" altLang="en-US" dirty="0">
                <a:latin typeface="Arial" pitchFamily="34" charset="0"/>
                <a:ea typeface="ＭＳ Ｐゴシック" pitchFamily="34" charset="-128"/>
              </a:rPr>
              <a:t>Winnicott </a:t>
            </a:r>
          </a:p>
          <a:p>
            <a:endParaRPr lang="cy-GB" altLang="en-US" dirty="0">
              <a:latin typeface="Arial" panose="020B0604020202020204" pitchFamily="34" charset="0"/>
            </a:endParaRPr>
          </a:p>
        </p:txBody>
      </p:sp>
      <p:sp>
        <p:nvSpPr>
          <p:cNvPr id="29700"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5</a:t>
            </a:fld>
            <a:endParaRPr lang="en-GB" altLang="en-US">
              <a:solidFill>
                <a:srgbClr val="000000"/>
              </a:solidFill>
            </a:endParaRPr>
          </a:p>
        </p:txBody>
      </p:sp>
    </p:spTree>
    <p:extLst>
      <p:ext uri="{BB962C8B-B14F-4D97-AF65-F5344CB8AC3E}">
        <p14:creationId xmlns:p14="http://schemas.microsoft.com/office/powerpoint/2010/main" val="25195707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microsystem contains all the people who have the biggest/direct impact or influence on the development of young children. The mesosystem is how the people within the microsystem work together to support children. </a:t>
            </a:r>
          </a:p>
        </p:txBody>
      </p:sp>
      <p:sp>
        <p:nvSpPr>
          <p:cNvPr id="4" name="Slide Number Placeholder 3"/>
          <p:cNvSpPr>
            <a:spLocks noGrp="1"/>
          </p:cNvSpPr>
          <p:nvPr>
            <p:ph type="sldNum" sz="quarter" idx="5"/>
          </p:nvPr>
        </p:nvSpPr>
        <p:spPr/>
        <p:txBody>
          <a:bodyPr/>
          <a:lstStyle/>
          <a:p>
            <a:fld id="{05FFDD11-B3EC-214B-B984-1798BFAD033A}" type="slidenum">
              <a:rPr lang="en-US" smtClean="0"/>
              <a:t>6</a:t>
            </a:fld>
            <a:endParaRPr lang="en-US"/>
          </a:p>
        </p:txBody>
      </p:sp>
    </p:spTree>
    <p:extLst>
      <p:ext uri="{BB962C8B-B14F-4D97-AF65-F5344CB8AC3E}">
        <p14:creationId xmlns:p14="http://schemas.microsoft.com/office/powerpoint/2010/main" val="42291720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xfrm>
            <a:off x="917575" y="744538"/>
            <a:ext cx="4962525" cy="3722687"/>
          </a:xfrm>
          <a:ln/>
        </p:spPr>
      </p:sp>
      <p:sp>
        <p:nvSpPr>
          <p:cNvPr id="29699" name="Notes Placeholder 2"/>
          <p:cNvSpPr>
            <a:spLocks noGrp="1"/>
          </p:cNvSpPr>
          <p:nvPr>
            <p:ph type="body" idx="1"/>
          </p:nvPr>
        </p:nvSpPr>
        <p:spPr>
          <a:noFill/>
        </p:spPr>
        <p:txBody>
          <a:bodyPr/>
          <a:lstStyle/>
          <a:p>
            <a:r>
              <a:rPr lang="en-GB" altLang="en-US" dirty="0">
                <a:latin typeface="Arial" pitchFamily="34" charset="0"/>
              </a:rPr>
              <a:t>Child at the centre, unique and individual</a:t>
            </a:r>
          </a:p>
          <a:p>
            <a:r>
              <a:rPr lang="en-GB" altLang="en-US" dirty="0">
                <a:latin typeface="Arial" pitchFamily="34" charset="0"/>
              </a:rPr>
              <a:t>Pioneering in understanding the importance of the first few years of life.</a:t>
            </a:r>
          </a:p>
          <a:p>
            <a:r>
              <a:rPr lang="en-GB" altLang="en-US" dirty="0">
                <a:latin typeface="Arial" pitchFamily="34" charset="0"/>
              </a:rPr>
              <a:t>Environment is more that the space, furnishings and materials.  It includes the adults and children who share days with each other.  Children learn language and life sills without conscious effort by interacting with this environment.</a:t>
            </a:r>
          </a:p>
          <a:p>
            <a:r>
              <a:rPr lang="en-GB" altLang="en-US" dirty="0">
                <a:latin typeface="Arial" pitchFamily="34" charset="0"/>
              </a:rPr>
              <a:t>Children needed real tools that worked if they were to do the things that interested them.  E.g. blunt butter knifes to chop vegetables makes task more difficult and can undermine a child's confidence.</a:t>
            </a:r>
          </a:p>
          <a:p>
            <a:endParaRPr lang="cy-GB" altLang="en-US" dirty="0">
              <a:latin typeface="Arial" panose="020B0604020202020204" pitchFamily="34" charset="0"/>
            </a:endParaRPr>
          </a:p>
          <a:p>
            <a:endParaRPr lang="cy-GB" altLang="en-US" dirty="0">
              <a:latin typeface="Arial" panose="020B0604020202020204" pitchFamily="34" charset="0"/>
            </a:endParaRPr>
          </a:p>
          <a:p>
            <a:endParaRPr lang="cy-GB" altLang="en-US" dirty="0">
              <a:latin typeface="Arial" panose="020B0604020202020204" pitchFamily="34" charset="0"/>
            </a:endParaRPr>
          </a:p>
        </p:txBody>
      </p:sp>
      <p:sp>
        <p:nvSpPr>
          <p:cNvPr id="29700" name="Slide Number Placeholder 3"/>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994E75A-A71B-440E-9B17-439E2B400284}" type="slidenum">
              <a:rPr lang="en-GB" altLang="en-US" smtClean="0">
                <a:solidFill>
                  <a:srgbClr val="000000"/>
                </a:solidFill>
              </a:rPr>
              <a:pPr/>
              <a:t>7</a:t>
            </a:fld>
            <a:endParaRPr lang="en-GB" altLang="en-US">
              <a:solidFill>
                <a:srgbClr val="000000"/>
              </a:solidFill>
            </a:endParaRPr>
          </a:p>
        </p:txBody>
      </p:sp>
    </p:spTree>
    <p:extLst>
      <p:ext uri="{BB962C8B-B14F-4D97-AF65-F5344CB8AC3E}">
        <p14:creationId xmlns:p14="http://schemas.microsoft.com/office/powerpoint/2010/main" val="25305338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444444"/>
                </a:solidFill>
                <a:effectLst/>
                <a:latin typeface="Roboto" panose="02000000000000000000" pitchFamily="2" charset="0"/>
              </a:rPr>
              <a:t>holistic education places an emphasis on the </a:t>
            </a:r>
            <a:r>
              <a:rPr lang="en-GB" b="1" i="0" dirty="0">
                <a:solidFill>
                  <a:srgbClr val="444444"/>
                </a:solidFill>
                <a:effectLst/>
                <a:latin typeface="Roboto" panose="02000000000000000000" pitchFamily="2" charset="0"/>
              </a:rPr>
              <a:t>whole growth of a learner</a:t>
            </a:r>
            <a:r>
              <a:rPr lang="en-GB" b="0" i="0" dirty="0">
                <a:solidFill>
                  <a:srgbClr val="444444"/>
                </a:solidFill>
                <a:effectLst/>
                <a:latin typeface="Roboto" panose="02000000000000000000" pitchFamily="2" charset="0"/>
              </a:rPr>
              <a:t> instead of emphasizing only specific parts of the human experience. Holistic education is concerned with the development of a person’s </a:t>
            </a:r>
            <a:r>
              <a:rPr lang="en-GB" b="1" i="0" dirty="0">
                <a:solidFill>
                  <a:srgbClr val="444444"/>
                </a:solidFill>
                <a:effectLst/>
                <a:latin typeface="Roboto" panose="02000000000000000000" pitchFamily="2" charset="0"/>
              </a:rPr>
              <a:t>intellectual, emotional, social, physical, artistic, creative and spiritual potentials</a:t>
            </a:r>
            <a:r>
              <a:rPr lang="en-GB" b="0" i="0" dirty="0">
                <a:solidFill>
                  <a:srgbClr val="444444"/>
                </a:solidFill>
                <a:effectLst/>
                <a:latin typeface="Roboto" panose="02000000000000000000" pitchFamily="2" charset="0"/>
              </a:rPr>
              <a:t>. </a:t>
            </a:r>
          </a:p>
          <a:p>
            <a:endParaRPr lang="en-GB" b="0" i="0" dirty="0">
              <a:solidFill>
                <a:srgbClr val="444444"/>
              </a:solidFill>
              <a:effectLst/>
              <a:latin typeface="Roboto" panose="02000000000000000000" pitchFamily="2" charset="0"/>
            </a:endParaRPr>
          </a:p>
          <a:p>
            <a:r>
              <a:rPr lang="en-GB" b="0" i="0" dirty="0">
                <a:solidFill>
                  <a:srgbClr val="444444"/>
                </a:solidFill>
                <a:effectLst/>
                <a:latin typeface="Roboto" panose="02000000000000000000" pitchFamily="2" charset="0"/>
              </a:rPr>
              <a:t>Some examples of curriculums that focus heavily on using a holistic approach are NZ, Norway, Sweden, Germany and the Reggio Emilia approach which is used in many countries but originated in Italy – we will look at a few of these in the next couple of slides </a:t>
            </a:r>
            <a:endParaRPr lang="en-GB" dirty="0"/>
          </a:p>
        </p:txBody>
      </p:sp>
      <p:sp>
        <p:nvSpPr>
          <p:cNvPr id="4" name="Slide Number Placeholder 3"/>
          <p:cNvSpPr>
            <a:spLocks noGrp="1"/>
          </p:cNvSpPr>
          <p:nvPr>
            <p:ph type="sldNum" sz="quarter" idx="5"/>
          </p:nvPr>
        </p:nvSpPr>
        <p:spPr/>
        <p:txBody>
          <a:bodyPr/>
          <a:lstStyle/>
          <a:p>
            <a:fld id="{C2BF1C18-DD98-4A90-979D-487143830D93}" type="slidenum">
              <a:rPr lang="en-GB" smtClean="0"/>
              <a:t>8</a:t>
            </a:fld>
            <a:endParaRPr lang="en-GB"/>
          </a:p>
        </p:txBody>
      </p:sp>
    </p:spTree>
    <p:extLst>
      <p:ext uri="{BB962C8B-B14F-4D97-AF65-F5344CB8AC3E}">
        <p14:creationId xmlns:p14="http://schemas.microsoft.com/office/powerpoint/2010/main" val="12672856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1A171B"/>
                </a:solidFill>
                <a:effectLst/>
                <a:latin typeface="canada-type-gibson"/>
              </a:rPr>
              <a:t>In Denmark and other Nordic countries, Forest Schooling has become an integral part of the curriculum for pre-school children (defined as children up to the age of seven in Denmark). It has been well documented that most children attending Forest Schools in Denmark start school with stronger social skills, the ability to work more effectively in groups, have higher self-esteem and greater confidence in their own capabilities, than children arriving from other types of Nursery. Children start in forest schools as babies.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Forest schooling is based upon a number of value based principles such as: promoting learner led exploration, risk taking, learning in and from nature, supporting the holistic development of children, encouraging long term learning, and having appropriately trained and professional pedagogues.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9</a:t>
            </a:fld>
            <a:endParaRPr lang="en-US"/>
          </a:p>
        </p:txBody>
      </p:sp>
    </p:spTree>
    <p:extLst>
      <p:ext uri="{BB962C8B-B14F-4D97-AF65-F5344CB8AC3E}">
        <p14:creationId xmlns:p14="http://schemas.microsoft.com/office/powerpoint/2010/main" val="11435949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t>
            </a:r>
            <a:r>
              <a:rPr lang="en-GB" dirty="0" err="1"/>
              <a:t>whāriki</a:t>
            </a:r>
            <a:r>
              <a:rPr lang="en-GB" dirty="0"/>
              <a:t> or woven mat is used in this document as a metaphor for the ECE curriculum, in which four curriculum principles are interwoven with five curriculum strands. Together, these principles and strands give expression to the vision for children.</a:t>
            </a:r>
          </a:p>
          <a:p>
            <a:endParaRPr lang="en-GB" dirty="0"/>
          </a:p>
          <a:p>
            <a:r>
              <a:rPr lang="en-GB" dirty="0"/>
              <a:t>Again some common themes: relationships, family partnerships, holistic development and empowerment – I love that empowerment is a central principle. These are interwoven with: well-being, belonging, contribution, communication and exploration. The </a:t>
            </a:r>
            <a:r>
              <a:rPr lang="en-GB" dirty="0" err="1"/>
              <a:t>Te</a:t>
            </a:r>
            <a:r>
              <a:rPr lang="en-GB" dirty="0"/>
              <a:t> </a:t>
            </a:r>
            <a:r>
              <a:rPr lang="en-GB" dirty="0" err="1"/>
              <a:t>Whariki</a:t>
            </a:r>
            <a:r>
              <a:rPr lang="en-GB" dirty="0"/>
              <a:t> is very much a holistic based approach in which </a:t>
            </a:r>
            <a:r>
              <a:rPr lang="en-GB" dirty="0" err="1"/>
              <a:t>hthey</a:t>
            </a:r>
            <a:r>
              <a:rPr lang="en-GB" dirty="0"/>
              <a:t> value the importance of the communities, care and learning together. </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10</a:t>
            </a:fld>
            <a:endParaRPr lang="en-US"/>
          </a:p>
        </p:txBody>
      </p:sp>
    </p:spTree>
    <p:extLst>
      <p:ext uri="{BB962C8B-B14F-4D97-AF65-F5344CB8AC3E}">
        <p14:creationId xmlns:p14="http://schemas.microsoft.com/office/powerpoint/2010/main" val="3076029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effectLst/>
                <a:latin typeface="Source Sans Pro" panose="020B0503030403020204" pitchFamily="34" charset="0"/>
              </a:rPr>
              <a:t>Children as human beings, possess a hundred languages: a hundred ways of thinking, expressing, understanding, of encountering otherness through a way of thinking that weaves together and does not separate the various dimensions of experience. The hundred languages are a metaphor for the extraordinary potentials of children, their knowledge-building and creative processes, </a:t>
            </a:r>
          </a:p>
          <a:p>
            <a:pPr algn="l"/>
            <a:r>
              <a:rPr lang="en-GB" b="0" i="0" dirty="0">
                <a:effectLst/>
                <a:latin typeface="Source Sans Pro" panose="020B0503030403020204" pitchFamily="34" charset="0"/>
              </a:rPr>
              <a:t>It is the responsibility of the infant-toddler centre and the preschool to valorise all verbal and non-verbal languages with equal dignity.</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11</a:t>
            </a:fld>
            <a:endParaRPr lang="en-US"/>
          </a:p>
        </p:txBody>
      </p:sp>
    </p:spTree>
    <p:extLst>
      <p:ext uri="{BB962C8B-B14F-4D97-AF65-F5344CB8AC3E}">
        <p14:creationId xmlns:p14="http://schemas.microsoft.com/office/powerpoint/2010/main" val="29728365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233D4D"/>
                </a:solidFill>
                <a:effectLst/>
                <a:latin typeface="Roboto" panose="02000000000000000000" pitchFamily="2" charset="0"/>
              </a:rPr>
              <a:t>to ignite a child’s natural curiosity to explore the world around them.</a:t>
            </a:r>
          </a:p>
          <a:p>
            <a:pPr algn="l"/>
            <a:r>
              <a:rPr lang="en-GB" b="0" i="0" dirty="0">
                <a:solidFill>
                  <a:srgbClr val="233D4D"/>
                </a:solidFill>
                <a:effectLst/>
                <a:latin typeface="Roboto" panose="02000000000000000000" pitchFamily="2" charset="0"/>
              </a:rPr>
              <a:t>Instead of directing children, and telling them what to do, the curiosity approach is based on child-led learning. Therefore, children make their own choices, and figure things out for themselves which leads to enhanced confidence, critical thinking, and problem solving skills.</a:t>
            </a:r>
          </a:p>
          <a:p>
            <a:pPr algn="l"/>
            <a:r>
              <a:rPr lang="en-GB" b="0" i="0" dirty="0">
                <a:solidFill>
                  <a:srgbClr val="233D4D"/>
                </a:solidFill>
                <a:effectLst/>
                <a:latin typeface="Roboto" panose="02000000000000000000" pitchFamily="2" charset="0"/>
              </a:rPr>
              <a:t>The approach draws ideas from other philosophies of early education including </a:t>
            </a:r>
            <a:r>
              <a:rPr lang="en-GB" b="1" i="0" u="sng" dirty="0">
                <a:solidFill>
                  <a:srgbClr val="0692DB"/>
                </a:solidFill>
                <a:effectLst/>
                <a:latin typeface="Roboto" panose="02000000000000000000" pitchFamily="2" charset="0"/>
                <a:hlinkClick r:id="rId3"/>
              </a:rPr>
              <a:t>Reggio Emilia, Montessori, Pikler, and Steiner.</a:t>
            </a:r>
            <a:r>
              <a:rPr lang="en-GB" b="0" i="0" dirty="0">
                <a:solidFill>
                  <a:srgbClr val="233D4D"/>
                </a:solidFill>
                <a:effectLst/>
                <a:latin typeface="Roboto" panose="02000000000000000000" pitchFamily="2" charset="0"/>
              </a:rPr>
              <a:t> It aims to create children who are ‘thinkers and doers’ instead of passive learners who simply follow the direction of an adult.</a:t>
            </a:r>
          </a:p>
          <a:p>
            <a:pPr algn="l"/>
            <a:r>
              <a:rPr lang="en-GB" b="0" i="0" dirty="0">
                <a:solidFill>
                  <a:srgbClr val="233D4D"/>
                </a:solidFill>
                <a:effectLst/>
                <a:latin typeface="Roboto" panose="02000000000000000000" pitchFamily="2" charset="0"/>
              </a:rPr>
              <a:t>By creating active learners, children are more engaged in their environment and have a lot more fun. They are in charge of their own development and choose activities which play to their own interests.</a:t>
            </a:r>
          </a:p>
          <a:p>
            <a:endParaRPr lang="en-GB" dirty="0"/>
          </a:p>
        </p:txBody>
      </p:sp>
      <p:sp>
        <p:nvSpPr>
          <p:cNvPr id="4" name="Slide Number Placeholder 3"/>
          <p:cNvSpPr>
            <a:spLocks noGrp="1"/>
          </p:cNvSpPr>
          <p:nvPr>
            <p:ph type="sldNum" sz="quarter" idx="5"/>
          </p:nvPr>
        </p:nvSpPr>
        <p:spPr/>
        <p:txBody>
          <a:bodyPr/>
          <a:lstStyle/>
          <a:p>
            <a:fld id="{05FFDD11-B3EC-214B-B984-1798BFAD033A}" type="slidenum">
              <a:rPr lang="en-US" smtClean="0"/>
              <a:t>12</a:t>
            </a:fld>
            <a:endParaRPr lang="en-US"/>
          </a:p>
        </p:txBody>
      </p:sp>
    </p:spTree>
    <p:extLst>
      <p:ext uri="{BB962C8B-B14F-4D97-AF65-F5344CB8AC3E}">
        <p14:creationId xmlns:p14="http://schemas.microsoft.com/office/powerpoint/2010/main" val="34837337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Dr Emilie “Emmi” Pikler (1902-1984) was a paediatrician who was born in Austria but spent most of her lifetime living and working in Budapest, Hungary.</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Emmi got interested in childhood development while studying medicine. She compared the development of children of different socioeconomic statuses and was also influenced by two of her first lecturers and how they treated children as a person rather than a patient. While analysing accident statistics Emmi noticed that children from lower class families hurt themselves less than children from well-off families who were brought up in a (over-)protected environment.</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Emmi’s husband </a:t>
            </a:r>
            <a:r>
              <a:rPr lang="en-GB" sz="1800" dirty="0" err="1">
                <a:solidFill>
                  <a:srgbClr val="42403E"/>
                </a:solidFill>
                <a:effectLst/>
                <a:latin typeface="Arial" panose="020B0604020202020204" pitchFamily="34" charset="0"/>
                <a:ea typeface="Times New Roman" panose="02020603050405020304" pitchFamily="18" charset="0"/>
                <a:cs typeface="Arial" panose="020B0604020202020204" pitchFamily="34" charset="0"/>
              </a:rPr>
              <a:t>György</a:t>
            </a: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 a high school mathematics teacher, also held progressive pedagogical views and supported the view that children should study at their own pace of development. When their daughter Anna was born in 1931, Emmi and </a:t>
            </a:r>
            <a:r>
              <a:rPr lang="en-GB" sz="1800" dirty="0" err="1">
                <a:solidFill>
                  <a:srgbClr val="42403E"/>
                </a:solidFill>
                <a:effectLst/>
                <a:latin typeface="Arial" panose="020B0604020202020204" pitchFamily="34" charset="0"/>
                <a:ea typeface="Times New Roman" panose="02020603050405020304" pitchFamily="18" charset="0"/>
                <a:cs typeface="Arial" panose="020B0604020202020204" pitchFamily="34" charset="0"/>
              </a:rPr>
              <a:t>György</a:t>
            </a: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 decided to not force Anna’s development by propping her up and instead supported her by allowing her to move around freely and independently in a safe environment and in a kind and respectful relationship.</a:t>
            </a:r>
          </a:p>
          <a:p>
            <a:pPr>
              <a:lnSpc>
                <a:spcPct val="107000"/>
              </a:lnSpc>
              <a:spcAft>
                <a:spcPts val="800"/>
              </a:spcAft>
            </a:pP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In 1935 Dr Emmi Pikler opened her own private practice and took care of children from over 100 families. During weekly visits she observed the relationships between the children and parents as well as the development of the children. Emmi guided and supported the parents and promoted the upbringing of the children in an active and peaceful environment.</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In 1946, shortly after the end of the World War II, Emmi Pikler was asked to run an orphanage for infants, babies and toddlers who had lost their parents during the war. She created a safe place for the children and trained her staff to respect each baby as a person and provide individual support according to the needs of each child without interfering with the developmental stage of the child. Caring for the children in the orphanage gave Emmi the chance to conduct more research and also execute her findings on a larger scale. Amongst other research topics, Emmi’s research included mental development, motor development and the </a:t>
            </a:r>
            <a:r>
              <a:rPr lang="en-GB" sz="1800" dirty="0" err="1">
                <a:solidFill>
                  <a:srgbClr val="42403E"/>
                </a:solidFill>
                <a:effectLst/>
                <a:latin typeface="Arial" panose="020B0604020202020204" pitchFamily="34" charset="0"/>
                <a:ea typeface="Times New Roman" panose="02020603050405020304" pitchFamily="18" charset="0"/>
                <a:cs typeface="Arial" panose="020B0604020202020204" pitchFamily="34" charset="0"/>
              </a:rPr>
              <a:t>importantance</a:t>
            </a: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 of play during development. </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C5B92CE7-B5B3-4D92-A60E-100B794D4872}" type="slidenum">
              <a:rPr lang="en-GB" smtClean="0"/>
              <a:t>13</a:t>
            </a:fld>
            <a:endParaRPr lang="en-GB"/>
          </a:p>
        </p:txBody>
      </p:sp>
    </p:spTree>
    <p:extLst>
      <p:ext uri="{BB962C8B-B14F-4D97-AF65-F5344CB8AC3E}">
        <p14:creationId xmlns:p14="http://schemas.microsoft.com/office/powerpoint/2010/main" val="20039741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Emmi Pikler summarised her research findings in 7 Key Principles that are based on two main ideas: A) The importance of a peaceful and respectful relationship with young children and B) The allowance of complete freedom of movement according to the child’s developmental stage</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endParaRPr lang="en-GB" dirty="0"/>
          </a:p>
          <a:p>
            <a:r>
              <a:rPr lang="en-GB" dirty="0"/>
              <a:t>We will look at these on more depth on the next slide </a:t>
            </a:r>
          </a:p>
        </p:txBody>
      </p:sp>
      <p:sp>
        <p:nvSpPr>
          <p:cNvPr id="4" name="Slide Number Placeholder 3"/>
          <p:cNvSpPr>
            <a:spLocks noGrp="1"/>
          </p:cNvSpPr>
          <p:nvPr>
            <p:ph type="sldNum" sz="quarter" idx="5"/>
          </p:nvPr>
        </p:nvSpPr>
        <p:spPr/>
        <p:txBody>
          <a:bodyPr/>
          <a:lstStyle/>
          <a:p>
            <a:fld id="{05FFDD11-B3EC-214B-B984-1798BFAD033A}" type="slidenum">
              <a:rPr lang="en-US" smtClean="0"/>
              <a:t>16</a:t>
            </a:fld>
            <a:endParaRPr lang="en-US"/>
          </a:p>
        </p:txBody>
      </p:sp>
    </p:spTree>
    <p:extLst>
      <p:ext uri="{BB962C8B-B14F-4D97-AF65-F5344CB8AC3E}">
        <p14:creationId xmlns:p14="http://schemas.microsoft.com/office/powerpoint/2010/main" val="41548839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https://books.google.co.uk/books?hl=en&amp;lr=&amp;id=vnVjEAAAQBAJ&amp;oi=fnd&amp;pg=PA1&amp;dq=info:_rUBw4yp6rwJ:scholar.google.com/&amp;ots=jpNOgDxnSA&amp;sig=r2SZMb7JAPS-NcFEKDPm9ocVUTI#v=onepage&amp;q&amp;f=false</a:t>
            </a:r>
          </a:p>
          <a:p>
            <a:endParaRPr lang="en-GB" dirty="0"/>
          </a:p>
          <a:p>
            <a:pPr>
              <a:lnSpc>
                <a:spcPct val="107000"/>
              </a:lnSpc>
              <a:spcAft>
                <a:spcPts val="800"/>
              </a:spcAft>
            </a:pPr>
            <a:r>
              <a:rPr lang="en-GB" sz="1800" b="1"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1. Full and undivided attention during caring activity times</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While multi-tasking is a great skill to have, according to Dr Emmi Pikler parents should avoid multi-tasking while spending time with their children and babies in particular. Babies interpret full attention as love which brings stillness to their lives and allows them to be in the moment with their caregivers. Babies and children are able to learn to focus and are taught to be engaged in one activity without being overwhelmed by the speed and productivity of multiple actions going on at the same time.</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b="1"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2. Slow down</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Dr Emmi Pikler observed that creating a calm, slow and peaceful atmosphere allows the child to relax and gives them the chance to focus. Overstimulation caused by jumping from one activity to the next or sensory overload doesn’t only cause stress for the baby but consequently also for their parents or other caregivers.</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b="1"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3. Build trust and work on your relationship during caring activities</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Further to the principles of undivided attention and slowing down, Dr Pikler believes that turning caring activities such as nappy changes, feeding, bathing and dressing into quality time will offer a valuable opportunity for a baby to bond with their carer and allows a baby to become an active partner in these activities. When given security and freedom during caring activities, babies learn what they need to do and will eventually become competent and active partners.</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b="1"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4. “With” and not “To”</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When it comes to doing activities with a baby, Dr Emmi Pikler saw a baby as an active participant rather than a passive recipient of care. Telling a baby what is about to happen and talking through every step of the different actions will give a baby the chance to understand and cooperate. Being patient and allowing the baby to respond are two important aspects that are required from the carer’s side.</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b="1"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5. Babies should never be put into a position which they cannot get into by themselves</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Children love to explore but they hardly ever put themselves in a position they cannot get out of. For this reason Dr Emmi Pikler was a strong advocate of the free movement of babies and pointed out the benefits of allowing a baby to move freely: “</a:t>
            </a:r>
            <a:r>
              <a:rPr lang="en-GB" sz="1800" i="1"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While learning to turn on the belly, to roll, creep, sit, stand and walk, (the baby) is not only learning those movements but also how to learn. He learns to do something on his own, to be interested, to try out, to experiment. He learns to overcome difficulties. He comes to know the joy and satisfaction which is derived from this success, the result of his patience and persistence.</a:t>
            </a: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 Furthermore, Dr Pikler was opposed to baby equipment and baby propping apparatus such as walkers, hammocks, high chairs or swings which restrict babies in their natural movements and are more about the convenience for the parent or carer.</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b="1"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6. Allow babies uninterrupted playtime</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Dr Emmi Pikler believed that babies are quite capable of entertaining themselves. Allowing them the space and time to explore different parts of their environment, including toys, gives babies the opportunity to develop confidence and self esteem. Babies as well as children learn from trial and error and may interact with an item in a way that adults think is “incorrect” because it’s not used in the intended way. Even though it is with good intentions, stepping in interrupts the babies learning process and takes away from experiencing independence and mastering their own world of play. In Emmi's words: "</a:t>
            </a:r>
            <a:r>
              <a:rPr lang="en-GB" sz="1800" i="1"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It is important that the child finds out as much as possible. If we help with everything in solving the tasks, we will take away from him exactly what would have been the most important for his intellectual development. A completely different kind of knowledge is acquired by the child who comes to something through independent experiments than the one who gets the solution ready.</a:t>
            </a: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b="1"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7. Recognise babies cues and tune in respectfully</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a:lnSpc>
                <a:spcPct val="107000"/>
              </a:lnSpc>
              <a:spcAft>
                <a:spcPts val="800"/>
              </a:spcAft>
            </a:pPr>
            <a:r>
              <a:rPr lang="en-GB" sz="1800" dirty="0">
                <a:solidFill>
                  <a:srgbClr val="42403E"/>
                </a:solidFill>
                <a:effectLst/>
                <a:latin typeface="Arial" panose="020B0604020202020204" pitchFamily="34" charset="0"/>
                <a:ea typeface="Times New Roman" panose="02020603050405020304" pitchFamily="18" charset="0"/>
                <a:cs typeface="Arial" panose="020B0604020202020204" pitchFamily="34" charset="0"/>
              </a:rPr>
              <a:t>Respecting a baby as a person and responding to a child’s physical and verbal cues has a profound influence on their sense of self-worth and the development of their identity. Children learn from the parent’s behaviour and ignoring children’s messages increases the likelihood that later in life children will ignore requests and messages made to them by parents or carers.  </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C5B92CE7-B5B3-4D92-A60E-100B794D4872}" type="slidenum">
              <a:rPr lang="en-GB" smtClean="0"/>
              <a:t>17</a:t>
            </a:fld>
            <a:endParaRPr lang="en-GB"/>
          </a:p>
        </p:txBody>
      </p:sp>
    </p:spTree>
    <p:extLst>
      <p:ext uri="{BB962C8B-B14F-4D97-AF65-F5344CB8AC3E}">
        <p14:creationId xmlns:p14="http://schemas.microsoft.com/office/powerpoint/2010/main" val="36334417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https://theeducationhub.org.nz/the-pikler-resources-for-infant-educarers-approach/ - useful website can show to students </a:t>
            </a:r>
          </a:p>
          <a:p>
            <a:endParaRPr lang="en-GB" dirty="0"/>
          </a:p>
          <a:p>
            <a:pPr algn="l"/>
            <a:r>
              <a:rPr lang="en-GB" b="0" i="0" dirty="0">
                <a:solidFill>
                  <a:srgbClr val="222222"/>
                </a:solidFill>
                <a:effectLst/>
                <a:latin typeface="Roboto" panose="02000000000000000000" pitchFamily="2" charset="0"/>
              </a:rPr>
              <a:t>Caregiving (feeding, nappy-changing, dressing) is a necessary and frequent feature of infant and toddler care, and thus represents a valuable opportunity for children to learn through responsive and unhurried one-to-one interactions, sustained shared attention and rich language exchanges with their caregiver. Caregiving times are thought to be prime opportunities for cooperation, intimacy and shared enjoyment between caregivers and children, and these routines are also highly structured and predictable, which supports children’s feelings of security. Children and their caregivers develop a shared understanding of the objective of the care routine (getting dressed after sleep) and coordinate their respective roles and actions (for example, the caregiver might hold a garment while the child puts their leg into it). Children learn language, self-help and manipulative skills, and develop capacities for independence and self-regulation.</a:t>
            </a:r>
          </a:p>
          <a:p>
            <a:br>
              <a:rPr lang="en-GB" dirty="0"/>
            </a:br>
            <a:endParaRPr lang="en-GB" dirty="0"/>
          </a:p>
        </p:txBody>
      </p:sp>
      <p:sp>
        <p:nvSpPr>
          <p:cNvPr id="4" name="Slide Number Placeholder 3"/>
          <p:cNvSpPr>
            <a:spLocks noGrp="1"/>
          </p:cNvSpPr>
          <p:nvPr>
            <p:ph type="sldNum" sz="quarter" idx="5"/>
          </p:nvPr>
        </p:nvSpPr>
        <p:spPr/>
        <p:txBody>
          <a:bodyPr/>
          <a:lstStyle/>
          <a:p>
            <a:fld id="{C5B92CE7-B5B3-4D92-A60E-100B794D4872}" type="slidenum">
              <a:rPr lang="en-GB" smtClean="0"/>
              <a:t>18</a:t>
            </a:fld>
            <a:endParaRPr lang="en-GB"/>
          </a:p>
        </p:txBody>
      </p:sp>
    </p:spTree>
    <p:extLst>
      <p:ext uri="{BB962C8B-B14F-4D97-AF65-F5344CB8AC3E}">
        <p14:creationId xmlns:p14="http://schemas.microsoft.com/office/powerpoint/2010/main" val="15327890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42403E"/>
                </a:solidFill>
                <a:effectLst/>
                <a:latin typeface="Roboto Condensed" panose="020B0604020202020204" pitchFamily="2" charset="0"/>
              </a:rPr>
              <a:t>The </a:t>
            </a:r>
            <a:r>
              <a:rPr lang="en-GB" b="0" i="0" dirty="0" err="1">
                <a:solidFill>
                  <a:srgbClr val="42403E"/>
                </a:solidFill>
                <a:effectLst/>
                <a:latin typeface="Roboto Condensed" panose="020B0604020202020204" pitchFamily="2" charset="0"/>
              </a:rPr>
              <a:t>Pikler</a:t>
            </a:r>
            <a:r>
              <a:rPr lang="en-GB" b="0" i="0" dirty="0">
                <a:solidFill>
                  <a:srgbClr val="42403E"/>
                </a:solidFill>
                <a:effectLst/>
                <a:latin typeface="Roboto Condensed" panose="020B0604020202020204" pitchFamily="2" charset="0"/>
              </a:rPr>
              <a:t> Triangle poses a challenge for babies and toddlers and lets your child discover what its body is capable of. Children love to explore and exploring on their own terms. As Emmi </a:t>
            </a:r>
            <a:r>
              <a:rPr lang="en-GB" b="0" i="0" dirty="0" err="1">
                <a:solidFill>
                  <a:srgbClr val="42403E"/>
                </a:solidFill>
                <a:effectLst/>
                <a:latin typeface="Roboto Condensed" panose="020B0604020202020204" pitchFamily="2" charset="0"/>
              </a:rPr>
              <a:t>Pikler</a:t>
            </a:r>
            <a:r>
              <a:rPr lang="en-GB" b="0" i="0" dirty="0">
                <a:solidFill>
                  <a:srgbClr val="42403E"/>
                </a:solidFill>
                <a:effectLst/>
                <a:latin typeface="Roboto Condensed" panose="020B0604020202020204" pitchFamily="2" charset="0"/>
              </a:rPr>
              <a:t> noticed, hardly any children ever put themselves in a position that they can’t get out of. Children may not climb on the triangle straight away and will check it out first. Depending on their age they may use it to pull themselves up into a standing position or crawl underneath. Older children might carefully climb to the top and back down again before they master to climb over it. Watch your children and they will surprise you how they develop different skills over time. Don’t force your children, let them decide when they are ready and remember each child is different.⁣ Supervise your children and offer support when they ask. </a:t>
            </a:r>
          </a:p>
          <a:p>
            <a:endParaRPr lang="en-GB" b="0" i="0" dirty="0">
              <a:solidFill>
                <a:srgbClr val="42403E"/>
              </a:solidFill>
              <a:effectLst/>
              <a:latin typeface="Roboto Condensed" panose="020B0604020202020204" pitchFamily="2" charset="0"/>
            </a:endParaRPr>
          </a:p>
          <a:p>
            <a:r>
              <a:rPr lang="en-GB" b="0" i="0" dirty="0">
                <a:solidFill>
                  <a:srgbClr val="42403E"/>
                </a:solidFill>
                <a:effectLst/>
                <a:latin typeface="Roboto Condensed" panose="020B0604020202020204" pitchFamily="2" charset="0"/>
              </a:rPr>
              <a:t>Montessori = environment and independence </a:t>
            </a:r>
          </a:p>
          <a:p>
            <a:r>
              <a:rPr lang="en-GB" b="0" i="0" dirty="0">
                <a:solidFill>
                  <a:srgbClr val="42403E"/>
                </a:solidFill>
                <a:effectLst/>
                <a:latin typeface="Roboto Condensed" panose="020B0604020202020204" pitchFamily="2" charset="0"/>
              </a:rPr>
              <a:t>Vygotsky – scaffolding </a:t>
            </a:r>
          </a:p>
          <a:p>
            <a:r>
              <a:rPr lang="en-GB" b="0" i="0" dirty="0">
                <a:solidFill>
                  <a:srgbClr val="42403E"/>
                </a:solidFill>
                <a:effectLst/>
                <a:latin typeface="Roboto Condensed" panose="020B0604020202020204" pitchFamily="2" charset="0"/>
              </a:rPr>
              <a:t>Pestalozzi – children should follow own interests through active experiences </a:t>
            </a:r>
          </a:p>
          <a:p>
            <a:r>
              <a:rPr lang="en-GB" b="0" i="0" dirty="0">
                <a:solidFill>
                  <a:srgbClr val="42403E"/>
                </a:solidFill>
                <a:effectLst/>
                <a:latin typeface="Roboto Condensed" panose="020B0604020202020204" pitchFamily="2" charset="0"/>
              </a:rPr>
              <a:t>Steiner- adults should refrain from rushing natural speed of progression </a:t>
            </a:r>
          </a:p>
          <a:p>
            <a:endParaRPr lang="en-GB" dirty="0"/>
          </a:p>
        </p:txBody>
      </p:sp>
      <p:sp>
        <p:nvSpPr>
          <p:cNvPr id="4" name="Slide Number Placeholder 3"/>
          <p:cNvSpPr>
            <a:spLocks noGrp="1"/>
          </p:cNvSpPr>
          <p:nvPr>
            <p:ph type="sldNum" sz="quarter" idx="5"/>
          </p:nvPr>
        </p:nvSpPr>
        <p:spPr/>
        <p:txBody>
          <a:bodyPr/>
          <a:lstStyle/>
          <a:p>
            <a:fld id="{C5B92CE7-B5B3-4D92-A60E-100B794D4872}" type="slidenum">
              <a:rPr lang="en-GB" smtClean="0"/>
              <a:t>19</a:t>
            </a:fld>
            <a:endParaRPr lang="en-GB"/>
          </a:p>
        </p:txBody>
      </p:sp>
    </p:spTree>
    <p:extLst>
      <p:ext uri="{BB962C8B-B14F-4D97-AF65-F5344CB8AC3E}">
        <p14:creationId xmlns:p14="http://schemas.microsoft.com/office/powerpoint/2010/main" val="33453026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Exploring appropriate theoretical frameworks is 30 marks so ensure you link to a number of the theories, pedagogies and international perspectives discussed to support your scrapbook. </a:t>
            </a:r>
          </a:p>
        </p:txBody>
      </p:sp>
      <p:sp>
        <p:nvSpPr>
          <p:cNvPr id="4" name="Slide Number Placeholder 3"/>
          <p:cNvSpPr>
            <a:spLocks noGrp="1"/>
          </p:cNvSpPr>
          <p:nvPr>
            <p:ph type="sldNum" sz="quarter" idx="5"/>
          </p:nvPr>
        </p:nvSpPr>
        <p:spPr/>
        <p:txBody>
          <a:bodyPr/>
          <a:lstStyle/>
          <a:p>
            <a:fld id="{05FFDD11-B3EC-214B-B984-1798BFAD033A}" type="slidenum">
              <a:rPr lang="en-US" smtClean="0"/>
              <a:t>20</a:t>
            </a:fld>
            <a:endParaRPr lang="en-US"/>
          </a:p>
        </p:txBody>
      </p:sp>
    </p:spTree>
    <p:extLst>
      <p:ext uri="{BB962C8B-B14F-4D97-AF65-F5344CB8AC3E}">
        <p14:creationId xmlns:p14="http://schemas.microsoft.com/office/powerpoint/2010/main" val="21829406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9.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9.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9.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9.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9.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9.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351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48649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dirty="0"/>
          </a:p>
        </p:txBody>
      </p:sp>
    </p:spTree>
    <p:extLst>
      <p:ext uri="{BB962C8B-B14F-4D97-AF65-F5344CB8AC3E}">
        <p14:creationId xmlns:p14="http://schemas.microsoft.com/office/powerpoint/2010/main" val="2866627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440184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685753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BEA70-4940-D592-AC62-AB810A6EF5D2}"/>
              </a:ext>
            </a:extLst>
          </p:cNvPr>
          <p:cNvSpPr>
            <a:spLocks noGrp="1"/>
          </p:cNvSpPr>
          <p:nvPr>
            <p:ph type="title"/>
          </p:nvPr>
        </p:nvSpPr>
        <p:spPr>
          <a:xfrm>
            <a:off x="630238" y="1561270"/>
            <a:ext cx="2949575" cy="665922"/>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828AF0D-A05B-AF88-5915-E69F8BEE1755}"/>
              </a:ext>
            </a:extLst>
          </p:cNvPr>
          <p:cNvSpPr>
            <a:spLocks noGrp="1"/>
          </p:cNvSpPr>
          <p:nvPr>
            <p:ph idx="1"/>
          </p:nvPr>
        </p:nvSpPr>
        <p:spPr>
          <a:xfrm>
            <a:off x="4969564" y="457201"/>
            <a:ext cx="3547373" cy="60231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79CAC06-0927-A9C8-09BD-9B592740833B}"/>
              </a:ext>
            </a:extLst>
          </p:cNvPr>
          <p:cNvSpPr>
            <a:spLocks noGrp="1"/>
          </p:cNvSpPr>
          <p:nvPr>
            <p:ph type="body" sz="half" idx="2"/>
          </p:nvPr>
        </p:nvSpPr>
        <p:spPr>
          <a:xfrm>
            <a:off x="630238" y="2474842"/>
            <a:ext cx="2949575" cy="339414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709517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35CEC-3B3B-56F9-12BB-7A487E023686}"/>
              </a:ext>
            </a:extLst>
          </p:cNvPr>
          <p:cNvSpPr>
            <a:spLocks noGrp="1"/>
          </p:cNvSpPr>
          <p:nvPr>
            <p:ph type="title"/>
          </p:nvPr>
        </p:nvSpPr>
        <p:spPr>
          <a:xfrm>
            <a:off x="630238" y="1351722"/>
            <a:ext cx="3405049" cy="1232452"/>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2EC170B-1B58-644E-EBE8-4856263925D4}"/>
              </a:ext>
            </a:extLst>
          </p:cNvPr>
          <p:cNvSpPr>
            <a:spLocks noGrp="1"/>
          </p:cNvSpPr>
          <p:nvPr>
            <p:ph type="pic" idx="1"/>
          </p:nvPr>
        </p:nvSpPr>
        <p:spPr>
          <a:xfrm>
            <a:off x="4572000" y="0"/>
            <a:ext cx="4572000" cy="6857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E0EA9FE-49DA-4A15-4518-937208E579ED}"/>
              </a:ext>
            </a:extLst>
          </p:cNvPr>
          <p:cNvSpPr>
            <a:spLocks noGrp="1"/>
          </p:cNvSpPr>
          <p:nvPr>
            <p:ph type="body" sz="half" idx="2"/>
          </p:nvPr>
        </p:nvSpPr>
        <p:spPr>
          <a:xfrm>
            <a:off x="630238" y="2584174"/>
            <a:ext cx="3405049" cy="32848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063170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502568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47775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129015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8900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0670562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6008399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BC8E3CB2-1CF2-4995-A5FE-D409EFFC65D6}" type="datetimeFigureOut">
              <a:rPr lang="en-GB" smtClean="0"/>
              <a:pPr>
                <a:defRPr/>
              </a:pPr>
              <a:t>01/12/2023</a:t>
            </a:fld>
            <a:endParaRPr lang="en-GB"/>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491408-BBF5-4FE7-9F09-3C9DF13A05F9}" type="slidenum">
              <a:rPr lang="en-GB" altLang="en-US" smtClean="0"/>
              <a:pPr/>
              <a:t>‹#›</a:t>
            </a:fld>
            <a:endParaRPr lang="en-GB" altLang="en-US"/>
          </a:p>
        </p:txBody>
      </p:sp>
    </p:spTree>
    <p:extLst>
      <p:ext uri="{BB962C8B-B14F-4D97-AF65-F5344CB8AC3E}">
        <p14:creationId xmlns:p14="http://schemas.microsoft.com/office/powerpoint/2010/main" val="17938182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B7345790-51AC-404F-BA55-9F6878987568}" type="datetimeFigureOut">
              <a:rPr lang="en-GB" smtClean="0"/>
              <a:pPr>
                <a:defRPr/>
              </a:pPr>
              <a:t>01/12/2023</a:t>
            </a:fld>
            <a:endParaRPr lang="en-GB"/>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5C8E66-FDAC-403B-96DB-D2F75ECA0543}" type="slidenum">
              <a:rPr lang="en-GB" altLang="en-US" smtClean="0"/>
              <a:pPr/>
              <a:t>‹#›</a:t>
            </a:fld>
            <a:endParaRPr lang="en-GB" altLang="en-US"/>
          </a:p>
        </p:txBody>
      </p:sp>
    </p:spTree>
    <p:extLst>
      <p:ext uri="{BB962C8B-B14F-4D97-AF65-F5344CB8AC3E}">
        <p14:creationId xmlns:p14="http://schemas.microsoft.com/office/powerpoint/2010/main" val="1773532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1FF9F-02F8-A5B3-C51A-D6FE51BFA5E3}"/>
              </a:ext>
            </a:extLst>
          </p:cNvPr>
          <p:cNvSpPr>
            <a:spLocks noGrp="1"/>
          </p:cNvSpPr>
          <p:nvPr>
            <p:ph type="title"/>
          </p:nvPr>
        </p:nvSpPr>
        <p:spPr>
          <a:xfrm>
            <a:off x="628650" y="1053548"/>
            <a:ext cx="7886700" cy="955192"/>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457CD38-2C06-5866-E1FF-C383D60132F7}"/>
              </a:ext>
            </a:extLst>
          </p:cNvPr>
          <p:cNvSpPr>
            <a:spLocks noGrp="1"/>
          </p:cNvSpPr>
          <p:nvPr>
            <p:ph idx="1"/>
          </p:nvPr>
        </p:nvSpPr>
        <p:spPr>
          <a:xfrm>
            <a:off x="628650" y="2156791"/>
            <a:ext cx="7886700" cy="4338224"/>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0427108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8558C-5292-4EC4-8238-428E383FBBFE}"/>
              </a:ext>
            </a:extLst>
          </p:cNvPr>
          <p:cNvSpPr>
            <a:spLocks noGrp="1"/>
          </p:cNvSpPr>
          <p:nvPr>
            <p:ph type="title"/>
          </p:nvPr>
        </p:nvSpPr>
        <p:spPr>
          <a:xfrm>
            <a:off x="623888" y="1709738"/>
            <a:ext cx="78867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5B021A43-5FF3-60FF-D71B-3EAFF0C12463}"/>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Tree>
    <p:extLst>
      <p:ext uri="{BB962C8B-B14F-4D97-AF65-F5344CB8AC3E}">
        <p14:creationId xmlns:p14="http://schemas.microsoft.com/office/powerpoint/2010/main" val="20232305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1C5F8-CC69-1188-F22A-7B08BE829CCB}"/>
              </a:ext>
            </a:extLst>
          </p:cNvPr>
          <p:cNvSpPr>
            <a:spLocks noGrp="1"/>
          </p:cNvSpPr>
          <p:nvPr>
            <p:ph type="title"/>
          </p:nvPr>
        </p:nvSpPr>
        <p:spPr>
          <a:xfrm>
            <a:off x="628650" y="1200012"/>
            <a:ext cx="7886700" cy="1325563"/>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785991C-DACC-A4A3-9A47-33BB91F2A800}"/>
              </a:ext>
            </a:extLst>
          </p:cNvPr>
          <p:cNvSpPr>
            <a:spLocks noGrp="1"/>
          </p:cNvSpPr>
          <p:nvPr>
            <p:ph sz="half" idx="1"/>
          </p:nvPr>
        </p:nvSpPr>
        <p:spPr>
          <a:xfrm>
            <a:off x="628650" y="2660512"/>
            <a:ext cx="3867150" cy="375022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98C733C-D5AF-DB75-B88B-527D81FDFCEE}"/>
              </a:ext>
            </a:extLst>
          </p:cNvPr>
          <p:cNvSpPr>
            <a:spLocks noGrp="1"/>
          </p:cNvSpPr>
          <p:nvPr>
            <p:ph sz="half" idx="2"/>
          </p:nvPr>
        </p:nvSpPr>
        <p:spPr>
          <a:xfrm>
            <a:off x="4648200" y="2660512"/>
            <a:ext cx="3867150" cy="3750227"/>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6178258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9B0E4-06F1-30A2-F336-67F04330C131}"/>
              </a:ext>
            </a:extLst>
          </p:cNvPr>
          <p:cNvSpPr>
            <a:spLocks noGrp="1"/>
          </p:cNvSpPr>
          <p:nvPr>
            <p:ph type="title"/>
          </p:nvPr>
        </p:nvSpPr>
        <p:spPr>
          <a:xfrm>
            <a:off x="630238" y="1331843"/>
            <a:ext cx="2949575" cy="126227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9817EDC-F9C3-6323-F2D9-230ADB8974A1}"/>
              </a:ext>
            </a:extLst>
          </p:cNvPr>
          <p:cNvSpPr>
            <a:spLocks noGrp="1"/>
          </p:cNvSpPr>
          <p:nvPr>
            <p:ph idx="1"/>
          </p:nvPr>
        </p:nvSpPr>
        <p:spPr>
          <a:xfrm>
            <a:off x="3887788" y="1331844"/>
            <a:ext cx="4629150"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1F34F67-4827-868C-FD0E-CC547C7A04CB}"/>
              </a:ext>
            </a:extLst>
          </p:cNvPr>
          <p:cNvSpPr>
            <a:spLocks noGrp="1"/>
          </p:cNvSpPr>
          <p:nvPr>
            <p:ph type="body" sz="half" idx="2"/>
          </p:nvPr>
        </p:nvSpPr>
        <p:spPr>
          <a:xfrm>
            <a:off x="630238" y="2594113"/>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42462639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0D953-C340-6F8D-2603-5DF05DF3CD29}"/>
              </a:ext>
            </a:extLst>
          </p:cNvPr>
          <p:cNvSpPr>
            <a:spLocks noGrp="1"/>
          </p:cNvSpPr>
          <p:nvPr>
            <p:ph type="title"/>
          </p:nvPr>
        </p:nvSpPr>
        <p:spPr>
          <a:xfrm>
            <a:off x="630238" y="1272208"/>
            <a:ext cx="2949575" cy="1302025"/>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BE0AB81-55FA-8360-C31A-9BD4AAEE1BFE}"/>
              </a:ext>
            </a:extLst>
          </p:cNvPr>
          <p:cNvSpPr>
            <a:spLocks noGrp="1"/>
          </p:cNvSpPr>
          <p:nvPr>
            <p:ph type="pic" idx="1"/>
          </p:nvPr>
        </p:nvSpPr>
        <p:spPr>
          <a:xfrm>
            <a:off x="3887788" y="1272209"/>
            <a:ext cx="4629150" cy="51056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EF85040-948B-2347-8006-513AEAE65FD5}"/>
              </a:ext>
            </a:extLst>
          </p:cNvPr>
          <p:cNvSpPr>
            <a:spLocks noGrp="1"/>
          </p:cNvSpPr>
          <p:nvPr>
            <p:ph type="body" sz="half" idx="2"/>
          </p:nvPr>
        </p:nvSpPr>
        <p:spPr>
          <a:xfrm>
            <a:off x="630238" y="2574234"/>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8433998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5B7B2-79C3-BE94-DB53-55C0B2DBEF7F}"/>
              </a:ext>
            </a:extLst>
          </p:cNvPr>
          <p:cNvSpPr>
            <a:spLocks noGrp="1"/>
          </p:cNvSpPr>
          <p:nvPr>
            <p:ph type="ctrTitle"/>
          </p:nvPr>
        </p:nvSpPr>
        <p:spPr>
          <a:xfrm>
            <a:off x="3028949" y="1122363"/>
            <a:ext cx="5618093"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9F7F4753-F2B4-8D0E-578A-48E28E45C093}"/>
              </a:ext>
            </a:extLst>
          </p:cNvPr>
          <p:cNvSpPr>
            <a:spLocks noGrp="1"/>
          </p:cNvSpPr>
          <p:nvPr>
            <p:ph type="subTitle" idx="1"/>
          </p:nvPr>
        </p:nvSpPr>
        <p:spPr>
          <a:xfrm>
            <a:off x="3028949" y="3602038"/>
            <a:ext cx="5618093"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6603717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D2342-C5C3-FED9-FC5D-DCF89A2329D9}"/>
              </a:ext>
            </a:extLst>
          </p:cNvPr>
          <p:cNvSpPr>
            <a:spLocks noGrp="1"/>
          </p:cNvSpPr>
          <p:nvPr>
            <p:ph type="title"/>
          </p:nvPr>
        </p:nvSpPr>
        <p:spPr>
          <a:xfrm>
            <a:off x="3180522" y="365125"/>
            <a:ext cx="5334828" cy="1325563"/>
          </a:xfrm>
        </p:spPr>
        <p:txBody>
          <a:bodyPr/>
          <a:lstStyle/>
          <a:p>
            <a:r>
              <a:rPr lang="en-GB"/>
              <a:t>Click to edit Master title style</a:t>
            </a:r>
            <a:endParaRPr lang="en-US"/>
          </a:p>
        </p:txBody>
      </p:sp>
      <p:sp>
        <p:nvSpPr>
          <p:cNvPr id="4" name="Content Placeholder 3">
            <a:extLst>
              <a:ext uri="{FF2B5EF4-FFF2-40B4-BE49-F238E27FC236}">
                <a16:creationId xmlns:a16="http://schemas.microsoft.com/office/drawing/2014/main" id="{40303191-5F18-D7CF-355E-5FA52C478EAB}"/>
              </a:ext>
            </a:extLst>
          </p:cNvPr>
          <p:cNvSpPr>
            <a:spLocks noGrp="1"/>
          </p:cNvSpPr>
          <p:nvPr>
            <p:ph sz="half" idx="2"/>
          </p:nvPr>
        </p:nvSpPr>
        <p:spPr>
          <a:xfrm>
            <a:off x="3180522" y="1825625"/>
            <a:ext cx="5334828"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999117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BDEF96F8-EB8E-0F61-17F0-E834D089503B}"/>
              </a:ext>
            </a:extLst>
          </p:cNvPr>
          <p:cNvSpPr>
            <a:spLocks noGrp="1"/>
          </p:cNvSpPr>
          <p:nvPr>
            <p:ph idx="1"/>
          </p:nvPr>
        </p:nvSpPr>
        <p:spPr>
          <a:xfrm>
            <a:off x="3120887" y="795131"/>
            <a:ext cx="5396051" cy="50659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3140050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BB470-188C-C82C-3226-3671EDD2F757}"/>
              </a:ext>
            </a:extLst>
          </p:cNvPr>
          <p:cNvSpPr>
            <a:spLocks noGrp="1"/>
          </p:cNvSpPr>
          <p:nvPr>
            <p:ph type="title"/>
          </p:nvPr>
        </p:nvSpPr>
        <p:spPr>
          <a:xfrm>
            <a:off x="381761" y="1152938"/>
            <a:ext cx="1834666" cy="1401419"/>
          </a:xfrm>
        </p:spPr>
        <p:txBody>
          <a:bodyPr anchor="b"/>
          <a:lstStyle>
            <a:lvl1pPr>
              <a:defRPr sz="3200"/>
            </a:lvl1pPr>
          </a:lstStyle>
          <a:p>
            <a:r>
              <a:rPr lang="en-GB" dirty="0"/>
              <a:t>Click to edit Master title style</a:t>
            </a:r>
            <a:endParaRPr lang="en-US" dirty="0"/>
          </a:p>
        </p:txBody>
      </p:sp>
      <p:sp>
        <p:nvSpPr>
          <p:cNvPr id="4" name="Text Placeholder 3">
            <a:extLst>
              <a:ext uri="{FF2B5EF4-FFF2-40B4-BE49-F238E27FC236}">
                <a16:creationId xmlns:a16="http://schemas.microsoft.com/office/drawing/2014/main" id="{D749AA5D-6CB5-83EC-2DA1-BBBD3679A029}"/>
              </a:ext>
            </a:extLst>
          </p:cNvPr>
          <p:cNvSpPr>
            <a:spLocks noGrp="1"/>
          </p:cNvSpPr>
          <p:nvPr>
            <p:ph type="body" sz="half" idx="2"/>
          </p:nvPr>
        </p:nvSpPr>
        <p:spPr>
          <a:xfrm>
            <a:off x="381759" y="2771425"/>
            <a:ext cx="1834667" cy="213546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Picture Placeholder 2">
            <a:extLst>
              <a:ext uri="{FF2B5EF4-FFF2-40B4-BE49-F238E27FC236}">
                <a16:creationId xmlns:a16="http://schemas.microsoft.com/office/drawing/2014/main" id="{CE01CBC5-5195-B11F-E379-13B055950D46}"/>
              </a:ext>
            </a:extLst>
          </p:cNvPr>
          <p:cNvSpPr>
            <a:spLocks noGrp="1"/>
          </p:cNvSpPr>
          <p:nvPr>
            <p:ph type="pic" idx="10"/>
          </p:nvPr>
        </p:nvSpPr>
        <p:spPr>
          <a:xfrm>
            <a:off x="3120886" y="896040"/>
            <a:ext cx="5396052" cy="50659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23391225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615392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016867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78268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3177740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0150359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542427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204264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61002105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screenshot&#10;&#10;Description automatically generated">
            <a:extLst>
              <a:ext uri="{FF2B5EF4-FFF2-40B4-BE49-F238E27FC236}">
                <a16:creationId xmlns:a16="http://schemas.microsoft.com/office/drawing/2014/main" id="{CB666C83-FBE5-ACA6-584C-F45D604FACE1}"/>
              </a:ext>
            </a:extLst>
          </p:cNvPr>
          <p:cNvPicPr>
            <a:picLocks noChangeAspect="1"/>
          </p:cNvPicPr>
          <p:nvPr userDrawn="1"/>
        </p:nvPicPr>
        <p:blipFill>
          <a:blip r:embed="rId2"/>
          <a:stretch>
            <a:fillRect/>
          </a:stretch>
        </p:blipFill>
        <p:spPr>
          <a:xfrm>
            <a:off x="-1" y="-1"/>
            <a:ext cx="9223513" cy="6917635"/>
          </a:xfrm>
          <a:prstGeom prst="rect">
            <a:avLst/>
          </a:prstGeom>
        </p:spPr>
      </p:pic>
    </p:spTree>
    <p:extLst>
      <p:ext uri="{BB962C8B-B14F-4D97-AF65-F5344CB8AC3E}">
        <p14:creationId xmlns:p14="http://schemas.microsoft.com/office/powerpoint/2010/main" val="39838887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screenshot&#10;&#10;Description automatically generated">
            <a:extLst>
              <a:ext uri="{FF2B5EF4-FFF2-40B4-BE49-F238E27FC236}">
                <a16:creationId xmlns:a16="http://schemas.microsoft.com/office/drawing/2014/main" id="{6323031A-1941-C4FF-D8B7-1CEC9639BEF8}"/>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283959387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white, design&#10;&#10;Description automatically generated">
            <a:extLst>
              <a:ext uri="{FF2B5EF4-FFF2-40B4-BE49-F238E27FC236}">
                <a16:creationId xmlns:a16="http://schemas.microsoft.com/office/drawing/2014/main" id="{62833C6B-FB99-2353-061A-3B753BE63B67}"/>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40525212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white, design&#10;&#10;Description automatically generated">
            <a:extLst>
              <a:ext uri="{FF2B5EF4-FFF2-40B4-BE49-F238E27FC236}">
                <a16:creationId xmlns:a16="http://schemas.microsoft.com/office/drawing/2014/main" id="{A6653FF1-05A1-088B-DD83-29E688DDE40C}"/>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35662873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a:extLst>
              <a:ext uri="{FF2B5EF4-FFF2-40B4-BE49-F238E27FC236}">
                <a16:creationId xmlns:a16="http://schemas.microsoft.com/office/drawing/2014/main" id="{A818634A-2EDC-FB89-083F-8502AE59A3D9}"/>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7408825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white background with black text&#10;&#10;Description automatically generated with low confidence">
            <a:extLst>
              <a:ext uri="{FF2B5EF4-FFF2-40B4-BE49-F238E27FC236}">
                <a16:creationId xmlns:a16="http://schemas.microsoft.com/office/drawing/2014/main" id="{B0D9AD90-1BAB-85D1-E23A-8B07C4815913}"/>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35803116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white background with black text&#10;&#10;Description automatically generated with low confidence">
            <a:extLst>
              <a:ext uri="{FF2B5EF4-FFF2-40B4-BE49-F238E27FC236}">
                <a16:creationId xmlns:a16="http://schemas.microsoft.com/office/drawing/2014/main" id="{EDC8067F-B93D-833B-C01E-F66BFEA872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white background with black text&#10;&#10;Description automatically generated with low confidence">
            <a:extLst>
              <a:ext uri="{FF2B5EF4-FFF2-40B4-BE49-F238E27FC236}">
                <a16:creationId xmlns:a16="http://schemas.microsoft.com/office/drawing/2014/main" id="{4BB500ED-8749-05C0-69FF-9116AAF45AB1}"/>
              </a:ext>
            </a:extLst>
          </p:cNvPr>
          <p:cNvPicPr>
            <a:picLocks noChangeAspect="1"/>
          </p:cNvPicPr>
          <p:nvPr userDrawn="1"/>
        </p:nvPicPr>
        <p:blipFill>
          <a:blip r:embed="rId2"/>
          <a:stretch>
            <a:fillRect/>
          </a:stretch>
        </p:blipFill>
        <p:spPr>
          <a:xfrm>
            <a:off x="-1" y="-1"/>
            <a:ext cx="9143999" cy="6857999"/>
          </a:xfrm>
          <a:prstGeom prst="rect">
            <a:avLst/>
          </a:prstGeom>
        </p:spPr>
      </p:pic>
    </p:spTree>
    <p:extLst>
      <p:ext uri="{BB962C8B-B14F-4D97-AF65-F5344CB8AC3E}">
        <p14:creationId xmlns:p14="http://schemas.microsoft.com/office/powerpoint/2010/main" val="114647242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3.xml"/></Relationships>
</file>

<file path=ppt/slideMasters/_rels/slideMaster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5.xml"/><Relationship Id="rId1" Type="http://schemas.openxmlformats.org/officeDocument/2006/relationships/slideLayout" Target="../slideLayouts/slideLayout4.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7.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10" Type="http://schemas.openxmlformats.org/officeDocument/2006/relationships/image" Target="../media/image8.png"/><Relationship Id="rId4" Type="http://schemas.openxmlformats.org/officeDocument/2006/relationships/slideLayout" Target="../slideLayouts/slideLayout11.xml"/><Relationship Id="rId9"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18.xml"/><Relationship Id="rId7" Type="http://schemas.openxmlformats.org/officeDocument/2006/relationships/image" Target="../media/image9.png"/><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theme" Target="../theme/theme9.xml"/><Relationship Id="rId5" Type="http://schemas.openxmlformats.org/officeDocument/2006/relationships/slideLayout" Target="../slideLayouts/slideLayout20.xml"/><Relationship Id="rId4" Type="http://schemas.openxmlformats.org/officeDocument/2006/relationships/slideLayout" Target="../slideLayouts/slideLayout19.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image" Target="../media/image10.png"/><Relationship Id="rId5" Type="http://schemas.openxmlformats.org/officeDocument/2006/relationships/theme" Target="../theme/theme10.xml"/><Relationship Id="rId4" Type="http://schemas.openxmlformats.org/officeDocument/2006/relationships/slideLayout" Target="../slideLayouts/slideLayout24.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25.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26.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27.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28.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29.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30.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31.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8.xml"/><Relationship Id="rId1" Type="http://schemas.openxmlformats.org/officeDocument/2006/relationships/slideLayout" Target="../slideLayouts/slideLayout32.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5" Type="http://schemas.openxmlformats.org/officeDocument/2006/relationships/slideLayout" Target="../slideLayouts/slideLayout37.xml"/><Relationship Id="rId4" Type="http://schemas.openxmlformats.org/officeDocument/2006/relationships/slideLayout" Target="../slideLayouts/slideLayout36.xml"/><Relationship Id="rId9" Type="http://schemas.openxmlformats.org/officeDocument/2006/relationships/theme" Target="../theme/theme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62974614"/>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adge&#10;&#10;Description automatically generated with low confidence">
            <a:extLst>
              <a:ext uri="{FF2B5EF4-FFF2-40B4-BE49-F238E27FC236}">
                <a16:creationId xmlns:a16="http://schemas.microsoft.com/office/drawing/2014/main" id="{321E63E8-38CD-D033-DCAF-C35E9D59516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rochure&#10;&#10;Description automatically generated with low confidence">
            <a:extLst>
              <a:ext uri="{FF2B5EF4-FFF2-40B4-BE49-F238E27FC236}">
                <a16:creationId xmlns:a16="http://schemas.microsoft.com/office/drawing/2014/main" id="{70687FFB-C9C8-95F0-A402-046B0732843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design&#10;&#10;Description automatically generated">
            <a:extLst>
              <a:ext uri="{FF2B5EF4-FFF2-40B4-BE49-F238E27FC236}">
                <a16:creationId xmlns:a16="http://schemas.microsoft.com/office/drawing/2014/main" id="{551FA688-2EBA-93E0-797B-8D53F6900817}"/>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8790940"/>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creenshot, graphic design, font&#10;&#10;Description automatically generated">
            <a:extLst>
              <a:ext uri="{FF2B5EF4-FFF2-40B4-BE49-F238E27FC236}">
                <a16:creationId xmlns:a16="http://schemas.microsoft.com/office/drawing/2014/main" id="{D259B7C1-A8D7-F339-5012-17BB3E13611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072882-04A7-81FA-9B72-31A75EA69DB2}"/>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1052F98-7DF4-A192-B728-147244B3300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0284395-6374-AB31-AF9D-382FDE7013A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A36118-7BF1-CF45-BFA8-FA276C99FDDF}" type="datetimeFigureOut">
              <a:rPr lang="en-US" smtClean="0"/>
              <a:t>12/1/2023</a:t>
            </a:fld>
            <a:endParaRPr lang="en-US"/>
          </a:p>
        </p:txBody>
      </p:sp>
      <p:sp>
        <p:nvSpPr>
          <p:cNvPr id="5" name="Footer Placeholder 4">
            <a:extLst>
              <a:ext uri="{FF2B5EF4-FFF2-40B4-BE49-F238E27FC236}">
                <a16:creationId xmlns:a16="http://schemas.microsoft.com/office/drawing/2014/main" id="{FF9C0C8A-902B-C63B-7952-A955B0F082F0}"/>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CCDC71-5CEA-F845-8B51-C43F200EB479}"/>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35AB9-6D5B-AC45-9E33-55949C484B0D}" type="slidenum">
              <a:rPr lang="en-US" smtClean="0"/>
              <a:t>‹#›</a:t>
            </a:fld>
            <a:endParaRPr lang="en-US"/>
          </a:p>
        </p:txBody>
      </p:sp>
      <p:pic>
        <p:nvPicPr>
          <p:cNvPr id="8" name="Picture 7" descr="A blue and white rectangle with text&#10;&#10;Description automatically generated with low confidence">
            <a:extLst>
              <a:ext uri="{FF2B5EF4-FFF2-40B4-BE49-F238E27FC236}">
                <a16:creationId xmlns:a16="http://schemas.microsoft.com/office/drawing/2014/main" id="{9B1CDA6B-D961-FD74-502A-BF4908F23BA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3434983733"/>
      </p:ext>
    </p:extLst>
  </p:cSld>
  <p:clrMap bg1="lt1" tx1="dk1" bg2="lt2" tx2="dk2" accent1="accent1" accent2="accent2" accent3="accent3" accent4="accent4" accent5="accent5" accent6="accent6" hlink="hlink" folHlink="folHlink"/>
  <p:sldLayoutIdLst>
    <p:sldLayoutId id="2147483776" r:id="rId1"/>
    <p:sldLayoutId id="214748377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12/1/2023</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10"/>
          <a:stretch>
            <a:fillRect/>
          </a:stretch>
        </p:blipFill>
        <p:spPr>
          <a:xfrm>
            <a:off x="0" y="0"/>
            <a:ext cx="9144000" cy="6858000"/>
          </a:xfrm>
          <a:prstGeom prst="rect">
            <a:avLst/>
          </a:prstGeom>
        </p:spPr>
      </p:pic>
    </p:spTree>
    <p:extLst>
      <p:ext uri="{BB962C8B-B14F-4D97-AF65-F5344CB8AC3E}">
        <p14:creationId xmlns:p14="http://schemas.microsoft.com/office/powerpoint/2010/main" val="2993608276"/>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6" r:id="rId5"/>
    <p:sldLayoutId id="2147483787" r:id="rId6"/>
    <p:sldLayoutId id="2147483811" r:id="rId7"/>
    <p:sldLayoutId id="2147483812"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C8ADDB-4CD2-D6E8-2B92-98BD8128D3C7}"/>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F0402FC-D2C5-ADEC-598D-65F067C8CE1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66ABB4C-E960-19FF-F31F-15F5AC22F3BD}"/>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B1BE68-91E7-DA4C-83CE-33EC89C398B1}" type="datetimeFigureOut">
              <a:rPr lang="en-US" smtClean="0"/>
              <a:t>12/1/2023</a:t>
            </a:fld>
            <a:endParaRPr lang="en-US"/>
          </a:p>
        </p:txBody>
      </p:sp>
      <p:sp>
        <p:nvSpPr>
          <p:cNvPr id="5" name="Footer Placeholder 4">
            <a:extLst>
              <a:ext uri="{FF2B5EF4-FFF2-40B4-BE49-F238E27FC236}">
                <a16:creationId xmlns:a16="http://schemas.microsoft.com/office/drawing/2014/main" id="{5785A56C-A0F2-BE11-34C4-E5FD71605AF1}"/>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CD82E0D-BA34-08F9-BDA8-709E34BB7EA5}"/>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6B3232-9A32-EF49-9B20-B096A72524DB}" type="slidenum">
              <a:rPr lang="en-US" smtClean="0"/>
              <a:t>‹#›</a:t>
            </a:fld>
            <a:endParaRPr lang="en-US"/>
          </a:p>
        </p:txBody>
      </p:sp>
      <p:pic>
        <p:nvPicPr>
          <p:cNvPr id="8" name="Picture 7" descr="A screenshot of a computer&#10;&#10;Description automatically generated with medium confidence">
            <a:extLst>
              <a:ext uri="{FF2B5EF4-FFF2-40B4-BE49-F238E27FC236}">
                <a16:creationId xmlns:a16="http://schemas.microsoft.com/office/drawing/2014/main" id="{F9A22DF0-EDE3-A1A0-00A9-D55CE3CAAF5A}"/>
              </a:ext>
            </a:extLst>
          </p:cNvPr>
          <p:cNvPicPr>
            <a:picLocks noChangeAspect="1"/>
          </p:cNvPicPr>
          <p:nvPr userDrawn="1"/>
        </p:nvPicPr>
        <p:blipFill>
          <a:blip r:embed="rId7"/>
          <a:stretch>
            <a:fillRect/>
          </a:stretch>
        </p:blipFill>
        <p:spPr>
          <a:xfrm>
            <a:off x="0" y="0"/>
            <a:ext cx="9144000" cy="6858000"/>
          </a:xfrm>
          <a:prstGeom prst="rect">
            <a:avLst/>
          </a:prstGeom>
        </p:spPr>
      </p:pic>
    </p:spTree>
    <p:extLst>
      <p:ext uri="{BB962C8B-B14F-4D97-AF65-F5344CB8AC3E}">
        <p14:creationId xmlns:p14="http://schemas.microsoft.com/office/powerpoint/2010/main" val="1609168057"/>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6" r:id="rId4"/>
    <p:sldLayoutId id="214748379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CB11D39-7B6E-11D7-36E6-0D0E70121B7D}"/>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9423326-8B27-E4CB-710F-2B855F8FF55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BB7A764-EAEB-1C25-26BE-3DA3A32367F7}"/>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7BD182-C8A7-6A47-A0EA-95C60C4E7E9A}" type="datetimeFigureOut">
              <a:rPr lang="en-US" smtClean="0"/>
              <a:t>12/1/2023</a:t>
            </a:fld>
            <a:endParaRPr lang="en-US"/>
          </a:p>
        </p:txBody>
      </p:sp>
      <p:sp>
        <p:nvSpPr>
          <p:cNvPr id="5" name="Footer Placeholder 4">
            <a:extLst>
              <a:ext uri="{FF2B5EF4-FFF2-40B4-BE49-F238E27FC236}">
                <a16:creationId xmlns:a16="http://schemas.microsoft.com/office/drawing/2014/main" id="{45455734-81B6-EAA4-CC09-3A53A8478ADF}"/>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C76ED48-6C24-3E31-F8DA-C315C5FC9BB6}"/>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67DBB9-009E-8E41-8A89-2FE77F41EB92}" type="slidenum">
              <a:rPr lang="en-US" smtClean="0"/>
              <a:t>‹#›</a:t>
            </a:fld>
            <a:endParaRPr lang="en-US"/>
          </a:p>
        </p:txBody>
      </p:sp>
      <p:pic>
        <p:nvPicPr>
          <p:cNvPr id="8" name="Picture 7" descr="A picture containing text, screenshot, design&#10;&#10;Description automatically generated">
            <a:extLst>
              <a:ext uri="{FF2B5EF4-FFF2-40B4-BE49-F238E27FC236}">
                <a16:creationId xmlns:a16="http://schemas.microsoft.com/office/drawing/2014/main" id="{D630895B-A68E-8D65-8264-EDF2522426F9}"/>
              </a:ext>
            </a:extLst>
          </p:cNvPr>
          <p:cNvPicPr>
            <a:picLocks noChangeAspect="1"/>
          </p:cNvPicPr>
          <p:nvPr userDrawn="1"/>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2492456996"/>
      </p:ext>
    </p:extLst>
  </p:cSld>
  <p:clrMap bg1="lt1" tx1="dk1" bg2="lt2" tx2="dk2" accent1="accent1" accent2="accent2" accent3="accent3" accent4="accent4" accent5="accent5" accent6="accent6" hlink="hlink" folHlink="folHlink"/>
  <p:sldLayoutIdLst>
    <p:sldLayoutId id="2147483799" r:id="rId1"/>
    <p:sldLayoutId id="2147483802" r:id="rId2"/>
    <p:sldLayoutId id="2147483806" r:id="rId3"/>
    <p:sldLayoutId id="2147483810"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ree, cloud, house, sky&#10;&#10;Description automatically generated">
            <a:extLst>
              <a:ext uri="{FF2B5EF4-FFF2-40B4-BE49-F238E27FC236}">
                <a16:creationId xmlns:a16="http://schemas.microsoft.com/office/drawing/2014/main" id="{7D3A0B8D-8F1B-BBD7-763E-306A1918458B}"/>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474841858"/>
      </p:ext>
    </p:extLst>
  </p:cSld>
  <p:clrMap bg1="lt1" tx1="dk1" bg2="lt2" tx2="dk2" accent1="accent1" accent2="accent2" accent3="accent3" accent4="accent4" accent5="accent5" accent6="accent6" hlink="hlink" folHlink="folHlink"/>
  <p:sldLayoutIdLst>
    <p:sldLayoutId id="21474837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cloud, grass, text&#10;&#10;Description automatically generated">
            <a:extLst>
              <a:ext uri="{FF2B5EF4-FFF2-40B4-BE49-F238E27FC236}">
                <a16:creationId xmlns:a16="http://schemas.microsoft.com/office/drawing/2014/main" id="{FD64A1D8-C4BB-C68E-DD4E-12E4B52E658B}"/>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681636072"/>
      </p:ext>
    </p:extLst>
  </p:cSld>
  <p:clrMap bg1="lt1" tx1="dk1" bg2="lt2" tx2="dk2" accent1="accent1" accent2="accent2" accent3="accent3" accent4="accent4" accent5="accent5" accent6="accent6" hlink="hlink" folHlink="folHlink"/>
  <p:sldLayoutIdLst>
    <p:sldLayoutId id="214748375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cloud&#10;&#10;Description automatically generated">
            <a:extLst>
              <a:ext uri="{FF2B5EF4-FFF2-40B4-BE49-F238E27FC236}">
                <a16:creationId xmlns:a16="http://schemas.microsoft.com/office/drawing/2014/main" id="{B6E7C2A9-67AF-B453-A32C-8398FDC3064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506151876"/>
      </p:ext>
    </p:extLst>
  </p:cSld>
  <p:clrMap bg1="lt1" tx1="dk1" bg2="lt2" tx2="dk2" accent1="accent1" accent2="accent2" accent3="accent3" accent4="accent4" accent5="accent5" accent6="accent6" hlink="hlink" folHlink="folHlink"/>
  <p:sldLayoutIdLst>
    <p:sldLayoutId id="214748375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uilding&#10;&#10;Description automatically generated with low confidence">
            <a:extLst>
              <a:ext uri="{FF2B5EF4-FFF2-40B4-BE49-F238E27FC236}">
                <a16:creationId xmlns:a16="http://schemas.microsoft.com/office/drawing/2014/main" id="{EC565704-B489-D021-F781-93D2D4B3EEFE}"/>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078632150"/>
      </p:ext>
    </p:extLst>
  </p:cSld>
  <p:clrMap bg1="lt1" tx1="dk1" bg2="lt2" tx2="dk2" accent1="accent1" accent2="accent2" accent3="accent3" accent4="accent4" accent5="accent5" accent6="accent6" hlink="hlink" folHlink="folHlink"/>
  <p:sldLayoutIdLst>
    <p:sldLayoutId id="214748375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sky, tree, outdoor, screenshot&#10;&#10;Description automatically generated">
            <a:extLst>
              <a:ext uri="{FF2B5EF4-FFF2-40B4-BE49-F238E27FC236}">
                <a16:creationId xmlns:a16="http://schemas.microsoft.com/office/drawing/2014/main" id="{8C16B6D9-FB9C-49F3-2582-C99E877F12B9}"/>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267377243"/>
      </p:ext>
    </p:extLst>
  </p:cSld>
  <p:clrMap bg1="lt1" tx1="dk1" bg2="lt2" tx2="dk2" accent1="accent1" accent2="accent2" accent3="accent3" accent4="accent4" accent5="accent5" accent6="accent6" hlink="hlink" folHlink="folHlink"/>
  <p:sldLayoutIdLst>
    <p:sldLayoutId id="21474837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sky, text, screenshot, building&#10;&#10;Description automatically generated">
            <a:extLst>
              <a:ext uri="{FF2B5EF4-FFF2-40B4-BE49-F238E27FC236}">
                <a16:creationId xmlns:a16="http://schemas.microsoft.com/office/drawing/2014/main" id="{42885A91-394F-610C-FB99-7E0485978FE1}"/>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394821867"/>
      </p:ext>
    </p:extLst>
  </p:cSld>
  <p:clrMap bg1="lt1" tx1="dk1" bg2="lt2" tx2="dk2" accent1="accent1" accent2="accent2" accent3="accent3" accent4="accent4" accent5="accent5" accent6="accent6" hlink="hlink" folHlink="folHlink"/>
  <p:sldLayoutIdLst>
    <p:sldLayoutId id="21474837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close-up of a building&#10;&#10;Description automatically generated with low confidence">
            <a:extLst>
              <a:ext uri="{FF2B5EF4-FFF2-40B4-BE49-F238E27FC236}">
                <a16:creationId xmlns:a16="http://schemas.microsoft.com/office/drawing/2014/main" id="{80BB21EE-854B-4A5D-4B38-92F4066580F7}"/>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716903093"/>
      </p:ext>
    </p:extLst>
  </p:cSld>
  <p:clrMap bg1="lt1" tx1="dk1" bg2="lt2" tx2="dk2" accent1="accent1" accent2="accent2" accent3="accent3" accent4="accent4" accent5="accent5" accent6="accent6" hlink="hlink" folHlink="folHlink"/>
  <p:sldLayoutIdLst>
    <p:sldLayoutId id="214748376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 sky, tree, plant&#10;&#10;Description automatically generated">
            <a:extLst>
              <a:ext uri="{FF2B5EF4-FFF2-40B4-BE49-F238E27FC236}">
                <a16:creationId xmlns:a16="http://schemas.microsoft.com/office/drawing/2014/main" id="{A6CE6DCC-5EFF-0C9E-9F78-1881B15D3240}"/>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107452737"/>
      </p:ext>
    </p:extLst>
  </p:cSld>
  <p:clrMap bg1="lt1" tx1="dk1" bg2="lt2" tx2="dk2" accent1="accent1" accent2="accent2" accent3="accent3" accent4="accent4" accent5="accent5" accent6="accent6" hlink="hlink" folHlink="folHlink"/>
  <p:sldLayoutIdLst>
    <p:sldLayoutId id="21474837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32.jpeg"/></Relationships>
</file>

<file path=ppt/slides/_rels/slide1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hyperlink" Target="https://www.education.govt.nz/assets/Documents/Early-Childhood/ELS-Te-Whariki-Early-Childhood-Curriculum-ENG-Web.pdf"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3744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EE9DB-5B30-6AB9-D106-343A24194470}"/>
              </a:ext>
            </a:extLst>
          </p:cNvPr>
          <p:cNvSpPr>
            <a:spLocks noGrp="1"/>
          </p:cNvSpPr>
          <p:nvPr>
            <p:ph type="title"/>
          </p:nvPr>
        </p:nvSpPr>
        <p:spPr>
          <a:xfrm>
            <a:off x="384285" y="1358165"/>
            <a:ext cx="3880287" cy="4090135"/>
          </a:xfrm>
        </p:spPr>
        <p:txBody>
          <a:bodyPr/>
          <a:lstStyle/>
          <a:p>
            <a: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ECEY4005C:Y 1000 </a:t>
            </a:r>
            <a:r>
              <a:rPr lang="en-GB" sz="4000" i="1" dirty="0">
                <a:solidFill>
                  <a:prstClr val="white"/>
                </a:solidFill>
                <a:ea typeface="+mn-ea"/>
              </a:rPr>
              <a:t>D</a:t>
            </a:r>
            <a:r>
              <a:rPr kumimoji="0" lang="en-GB" sz="4000" i="1"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iwrnod</a:t>
            </a:r>
            <a: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lang="en-GB" sz="4000" i="1" dirty="0">
                <a:solidFill>
                  <a:prstClr val="white"/>
                </a:solidFill>
                <a:ea typeface="+mn-ea"/>
              </a:rPr>
              <a:t>C</a:t>
            </a:r>
            <a:r>
              <a:rPr kumimoji="0" lang="en-GB" sz="4000" i="1"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yntaf</a:t>
            </a:r>
            <a:b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br>
              <a:rPr kumimoji="0" lang="en-GB" sz="400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r>
              <a:rPr lang="en-GB" sz="4000" i="1" dirty="0">
                <a:solidFill>
                  <a:srgbClr val="FFFFFF"/>
                </a:solidFill>
                <a:latin typeface="Arial" panose="020B0604020202020204" pitchFamily="34" charset="0"/>
                <a:cs typeface="Arial" panose="020B0604020202020204" pitchFamily="34" charset="0"/>
              </a:rPr>
              <a:t>ECEY4005: The First 1000 Days </a:t>
            </a:r>
            <a:br>
              <a:rPr lang="en-GB" sz="2800" b="1" dirty="0">
                <a:solidFill>
                  <a:srgbClr val="FFFFFF"/>
                </a:solidFill>
                <a:latin typeface="Arial" panose="020B0604020202020204" pitchFamily="34" charset="0"/>
                <a:cs typeface="Arial" panose="020B0604020202020204" pitchFamily="34" charset="0"/>
              </a:rPr>
            </a:br>
            <a:br>
              <a:rPr kumimoji="0" lang="en-GB" sz="2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br>
            <a:endParaRPr lang="en-GB" dirty="0"/>
          </a:p>
        </p:txBody>
      </p:sp>
    </p:spTree>
    <p:extLst>
      <p:ext uri="{BB962C8B-B14F-4D97-AF65-F5344CB8AC3E}">
        <p14:creationId xmlns:p14="http://schemas.microsoft.com/office/powerpoint/2010/main" val="19894322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BC288-F3BA-4B59-9217-76D136A9D23E}"/>
              </a:ext>
            </a:extLst>
          </p:cNvPr>
          <p:cNvSpPr>
            <a:spLocks noGrp="1"/>
          </p:cNvSpPr>
          <p:nvPr>
            <p:ph type="title"/>
          </p:nvPr>
        </p:nvSpPr>
        <p:spPr>
          <a:xfrm>
            <a:off x="113512" y="1319445"/>
            <a:ext cx="3166261" cy="3385892"/>
          </a:xfrm>
        </p:spPr>
        <p:txBody>
          <a:bodyPr>
            <a:noAutofit/>
          </a:bodyPr>
          <a:lstStyle/>
          <a:p>
            <a:r>
              <a:rPr lang="en-GB" sz="4000" dirty="0" err="1">
                <a:latin typeface="Arial" panose="020B0604020202020204" pitchFamily="34" charset="0"/>
                <a:cs typeface="Arial" panose="020B0604020202020204" pitchFamily="34" charset="0"/>
              </a:rPr>
              <a:t>Hierarchaeth</a:t>
            </a:r>
            <a:r>
              <a:rPr lang="en-GB" sz="4000" dirty="0">
                <a:latin typeface="Arial" panose="020B0604020202020204" pitchFamily="34" charset="0"/>
                <a:cs typeface="Arial" panose="020B0604020202020204" pitchFamily="34" charset="0"/>
              </a:rPr>
              <a:t> </a:t>
            </a:r>
            <a:r>
              <a:rPr lang="en-GB" sz="4000" dirty="0" err="1">
                <a:latin typeface="Arial" panose="020B0604020202020204" pitchFamily="34" charset="0"/>
                <a:cs typeface="Arial" panose="020B0604020202020204" pitchFamily="34" charset="0"/>
              </a:rPr>
              <a:t>Anghenion</a:t>
            </a:r>
            <a:r>
              <a:rPr lang="en-GB" sz="4000" dirty="0">
                <a:latin typeface="Arial" panose="020B0604020202020204" pitchFamily="34" charset="0"/>
                <a:cs typeface="Arial" panose="020B0604020202020204" pitchFamily="34" charset="0"/>
              </a:rPr>
              <a:t> Maslow (1943)</a:t>
            </a:r>
            <a:br>
              <a:rPr lang="en-GB" sz="4000" dirty="0">
                <a:latin typeface="Arial" panose="020B0604020202020204" pitchFamily="34" charset="0"/>
                <a:cs typeface="Arial" panose="020B0604020202020204" pitchFamily="34" charset="0"/>
              </a:rPr>
            </a:br>
            <a:br>
              <a:rPr lang="en-GB" sz="4000" dirty="0">
                <a:latin typeface="Arial" panose="020B0604020202020204" pitchFamily="34" charset="0"/>
                <a:cs typeface="Arial" panose="020B0604020202020204" pitchFamily="34" charset="0"/>
              </a:rPr>
            </a:br>
            <a:r>
              <a:rPr lang="en-GB" sz="4000" dirty="0">
                <a:solidFill>
                  <a:schemeClr val="accent1">
                    <a:lumMod val="75000"/>
                  </a:schemeClr>
                </a:solidFill>
                <a:latin typeface="Arial" panose="020B0604020202020204" pitchFamily="34" charset="0"/>
                <a:cs typeface="Arial" panose="020B0604020202020204" pitchFamily="34" charset="0"/>
              </a:rPr>
              <a:t>Maslow’s Hierarchy of Needs (1943)</a:t>
            </a:r>
          </a:p>
        </p:txBody>
      </p:sp>
      <p:pic>
        <p:nvPicPr>
          <p:cNvPr id="2050" name="Picture 2" descr="Maslow's Hierarchy of Needs | Simply Psychology">
            <a:extLst>
              <a:ext uri="{FF2B5EF4-FFF2-40B4-BE49-F238E27FC236}">
                <a16:creationId xmlns:a16="http://schemas.microsoft.com/office/drawing/2014/main" id="{2F3B9968-5A11-4C8D-AA83-6544E0838A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2147" y="1164730"/>
            <a:ext cx="5878341" cy="4373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07018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a:latin typeface="Arial" panose="020B0604020202020204" pitchFamily="34" charset="0"/>
                <a:cs typeface="Arial" panose="020B0604020202020204" pitchFamily="34" charset="0"/>
              </a:rPr>
              <a:t>John Bowlby</a:t>
            </a:r>
            <a:br>
              <a:rPr lang="en-GB" dirty="0">
                <a:latin typeface="Arial" panose="020B0604020202020204" pitchFamily="34" charset="0"/>
                <a:cs typeface="Arial" panose="020B0604020202020204" pitchFamily="34" charset="0"/>
              </a:rPr>
            </a:br>
            <a:r>
              <a:rPr lang="cy-GB" dirty="0">
                <a:latin typeface="Arial" panose="020B0604020202020204" pitchFamily="34" charset="0"/>
                <a:cs typeface="Arial" panose="020B0604020202020204" pitchFamily="34" charset="0"/>
              </a:rPr>
              <a:t>Seicolegydd /</a:t>
            </a:r>
            <a:r>
              <a:rPr lang="en-GB" dirty="0">
                <a:latin typeface="Arial" panose="020B0604020202020204" pitchFamily="34" charset="0"/>
                <a:cs typeface="Arial" panose="020B0604020202020204" pitchFamily="34" charset="0"/>
              </a:rPr>
              <a:t> </a:t>
            </a:r>
            <a:r>
              <a:rPr lang="en-GB" dirty="0">
                <a:solidFill>
                  <a:schemeClr val="accent1">
                    <a:lumMod val="75000"/>
                  </a:schemeClr>
                </a:solidFill>
                <a:latin typeface="Arial" panose="020B0604020202020204" pitchFamily="34" charset="0"/>
                <a:cs typeface="Arial" panose="020B0604020202020204" pitchFamily="34" charset="0"/>
              </a:rPr>
              <a:t>Psychologist</a:t>
            </a:r>
          </a:p>
        </p:txBody>
      </p:sp>
      <p:sp>
        <p:nvSpPr>
          <p:cNvPr id="3" name="Content Placeholder 2"/>
          <p:cNvSpPr>
            <a:spLocks noGrp="1"/>
          </p:cNvSpPr>
          <p:nvPr>
            <p:ph sz="half" idx="1"/>
          </p:nvPr>
        </p:nvSpPr>
        <p:spPr>
          <a:xfrm>
            <a:off x="370249" y="2403129"/>
            <a:ext cx="3860167" cy="3263504"/>
          </a:xfrm>
        </p:spPr>
        <p:txBody>
          <a:bodyPr>
            <a:normAutofit/>
          </a:bodyPr>
          <a:lstStyle/>
          <a:p>
            <a:r>
              <a:rPr lang="cy-GB" dirty="0">
                <a:latin typeface="Arial" panose="020B0604020202020204" pitchFamily="34" charset="0"/>
                <a:cs typeface="Arial" panose="020B0604020202020204" pitchFamily="34" charset="0"/>
              </a:rPr>
              <a:t>Datblygodd fodel o’r berthynas rhwng plant a’u </a:t>
            </a:r>
            <a:r>
              <a:rPr lang="cy-GB" i="1" dirty="0">
                <a:latin typeface="Arial" panose="020B0604020202020204" pitchFamily="34" charset="0"/>
                <a:cs typeface="Arial" panose="020B0604020202020204" pitchFamily="34" charset="0"/>
              </a:rPr>
              <a:t>prif ofalwr </a:t>
            </a:r>
            <a:r>
              <a:rPr lang="cy-GB" dirty="0">
                <a:latin typeface="Arial" panose="020B0604020202020204" pitchFamily="34" charset="0"/>
                <a:cs typeface="Arial" panose="020B0604020202020204" pitchFamily="34" charset="0"/>
              </a:rPr>
              <a:t>(a elwir yn ddamcaniaeth ymlyniad)</a:t>
            </a:r>
          </a:p>
          <a:p>
            <a:endParaRPr lang="en-GB" dirty="0"/>
          </a:p>
        </p:txBody>
      </p:sp>
      <p:sp>
        <p:nvSpPr>
          <p:cNvPr id="4" name="Content Placeholder 3"/>
          <p:cNvSpPr>
            <a:spLocks noGrp="1"/>
          </p:cNvSpPr>
          <p:nvPr>
            <p:ph sz="half" idx="2"/>
          </p:nvPr>
        </p:nvSpPr>
        <p:spPr>
          <a:xfrm>
            <a:off x="4913585" y="2340068"/>
            <a:ext cx="3825106" cy="3038735"/>
          </a:xfrm>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Developed a model of the relationship between children and their </a:t>
            </a:r>
            <a:r>
              <a:rPr lang="en-GB" i="1" dirty="0">
                <a:solidFill>
                  <a:schemeClr val="accent1">
                    <a:lumMod val="75000"/>
                  </a:schemeClr>
                </a:solidFill>
                <a:latin typeface="Arial" panose="020B0604020202020204" pitchFamily="34" charset="0"/>
                <a:cs typeface="Arial" panose="020B0604020202020204" pitchFamily="34" charset="0"/>
              </a:rPr>
              <a:t>prime carer </a:t>
            </a:r>
            <a:r>
              <a:rPr lang="en-GB" dirty="0">
                <a:solidFill>
                  <a:schemeClr val="accent1">
                    <a:lumMod val="75000"/>
                  </a:schemeClr>
                </a:solidFill>
                <a:latin typeface="Arial" panose="020B0604020202020204" pitchFamily="34" charset="0"/>
                <a:cs typeface="Arial" panose="020B0604020202020204" pitchFamily="34" charset="0"/>
              </a:rPr>
              <a:t>(known as attachment theory)</a:t>
            </a:r>
          </a:p>
        </p:txBody>
      </p:sp>
    </p:spTree>
    <p:extLst>
      <p:ext uri="{BB962C8B-B14F-4D97-AF65-F5344CB8AC3E}">
        <p14:creationId xmlns:p14="http://schemas.microsoft.com/office/powerpoint/2010/main" val="1053765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a:xfrm>
            <a:off x="2648608" y="292435"/>
            <a:ext cx="3953991" cy="857250"/>
          </a:xfrm>
        </p:spPr>
        <p:txBody>
          <a:bodyPr rtlCol="0">
            <a:noAutofit/>
          </a:bodyPr>
          <a:lstStyle/>
          <a:p>
            <a:pPr algn="ctr">
              <a:defRPr/>
            </a:pPr>
            <a:r>
              <a:rPr lang="cy-GB" altLang="en-US" kern="0" dirty="0" err="1">
                <a:solidFill>
                  <a:srgbClr val="000000"/>
                </a:solidFill>
                <a:latin typeface="Arial" panose="020B0604020202020204" pitchFamily="34" charset="0"/>
                <a:ea typeface="ＭＳ Ｐゴシック" panose="020B0600070205080204" pitchFamily="34" charset="-128"/>
                <a:cs typeface="Arial" panose="020B0604020202020204" pitchFamily="34" charset="0"/>
              </a:rPr>
              <a:t>D.W.Winnicot</a:t>
            </a:r>
            <a:endParaRPr lang="en-GB" altLang="cy-GB" dirty="0">
              <a:solidFill>
                <a:schemeClr val="accent1">
                  <a:lumMod val="50000"/>
                </a:schemeClr>
              </a:solidFill>
              <a:latin typeface="Arial" panose="020B0604020202020204" pitchFamily="34" charset="0"/>
              <a:cs typeface="Arial" panose="020B0604020202020204" pitchFamily="34" charset="0"/>
            </a:endParaRPr>
          </a:p>
        </p:txBody>
      </p:sp>
      <p:sp>
        <p:nvSpPr>
          <p:cNvPr id="5123" name="Rectangle 5"/>
          <p:cNvSpPr>
            <a:spLocks noGrp="1" noChangeArrowheads="1"/>
          </p:cNvSpPr>
          <p:nvPr>
            <p:ph sz="half" idx="1"/>
          </p:nvPr>
        </p:nvSpPr>
        <p:spPr>
          <a:xfrm>
            <a:off x="195492" y="2062002"/>
            <a:ext cx="2753869" cy="2623510"/>
          </a:xfrm>
        </p:spPr>
        <p:txBody>
          <a:bodyPr rtlCol="0">
            <a:normAutofit fontScale="85000" lnSpcReduction="20000"/>
          </a:bodyPr>
          <a:lstStyle/>
          <a:p>
            <a:pPr marL="0" indent="0">
              <a:buNone/>
              <a:defRPr/>
            </a:pPr>
            <a:r>
              <a:rPr lang="en-GB" altLang="en-US" sz="3100" dirty="0">
                <a:latin typeface="Arial" panose="020B0604020202020204" pitchFamily="34" charset="0"/>
                <a:cs typeface="Arial" panose="020B0604020202020204" pitchFamily="34" charset="0"/>
              </a:rPr>
              <a:t>“</a:t>
            </a:r>
            <a:r>
              <a:rPr lang="cy-GB" altLang="en-US" sz="3100" dirty="0">
                <a:latin typeface="Arial" panose="020B0604020202020204" pitchFamily="34" charset="0"/>
                <a:cs typeface="Arial" panose="020B0604020202020204" pitchFamily="34" charset="0"/>
              </a:rPr>
              <a:t>Nid oes y fath beth â baban ... os dechreuwch chi ddisgrifio baban, fe welwch chi eich bod </a:t>
            </a:r>
            <a:r>
              <a:rPr lang="cy-GB" altLang="en-US" sz="3100" noProof="1">
                <a:latin typeface="Arial" panose="020B0604020202020204" pitchFamily="34" charset="0"/>
                <a:cs typeface="Arial" panose="020B0604020202020204" pitchFamily="34" charset="0"/>
              </a:rPr>
              <a:t>chi’n </a:t>
            </a:r>
            <a:r>
              <a:rPr lang="cy-GB" altLang="en-US" sz="3100" dirty="0">
                <a:latin typeface="Arial" panose="020B0604020202020204" pitchFamily="34" charset="0"/>
                <a:cs typeface="Arial" panose="020B0604020202020204" pitchFamily="34" charset="0"/>
              </a:rPr>
              <a:t>disgrifio baban a rhywun</a:t>
            </a:r>
            <a:r>
              <a:rPr lang="en-GB" altLang="en-US" sz="3100" dirty="0">
                <a:latin typeface="Arial" panose="020B0604020202020204" pitchFamily="34" charset="0"/>
                <a:cs typeface="Arial" panose="020B0604020202020204" pitchFamily="34" charset="0"/>
              </a:rPr>
              <a:t>.'' (</a:t>
            </a:r>
            <a:r>
              <a:rPr lang="en-GB" altLang="en-US" sz="3100" noProof="1">
                <a:latin typeface="Arial" panose="020B0604020202020204" pitchFamily="34" charset="0"/>
                <a:cs typeface="Arial" panose="020B0604020202020204" pitchFamily="34" charset="0"/>
              </a:rPr>
              <a:t>Winnicott</a:t>
            </a:r>
            <a:r>
              <a:rPr lang="en-GB" altLang="en-US" sz="3100" dirty="0">
                <a:latin typeface="Arial" panose="020B0604020202020204" pitchFamily="34" charset="0"/>
                <a:cs typeface="Arial" panose="020B0604020202020204" pitchFamily="34" charset="0"/>
              </a:rPr>
              <a:t>, 1964)</a:t>
            </a:r>
          </a:p>
          <a:p>
            <a:pPr marL="0" indent="0">
              <a:buNone/>
              <a:defRPr/>
            </a:pPr>
            <a:endParaRPr lang="cy-GB" altLang="cy-GB" dirty="0">
              <a:latin typeface="Lucida Sans" pitchFamily="34" charset="0"/>
            </a:endParaRPr>
          </a:p>
        </p:txBody>
      </p:sp>
      <p:sp>
        <p:nvSpPr>
          <p:cNvPr id="5124" name="Rectangle 6"/>
          <p:cNvSpPr>
            <a:spLocks noGrp="1" noChangeArrowheads="1"/>
          </p:cNvSpPr>
          <p:nvPr>
            <p:ph sz="half" idx="2"/>
          </p:nvPr>
        </p:nvSpPr>
        <p:spPr>
          <a:xfrm>
            <a:off x="5801952" y="2062002"/>
            <a:ext cx="2979776" cy="3086100"/>
          </a:xfrm>
        </p:spPr>
        <p:txBody>
          <a:bodyPr rtlCol="0">
            <a:normAutofit fontScale="85000" lnSpcReduction="20000"/>
          </a:bodyPr>
          <a:lstStyle/>
          <a:p>
            <a:pPr marL="0" indent="0">
              <a:buNone/>
              <a:defRPr/>
            </a:pPr>
            <a:r>
              <a:rPr lang="en-GB" altLang="en-US" sz="3100" dirty="0">
                <a:solidFill>
                  <a:schemeClr val="accent1">
                    <a:lumMod val="75000"/>
                  </a:schemeClr>
                </a:solidFill>
                <a:latin typeface="Arial" panose="020B0604020202020204" pitchFamily="34" charset="0"/>
                <a:cs typeface="Arial" panose="020B0604020202020204" pitchFamily="34" charset="0"/>
              </a:rPr>
              <a:t>"There is no such thing as a baby ... if you set out to describe a baby, you will find you are describing a baby and someone.'' (</a:t>
            </a:r>
            <a:r>
              <a:rPr lang="en-GB" altLang="en-US" sz="3100" noProof="1">
                <a:solidFill>
                  <a:schemeClr val="accent1">
                    <a:lumMod val="75000"/>
                  </a:schemeClr>
                </a:solidFill>
                <a:latin typeface="Arial" panose="020B0604020202020204" pitchFamily="34" charset="0"/>
                <a:cs typeface="Arial" panose="020B0604020202020204" pitchFamily="34" charset="0"/>
              </a:rPr>
              <a:t>Winnicott, </a:t>
            </a:r>
            <a:r>
              <a:rPr lang="en-GB" altLang="en-US" sz="3100" dirty="0">
                <a:solidFill>
                  <a:schemeClr val="accent1">
                    <a:lumMod val="75000"/>
                  </a:schemeClr>
                </a:solidFill>
                <a:latin typeface="Arial" panose="020B0604020202020204" pitchFamily="34" charset="0"/>
                <a:cs typeface="Arial" panose="020B0604020202020204" pitchFamily="34" charset="0"/>
              </a:rPr>
              <a:t>1964)</a:t>
            </a:r>
          </a:p>
          <a:p>
            <a:pPr marL="0" indent="0">
              <a:buNone/>
              <a:defRPr/>
            </a:pPr>
            <a:endParaRPr lang="en-GB" altLang="en-US" sz="2700" kern="0" dirty="0">
              <a:solidFill>
                <a:srgbClr val="002060"/>
              </a:solidFill>
              <a:latin typeface="Lucida Sans" panose="020B0602030504020204" pitchFamily="34" charset="0"/>
              <a:ea typeface="ＭＳ Ｐゴシック" panose="020B0600070205080204" pitchFamily="34" charset="-128"/>
            </a:endParaRPr>
          </a:p>
        </p:txBody>
      </p:sp>
      <p:pic>
        <p:nvPicPr>
          <p:cNvPr id="5" name="Picture 2" descr="Donald Woods Winnicott | Institute of Psychoanalysis">
            <a:extLst>
              <a:ext uri="{FF2B5EF4-FFF2-40B4-BE49-F238E27FC236}">
                <a16:creationId xmlns:a16="http://schemas.microsoft.com/office/drawing/2014/main" id="{DF63F1A4-4098-69AB-674F-A927CD63DCC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254" r="1" b="17005"/>
          <a:stretch/>
        </p:blipFill>
        <p:spPr bwMode="auto">
          <a:xfrm>
            <a:off x="3342559" y="2108941"/>
            <a:ext cx="2105129" cy="2076332"/>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652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4D9CD-D0BE-74FE-9527-D259BDE23DE4}"/>
              </a:ext>
            </a:extLst>
          </p:cNvPr>
          <p:cNvSpPr>
            <a:spLocks noGrp="1"/>
          </p:cNvSpPr>
          <p:nvPr>
            <p:ph type="title"/>
          </p:nvPr>
        </p:nvSpPr>
        <p:spPr>
          <a:xfrm>
            <a:off x="63062" y="471108"/>
            <a:ext cx="9144000" cy="994172"/>
          </a:xfrm>
        </p:spPr>
        <p:txBody>
          <a:bodyPr>
            <a:noAutofit/>
          </a:bodyPr>
          <a:lstStyle/>
          <a:p>
            <a:pPr algn="ctr"/>
            <a:r>
              <a:rPr lang="en-GB" dirty="0" err="1">
                <a:latin typeface="Arial" panose="020B0604020202020204" pitchFamily="34" charset="0"/>
                <a:cs typeface="Arial" panose="020B0604020202020204" pitchFamily="34" charset="0"/>
              </a:rPr>
              <a:t>Damcaniaeth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Ecolegol</a:t>
            </a:r>
            <a:r>
              <a:rPr lang="en-GB" dirty="0">
                <a:latin typeface="Arial" panose="020B0604020202020204" pitchFamily="34" charset="0"/>
                <a:cs typeface="Arial" panose="020B0604020202020204" pitchFamily="34" charset="0"/>
              </a:rPr>
              <a:t> Bronfenbrenner</a:t>
            </a:r>
            <a:br>
              <a:rPr lang="en-GB" dirty="0">
                <a:latin typeface="Arial" panose="020B0604020202020204" pitchFamily="34" charset="0"/>
                <a:cs typeface="Arial" panose="020B0604020202020204" pitchFamily="34" charset="0"/>
              </a:rPr>
            </a:br>
            <a:r>
              <a:rPr lang="en-GB" dirty="0">
                <a:solidFill>
                  <a:schemeClr val="accent1">
                    <a:lumMod val="75000"/>
                  </a:schemeClr>
                </a:solidFill>
                <a:latin typeface="Arial" panose="020B0604020202020204" pitchFamily="34" charset="0"/>
                <a:cs typeface="Arial" panose="020B0604020202020204" pitchFamily="34" charset="0"/>
              </a:rPr>
              <a:t>Bronfenbrenner’s Ecological Theory</a:t>
            </a:r>
          </a:p>
        </p:txBody>
      </p:sp>
      <p:sp>
        <p:nvSpPr>
          <p:cNvPr id="4" name="Content Placeholder 3">
            <a:extLst>
              <a:ext uri="{FF2B5EF4-FFF2-40B4-BE49-F238E27FC236}">
                <a16:creationId xmlns:a16="http://schemas.microsoft.com/office/drawing/2014/main" id="{5EB58022-25D5-B52A-94C4-F0CA6C2EF516}"/>
              </a:ext>
            </a:extLst>
          </p:cNvPr>
          <p:cNvSpPr>
            <a:spLocks noGrp="1"/>
          </p:cNvSpPr>
          <p:nvPr>
            <p:ph sz="half" idx="2"/>
          </p:nvPr>
        </p:nvSpPr>
        <p:spPr>
          <a:xfrm>
            <a:off x="7163852" y="5521384"/>
            <a:ext cx="1702698" cy="368422"/>
          </a:xfrm>
        </p:spPr>
        <p:txBody>
          <a:bodyPr>
            <a:normAutofit lnSpcReduction="10000"/>
          </a:bodyPr>
          <a:lstStyle/>
          <a:p>
            <a:pPr marL="0" indent="0">
              <a:buNone/>
            </a:pPr>
            <a:r>
              <a:rPr lang="en-GB" sz="1050" dirty="0"/>
              <a:t>(Source: </a:t>
            </a:r>
            <a:r>
              <a:rPr lang="en-GB" sz="1050" dirty="0" err="1"/>
              <a:t>Simplypsychology</a:t>
            </a:r>
            <a:r>
              <a:rPr lang="en-GB" sz="1050" dirty="0"/>
              <a:t>, 2022)</a:t>
            </a:r>
          </a:p>
        </p:txBody>
      </p:sp>
      <p:pic>
        <p:nvPicPr>
          <p:cNvPr id="6146" name="Picture 2" descr="Bronfenbrenner's Ecological Systems Theory | Simply Psychology">
            <a:extLst>
              <a:ext uri="{FF2B5EF4-FFF2-40B4-BE49-F238E27FC236}">
                <a16:creationId xmlns:a16="http://schemas.microsoft.com/office/drawing/2014/main" id="{B4CD7958-D242-0F76-D366-EE112D814D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3225" y="1965743"/>
            <a:ext cx="4823674" cy="48922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6497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a:xfrm>
            <a:off x="2156723" y="321755"/>
            <a:ext cx="5235083" cy="857250"/>
          </a:xfrm>
        </p:spPr>
        <p:txBody>
          <a:bodyPr rtlCol="0">
            <a:noAutofit/>
          </a:bodyPr>
          <a:lstStyle/>
          <a:p>
            <a:pPr algn="ctr">
              <a:defRPr/>
            </a:pPr>
            <a:r>
              <a:rPr lang="en-GB" altLang="en-US" dirty="0">
                <a:latin typeface="Arial" panose="020B0604020202020204" pitchFamily="34" charset="0"/>
                <a:cs typeface="Arial" panose="020B0604020202020204" pitchFamily="34" charset="0"/>
              </a:rPr>
              <a:t>Maria Montessori</a:t>
            </a:r>
            <a:endParaRPr lang="en-GB" altLang="cy-GB" dirty="0">
              <a:solidFill>
                <a:schemeClr val="accent1">
                  <a:lumMod val="50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60667B7-BA35-42D4-85F6-A376A56D8204}"/>
              </a:ext>
            </a:extLst>
          </p:cNvPr>
          <p:cNvSpPr>
            <a:spLocks noGrp="1"/>
          </p:cNvSpPr>
          <p:nvPr>
            <p:ph sz="half" idx="1"/>
          </p:nvPr>
        </p:nvSpPr>
        <p:spPr>
          <a:xfrm>
            <a:off x="5665913" y="1970149"/>
            <a:ext cx="3294366" cy="3085188"/>
          </a:xfrm>
        </p:spPr>
        <p:txBody>
          <a:bodyPr>
            <a:normAutofit fontScale="85000" lnSpcReduction="20000"/>
          </a:bodyPr>
          <a:lstStyle/>
          <a:p>
            <a:r>
              <a:rPr lang="en-GB" altLang="en-US" dirty="0">
                <a:solidFill>
                  <a:schemeClr val="accent1">
                    <a:lumMod val="75000"/>
                  </a:schemeClr>
                </a:solidFill>
                <a:latin typeface="Arial" panose="020B0604020202020204" pitchFamily="34" charset="0"/>
                <a:cs typeface="Arial" panose="020B0604020202020204" pitchFamily="34" charset="0"/>
              </a:rPr>
              <a:t>Child centred environments</a:t>
            </a:r>
          </a:p>
          <a:p>
            <a:r>
              <a:rPr lang="en-GB" altLang="en-US" dirty="0">
                <a:solidFill>
                  <a:schemeClr val="accent1">
                    <a:lumMod val="75000"/>
                  </a:schemeClr>
                </a:solidFill>
                <a:latin typeface="Arial" panose="020B0604020202020204" pitchFamily="34" charset="0"/>
                <a:cs typeface="Arial" panose="020B0604020202020204" pitchFamily="34" charset="0"/>
              </a:rPr>
              <a:t>Provide real tools that work</a:t>
            </a:r>
          </a:p>
          <a:p>
            <a:r>
              <a:rPr lang="en-GB" altLang="en-US" dirty="0">
                <a:solidFill>
                  <a:schemeClr val="accent1">
                    <a:lumMod val="75000"/>
                  </a:schemeClr>
                </a:solidFill>
                <a:latin typeface="Arial" panose="020B0604020202020204" pitchFamily="34" charset="0"/>
                <a:cs typeface="Arial" panose="020B0604020202020204" pitchFamily="34" charset="0"/>
              </a:rPr>
              <a:t>Keep materials and equipment accessible to children</a:t>
            </a:r>
          </a:p>
          <a:p>
            <a:r>
              <a:rPr lang="en-GB" altLang="en-US" dirty="0">
                <a:solidFill>
                  <a:schemeClr val="accent1">
                    <a:lumMod val="75000"/>
                  </a:schemeClr>
                </a:solidFill>
                <a:latin typeface="Arial" panose="020B0604020202020204" pitchFamily="34" charset="0"/>
                <a:cs typeface="Arial" panose="020B0604020202020204" pitchFamily="34" charset="0"/>
              </a:rPr>
              <a:t>Create beauty and order</a:t>
            </a:r>
          </a:p>
          <a:p>
            <a:pPr marL="0" indent="0">
              <a:buNone/>
            </a:pPr>
            <a:endParaRPr lang="en-GB" dirty="0"/>
          </a:p>
        </p:txBody>
      </p:sp>
      <p:sp>
        <p:nvSpPr>
          <p:cNvPr id="5123" name="Rectangle 5"/>
          <p:cNvSpPr>
            <a:spLocks noGrp="1" noChangeArrowheads="1"/>
          </p:cNvSpPr>
          <p:nvPr>
            <p:ph sz="half" idx="2"/>
          </p:nvPr>
        </p:nvSpPr>
        <p:spPr>
          <a:xfrm>
            <a:off x="183722" y="1970149"/>
            <a:ext cx="3186353" cy="3085187"/>
          </a:xfrm>
        </p:spPr>
        <p:txBody>
          <a:bodyPr rtlCol="0">
            <a:normAutofit fontScale="85000" lnSpcReduction="20000"/>
          </a:bodyPr>
          <a:lstStyle/>
          <a:p>
            <a:r>
              <a:rPr lang="cy-GB" altLang="en-US" dirty="0">
                <a:latin typeface="Arial" panose="020B0604020202020204" pitchFamily="34" charset="0"/>
                <a:cs typeface="Arial" panose="020B0604020202020204" pitchFamily="34" charset="0"/>
              </a:rPr>
              <a:t>Amgylcheddau sy’n canolbwyntio ar y plentyn</a:t>
            </a:r>
          </a:p>
          <a:p>
            <a:r>
              <a:rPr lang="cy-GB" altLang="en-US" dirty="0">
                <a:latin typeface="Arial" panose="020B0604020202020204" pitchFamily="34" charset="0"/>
                <a:cs typeface="Arial" panose="020B0604020202020204" pitchFamily="34" charset="0"/>
              </a:rPr>
              <a:t>Darparu offer go iawn sy’n gweithio</a:t>
            </a:r>
          </a:p>
          <a:p>
            <a:r>
              <a:rPr lang="cy-GB" altLang="en-US" dirty="0">
                <a:latin typeface="Arial" panose="020B0604020202020204" pitchFamily="34" charset="0"/>
                <a:cs typeface="Arial" panose="020B0604020202020204" pitchFamily="34" charset="0"/>
              </a:rPr>
              <a:t>Cadw deunyddiau ac offer fel eu bod ar gael i’r plant</a:t>
            </a:r>
          </a:p>
          <a:p>
            <a:r>
              <a:rPr lang="cy-GB" altLang="en-US" dirty="0">
                <a:latin typeface="Arial" panose="020B0604020202020204" pitchFamily="34" charset="0"/>
                <a:cs typeface="Arial" panose="020B0604020202020204" pitchFamily="34" charset="0"/>
              </a:rPr>
              <a:t>Creu prydferthwch a threfn</a:t>
            </a:r>
          </a:p>
          <a:p>
            <a:pPr marL="0" indent="0">
              <a:buNone/>
              <a:defRPr/>
            </a:pPr>
            <a:endParaRPr lang="cy-GB" altLang="cy-GB" dirty="0">
              <a:latin typeface="Lucida Sans" pitchFamily="34" charset="0"/>
            </a:endParaRPr>
          </a:p>
        </p:txBody>
      </p:sp>
      <p:pic>
        <p:nvPicPr>
          <p:cNvPr id="5" name="Picture 2" descr="Maria Montessori | Biography &amp;amp; Facts | Britannica">
            <a:extLst>
              <a:ext uri="{FF2B5EF4-FFF2-40B4-BE49-F238E27FC236}">
                <a16:creationId xmlns:a16="http://schemas.microsoft.com/office/drawing/2014/main" id="{C7706004-F7CE-2D97-4EA6-E00AF66198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0013" y="2174715"/>
            <a:ext cx="2015961" cy="2676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11905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90C59A-C903-4314-BE1E-FE5A0315F104}"/>
              </a:ext>
            </a:extLst>
          </p:cNvPr>
          <p:cNvSpPr>
            <a:spLocks noGrp="1"/>
          </p:cNvSpPr>
          <p:nvPr>
            <p:ph type="title"/>
          </p:nvPr>
        </p:nvSpPr>
        <p:spPr>
          <a:xfrm>
            <a:off x="0" y="-110105"/>
            <a:ext cx="9478229" cy="1144323"/>
          </a:xfrm>
        </p:spPr>
        <p:txBody>
          <a:bodyPr>
            <a:normAutofit/>
          </a:bodyPr>
          <a:lstStyle/>
          <a:p>
            <a:pPr algn="l"/>
            <a:r>
              <a:rPr lang="en-GB" sz="3600" dirty="0" err="1">
                <a:latin typeface="Arial" panose="020B0604020202020204" pitchFamily="34" charset="0"/>
                <a:cs typeface="Arial" panose="020B0604020202020204" pitchFamily="34" charset="0"/>
              </a:rPr>
              <a:t>Datblygiad</a:t>
            </a:r>
            <a:r>
              <a:rPr lang="en-GB" sz="3600" dirty="0">
                <a:latin typeface="Arial" panose="020B0604020202020204" pitchFamily="34" charset="0"/>
                <a:cs typeface="Arial" panose="020B0604020202020204" pitchFamily="34" charset="0"/>
              </a:rPr>
              <a:t> </a:t>
            </a:r>
            <a:r>
              <a:rPr lang="en-GB" sz="3600" dirty="0" err="1">
                <a:latin typeface="Arial" panose="020B0604020202020204" pitchFamily="34" charset="0"/>
                <a:cs typeface="Arial" panose="020B0604020202020204" pitchFamily="34" charset="0"/>
              </a:rPr>
              <a:t>cyfannol</a:t>
            </a:r>
            <a:r>
              <a:rPr lang="en-GB" sz="3600" dirty="0">
                <a:latin typeface="Arial" panose="020B0604020202020204" pitchFamily="34" charset="0"/>
                <a:cs typeface="Arial" panose="020B0604020202020204" pitchFamily="34" charset="0"/>
              </a:rPr>
              <a:t> </a:t>
            </a:r>
            <a:r>
              <a:rPr lang="en-GB" sz="3600" dirty="0">
                <a:solidFill>
                  <a:schemeClr val="accent1">
                    <a:lumMod val="75000"/>
                  </a:schemeClr>
                </a:solidFill>
                <a:latin typeface="Arial" panose="020B0604020202020204" pitchFamily="34" charset="0"/>
                <a:cs typeface="Arial" panose="020B0604020202020204" pitchFamily="34" charset="0"/>
              </a:rPr>
              <a:t>Holistic development </a:t>
            </a:r>
          </a:p>
        </p:txBody>
      </p:sp>
      <p:pic>
        <p:nvPicPr>
          <p:cNvPr id="5" name="Picture 4">
            <a:extLst>
              <a:ext uri="{FF2B5EF4-FFF2-40B4-BE49-F238E27FC236}">
                <a16:creationId xmlns:a16="http://schemas.microsoft.com/office/drawing/2014/main" id="{AE0EBB97-17EF-8451-2186-CC49F99F9B7E}"/>
              </a:ext>
            </a:extLst>
          </p:cNvPr>
          <p:cNvPicPr>
            <a:picLocks noChangeAspect="1"/>
          </p:cNvPicPr>
          <p:nvPr/>
        </p:nvPicPr>
        <p:blipFill rotWithShape="1">
          <a:blip r:embed="rId3"/>
          <a:srcRect l="44721" t="11027" r="22065" b="9540"/>
          <a:stretch/>
        </p:blipFill>
        <p:spPr>
          <a:xfrm>
            <a:off x="4333106" y="911247"/>
            <a:ext cx="4739546" cy="4202867"/>
          </a:xfrm>
          <a:prstGeom prst="rect">
            <a:avLst/>
          </a:prstGeom>
        </p:spPr>
      </p:pic>
      <p:sp>
        <p:nvSpPr>
          <p:cNvPr id="8" name="Content Placeholder 2">
            <a:extLst>
              <a:ext uri="{FF2B5EF4-FFF2-40B4-BE49-F238E27FC236}">
                <a16:creationId xmlns:a16="http://schemas.microsoft.com/office/drawing/2014/main" id="{5A98A072-1663-736B-DD19-6448F44F4F7D}"/>
              </a:ext>
            </a:extLst>
          </p:cNvPr>
          <p:cNvSpPr txBox="1">
            <a:spLocks/>
          </p:cNvSpPr>
          <p:nvPr/>
        </p:nvSpPr>
        <p:spPr>
          <a:xfrm>
            <a:off x="0" y="1034218"/>
            <a:ext cx="4450201" cy="4912535"/>
          </a:xfrm>
          <a:prstGeom prst="rect">
            <a:avLst/>
          </a:prstGeom>
        </p:spPr>
        <p:txBody>
          <a:bodyPr>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300" dirty="0" err="1">
                <a:latin typeface="Arial" panose="020B0604020202020204" pitchFamily="34" charset="0"/>
                <a:cs typeface="Arial" panose="020B0604020202020204" pitchFamily="34" charset="0"/>
              </a:rPr>
              <a:t>Te</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Whariki</a:t>
            </a:r>
            <a:r>
              <a:rPr lang="en-GB" sz="2300" dirty="0">
                <a:latin typeface="Arial" panose="020B0604020202020204" pitchFamily="34" charset="0"/>
                <a:cs typeface="Arial" panose="020B0604020202020204" pitchFamily="34" charset="0"/>
              </a:rPr>
              <a:t> 'Woven mat'</a:t>
            </a:r>
          </a:p>
          <a:p>
            <a:r>
              <a:rPr lang="en-GB" sz="2300" dirty="0" err="1">
                <a:latin typeface="Arial" panose="020B0604020202020204" pitchFamily="34" charset="0"/>
                <a:cs typeface="Arial" panose="020B0604020202020204" pitchFamily="34" charset="0"/>
              </a:rPr>
              <a:t>Gwledydd</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Llychlynnaidd</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yn</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canolbwyntio</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ar</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ddatblygiad</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cymdeithasol-gymdeithasol</a:t>
            </a:r>
            <a:endParaRPr lang="en-GB" sz="2300" dirty="0">
              <a:latin typeface="Arial" panose="020B0604020202020204" pitchFamily="34" charset="0"/>
              <a:cs typeface="Arial" panose="020B0604020202020204" pitchFamily="34" charset="0"/>
            </a:endParaRPr>
          </a:p>
          <a:p>
            <a:r>
              <a:rPr lang="en-GB" sz="2300" dirty="0">
                <a:latin typeface="Arial" panose="020B0604020202020204" pitchFamily="34" charset="0"/>
                <a:cs typeface="Arial" panose="020B0604020202020204" pitchFamily="34" charset="0"/>
              </a:rPr>
              <a:t>Reggio Emilia </a:t>
            </a:r>
            <a:r>
              <a:rPr lang="en-GB" sz="2300" dirty="0" err="1">
                <a:latin typeface="Arial" panose="020B0604020202020204" pitchFamily="34" charset="0"/>
                <a:cs typeface="Arial" panose="020B0604020202020204" pitchFamily="34" charset="0"/>
              </a:rPr>
              <a:t>Curiad</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ym</a:t>
            </a:r>
            <a:r>
              <a:rPr lang="en-GB" sz="2300" dirty="0">
                <a:latin typeface="Arial" panose="020B0604020202020204" pitchFamily="34" charset="0"/>
                <a:cs typeface="Arial" panose="020B0604020202020204" pitchFamily="34" charset="0"/>
              </a:rPr>
              <a:t> </a:t>
            </a:r>
            <a:r>
              <a:rPr lang="en-GB" sz="2300" dirty="0" err="1">
                <a:latin typeface="Arial" panose="020B0604020202020204" pitchFamily="34" charset="0"/>
                <a:cs typeface="Arial" panose="020B0604020202020204" pitchFamily="34" charset="0"/>
              </a:rPr>
              <a:t>mhotensial</a:t>
            </a:r>
            <a:r>
              <a:rPr lang="en-GB" sz="2300" dirty="0">
                <a:latin typeface="Arial" panose="020B0604020202020204" pitchFamily="34" charset="0"/>
                <a:cs typeface="Arial" panose="020B0604020202020204" pitchFamily="34" charset="0"/>
              </a:rPr>
              <a:t> plant</a:t>
            </a:r>
          </a:p>
          <a:p>
            <a:r>
              <a:rPr lang="en-GB" sz="2300" dirty="0">
                <a:latin typeface="Arial" panose="020B0604020202020204" pitchFamily="34" charset="0"/>
                <a:cs typeface="Arial" panose="020B0604020202020204" pitchFamily="34" charset="0"/>
              </a:rPr>
              <a:t>(Wall, </a:t>
            </a:r>
            <a:r>
              <a:rPr lang="en-GB" sz="2300" dirty="0" err="1">
                <a:latin typeface="Arial" panose="020B0604020202020204" pitchFamily="34" charset="0"/>
                <a:cs typeface="Arial" panose="020B0604020202020204" pitchFamily="34" charset="0"/>
              </a:rPr>
              <a:t>Litjens</a:t>
            </a:r>
            <a:r>
              <a:rPr lang="en-GB" sz="2300" dirty="0">
                <a:latin typeface="Arial" panose="020B0604020202020204" pitchFamily="34" charset="0"/>
                <a:cs typeface="Arial" panose="020B0604020202020204" pitchFamily="34" charset="0"/>
              </a:rPr>
              <a:t> a </a:t>
            </a:r>
            <a:r>
              <a:rPr lang="en-GB" sz="2300" dirty="0" err="1">
                <a:latin typeface="Arial" panose="020B0604020202020204" pitchFamily="34" charset="0"/>
                <a:cs typeface="Arial" panose="020B0604020202020204" pitchFamily="34" charset="0"/>
              </a:rPr>
              <a:t>Taguma</a:t>
            </a:r>
            <a:r>
              <a:rPr lang="en-GB" sz="2300" dirty="0">
                <a:latin typeface="Arial" panose="020B0604020202020204" pitchFamily="34" charset="0"/>
                <a:cs typeface="Arial" panose="020B0604020202020204" pitchFamily="34" charset="0"/>
              </a:rPr>
              <a:t>, 2015: 41).</a:t>
            </a:r>
          </a:p>
          <a:p>
            <a:r>
              <a:rPr lang="en-GB" sz="2300" dirty="0" err="1">
                <a:solidFill>
                  <a:schemeClr val="accent1">
                    <a:lumMod val="75000"/>
                  </a:schemeClr>
                </a:solidFill>
                <a:latin typeface="Arial" panose="020B0604020202020204" pitchFamily="34" charset="0"/>
                <a:cs typeface="Arial" panose="020B0604020202020204" pitchFamily="34" charset="0"/>
              </a:rPr>
              <a:t>Te</a:t>
            </a:r>
            <a:r>
              <a:rPr lang="en-GB" sz="2300" dirty="0">
                <a:solidFill>
                  <a:schemeClr val="accent1">
                    <a:lumMod val="75000"/>
                  </a:schemeClr>
                </a:solidFill>
                <a:latin typeface="Arial" panose="020B0604020202020204" pitchFamily="34" charset="0"/>
                <a:cs typeface="Arial" panose="020B0604020202020204" pitchFamily="34" charset="0"/>
              </a:rPr>
              <a:t> </a:t>
            </a:r>
            <a:r>
              <a:rPr lang="en-GB" sz="2300" dirty="0" err="1">
                <a:solidFill>
                  <a:schemeClr val="accent1">
                    <a:lumMod val="75000"/>
                  </a:schemeClr>
                </a:solidFill>
                <a:latin typeface="Arial" panose="020B0604020202020204" pitchFamily="34" charset="0"/>
                <a:cs typeface="Arial" panose="020B0604020202020204" pitchFamily="34" charset="0"/>
              </a:rPr>
              <a:t>Whariki</a:t>
            </a:r>
            <a:r>
              <a:rPr lang="en-GB" sz="2300" dirty="0">
                <a:solidFill>
                  <a:schemeClr val="accent1">
                    <a:lumMod val="75000"/>
                  </a:schemeClr>
                </a:solidFill>
                <a:latin typeface="Arial" panose="020B0604020202020204" pitchFamily="34" charset="0"/>
                <a:cs typeface="Arial" panose="020B0604020202020204" pitchFamily="34" charset="0"/>
              </a:rPr>
              <a:t> 'Woven mat'</a:t>
            </a:r>
          </a:p>
          <a:p>
            <a:r>
              <a:rPr lang="en-GB" sz="2300" dirty="0">
                <a:solidFill>
                  <a:schemeClr val="accent1">
                    <a:lumMod val="75000"/>
                  </a:schemeClr>
                </a:solidFill>
                <a:latin typeface="Arial" panose="020B0604020202020204" pitchFamily="34" charset="0"/>
                <a:cs typeface="Arial" panose="020B0604020202020204" pitchFamily="34" charset="0"/>
              </a:rPr>
              <a:t>Nordic Countries focus on socioemotional development</a:t>
            </a:r>
          </a:p>
          <a:p>
            <a:r>
              <a:rPr lang="en-GB" sz="2300" dirty="0">
                <a:solidFill>
                  <a:schemeClr val="accent1">
                    <a:lumMod val="75000"/>
                  </a:schemeClr>
                </a:solidFill>
                <a:latin typeface="Arial" panose="020B0604020202020204" pitchFamily="34" charset="0"/>
                <a:cs typeface="Arial" panose="020B0604020202020204" pitchFamily="34" charset="0"/>
              </a:rPr>
              <a:t>Reggio Emilia Curiosity in the potential of children</a:t>
            </a:r>
          </a:p>
          <a:p>
            <a:r>
              <a:rPr lang="en-GB" sz="2300" dirty="0">
                <a:solidFill>
                  <a:schemeClr val="accent1">
                    <a:lumMod val="75000"/>
                  </a:schemeClr>
                </a:solidFill>
                <a:latin typeface="Arial" panose="020B0604020202020204" pitchFamily="34" charset="0"/>
                <a:cs typeface="Arial" panose="020B0604020202020204" pitchFamily="34" charset="0"/>
              </a:rPr>
              <a:t>(Wall, </a:t>
            </a:r>
            <a:r>
              <a:rPr lang="en-GB" sz="2300" dirty="0" err="1">
                <a:solidFill>
                  <a:schemeClr val="accent1">
                    <a:lumMod val="75000"/>
                  </a:schemeClr>
                </a:solidFill>
                <a:latin typeface="Arial" panose="020B0604020202020204" pitchFamily="34" charset="0"/>
                <a:cs typeface="Arial" panose="020B0604020202020204" pitchFamily="34" charset="0"/>
              </a:rPr>
              <a:t>Litjens</a:t>
            </a:r>
            <a:r>
              <a:rPr lang="en-GB" sz="2300" dirty="0">
                <a:solidFill>
                  <a:schemeClr val="accent1">
                    <a:lumMod val="75000"/>
                  </a:schemeClr>
                </a:solidFill>
                <a:latin typeface="Arial" panose="020B0604020202020204" pitchFamily="34" charset="0"/>
                <a:cs typeface="Arial" panose="020B0604020202020204" pitchFamily="34" charset="0"/>
              </a:rPr>
              <a:t> and </a:t>
            </a:r>
            <a:r>
              <a:rPr lang="en-GB" sz="2300" dirty="0" err="1">
                <a:solidFill>
                  <a:schemeClr val="accent1">
                    <a:lumMod val="75000"/>
                  </a:schemeClr>
                </a:solidFill>
                <a:latin typeface="Arial" panose="020B0604020202020204" pitchFamily="34" charset="0"/>
                <a:cs typeface="Arial" panose="020B0604020202020204" pitchFamily="34" charset="0"/>
              </a:rPr>
              <a:t>Taguma</a:t>
            </a:r>
            <a:r>
              <a:rPr lang="en-GB" sz="2300" dirty="0">
                <a:solidFill>
                  <a:schemeClr val="accent1">
                    <a:lumMod val="75000"/>
                  </a:schemeClr>
                </a:solidFill>
                <a:latin typeface="Arial" panose="020B0604020202020204" pitchFamily="34" charset="0"/>
                <a:cs typeface="Arial" panose="020B0604020202020204" pitchFamily="34" charset="0"/>
              </a:rPr>
              <a:t>, 2015: 41).</a:t>
            </a:r>
          </a:p>
          <a:p>
            <a:endParaRPr lang="en-GB" sz="1800" dirty="0"/>
          </a:p>
          <a:p>
            <a:endParaRPr lang="en-GB" sz="2400" dirty="0"/>
          </a:p>
        </p:txBody>
      </p:sp>
    </p:spTree>
    <p:extLst>
      <p:ext uri="{BB962C8B-B14F-4D97-AF65-F5344CB8AC3E}">
        <p14:creationId xmlns:p14="http://schemas.microsoft.com/office/powerpoint/2010/main" val="39343002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63D599-80CE-8504-F1D5-D55C630A2952}"/>
              </a:ext>
            </a:extLst>
          </p:cNvPr>
          <p:cNvSpPr txBox="1"/>
          <p:nvPr/>
        </p:nvSpPr>
        <p:spPr>
          <a:xfrm>
            <a:off x="50450" y="211311"/>
            <a:ext cx="8614103" cy="1323439"/>
          </a:xfrm>
          <a:prstGeom prst="rect">
            <a:avLst/>
          </a:prstGeom>
          <a:noFill/>
        </p:spPr>
        <p:txBody>
          <a:bodyPr wrap="square">
            <a:spAutoFit/>
          </a:bodyPr>
          <a:lstStyle/>
          <a:p>
            <a:pPr algn="ctr"/>
            <a:r>
              <a:rPr lang="en-US" sz="4000" dirty="0">
                <a:latin typeface="Arial" panose="020B0604020202020204" pitchFamily="34" charset="0"/>
                <a:cs typeface="Arial" panose="020B0604020202020204" pitchFamily="34" charset="0"/>
              </a:rPr>
              <a:t>Ysgol y </a:t>
            </a:r>
            <a:r>
              <a:rPr lang="en-US" sz="4000" dirty="0" err="1">
                <a:latin typeface="Arial" panose="020B0604020202020204" pitchFamily="34" charset="0"/>
                <a:cs typeface="Arial" panose="020B0604020202020204" pitchFamily="34" charset="0"/>
              </a:rPr>
              <a:t>Goedwig</a:t>
            </a:r>
            <a:endParaRPr lang="en-US" sz="4000" dirty="0">
              <a:latin typeface="Arial" panose="020B0604020202020204" pitchFamily="34" charset="0"/>
              <a:cs typeface="Arial" panose="020B0604020202020204" pitchFamily="34" charset="0"/>
            </a:endParaRPr>
          </a:p>
          <a:p>
            <a:pPr algn="ctr"/>
            <a:r>
              <a:rPr lang="en-US" sz="4000" dirty="0">
                <a:solidFill>
                  <a:schemeClr val="accent1">
                    <a:lumMod val="75000"/>
                  </a:schemeClr>
                </a:solidFill>
                <a:latin typeface="Arial" panose="020B0604020202020204" pitchFamily="34" charset="0"/>
                <a:cs typeface="Arial" panose="020B0604020202020204" pitchFamily="34" charset="0"/>
              </a:rPr>
              <a:t>Forest School (Scandinavia)</a:t>
            </a:r>
            <a:endParaRPr lang="en-GB" sz="4000" dirty="0">
              <a:solidFill>
                <a:schemeClr val="accent1">
                  <a:lumMod val="75000"/>
                </a:schemeClr>
              </a:solidFill>
            </a:endParaRPr>
          </a:p>
        </p:txBody>
      </p:sp>
      <p:pic>
        <p:nvPicPr>
          <p:cNvPr id="3" name="Picture 6" descr="See the source image">
            <a:extLst>
              <a:ext uri="{FF2B5EF4-FFF2-40B4-BE49-F238E27FC236}">
                <a16:creationId xmlns:a16="http://schemas.microsoft.com/office/drawing/2014/main" id="{8CD99E7F-5DCE-C6F9-B696-15D0F37B8AF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937"/>
          <a:stretch/>
        </p:blipFill>
        <p:spPr bwMode="auto">
          <a:xfrm>
            <a:off x="540987" y="1543917"/>
            <a:ext cx="3413005" cy="425208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See the source image">
            <a:extLst>
              <a:ext uri="{FF2B5EF4-FFF2-40B4-BE49-F238E27FC236}">
                <a16:creationId xmlns:a16="http://schemas.microsoft.com/office/drawing/2014/main" id="{EE47DEF1-D04C-18A6-59DB-3F01ECC330C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3315" t="7269" r="13001" b="7363"/>
          <a:stretch/>
        </p:blipFill>
        <p:spPr bwMode="auto">
          <a:xfrm>
            <a:off x="4708801" y="1536258"/>
            <a:ext cx="3640617" cy="4217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37801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51D243F-BF3A-AD4C-C128-756EFAF01CBF}"/>
              </a:ext>
            </a:extLst>
          </p:cNvPr>
          <p:cNvPicPr>
            <a:picLocks noChangeAspect="1"/>
          </p:cNvPicPr>
          <p:nvPr/>
        </p:nvPicPr>
        <p:blipFill rotWithShape="1">
          <a:blip r:embed="rId3"/>
          <a:srcRect l="15484" t="20409" r="56936" b="9188"/>
          <a:stretch/>
        </p:blipFill>
        <p:spPr>
          <a:xfrm>
            <a:off x="83802" y="727176"/>
            <a:ext cx="5287541" cy="4890975"/>
          </a:xfrm>
          <a:prstGeom prst="rect">
            <a:avLst/>
          </a:prstGeom>
        </p:spPr>
      </p:pic>
      <p:sp>
        <p:nvSpPr>
          <p:cNvPr id="6" name="TextBox 5">
            <a:extLst>
              <a:ext uri="{FF2B5EF4-FFF2-40B4-BE49-F238E27FC236}">
                <a16:creationId xmlns:a16="http://schemas.microsoft.com/office/drawing/2014/main" id="{DF6E5231-B7D2-6ACE-1D50-684823A64C85}"/>
              </a:ext>
            </a:extLst>
          </p:cNvPr>
          <p:cNvSpPr txBox="1"/>
          <p:nvPr/>
        </p:nvSpPr>
        <p:spPr>
          <a:xfrm>
            <a:off x="5522733" y="320953"/>
            <a:ext cx="3466847" cy="4154984"/>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4400" b="0" i="0" u="none" strike="noStrike" kern="1200" cap="none" spc="0" normalizeH="0" baseline="0" noProof="0" dirty="0" err="1">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Te</a:t>
            </a:r>
            <a:r>
              <a:rPr kumimoji="0" lang="en-GB" sz="44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GB" sz="4400" b="0" i="0" u="none" strike="noStrike" kern="1200" cap="none" spc="0" normalizeH="0" baseline="0" noProof="0" dirty="0" err="1">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Whāriki</a:t>
            </a:r>
            <a:r>
              <a:rPr kumimoji="0" lang="en-GB" sz="44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 – Early childhood curriculum</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Arial" panose="020B0604020202020204" pitchFamily="34" charset="0"/>
                <a:ea typeface="ＭＳ Ｐゴシック" panose="020B0600070205080204" pitchFamily="34" charset="-128"/>
                <a:cs typeface="Arial" panose="020B0604020202020204" pitchFamily="34" charset="0"/>
              </a:rPr>
              <a:t>(New Zealand) </a:t>
            </a:r>
          </a:p>
        </p:txBody>
      </p:sp>
      <p:sp>
        <p:nvSpPr>
          <p:cNvPr id="7" name="TextBox 6">
            <a:extLst>
              <a:ext uri="{FF2B5EF4-FFF2-40B4-BE49-F238E27FC236}">
                <a16:creationId xmlns:a16="http://schemas.microsoft.com/office/drawing/2014/main" id="{2B24A7AD-B2B8-AACF-9F85-83DDFC91EC4C}"/>
              </a:ext>
            </a:extLst>
          </p:cNvPr>
          <p:cNvSpPr txBox="1"/>
          <p:nvPr/>
        </p:nvSpPr>
        <p:spPr>
          <a:xfrm>
            <a:off x="5614312" y="4706378"/>
            <a:ext cx="3706761" cy="1569660"/>
          </a:xfrm>
          <a:prstGeom prst="rect">
            <a:avLst/>
          </a:prstGeom>
          <a:noFill/>
        </p:spPr>
        <p:txBody>
          <a:bodyPr wrap="square">
            <a:spAutoFit/>
          </a:bodyPr>
          <a:lstStyle/>
          <a:p>
            <a:r>
              <a:rPr lang="en-GB" dirty="0">
                <a:hlinkClick r:id="rId4"/>
              </a:rPr>
              <a:t>ELS-Te-Whariki-Early-Childhood-Curriculum-ENG-Web.pdf (education.govt.nz)</a:t>
            </a:r>
            <a:endParaRPr lang="en-GB" dirty="0"/>
          </a:p>
        </p:txBody>
      </p:sp>
    </p:spTree>
    <p:extLst>
      <p:ext uri="{BB962C8B-B14F-4D97-AF65-F5344CB8AC3E}">
        <p14:creationId xmlns:p14="http://schemas.microsoft.com/office/powerpoint/2010/main" val="2657191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58971F-0D27-042C-AD16-B7FB83AFA212}"/>
              </a:ext>
            </a:extLst>
          </p:cNvPr>
          <p:cNvSpPr txBox="1"/>
          <p:nvPr/>
        </p:nvSpPr>
        <p:spPr>
          <a:xfrm>
            <a:off x="5142743" y="208502"/>
            <a:ext cx="3627241" cy="1569660"/>
          </a:xfrm>
          <a:prstGeom prst="rect">
            <a:avLst/>
          </a:prstGeom>
          <a:noFill/>
        </p:spPr>
        <p:txBody>
          <a:bodyPr wrap="square">
            <a:spAutoFit/>
          </a:bodyPr>
          <a:lstStyle/>
          <a:p>
            <a:pPr algn="ctr"/>
            <a:r>
              <a:rPr lang="en-GB" sz="4800" dirty="0">
                <a:latin typeface="Arial" panose="020B0604020202020204" pitchFamily="34" charset="0"/>
                <a:cs typeface="Arial" panose="020B0604020202020204" pitchFamily="34" charset="0"/>
              </a:rPr>
              <a:t>Reggio Emilia (Italy)</a:t>
            </a:r>
          </a:p>
        </p:txBody>
      </p:sp>
      <p:pic>
        <p:nvPicPr>
          <p:cNvPr id="3" name="Content Placeholder 3">
            <a:extLst>
              <a:ext uri="{FF2B5EF4-FFF2-40B4-BE49-F238E27FC236}">
                <a16:creationId xmlns:a16="http://schemas.microsoft.com/office/drawing/2014/main" id="{E2DEB9DB-F532-9B0E-C674-45D74D6C25FA}"/>
              </a:ext>
            </a:extLst>
          </p:cNvPr>
          <p:cNvPicPr>
            <a:picLocks noChangeAspect="1"/>
          </p:cNvPicPr>
          <p:nvPr/>
        </p:nvPicPr>
        <p:blipFill>
          <a:blip r:embed="rId3"/>
          <a:stretch>
            <a:fillRect/>
          </a:stretch>
        </p:blipFill>
        <p:spPr>
          <a:xfrm>
            <a:off x="167669" y="320947"/>
            <a:ext cx="4610303" cy="5280471"/>
          </a:xfrm>
          <a:prstGeom prst="rect">
            <a:avLst/>
          </a:prstGeom>
        </p:spPr>
      </p:pic>
      <p:sp>
        <p:nvSpPr>
          <p:cNvPr id="5" name="TextBox 4">
            <a:extLst>
              <a:ext uri="{FF2B5EF4-FFF2-40B4-BE49-F238E27FC236}">
                <a16:creationId xmlns:a16="http://schemas.microsoft.com/office/drawing/2014/main" id="{28FF2A0B-EBB4-92E1-2571-7C314C533761}"/>
              </a:ext>
            </a:extLst>
          </p:cNvPr>
          <p:cNvSpPr txBox="1"/>
          <p:nvPr/>
        </p:nvSpPr>
        <p:spPr>
          <a:xfrm>
            <a:off x="4841477" y="1883301"/>
            <a:ext cx="4229775" cy="3785652"/>
          </a:xfrm>
          <a:prstGeom prst="rect">
            <a:avLst/>
          </a:prstGeom>
          <a:noFill/>
        </p:spPr>
        <p:txBody>
          <a:bodyPr wrap="square">
            <a:spAutoFit/>
          </a:bodyPr>
          <a:lstStyle/>
          <a:p>
            <a:pPr algn="ctr"/>
            <a:r>
              <a:rPr lang="en-GB" sz="2400" i="0" dirty="0">
                <a:effectLst/>
                <a:latin typeface="Arial" panose="020B0604020202020204" pitchFamily="34" charset="0"/>
                <a:cs typeface="Arial" panose="020B0604020202020204" pitchFamily="34" charset="0"/>
              </a:rPr>
              <a:t>“To make a lovable school, industrious, inventive, liveable, documentable and communicable, a place of research, learning, re-cognition and reflection, where children, teachers and families feel well - is our point of arrival.” </a:t>
            </a:r>
            <a:br>
              <a:rPr lang="en-GB" sz="2400" dirty="0">
                <a:latin typeface="Arial" panose="020B0604020202020204" pitchFamily="34" charset="0"/>
                <a:cs typeface="Arial" panose="020B0604020202020204" pitchFamily="34" charset="0"/>
              </a:rPr>
            </a:br>
            <a:r>
              <a:rPr lang="en-GB" sz="2400" i="0" dirty="0">
                <a:effectLst/>
                <a:latin typeface="Arial" panose="020B0604020202020204" pitchFamily="34" charset="0"/>
                <a:cs typeface="Arial" panose="020B0604020202020204" pitchFamily="34" charset="0"/>
              </a:rPr>
              <a:t>Loris Malaguzzi</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62479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EC528-62E2-DB00-7A77-858CC71F1A9F}"/>
              </a:ext>
            </a:extLst>
          </p:cNvPr>
          <p:cNvSpPr>
            <a:spLocks noGrp="1"/>
          </p:cNvSpPr>
          <p:nvPr>
            <p:ph type="title"/>
          </p:nvPr>
        </p:nvSpPr>
        <p:spPr>
          <a:xfrm>
            <a:off x="552450" y="100265"/>
            <a:ext cx="7886700" cy="1325563"/>
          </a:xfrm>
        </p:spPr>
        <p:txBody>
          <a:bodyPr/>
          <a:lstStyle/>
          <a:p>
            <a:pPr algn="ctr"/>
            <a:r>
              <a:rPr lang="en-GB" dirty="0">
                <a:latin typeface="Arial" panose="020B0604020202020204" pitchFamily="34" charset="0"/>
                <a:cs typeface="Arial" panose="020B0604020202020204" pitchFamily="34" charset="0"/>
              </a:rPr>
              <a:t>Y Dull </a:t>
            </a:r>
            <a:r>
              <a:rPr lang="en-GB" dirty="0" err="1">
                <a:latin typeface="Arial" panose="020B0604020202020204" pitchFamily="34" charset="0"/>
                <a:cs typeface="Arial" panose="020B0604020202020204" pitchFamily="34" charset="0"/>
              </a:rPr>
              <a:t>Chwilfrydedd</a:t>
            </a:r>
            <a:r>
              <a:rPr lang="en-GB" dirty="0">
                <a:latin typeface="Arial" panose="020B0604020202020204" pitchFamily="34" charset="0"/>
                <a:cs typeface="Arial" panose="020B0604020202020204" pitchFamily="34" charset="0"/>
              </a:rPr>
              <a:t> </a:t>
            </a:r>
            <a:br>
              <a:rPr lang="en-GB" dirty="0">
                <a:solidFill>
                  <a:schemeClr val="accent1">
                    <a:lumMod val="75000"/>
                  </a:schemeClr>
                </a:solidFill>
                <a:latin typeface="Arial" panose="020B0604020202020204" pitchFamily="34" charset="0"/>
                <a:cs typeface="Arial" panose="020B0604020202020204" pitchFamily="34" charset="0"/>
              </a:rPr>
            </a:br>
            <a:r>
              <a:rPr lang="en-GB" dirty="0">
                <a:solidFill>
                  <a:schemeClr val="accent1">
                    <a:lumMod val="75000"/>
                  </a:schemeClr>
                </a:solidFill>
                <a:latin typeface="Arial" panose="020B0604020202020204" pitchFamily="34" charset="0"/>
                <a:cs typeface="Arial" panose="020B0604020202020204" pitchFamily="34" charset="0"/>
              </a:rPr>
              <a:t>The Curiosity Approach </a:t>
            </a:r>
          </a:p>
        </p:txBody>
      </p:sp>
      <p:sp>
        <p:nvSpPr>
          <p:cNvPr id="3" name="Content Placeholder 2">
            <a:extLst>
              <a:ext uri="{FF2B5EF4-FFF2-40B4-BE49-F238E27FC236}">
                <a16:creationId xmlns:a16="http://schemas.microsoft.com/office/drawing/2014/main" id="{F3F6899A-46DF-8DA8-16A5-5870BF62946A}"/>
              </a:ext>
            </a:extLst>
          </p:cNvPr>
          <p:cNvSpPr>
            <a:spLocks noGrp="1"/>
          </p:cNvSpPr>
          <p:nvPr>
            <p:ph sz="half" idx="1"/>
          </p:nvPr>
        </p:nvSpPr>
        <p:spPr>
          <a:xfrm>
            <a:off x="189186" y="1825625"/>
            <a:ext cx="4306614" cy="3809862"/>
          </a:xfrm>
        </p:spPr>
        <p:txBody>
          <a:bodyPr>
            <a:normAutofit fontScale="92500"/>
          </a:bodyPr>
          <a:lstStyle/>
          <a:p>
            <a:pPr marL="342900" lvl="0" indent="-342900" rtl="0">
              <a:lnSpc>
                <a:spcPct val="107000"/>
              </a:lnSpc>
              <a:spcAft>
                <a:spcPts val="800"/>
              </a:spcAft>
              <a:buFont typeface="Arial" panose="020B0604020202020204" pitchFamily="34" charset="0"/>
              <a:buChar char="•"/>
              <a:tabLst>
                <a:tab pos="457200" algn="l"/>
              </a:tabLst>
            </a:pPr>
            <a:r>
              <a:rPr lang="cy-GB" kern="100" dirty="0">
                <a:effectLst/>
                <a:latin typeface="Arial" panose="020B0604020202020204" pitchFamily="34" charset="0"/>
                <a:ea typeface="DengXian" panose="02010600030101010101" pitchFamily="2" charset="-122"/>
                <a:cs typeface="Arial" panose="020B0604020202020204" pitchFamily="34" charset="0"/>
              </a:rPr>
              <a:t>Taniwch chwilfrydedd naturiol plant i archwilio’r byd o’u cwmpas</a:t>
            </a:r>
            <a:endParaRPr lang="en-GB" kern="1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800"/>
              </a:spcAft>
              <a:buFont typeface="Arial" panose="020B0604020202020204" pitchFamily="34" charset="0"/>
              <a:buChar char="•"/>
              <a:tabLst>
                <a:tab pos="457200" algn="l"/>
              </a:tabLst>
            </a:pPr>
            <a:r>
              <a:rPr lang="cy-GB" kern="100" dirty="0">
                <a:effectLst/>
                <a:latin typeface="Arial" panose="020B0604020202020204" pitchFamily="34" charset="0"/>
                <a:ea typeface="DengXian" panose="02010600030101010101" pitchFamily="2" charset="-122"/>
                <a:cs typeface="Arial" panose="020B0604020202020204" pitchFamily="34" charset="0"/>
              </a:rPr>
              <a:t>Chwarae darnau rhydd </a:t>
            </a:r>
            <a:endParaRPr lang="en-GB" kern="100" dirty="0">
              <a:effectLst/>
              <a:latin typeface="Arial" panose="020B0604020202020204" pitchFamily="34" charset="0"/>
              <a:ea typeface="DengXian" panose="02010600030101010101" pitchFamily="2" charset="-122"/>
              <a:cs typeface="Arial" panose="020B0604020202020204" pitchFamily="34" charset="0"/>
            </a:endParaRPr>
          </a:p>
          <a:p>
            <a:pPr marL="342900" lvl="0" indent="-342900">
              <a:lnSpc>
                <a:spcPct val="107000"/>
              </a:lnSpc>
              <a:spcAft>
                <a:spcPts val="800"/>
              </a:spcAft>
              <a:buFont typeface="Arial" panose="020B0604020202020204" pitchFamily="34" charset="0"/>
              <a:buChar char="•"/>
              <a:tabLst>
                <a:tab pos="457200" algn="l"/>
              </a:tabLst>
            </a:pPr>
            <a:r>
              <a:rPr lang="cy-GB" kern="100" dirty="0">
                <a:effectLst/>
                <a:latin typeface="Arial" panose="020B0604020202020204" pitchFamily="34" charset="0"/>
                <a:ea typeface="DengXian" panose="02010600030101010101" pitchFamily="2" charset="-122"/>
                <a:cs typeface="Arial" panose="020B0604020202020204" pitchFamily="34" charset="0"/>
              </a:rPr>
              <a:t>Wedi’i ysbrydoli gan </a:t>
            </a:r>
            <a:r>
              <a:rPr lang="cy-GB" kern="100" dirty="0" err="1">
                <a:effectLst/>
                <a:latin typeface="Arial" panose="020B0604020202020204" pitchFamily="34" charset="0"/>
                <a:ea typeface="DengXian" panose="02010600030101010101" pitchFamily="2" charset="-122"/>
                <a:cs typeface="Arial" panose="020B0604020202020204" pitchFamily="34" charset="0"/>
              </a:rPr>
              <a:t>Reggio</a:t>
            </a:r>
            <a:r>
              <a:rPr lang="cy-GB" kern="100" dirty="0">
                <a:effectLst/>
                <a:latin typeface="Arial" panose="020B0604020202020204" pitchFamily="34" charset="0"/>
                <a:ea typeface="DengXian" panose="02010600030101010101" pitchFamily="2" charset="-122"/>
                <a:cs typeface="Arial" panose="020B0604020202020204" pitchFamily="34" charset="0"/>
              </a:rPr>
              <a:t>, </a:t>
            </a:r>
            <a:r>
              <a:rPr lang="cy-GB" kern="100" dirty="0" err="1">
                <a:effectLst/>
                <a:latin typeface="Arial" panose="020B0604020202020204" pitchFamily="34" charset="0"/>
                <a:ea typeface="DengXian" panose="02010600030101010101" pitchFamily="2" charset="-122"/>
                <a:cs typeface="Arial" panose="020B0604020202020204" pitchFamily="34" charset="0"/>
              </a:rPr>
              <a:t>Montessori</a:t>
            </a:r>
            <a:r>
              <a:rPr lang="cy-GB" kern="100" dirty="0">
                <a:effectLst/>
                <a:latin typeface="Arial" panose="020B0604020202020204" pitchFamily="34" charset="0"/>
                <a:ea typeface="DengXian" panose="02010600030101010101" pitchFamily="2" charset="-122"/>
                <a:cs typeface="Arial" panose="020B0604020202020204" pitchFamily="34" charset="0"/>
              </a:rPr>
              <a:t>, </a:t>
            </a:r>
            <a:r>
              <a:rPr lang="cy-GB" kern="100" dirty="0" err="1">
                <a:effectLst/>
                <a:latin typeface="Arial" panose="020B0604020202020204" pitchFamily="34" charset="0"/>
                <a:ea typeface="DengXian" panose="02010600030101010101" pitchFamily="2" charset="-122"/>
                <a:cs typeface="Arial" panose="020B0604020202020204" pitchFamily="34" charset="0"/>
              </a:rPr>
              <a:t>Steiner</a:t>
            </a:r>
            <a:r>
              <a:rPr lang="cy-GB" kern="100" dirty="0">
                <a:effectLst/>
                <a:latin typeface="Arial" panose="020B0604020202020204" pitchFamily="34" charset="0"/>
                <a:ea typeface="DengXian" panose="02010600030101010101" pitchFamily="2" charset="-122"/>
                <a:cs typeface="Arial" panose="020B0604020202020204" pitchFamily="34" charset="0"/>
              </a:rPr>
              <a:t> a Pikler. </a:t>
            </a:r>
            <a:endParaRPr lang="en-GB" kern="100" dirty="0">
              <a:effectLst/>
              <a:latin typeface="Arial" panose="020B0604020202020204" pitchFamily="34" charset="0"/>
              <a:ea typeface="DengXian" panose="02010600030101010101" pitchFamily="2" charset="-122"/>
              <a:cs typeface="Arial" panose="020B0604020202020204" pitchFamily="34" charset="0"/>
            </a:endParaRPr>
          </a:p>
          <a:p>
            <a:endParaRPr lang="en-GB" dirty="0"/>
          </a:p>
        </p:txBody>
      </p:sp>
      <p:sp>
        <p:nvSpPr>
          <p:cNvPr id="4" name="Content Placeholder 3">
            <a:extLst>
              <a:ext uri="{FF2B5EF4-FFF2-40B4-BE49-F238E27FC236}">
                <a16:creationId xmlns:a16="http://schemas.microsoft.com/office/drawing/2014/main" id="{4806C9D5-9DC5-C441-824E-EA5B733D4835}"/>
              </a:ext>
            </a:extLst>
          </p:cNvPr>
          <p:cNvSpPr>
            <a:spLocks noGrp="1"/>
          </p:cNvSpPr>
          <p:nvPr>
            <p:ph sz="half" idx="2"/>
          </p:nvPr>
        </p:nvSpPr>
        <p:spPr>
          <a:xfrm>
            <a:off x="4648199" y="1825625"/>
            <a:ext cx="4098509" cy="3925636"/>
          </a:xfrm>
        </p:spPr>
        <p:txBody>
          <a:bodyPr>
            <a:normAutofit fontScale="92500"/>
          </a:bodyPr>
          <a:lstStyle/>
          <a:p>
            <a:r>
              <a:rPr lang="en-GB" dirty="0">
                <a:solidFill>
                  <a:schemeClr val="accent1">
                    <a:lumMod val="75000"/>
                  </a:schemeClr>
                </a:solidFill>
                <a:latin typeface="Arial" panose="020B0604020202020204" pitchFamily="34" charset="0"/>
                <a:cs typeface="Arial" panose="020B0604020202020204" pitchFamily="34" charset="0"/>
              </a:rPr>
              <a:t>I</a:t>
            </a:r>
            <a:r>
              <a:rPr lang="en-GB" b="0" i="0" dirty="0">
                <a:solidFill>
                  <a:schemeClr val="accent1">
                    <a:lumMod val="75000"/>
                  </a:schemeClr>
                </a:solidFill>
                <a:effectLst/>
                <a:latin typeface="Arial" panose="020B0604020202020204" pitchFamily="34" charset="0"/>
                <a:cs typeface="Arial" panose="020B0604020202020204" pitchFamily="34" charset="0"/>
              </a:rPr>
              <a:t>gnite a child’s natural curiosity to explore the world around them</a:t>
            </a:r>
          </a:p>
          <a:p>
            <a:r>
              <a:rPr lang="en-GB" dirty="0">
                <a:solidFill>
                  <a:schemeClr val="accent1">
                    <a:lumMod val="75000"/>
                  </a:schemeClr>
                </a:solidFill>
                <a:latin typeface="Arial" panose="020B0604020202020204" pitchFamily="34" charset="0"/>
                <a:cs typeface="Arial" panose="020B0604020202020204" pitchFamily="34" charset="0"/>
              </a:rPr>
              <a:t>Loose parts play </a:t>
            </a:r>
          </a:p>
          <a:p>
            <a:r>
              <a:rPr lang="en-GB" dirty="0">
                <a:solidFill>
                  <a:schemeClr val="accent1">
                    <a:lumMod val="75000"/>
                  </a:schemeClr>
                </a:solidFill>
                <a:latin typeface="Arial" panose="020B0604020202020204" pitchFamily="34" charset="0"/>
                <a:cs typeface="Arial" panose="020B0604020202020204" pitchFamily="34" charset="0"/>
              </a:rPr>
              <a:t>Inspired by Reggio, Montessori, Steiner and Pikler. </a:t>
            </a:r>
          </a:p>
        </p:txBody>
      </p:sp>
    </p:spTree>
    <p:extLst>
      <p:ext uri="{BB962C8B-B14F-4D97-AF65-F5344CB8AC3E}">
        <p14:creationId xmlns:p14="http://schemas.microsoft.com/office/powerpoint/2010/main" val="11016348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1743C8A-FCE9-4BDD-92EF-368529C6889F}"/>
              </a:ext>
            </a:extLst>
          </p:cNvPr>
          <p:cNvSpPr>
            <a:spLocks noGrp="1"/>
          </p:cNvSpPr>
          <p:nvPr>
            <p:ph type="title"/>
          </p:nvPr>
        </p:nvSpPr>
        <p:spPr>
          <a:xfrm>
            <a:off x="410823" y="65581"/>
            <a:ext cx="7886700" cy="807829"/>
          </a:xfrm>
        </p:spPr>
        <p:txBody>
          <a:bodyPr/>
          <a:lstStyle/>
          <a:p>
            <a:pPr algn="ctr"/>
            <a:r>
              <a:rPr lang="en-GB" dirty="0">
                <a:latin typeface="Arial" panose="020B0604020202020204" pitchFamily="34" charset="0"/>
                <a:cs typeface="Arial" panose="020B0604020202020204" pitchFamily="34" charset="0"/>
              </a:rPr>
              <a:t>Emmi </a:t>
            </a:r>
            <a:r>
              <a:rPr lang="en-GB" dirty="0" err="1">
                <a:latin typeface="Arial" panose="020B0604020202020204" pitchFamily="34" charset="0"/>
                <a:cs typeface="Arial" panose="020B0604020202020204" pitchFamily="34" charset="0"/>
              </a:rPr>
              <a:t>Pikler</a:t>
            </a:r>
            <a:endParaRPr lang="en-GB" dirty="0">
              <a:latin typeface="Arial" panose="020B060402020202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618D0DBD-A325-497D-93C0-FEE8B938081F}"/>
              </a:ext>
            </a:extLst>
          </p:cNvPr>
          <p:cNvSpPr>
            <a:spLocks noGrp="1"/>
          </p:cNvSpPr>
          <p:nvPr>
            <p:ph sz="half" idx="1"/>
          </p:nvPr>
        </p:nvSpPr>
        <p:spPr>
          <a:xfrm>
            <a:off x="0" y="936450"/>
            <a:ext cx="4256164" cy="5048140"/>
          </a:xfrm>
        </p:spPr>
        <p:txBody>
          <a:bodyPr>
            <a:normAutofit fontScale="70000" lnSpcReduction="20000"/>
          </a:bodyPr>
          <a:lstStyle/>
          <a:p>
            <a:pPr>
              <a:spcBef>
                <a:spcPts val="0"/>
              </a:spcBef>
              <a:spcAft>
                <a:spcPts val="600"/>
              </a:spcAft>
            </a:pPr>
            <a:r>
              <a:rPr lang="en-GB" dirty="0">
                <a:latin typeface="Arial" panose="020B0604020202020204" pitchFamily="34" charset="0"/>
                <a:cs typeface="Arial" panose="020B0604020202020204" pitchFamily="34" charset="0"/>
              </a:rPr>
              <a:t>Yn </a:t>
            </a:r>
            <a:r>
              <a:rPr lang="en-GB" dirty="0" err="1">
                <a:latin typeface="Arial" panose="020B0604020202020204" pitchFamily="34" charset="0"/>
                <a:cs typeface="Arial" panose="020B0604020202020204" pitchFamily="34" charset="0"/>
              </a:rPr>
              <a:t>gynnar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gyrfa</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treuliodd</a:t>
            </a:r>
            <a:r>
              <a:rPr lang="en-GB" dirty="0">
                <a:latin typeface="Arial" panose="020B0604020202020204" pitchFamily="34" charset="0"/>
                <a:cs typeface="Arial" panose="020B0604020202020204" pitchFamily="34" charset="0"/>
              </a:rPr>
              <a:t> Emmi Pikler </a:t>
            </a:r>
            <a:r>
              <a:rPr lang="en-GB" dirty="0" err="1">
                <a:latin typeface="Arial" panose="020B0604020202020204" pitchFamily="34" charset="0"/>
                <a:cs typeface="Arial" panose="020B0604020202020204" pitchFamily="34" charset="0"/>
              </a:rPr>
              <a:t>flwyddyn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gyda’i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gŵr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Triest</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Eidal</a:t>
            </a:r>
            <a:r>
              <a:rPr lang="en-GB" dirty="0">
                <a:latin typeface="Arial" panose="020B0604020202020204" pitchFamily="34" charset="0"/>
                <a:cs typeface="Arial" panose="020B0604020202020204" pitchFamily="34" charset="0"/>
              </a:rPr>
              <a:t>.</a:t>
            </a:r>
          </a:p>
          <a:p>
            <a:pPr>
              <a:spcBef>
                <a:spcPts val="0"/>
              </a:spcBef>
              <a:spcAft>
                <a:spcPts val="600"/>
              </a:spcAft>
            </a:pP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traeth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byddai’n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gwylio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rhieni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gyda’u</a:t>
            </a:r>
            <a:r>
              <a:rPr lang="en-GB" dirty="0">
                <a:latin typeface="Arial" panose="020B0604020202020204" pitchFamily="34" charset="0"/>
                <a:cs typeface="Arial" panose="020B0604020202020204" pitchFamily="34" charset="0"/>
              </a:rPr>
              <a:t> plant,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arsylwi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sut</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byddai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babanod</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phlant</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ifanc</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aml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cael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rhoi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mewn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sefyllfaoedd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oeddent</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barod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naturiol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hunain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ynddynt</a:t>
            </a:r>
            <a:r>
              <a:rPr lang="en-GB" dirty="0">
                <a:latin typeface="Arial" panose="020B0604020202020204" pitchFamily="34" charset="0"/>
                <a:cs typeface="Arial" panose="020B0604020202020204" pitchFamily="34" charset="0"/>
              </a:rPr>
              <a:t> – </a:t>
            </a:r>
            <a:r>
              <a:rPr lang="en-GB" dirty="0" err="1">
                <a:latin typeface="Arial" panose="020B0604020202020204" pitchFamily="34" charset="0"/>
                <a:cs typeface="Arial" panose="020B0604020202020204" pitchFamily="34" charset="0"/>
              </a:rPr>
              <a:t>megis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eistedd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fyny</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neu’n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cael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eu</a:t>
            </a:r>
            <a:r>
              <a:rPr lang="en-GB" dirty="0">
                <a:latin typeface="Arial" panose="020B0604020202020204" pitchFamily="34" charset="0"/>
                <a:cs typeface="Arial" panose="020B0604020202020204" pitchFamily="34" charset="0"/>
              </a:rPr>
              <a:t> dal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unionsyth</a:t>
            </a:r>
            <a:r>
              <a:rPr lang="en-GB" dirty="0">
                <a:latin typeface="Arial" panose="020B0604020202020204" pitchFamily="34" charset="0"/>
                <a:cs typeface="Arial" panose="020B0604020202020204" pitchFamily="34" charset="0"/>
              </a:rPr>
              <a:t> ac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cerdded</a:t>
            </a:r>
            <a:r>
              <a:rPr lang="en-GB" dirty="0">
                <a:latin typeface="Arial" panose="020B0604020202020204" pitchFamily="34" charset="0"/>
                <a:cs typeface="Arial" panose="020B0604020202020204" pitchFamily="34" charset="0"/>
              </a:rPr>
              <a:t>’.</a:t>
            </a:r>
          </a:p>
          <a:p>
            <a:pPr>
              <a:spcBef>
                <a:spcPts val="0"/>
              </a:spcBef>
              <a:spcAft>
                <a:spcPts val="600"/>
              </a:spcAft>
            </a:pPr>
            <a:r>
              <a:rPr lang="en-GB" dirty="0" err="1">
                <a:latin typeface="Arial" panose="020B0604020202020204" pitchFamily="34" charset="0"/>
                <a:cs typeface="Arial" panose="020B0604020202020204" pitchFamily="34" charset="0"/>
              </a:rPr>
              <a:t>Roedd</a:t>
            </a:r>
            <a:r>
              <a:rPr lang="en-GB" dirty="0">
                <a:latin typeface="Arial" panose="020B0604020202020204" pitchFamily="34" charset="0"/>
                <a:cs typeface="Arial" panose="020B0604020202020204" pitchFamily="34" charset="0"/>
              </a:rPr>
              <a:t> Pikler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ystyried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arfer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hwn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i‘w</a:t>
            </a:r>
            <a:r>
              <a:rPr lang="en-GB" dirty="0">
                <a:latin typeface="Arial" panose="020B0604020202020204" pitchFamily="34" charset="0"/>
                <a:cs typeface="Arial" panose="020B0604020202020204" pitchFamily="34" charset="0"/>
              </a:rPr>
              <a:t> weld </a:t>
            </a:r>
            <a:r>
              <a:rPr lang="en-GB" dirty="0" err="1">
                <a:latin typeface="Arial" panose="020B0604020202020204" pitchFamily="34" charset="0"/>
                <a:cs typeface="Arial" panose="020B0604020202020204" pitchFamily="34" charset="0"/>
              </a:rPr>
              <a:t>ymhobman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bron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drwgdybiaeth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ddofn</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allu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naturiol</a:t>
            </a:r>
            <a:r>
              <a:rPr lang="en-GB" dirty="0">
                <a:latin typeface="Arial" panose="020B0604020202020204" pitchFamily="34" charset="0"/>
                <a:cs typeface="Arial" panose="020B0604020202020204" pitchFamily="34" charset="0"/>
              </a:rPr>
              <a:t> plant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ddod</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hyd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galluoedd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hunain</a:t>
            </a:r>
            <a:r>
              <a:rPr lang="en-GB" dirty="0">
                <a:latin typeface="Arial" panose="020B0604020202020204" pitchFamily="34" charset="0"/>
                <a:cs typeface="Arial" panose="020B0604020202020204" pitchFamily="34" charset="0"/>
              </a:rPr>
              <a:t>.</a:t>
            </a:r>
          </a:p>
          <a:p>
            <a:pPr>
              <a:spcBef>
                <a:spcPts val="0"/>
              </a:spcBef>
              <a:spcAft>
                <a:spcPts val="600"/>
              </a:spcAft>
            </a:pPr>
            <a:r>
              <a:rPr lang="en-GB" dirty="0" err="1">
                <a:latin typeface="Arial" panose="020B0604020202020204" pitchFamily="34" charset="0"/>
                <a:cs typeface="Arial" panose="020B0604020202020204" pitchFamily="34" charset="0"/>
              </a:rPr>
              <a:t>Credai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gan</a:t>
            </a:r>
            <a:r>
              <a:rPr lang="en-GB" dirty="0">
                <a:latin typeface="Arial" panose="020B0604020202020204" pitchFamily="34" charset="0"/>
                <a:cs typeface="Arial" panose="020B0604020202020204" pitchFamily="34" charset="0"/>
              </a:rPr>
              <a:t> bob </a:t>
            </a:r>
            <a:r>
              <a:rPr lang="en-GB" dirty="0" err="1">
                <a:latin typeface="Arial" panose="020B0604020202020204" pitchFamily="34" charset="0"/>
                <a:cs typeface="Arial" panose="020B0604020202020204" pitchFamily="34" charset="0"/>
              </a:rPr>
              <a:t>plentyn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ddoethineb</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corfforol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cynhenid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cyfeirio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datblygiad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galluoedd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echddygol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naturiol</a:t>
            </a:r>
            <a:r>
              <a:rPr lang="en-GB" dirty="0">
                <a:latin typeface="Arial" panose="020B0604020202020204" pitchFamily="34" charset="0"/>
                <a:cs typeface="Arial" panose="020B0604020202020204" pitchFamily="34" charset="0"/>
              </a:rPr>
              <a:t>.</a:t>
            </a:r>
          </a:p>
          <a:p>
            <a:endParaRPr lang="en-GB" dirty="0"/>
          </a:p>
        </p:txBody>
      </p:sp>
      <p:sp>
        <p:nvSpPr>
          <p:cNvPr id="6" name="Content Placeholder 5">
            <a:extLst>
              <a:ext uri="{FF2B5EF4-FFF2-40B4-BE49-F238E27FC236}">
                <a16:creationId xmlns:a16="http://schemas.microsoft.com/office/drawing/2014/main" id="{1601ABF2-49A2-4F8F-837A-568D50DB1D88}"/>
              </a:ext>
            </a:extLst>
          </p:cNvPr>
          <p:cNvSpPr>
            <a:spLocks noGrp="1"/>
          </p:cNvSpPr>
          <p:nvPr>
            <p:ph sz="half" idx="2"/>
          </p:nvPr>
        </p:nvSpPr>
        <p:spPr>
          <a:xfrm>
            <a:off x="4452182" y="819808"/>
            <a:ext cx="4691818" cy="5164782"/>
          </a:xfrm>
        </p:spPr>
        <p:txBody>
          <a:bodyPr>
            <a:noAutofit/>
          </a:bodyPr>
          <a:lstStyle/>
          <a:p>
            <a:pPr>
              <a:spcBef>
                <a:spcPts val="0"/>
              </a:spcBef>
            </a:pPr>
            <a:r>
              <a:rPr lang="en-GB" sz="2000" b="0" i="0" dirty="0">
                <a:solidFill>
                  <a:schemeClr val="accent1">
                    <a:lumMod val="75000"/>
                  </a:schemeClr>
                </a:solidFill>
                <a:effectLst/>
                <a:latin typeface="Arial" panose="020B0604020202020204" pitchFamily="34" charset="0"/>
                <a:cs typeface="Arial" panose="020B0604020202020204" pitchFamily="34" charset="0"/>
              </a:rPr>
              <a:t>Emmi </a:t>
            </a:r>
            <a:r>
              <a:rPr lang="en-GB" sz="2000" b="0" i="0" dirty="0" err="1">
                <a:solidFill>
                  <a:schemeClr val="accent1">
                    <a:lumMod val="75000"/>
                  </a:schemeClr>
                </a:solidFill>
                <a:effectLst/>
                <a:latin typeface="Arial" panose="020B0604020202020204" pitchFamily="34" charset="0"/>
                <a:cs typeface="Arial" panose="020B0604020202020204" pitchFamily="34" charset="0"/>
              </a:rPr>
              <a:t>Pikler</a:t>
            </a:r>
            <a:r>
              <a:rPr lang="en-GB" sz="2000" b="0" i="0" dirty="0">
                <a:solidFill>
                  <a:schemeClr val="accent1">
                    <a:lumMod val="75000"/>
                  </a:schemeClr>
                </a:solidFill>
                <a:effectLst/>
                <a:latin typeface="Arial" panose="020B0604020202020204" pitchFamily="34" charset="0"/>
                <a:cs typeface="Arial" panose="020B0604020202020204" pitchFamily="34" charset="0"/>
              </a:rPr>
              <a:t>, early in her career, spent a year with her husband at </a:t>
            </a:r>
            <a:r>
              <a:rPr lang="en-GB" sz="2000" b="0" i="0" dirty="0" err="1">
                <a:solidFill>
                  <a:schemeClr val="accent1">
                    <a:lumMod val="75000"/>
                  </a:schemeClr>
                </a:solidFill>
                <a:effectLst/>
                <a:latin typeface="Arial" panose="020B0604020202020204" pitchFamily="34" charset="0"/>
                <a:cs typeface="Arial" panose="020B0604020202020204" pitchFamily="34" charset="0"/>
              </a:rPr>
              <a:t>Triest</a:t>
            </a:r>
            <a:r>
              <a:rPr lang="en-GB" sz="2000" b="0" i="0" dirty="0">
                <a:solidFill>
                  <a:schemeClr val="accent1">
                    <a:lumMod val="75000"/>
                  </a:schemeClr>
                </a:solidFill>
                <a:effectLst/>
                <a:latin typeface="Arial" panose="020B0604020202020204" pitchFamily="34" charset="0"/>
                <a:cs typeface="Arial" panose="020B0604020202020204" pitchFamily="34" charset="0"/>
              </a:rPr>
              <a:t>, Italy.</a:t>
            </a:r>
          </a:p>
          <a:p>
            <a:pPr>
              <a:spcBef>
                <a:spcPts val="0"/>
              </a:spcBef>
            </a:pPr>
            <a:r>
              <a:rPr lang="en-GB" sz="2000" b="0" i="0" dirty="0">
                <a:solidFill>
                  <a:schemeClr val="accent1">
                    <a:lumMod val="75000"/>
                  </a:schemeClr>
                </a:solidFill>
                <a:effectLst/>
                <a:latin typeface="Arial" panose="020B0604020202020204" pitchFamily="34" charset="0"/>
                <a:cs typeface="Arial" panose="020B0604020202020204" pitchFamily="34" charset="0"/>
              </a:rPr>
              <a:t>At the beach she would watch parents with their children, observing how infants and young children were frequently put in positions that they were not naturally ready to find themselves – like being sat up or being held upright and ‘walked’.</a:t>
            </a:r>
          </a:p>
          <a:p>
            <a:pPr>
              <a:spcBef>
                <a:spcPts val="0"/>
              </a:spcBef>
            </a:pPr>
            <a:r>
              <a:rPr lang="en-GB" sz="2000" b="0" i="0" dirty="0" err="1">
                <a:solidFill>
                  <a:schemeClr val="accent1">
                    <a:lumMod val="75000"/>
                  </a:schemeClr>
                </a:solidFill>
                <a:effectLst/>
                <a:latin typeface="Arial" panose="020B0604020202020204" pitchFamily="34" charset="0"/>
                <a:cs typeface="Arial" panose="020B0604020202020204" pitchFamily="34" charset="0"/>
              </a:rPr>
              <a:t>Pikler</a:t>
            </a:r>
            <a:r>
              <a:rPr lang="en-GB" sz="2000" b="0" i="0" dirty="0">
                <a:solidFill>
                  <a:schemeClr val="accent1">
                    <a:lumMod val="75000"/>
                  </a:schemeClr>
                </a:solidFill>
                <a:effectLst/>
                <a:latin typeface="Arial" panose="020B0604020202020204" pitchFamily="34" charset="0"/>
                <a:cs typeface="Arial" panose="020B0604020202020204" pitchFamily="34" charset="0"/>
              </a:rPr>
              <a:t> saw this near universal practice as a deep mistrust of the natural capabilities of children to find these abilities themselves.</a:t>
            </a:r>
          </a:p>
          <a:p>
            <a:pPr>
              <a:spcBef>
                <a:spcPts val="0"/>
              </a:spcBef>
            </a:pPr>
            <a:r>
              <a:rPr lang="en-GB" sz="2000" b="0" i="0" dirty="0">
                <a:solidFill>
                  <a:schemeClr val="accent1">
                    <a:lumMod val="75000"/>
                  </a:schemeClr>
                </a:solidFill>
                <a:effectLst/>
                <a:latin typeface="Arial" panose="020B0604020202020204" pitchFamily="34" charset="0"/>
                <a:cs typeface="Arial" panose="020B0604020202020204" pitchFamily="34" charset="0"/>
              </a:rPr>
              <a:t>She believed that all children have an innate body wisdom that naturally directs the unfolding of motor capacities.</a:t>
            </a:r>
            <a:endParaRPr lang="en-GB" sz="2000"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859861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EBF9979E-A402-290E-077B-CADF140AE697}"/>
              </a:ext>
            </a:extLst>
          </p:cNvPr>
          <p:cNvSpPr>
            <a:spLocks noGrp="1"/>
          </p:cNvSpPr>
          <p:nvPr>
            <p:ph sz="half" idx="1"/>
          </p:nvPr>
        </p:nvSpPr>
        <p:spPr>
          <a:xfrm>
            <a:off x="161990" y="1176086"/>
            <a:ext cx="8723456" cy="4663462"/>
          </a:xfrm>
        </p:spPr>
        <p:txBody>
          <a:bodyPr>
            <a:normAutofit fontScale="25000" lnSpcReduction="20000"/>
          </a:bodyPr>
          <a:lstStyle/>
          <a:p>
            <a:pPr marL="0" indent="0">
              <a:buNone/>
            </a:pPr>
            <a:r>
              <a:rPr lang="en-GB" sz="8000" dirty="0" err="1">
                <a:latin typeface="Arial" panose="020B0604020202020204" pitchFamily="34" charset="0"/>
                <a:cs typeface="Arial" panose="020B0604020202020204" pitchFamily="34" charset="0"/>
              </a:rPr>
              <a:t>Baban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sy'n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rhydd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symud</a:t>
            </a:r>
            <a:r>
              <a:rPr lang="en-GB" sz="8000" dirty="0">
                <a:latin typeface="Arial" panose="020B0604020202020204" pitchFamily="34" charset="0"/>
                <a:cs typeface="Arial" panose="020B0604020202020204" pitchFamily="34" charset="0"/>
              </a:rPr>
              <a:t>:</a:t>
            </a:r>
          </a:p>
          <a:p>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gallu</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cael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holl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amser</a:t>
            </a:r>
            <a:r>
              <a:rPr lang="en-GB" sz="8000" dirty="0">
                <a:latin typeface="Arial" panose="020B0604020202020204" pitchFamily="34" charset="0"/>
                <a:cs typeface="Arial" panose="020B0604020202020204" pitchFamily="34" charset="0"/>
              </a:rPr>
              <a:t> y </a:t>
            </a:r>
            <a:r>
              <a:rPr lang="en-GB" sz="8000" dirty="0" err="1">
                <a:latin typeface="Arial" panose="020B0604020202020204" pitchFamily="34" charset="0"/>
                <a:cs typeface="Arial" panose="020B0604020202020204" pitchFamily="34" charset="0"/>
              </a:rPr>
              <a:t>mae</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angen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iddo</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ailadrodd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unrhyw</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gaffaeliad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gyflymder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hun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heb</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annog</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bwyso</a:t>
            </a:r>
            <a:r>
              <a:rPr lang="en-GB" sz="8000" dirty="0">
                <a:latin typeface="Arial" panose="020B0604020202020204" pitchFamily="34" charset="0"/>
                <a:cs typeface="Arial" panose="020B0604020202020204" pitchFamily="34" charset="0"/>
              </a:rPr>
              <a:t>);</a:t>
            </a:r>
          </a:p>
          <a:p>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ymhelaethu</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swyddi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canolraddol</a:t>
            </a:r>
            <a:r>
              <a:rPr lang="en-GB" sz="8000" dirty="0">
                <a:latin typeface="Arial" panose="020B0604020202020204" pitchFamily="34" charset="0"/>
                <a:cs typeface="Arial" panose="020B0604020202020204" pitchFamily="34" charset="0"/>
              </a:rPr>
              <a:t> am </a:t>
            </a:r>
            <a:r>
              <a:rPr lang="en-GB" sz="8000" dirty="0" err="1">
                <a:latin typeface="Arial" panose="020B0604020202020204" pitchFamily="34" charset="0"/>
                <a:cs typeface="Arial" panose="020B0604020202020204" pitchFamily="34" charset="0"/>
              </a:rPr>
              <a:t>ei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barhad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mewn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ystumiau</a:t>
            </a:r>
            <a:r>
              <a:rPr lang="en-GB" sz="8000" dirty="0">
                <a:latin typeface="Arial" panose="020B0604020202020204" pitchFamily="34" charset="0"/>
                <a:cs typeface="Arial" panose="020B0604020202020204" pitchFamily="34" charset="0"/>
              </a:rPr>
              <a:t>;</a:t>
            </a:r>
          </a:p>
          <a:p>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cymryd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ychydig</a:t>
            </a:r>
            <a:r>
              <a:rPr lang="en-GB" sz="8000" dirty="0">
                <a:latin typeface="Arial" panose="020B0604020202020204" pitchFamily="34" charset="0"/>
                <a:cs typeface="Arial" panose="020B0604020202020204" pitchFamily="34" charset="0"/>
              </a:rPr>
              <a:t> o </a:t>
            </a:r>
            <a:r>
              <a:rPr lang="en-GB" sz="8000" dirty="0" err="1">
                <a:latin typeface="Arial" panose="020B0604020202020204" pitchFamily="34" charset="0"/>
                <a:cs typeface="Arial" panose="020B0604020202020204" pitchFamily="34" charset="0"/>
              </a:rPr>
              <a:t>risg</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delio</a:t>
            </a:r>
            <a:r>
              <a:rPr lang="en-GB" sz="8000" dirty="0">
                <a:latin typeface="Arial" panose="020B0604020202020204" pitchFamily="34" charset="0"/>
                <a:cs typeface="Arial" panose="020B0604020202020204" pitchFamily="34" charset="0"/>
              </a:rPr>
              <a:t> ag </a:t>
            </a:r>
            <a:r>
              <a:rPr lang="en-GB" sz="8000" dirty="0" err="1">
                <a:latin typeface="Arial" panose="020B0604020202020204" pitchFamily="34" charset="0"/>
                <a:cs typeface="Arial" panose="020B0604020202020204" pitchFamily="34" charset="0"/>
              </a:rPr>
              <a:t>ychydig</a:t>
            </a:r>
            <a:r>
              <a:rPr lang="en-GB" sz="8000" dirty="0">
                <a:latin typeface="Arial" panose="020B0604020202020204" pitchFamily="34" charset="0"/>
                <a:cs typeface="Arial" panose="020B0604020202020204" pitchFamily="34" charset="0"/>
              </a:rPr>
              <a:t> o </a:t>
            </a:r>
            <a:r>
              <a:rPr lang="en-GB" sz="8000" dirty="0" err="1">
                <a:latin typeface="Arial" panose="020B0604020202020204" pitchFamily="34" charset="0"/>
                <a:cs typeface="Arial" panose="020B0604020202020204" pitchFamily="34" charset="0"/>
              </a:rPr>
              <a:t>rwystredigaethau</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dod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wybod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derfynau</a:t>
            </a:r>
            <a:r>
              <a:rPr lang="en-GB" sz="8000" dirty="0">
                <a:latin typeface="Arial" panose="020B0604020202020204" pitchFamily="34" charset="0"/>
                <a:cs typeface="Arial" panose="020B0604020202020204" pitchFamily="34" charset="0"/>
              </a:rPr>
              <a:t>;</a:t>
            </a:r>
          </a:p>
          <a:p>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adeiladu</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grynhoad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Mae'n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rhoi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sylw</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i'w</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weithgarwch</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i'w</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ganlyniadau</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mae'n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dysgu</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dysgu</a:t>
            </a:r>
            <a:r>
              <a:rPr lang="en-GB" sz="8000" dirty="0">
                <a:latin typeface="Arial" panose="020B0604020202020204" pitchFamily="34" charset="0"/>
                <a:cs typeface="Arial" panose="020B0604020202020204" pitchFamily="34" charset="0"/>
              </a:rPr>
              <a:t>;</a:t>
            </a:r>
          </a:p>
          <a:p>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arfer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ymreolaeth</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lefel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aeddfedrwydd</a:t>
            </a:r>
            <a:r>
              <a:rPr lang="en-GB" sz="8000" dirty="0">
                <a:latin typeface="Arial" panose="020B0604020202020204" pitchFamily="34" charset="0"/>
                <a:cs typeface="Arial" panose="020B0604020202020204" pitchFamily="34" charset="0"/>
              </a:rPr>
              <a:t> (y </a:t>
            </a:r>
            <a:r>
              <a:rPr lang="en-GB" sz="8000" dirty="0" err="1">
                <a:latin typeface="Arial" panose="020B0604020202020204" pitchFamily="34" charset="0"/>
                <a:cs typeface="Arial" panose="020B0604020202020204" pitchFamily="34" charset="0"/>
              </a:rPr>
              <a:t>pleser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o'i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wneud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ei</a:t>
            </a:r>
            <a:r>
              <a:rPr lang="en-GB" sz="8000" dirty="0">
                <a:latin typeface="Arial" panose="020B0604020202020204" pitchFamily="34" charset="0"/>
                <a:cs typeface="Arial" panose="020B0604020202020204" pitchFamily="34" charset="0"/>
              </a:rPr>
              <a:t> ben </a:t>
            </a:r>
            <a:r>
              <a:rPr lang="en-GB" sz="8000" dirty="0" err="1">
                <a:latin typeface="Arial" panose="020B0604020202020204" pitchFamily="34" charset="0"/>
                <a:cs typeface="Arial" panose="020B0604020202020204" pitchFamily="34" charset="0"/>
              </a:rPr>
              <a:t>ei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hun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ymreolaeth</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wirioneddol</a:t>
            </a:r>
            <a:r>
              <a:rPr lang="en-GB" sz="8000" dirty="0">
                <a:latin typeface="Arial" panose="020B0604020202020204" pitchFamily="34" charset="0"/>
                <a:cs typeface="Arial" panose="020B0604020202020204" pitchFamily="34" charset="0"/>
              </a:rPr>
              <a:t>), a gall </a:t>
            </a:r>
            <a:r>
              <a:rPr lang="en-GB" sz="8000" dirty="0" err="1">
                <a:latin typeface="Arial" panose="020B0604020202020204" pitchFamily="34" charset="0"/>
                <a:cs typeface="Arial" panose="020B0604020202020204" pitchFamily="34" charset="0"/>
              </a:rPr>
              <a:t>drefnu</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gorff</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cyfan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unrhyw</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bryd</a:t>
            </a:r>
            <a:r>
              <a:rPr lang="en-GB" sz="8000" dirty="0">
                <a:latin typeface="Arial" panose="020B0604020202020204" pitchFamily="34" charset="0"/>
                <a:cs typeface="Arial" panose="020B0604020202020204" pitchFamily="34" charset="0"/>
              </a:rPr>
              <a:t> y </a:t>
            </a:r>
            <a:r>
              <a:rPr lang="en-GB" sz="8000" dirty="0" err="1">
                <a:latin typeface="Arial" panose="020B0604020202020204" pitchFamily="34" charset="0"/>
                <a:cs typeface="Arial" panose="020B0604020202020204" pitchFamily="34" charset="0"/>
              </a:rPr>
              <a:t>mae</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angen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arno</a:t>
            </a:r>
            <a:r>
              <a:rPr lang="en-GB" sz="8000" dirty="0">
                <a:latin typeface="Arial" panose="020B0604020202020204" pitchFamily="34" charset="0"/>
                <a:cs typeface="Arial" panose="020B0604020202020204" pitchFamily="34" charset="0"/>
              </a:rPr>
              <a:t>;</a:t>
            </a:r>
          </a:p>
          <a:p>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dysgu</a:t>
            </a:r>
            <a:r>
              <a:rPr lang="en-GB" sz="8000" dirty="0">
                <a:latin typeface="Arial" panose="020B0604020202020204" pitchFamily="34" charset="0"/>
                <a:cs typeface="Arial" panose="020B0604020202020204" pitchFamily="34" charset="0"/>
              </a:rPr>
              <a:t> o </a:t>
            </a:r>
            <a:r>
              <a:rPr lang="en-GB" sz="8000" dirty="0" err="1">
                <a:latin typeface="Arial" panose="020B0604020202020204" pitchFamily="34" charset="0"/>
                <a:cs typeface="Arial" panose="020B0604020202020204" pitchFamily="34" charset="0"/>
              </a:rPr>
              <a:t>brofiad</a:t>
            </a:r>
            <a:r>
              <a:rPr lang="en-GB" sz="8000" dirty="0">
                <a:latin typeface="Arial" panose="020B0604020202020204" pitchFamily="34" charset="0"/>
                <a:cs typeface="Arial" panose="020B0604020202020204" pitchFamily="34" charset="0"/>
              </a:rPr>
              <a:t>.</a:t>
            </a:r>
          </a:p>
          <a:p>
            <a:r>
              <a:rPr lang="en-GB" sz="8000" dirty="0" err="1">
                <a:latin typeface="Arial" panose="020B0604020202020204" pitchFamily="34" charset="0"/>
                <a:cs typeface="Arial" panose="020B0604020202020204" pitchFamily="34" charset="0"/>
              </a:rPr>
              <a:t>Dengys</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babanod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sy'n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ddi-rwystr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mewn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symudiad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awydd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cyson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ddarganfod</a:t>
            </a:r>
            <a:r>
              <a:rPr lang="en-GB" sz="8000" dirty="0">
                <a:latin typeface="Arial" panose="020B0604020202020204" pitchFamily="34" charset="0"/>
                <a:cs typeface="Arial" panose="020B0604020202020204" pitchFamily="34" charset="0"/>
              </a:rPr>
              <a:t> y </a:t>
            </a:r>
            <a:r>
              <a:rPr lang="en-GB" sz="8000" dirty="0" err="1">
                <a:latin typeface="Arial" panose="020B0604020202020204" pitchFamily="34" charset="0"/>
                <a:cs typeface="Arial" panose="020B0604020202020204" pitchFamily="34" charset="0"/>
              </a:rPr>
              <a:t>byd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o'u</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cwmpas</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dilyn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eu</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hawydd</a:t>
            </a:r>
            <a:r>
              <a:rPr lang="en-GB" sz="8000" dirty="0">
                <a:latin typeface="Arial" panose="020B0604020202020204" pitchFamily="34" charset="0"/>
                <a:cs typeface="Arial" panose="020B0604020202020204" pitchFamily="34" charset="0"/>
              </a:rPr>
              <a:t>, ac </a:t>
            </a:r>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arddangos</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eu</a:t>
            </a:r>
            <a:r>
              <a:rPr lang="en-GB" sz="8000" dirty="0">
                <a:latin typeface="Arial" panose="020B0604020202020204" pitchFamily="34" charset="0"/>
                <a:cs typeface="Arial" panose="020B0604020202020204" pitchFamily="34" charset="0"/>
              </a:rPr>
              <a:t> spontaneity. Mae </a:t>
            </a:r>
            <a:r>
              <a:rPr lang="en-GB" sz="8000" dirty="0" err="1">
                <a:latin typeface="Arial" panose="020B0604020202020204" pitchFamily="34" charset="0"/>
                <a:cs typeface="Arial" panose="020B0604020202020204" pitchFamily="34" charset="0"/>
              </a:rPr>
              <a:t>hyn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cael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effaith</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sylweddol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eu</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galluoedd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dysgu</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diweddarach</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ysgol</a:t>
            </a:r>
            <a:r>
              <a:rPr lang="en-GB" sz="8000" dirty="0">
                <a:latin typeface="Arial" panose="020B0604020202020204" pitchFamily="34" charset="0"/>
                <a:cs typeface="Arial" panose="020B0604020202020204" pitchFamily="34" charset="0"/>
              </a:rPr>
              <a:t>.</a:t>
            </a:r>
          </a:p>
          <a:p>
            <a:pPr marL="0" indent="0">
              <a:buNone/>
            </a:pPr>
            <a:endParaRPr lang="en-GB" sz="8000" dirty="0">
              <a:latin typeface="Arial" panose="020B0604020202020204" pitchFamily="34" charset="0"/>
              <a:cs typeface="Arial" panose="020B0604020202020204" pitchFamily="34" charset="0"/>
            </a:endParaRPr>
          </a:p>
          <a:p>
            <a:endParaRPr lang="en-GB" dirty="0"/>
          </a:p>
          <a:p>
            <a:endParaRPr lang="en-GB" dirty="0"/>
          </a:p>
          <a:p>
            <a:endParaRPr lang="en-GB" dirty="0"/>
          </a:p>
        </p:txBody>
      </p:sp>
      <p:sp>
        <p:nvSpPr>
          <p:cNvPr id="6" name="Title 3">
            <a:extLst>
              <a:ext uri="{FF2B5EF4-FFF2-40B4-BE49-F238E27FC236}">
                <a16:creationId xmlns:a16="http://schemas.microsoft.com/office/drawing/2014/main" id="{EA1CFF69-E228-2A7D-3F5C-6B1E5718E797}"/>
              </a:ext>
            </a:extLst>
          </p:cNvPr>
          <p:cNvSpPr>
            <a:spLocks noGrp="1"/>
          </p:cNvSpPr>
          <p:nvPr>
            <p:ph type="title"/>
          </p:nvPr>
        </p:nvSpPr>
        <p:spPr>
          <a:xfrm>
            <a:off x="580368" y="87652"/>
            <a:ext cx="7886700" cy="1325563"/>
          </a:xfrm>
        </p:spPr>
        <p:txBody>
          <a:bodyPr/>
          <a:lstStyle/>
          <a:p>
            <a:pPr algn="ctr"/>
            <a:r>
              <a:rPr lang="en-GB" dirty="0" err="1">
                <a:latin typeface="Arial" panose="020B0604020202020204" pitchFamily="34" charset="0"/>
                <a:cs typeface="Arial" panose="020B0604020202020204" pitchFamily="34" charset="0"/>
              </a:rPr>
              <a:t>Babanod</a:t>
            </a:r>
            <a:r>
              <a:rPr lang="en-GB" dirty="0">
                <a:latin typeface="Arial" panose="020B0604020202020204" pitchFamily="34" charset="0"/>
                <a:cs typeface="Arial" panose="020B0604020202020204" pitchFamily="34" charset="0"/>
              </a:rPr>
              <a:t> Pikler</a:t>
            </a:r>
            <a:r>
              <a:rPr lang="en-GB" dirty="0">
                <a:solidFill>
                  <a:schemeClr val="accent1">
                    <a:lumMod val="75000"/>
                  </a:schemeClr>
                </a:solidFill>
                <a:latin typeface="Arial" panose="020B0604020202020204" pitchFamily="34" charset="0"/>
                <a:cs typeface="Arial" panose="020B0604020202020204" pitchFamily="34" charset="0"/>
              </a:rPr>
              <a:t>
</a:t>
            </a:r>
          </a:p>
        </p:txBody>
      </p:sp>
      <p:sp>
        <p:nvSpPr>
          <p:cNvPr id="7" name="TextBox 6">
            <a:extLst>
              <a:ext uri="{FF2B5EF4-FFF2-40B4-BE49-F238E27FC236}">
                <a16:creationId xmlns:a16="http://schemas.microsoft.com/office/drawing/2014/main" id="{F007FD58-126D-575B-2527-D90807ECBEFD}"/>
              </a:ext>
            </a:extLst>
          </p:cNvPr>
          <p:cNvSpPr txBox="1"/>
          <p:nvPr/>
        </p:nvSpPr>
        <p:spPr>
          <a:xfrm>
            <a:off x="7160173" y="5566588"/>
            <a:ext cx="1725273" cy="369332"/>
          </a:xfrm>
          <a:prstGeom prst="rect">
            <a:avLst/>
          </a:prstGeom>
          <a:noFill/>
        </p:spPr>
        <p:txBody>
          <a:bodyPr wrap="square">
            <a:spAutoFit/>
          </a:bodyPr>
          <a:lstStyle/>
          <a:p>
            <a:pPr algn="l"/>
            <a:r>
              <a:rPr lang="en-GB" sz="1800" dirty="0">
                <a:solidFill>
                  <a:schemeClr val="accent1">
                    <a:lumMod val="75000"/>
                  </a:schemeClr>
                </a:solidFill>
                <a:latin typeface="Arial" panose="020B0604020202020204" pitchFamily="34" charset="0"/>
                <a:cs typeface="Arial" panose="020B0604020202020204" pitchFamily="34" charset="0"/>
              </a:rPr>
              <a:t>(Vamos, 2015)</a:t>
            </a:r>
            <a:endParaRPr lang="en-GB" sz="1800" b="0" i="0" dirty="0">
              <a:solidFill>
                <a:schemeClr val="accent1">
                  <a:lumMod val="7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772384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FFE6787-BD34-466F-8AA1-E0785CF19643}"/>
              </a:ext>
            </a:extLst>
          </p:cNvPr>
          <p:cNvSpPr>
            <a:spLocks noGrp="1"/>
          </p:cNvSpPr>
          <p:nvPr>
            <p:ph type="title"/>
          </p:nvPr>
        </p:nvSpPr>
        <p:spPr>
          <a:xfrm>
            <a:off x="552449" y="-322252"/>
            <a:ext cx="7886700" cy="1325563"/>
          </a:xfrm>
        </p:spPr>
        <p:txBody>
          <a:bodyPr/>
          <a:lstStyle/>
          <a:p>
            <a:pPr algn="ctr"/>
            <a:r>
              <a:rPr lang="en-GB" dirty="0" err="1">
                <a:solidFill>
                  <a:schemeClr val="accent1">
                    <a:lumMod val="75000"/>
                  </a:schemeClr>
                </a:solidFill>
                <a:latin typeface="Arial" panose="020B0604020202020204" pitchFamily="34" charset="0"/>
                <a:cs typeface="Arial" panose="020B0604020202020204" pitchFamily="34" charset="0"/>
              </a:rPr>
              <a:t>Pikler</a:t>
            </a:r>
            <a:r>
              <a:rPr lang="en-GB" dirty="0">
                <a:solidFill>
                  <a:schemeClr val="accent1">
                    <a:lumMod val="75000"/>
                  </a:schemeClr>
                </a:solidFill>
                <a:latin typeface="Arial" panose="020B0604020202020204" pitchFamily="34" charset="0"/>
                <a:cs typeface="Arial" panose="020B0604020202020204" pitchFamily="34" charset="0"/>
              </a:rPr>
              <a:t> Babies</a:t>
            </a:r>
          </a:p>
        </p:txBody>
      </p:sp>
      <p:sp>
        <p:nvSpPr>
          <p:cNvPr id="6" name="Content Placeholder 5">
            <a:extLst>
              <a:ext uri="{FF2B5EF4-FFF2-40B4-BE49-F238E27FC236}">
                <a16:creationId xmlns:a16="http://schemas.microsoft.com/office/drawing/2014/main" id="{E0931DF1-AE81-472C-B051-B37038F50A08}"/>
              </a:ext>
            </a:extLst>
          </p:cNvPr>
          <p:cNvSpPr>
            <a:spLocks noGrp="1"/>
          </p:cNvSpPr>
          <p:nvPr>
            <p:ph sz="half" idx="2"/>
          </p:nvPr>
        </p:nvSpPr>
        <p:spPr>
          <a:xfrm>
            <a:off x="141233" y="796157"/>
            <a:ext cx="8450318" cy="5265685"/>
          </a:xfrm>
        </p:spPr>
        <p:txBody>
          <a:bodyPr>
            <a:normAutofit fontScale="32500" lnSpcReduction="20000"/>
          </a:bodyPr>
          <a:lstStyle/>
          <a:p>
            <a:pPr marL="0" indent="0" algn="l">
              <a:spcBef>
                <a:spcPts val="600"/>
              </a:spcBef>
              <a:buNone/>
            </a:pPr>
            <a:r>
              <a:rPr lang="en-GB" sz="7200" dirty="0">
                <a:solidFill>
                  <a:schemeClr val="accent1">
                    <a:lumMod val="75000"/>
                  </a:schemeClr>
                </a:solidFill>
                <a:latin typeface="Arial" panose="020B0604020202020204" pitchFamily="34" charset="0"/>
                <a:cs typeface="Arial" panose="020B0604020202020204" pitchFamily="34" charset="0"/>
              </a:rPr>
              <a:t>A</a:t>
            </a:r>
            <a:r>
              <a:rPr lang="en-GB" sz="7200" b="0" i="0" dirty="0">
                <a:solidFill>
                  <a:schemeClr val="accent1">
                    <a:lumMod val="75000"/>
                  </a:schemeClr>
                </a:solidFill>
                <a:effectLst/>
                <a:latin typeface="Arial" panose="020B0604020202020204" pitchFamily="34" charset="0"/>
                <a:cs typeface="Arial" panose="020B0604020202020204" pitchFamily="34" charset="0"/>
              </a:rPr>
              <a:t>n infant, who is free to move:</a:t>
            </a:r>
          </a:p>
          <a:p>
            <a:pPr algn="l">
              <a:spcBef>
                <a:spcPts val="600"/>
              </a:spcBef>
            </a:pPr>
            <a:r>
              <a:rPr lang="en-GB" sz="7200" b="0" i="0" dirty="0">
                <a:solidFill>
                  <a:schemeClr val="accent1">
                    <a:lumMod val="75000"/>
                  </a:schemeClr>
                </a:solidFill>
                <a:effectLst/>
                <a:latin typeface="Arial" panose="020B0604020202020204" pitchFamily="34" charset="0"/>
                <a:cs typeface="Arial" panose="020B0604020202020204" pitchFamily="34" charset="0"/>
              </a:rPr>
              <a:t>can have all the time he needs to repeat any acquisition, at his own pace (not urged and pressed);</a:t>
            </a:r>
          </a:p>
          <a:p>
            <a:pPr algn="l">
              <a:spcBef>
                <a:spcPts val="600"/>
              </a:spcBef>
            </a:pPr>
            <a:r>
              <a:rPr lang="en-GB" sz="7200" b="0" i="0" dirty="0">
                <a:solidFill>
                  <a:schemeClr val="accent1">
                    <a:lumMod val="75000"/>
                  </a:schemeClr>
                </a:solidFill>
                <a:effectLst/>
                <a:latin typeface="Arial" panose="020B0604020202020204" pitchFamily="34" charset="0"/>
                <a:cs typeface="Arial" panose="020B0604020202020204" pitchFamily="34" charset="0"/>
              </a:rPr>
              <a:t>is elaborating intermediate positions for his continuity in postures;</a:t>
            </a:r>
          </a:p>
          <a:p>
            <a:pPr algn="l">
              <a:spcBef>
                <a:spcPts val="600"/>
              </a:spcBef>
            </a:pPr>
            <a:r>
              <a:rPr lang="en-GB" sz="7200" b="0" i="0" dirty="0">
                <a:solidFill>
                  <a:schemeClr val="accent1">
                    <a:lumMod val="75000"/>
                  </a:schemeClr>
                </a:solidFill>
                <a:effectLst/>
                <a:latin typeface="Arial" panose="020B0604020202020204" pitchFamily="34" charset="0"/>
                <a:cs typeface="Arial" panose="020B0604020202020204" pitchFamily="34" charset="0"/>
              </a:rPr>
              <a:t>takes a little risk, deals with a few frustrations, gets to know his limits;</a:t>
            </a:r>
          </a:p>
          <a:p>
            <a:pPr algn="l">
              <a:spcBef>
                <a:spcPts val="600"/>
              </a:spcBef>
            </a:pPr>
            <a:r>
              <a:rPr lang="en-GB" sz="7200" b="0" i="0" dirty="0">
                <a:solidFill>
                  <a:schemeClr val="accent1">
                    <a:lumMod val="75000"/>
                  </a:schemeClr>
                </a:solidFill>
                <a:effectLst/>
                <a:latin typeface="Arial" panose="020B0604020202020204" pitchFamily="34" charset="0"/>
                <a:cs typeface="Arial" panose="020B0604020202020204" pitchFamily="34" charset="0"/>
              </a:rPr>
              <a:t>is constructing his concentration. He is attentive to his activity, to its results: he is learning to learn;</a:t>
            </a:r>
          </a:p>
          <a:p>
            <a:pPr algn="l">
              <a:spcBef>
                <a:spcPts val="600"/>
              </a:spcBef>
            </a:pPr>
            <a:r>
              <a:rPr lang="en-GB" sz="7200" b="0" i="0" dirty="0">
                <a:solidFill>
                  <a:schemeClr val="accent1">
                    <a:lumMod val="75000"/>
                  </a:schemeClr>
                </a:solidFill>
                <a:effectLst/>
                <a:latin typeface="Arial" panose="020B0604020202020204" pitchFamily="34" charset="0"/>
                <a:cs typeface="Arial" panose="020B0604020202020204" pitchFamily="34" charset="0"/>
              </a:rPr>
              <a:t>is exercising his autonomy at his level of maturity (the pleasure to do it by himself--true autonomy), and can organize his whole body any time he needs;</a:t>
            </a:r>
          </a:p>
          <a:p>
            <a:pPr algn="l">
              <a:spcBef>
                <a:spcPts val="600"/>
              </a:spcBef>
            </a:pPr>
            <a:r>
              <a:rPr lang="en-GB" sz="7200" b="0" i="0" dirty="0">
                <a:solidFill>
                  <a:schemeClr val="accent1">
                    <a:lumMod val="75000"/>
                  </a:schemeClr>
                </a:solidFill>
                <a:effectLst/>
                <a:latin typeface="Arial" panose="020B0604020202020204" pitchFamily="34" charset="0"/>
                <a:cs typeface="Arial" panose="020B0604020202020204" pitchFamily="34" charset="0"/>
              </a:rPr>
              <a:t>is learning from experience.</a:t>
            </a:r>
          </a:p>
          <a:p>
            <a:pPr algn="l">
              <a:spcBef>
                <a:spcPts val="600"/>
              </a:spcBef>
            </a:pPr>
            <a:r>
              <a:rPr lang="en-GB" sz="7200" b="0" i="0" dirty="0">
                <a:solidFill>
                  <a:schemeClr val="accent1">
                    <a:lumMod val="75000"/>
                  </a:schemeClr>
                </a:solidFill>
                <a:effectLst/>
                <a:latin typeface="Arial" panose="020B0604020202020204" pitchFamily="34" charset="0"/>
                <a:cs typeface="Arial" panose="020B0604020202020204" pitchFamily="34" charset="0"/>
              </a:rPr>
              <a:t>Infants unhindered in movement show a constant appetite for actively discovering the world around them, following their desire, and displaying their spontaneity. This has a significant impact on their later learning abilities at school.</a:t>
            </a:r>
          </a:p>
          <a:p>
            <a:endParaRPr lang="en-GB" dirty="0"/>
          </a:p>
        </p:txBody>
      </p:sp>
      <p:sp>
        <p:nvSpPr>
          <p:cNvPr id="3" name="TextBox 2">
            <a:extLst>
              <a:ext uri="{FF2B5EF4-FFF2-40B4-BE49-F238E27FC236}">
                <a16:creationId xmlns:a16="http://schemas.microsoft.com/office/drawing/2014/main" id="{8FA5BDB6-66A1-7824-2219-F760253B0FBE}"/>
              </a:ext>
            </a:extLst>
          </p:cNvPr>
          <p:cNvSpPr txBox="1"/>
          <p:nvPr/>
        </p:nvSpPr>
        <p:spPr>
          <a:xfrm>
            <a:off x="7355665" y="5598120"/>
            <a:ext cx="1725273" cy="369332"/>
          </a:xfrm>
          <a:prstGeom prst="rect">
            <a:avLst/>
          </a:prstGeom>
          <a:noFill/>
        </p:spPr>
        <p:txBody>
          <a:bodyPr wrap="square">
            <a:spAutoFit/>
          </a:bodyPr>
          <a:lstStyle/>
          <a:p>
            <a:pPr algn="l"/>
            <a:r>
              <a:rPr lang="en-GB" sz="1800" dirty="0">
                <a:solidFill>
                  <a:schemeClr val="accent1">
                    <a:lumMod val="75000"/>
                  </a:schemeClr>
                </a:solidFill>
                <a:latin typeface="Arial" panose="020B0604020202020204" pitchFamily="34" charset="0"/>
                <a:cs typeface="Arial" panose="020B0604020202020204" pitchFamily="34" charset="0"/>
              </a:rPr>
              <a:t>(Vamos, 2015)</a:t>
            </a:r>
            <a:endParaRPr lang="en-GB" sz="1800" b="0" i="0" dirty="0">
              <a:solidFill>
                <a:schemeClr val="accent1">
                  <a:lumMod val="75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901183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layroomstories Emmi Pikler's 7 key principles Oskar's Wooden Ark Blogpost">
            <a:extLst>
              <a:ext uri="{FF2B5EF4-FFF2-40B4-BE49-F238E27FC236}">
                <a16:creationId xmlns:a16="http://schemas.microsoft.com/office/drawing/2014/main" id="{DED629A2-4D25-5491-0ACD-B09C5BCA57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41040"/>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09310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9820E4-95C8-492D-B558-F9F69EB9164F}"/>
              </a:ext>
            </a:extLst>
          </p:cNvPr>
          <p:cNvSpPr>
            <a:spLocks noGrp="1"/>
          </p:cNvSpPr>
          <p:nvPr>
            <p:ph type="title"/>
          </p:nvPr>
        </p:nvSpPr>
        <p:spPr>
          <a:xfrm>
            <a:off x="0" y="151973"/>
            <a:ext cx="8948508" cy="1325563"/>
          </a:xfrm>
        </p:spPr>
        <p:txBody>
          <a:bodyPr>
            <a:normAutofit fontScale="90000"/>
          </a:bodyPr>
          <a:lstStyle/>
          <a:p>
            <a:r>
              <a:rPr lang="en-GB" dirty="0" err="1">
                <a:latin typeface="Arial" panose="020B0604020202020204" pitchFamily="34" charset="0"/>
                <a:cs typeface="Arial" panose="020B0604020202020204" pitchFamily="34" charset="0"/>
              </a:rPr>
              <a:t>Egwyddorion</a:t>
            </a:r>
            <a:r>
              <a:rPr lang="en-GB" dirty="0">
                <a:latin typeface="Arial" panose="020B0604020202020204" pitchFamily="34" charset="0"/>
                <a:cs typeface="Arial" panose="020B0604020202020204" pitchFamily="34" charset="0"/>
              </a:rPr>
              <a:t> Pikler     </a:t>
            </a:r>
            <a:r>
              <a:rPr lang="en-GB" dirty="0" err="1">
                <a:solidFill>
                  <a:schemeClr val="accent1">
                    <a:lumMod val="75000"/>
                  </a:schemeClr>
                </a:solidFill>
                <a:latin typeface="Arial" panose="020B0604020202020204" pitchFamily="34" charset="0"/>
                <a:cs typeface="Arial" panose="020B0604020202020204" pitchFamily="34" charset="0"/>
              </a:rPr>
              <a:t>Pikler</a:t>
            </a:r>
            <a:r>
              <a:rPr lang="en-GB" dirty="0">
                <a:solidFill>
                  <a:schemeClr val="accent1">
                    <a:lumMod val="75000"/>
                  </a:schemeClr>
                </a:solidFill>
                <a:latin typeface="Arial" panose="020B0604020202020204" pitchFamily="34" charset="0"/>
                <a:cs typeface="Arial" panose="020B0604020202020204" pitchFamily="34" charset="0"/>
              </a:rPr>
              <a:t> Principles </a:t>
            </a:r>
            <a:r>
              <a:rPr lang="en-GB" dirty="0"/>
              <a:t>
</a:t>
            </a:r>
          </a:p>
        </p:txBody>
      </p:sp>
      <p:sp>
        <p:nvSpPr>
          <p:cNvPr id="3" name="Content Placeholder 2">
            <a:extLst>
              <a:ext uri="{FF2B5EF4-FFF2-40B4-BE49-F238E27FC236}">
                <a16:creationId xmlns:a16="http://schemas.microsoft.com/office/drawing/2014/main" id="{2338CF9C-C7E3-432E-8E84-E933F95B230E}"/>
              </a:ext>
            </a:extLst>
          </p:cNvPr>
          <p:cNvSpPr>
            <a:spLocks noGrp="1"/>
          </p:cNvSpPr>
          <p:nvPr>
            <p:ph sz="half" idx="1"/>
          </p:nvPr>
        </p:nvSpPr>
        <p:spPr>
          <a:xfrm>
            <a:off x="0" y="1053137"/>
            <a:ext cx="4572000" cy="5076496"/>
          </a:xfrm>
        </p:spPr>
        <p:txBody>
          <a:bodyPr>
            <a:normAutofit fontScale="32500" lnSpcReduction="20000"/>
          </a:bodyPr>
          <a:lstStyle/>
          <a:p>
            <a:r>
              <a:rPr lang="en-GB" sz="6800" dirty="0" err="1">
                <a:latin typeface="Arial" panose="020B0604020202020204" pitchFamily="34" charset="0"/>
                <a:cs typeface="Arial" panose="020B0604020202020204" pitchFamily="34" charset="0"/>
              </a:rPr>
              <a:t>Sylw</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Llawn</a:t>
            </a:r>
            <a:r>
              <a:rPr lang="en-GB" sz="6800" dirty="0">
                <a:latin typeface="Arial" panose="020B0604020202020204" pitchFamily="34" charset="0"/>
                <a:cs typeface="Arial" panose="020B0604020202020204" pitchFamily="34" charset="0"/>
              </a:rPr>
              <a:t> – </a:t>
            </a:r>
            <a:r>
              <a:rPr lang="en-GB" sz="6800" dirty="0" err="1">
                <a:latin typeface="Arial" panose="020B0604020202020204" pitchFamily="34" charset="0"/>
                <a:cs typeface="Arial" panose="020B0604020202020204" pitchFamily="34" charset="0"/>
              </a:rPr>
              <a:t>yn</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enwedig</a:t>
            </a:r>
            <a:r>
              <a:rPr lang="en-GB" sz="6800" dirty="0">
                <a:latin typeface="Arial" panose="020B0604020202020204" pitchFamily="34" charset="0"/>
                <a:cs typeface="Arial" panose="020B0604020202020204" pitchFamily="34" charset="0"/>
              </a:rPr>
              <a:t> pan </a:t>
            </a:r>
            <a:r>
              <a:rPr lang="en-GB" sz="6800" dirty="0" err="1">
                <a:latin typeface="Arial" panose="020B0604020202020204" pitchFamily="34" charset="0"/>
                <a:cs typeface="Arial" panose="020B0604020202020204" pitchFamily="34" charset="0"/>
              </a:rPr>
              <a:t>fyddant</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yn</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cymryd</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rhan</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yn</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yr</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amseroedd</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gweithgaredd</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Gofalu</a:t>
            </a:r>
            <a:r>
              <a:rPr lang="en-GB" sz="6800" dirty="0">
                <a:latin typeface="Arial" panose="020B0604020202020204" pitchFamily="34" charset="0"/>
                <a:cs typeface="Arial" panose="020B0604020202020204" pitchFamily="34" charset="0"/>
              </a:rPr>
              <a:t>.</a:t>
            </a:r>
          </a:p>
          <a:p>
            <a:r>
              <a:rPr lang="en-GB" sz="6800" dirty="0" err="1">
                <a:latin typeface="Arial" panose="020B0604020202020204" pitchFamily="34" charset="0"/>
                <a:cs typeface="Arial" panose="020B0604020202020204" pitchFamily="34" charset="0"/>
              </a:rPr>
              <a:t>Arafu</a:t>
            </a:r>
            <a:r>
              <a:rPr lang="en-GB" sz="6800" dirty="0">
                <a:latin typeface="Arial" panose="020B0604020202020204" pitchFamily="34" charset="0"/>
                <a:cs typeface="Arial" panose="020B0604020202020204" pitchFamily="34" charset="0"/>
              </a:rPr>
              <a:t>.</a:t>
            </a:r>
          </a:p>
          <a:p>
            <a:r>
              <a:rPr lang="en-GB" sz="6800" dirty="0" err="1">
                <a:latin typeface="Arial" panose="020B0604020202020204" pitchFamily="34" charset="0"/>
                <a:cs typeface="Arial" panose="020B0604020202020204" pitchFamily="34" charset="0"/>
              </a:rPr>
              <a:t>Adeiladu</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Ymddiriedaeth</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a'ch</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Perthynas</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yn</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ystod</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yr</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amseroedd</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gweithgarwch</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Gofalu</a:t>
            </a:r>
            <a:r>
              <a:rPr lang="en-GB" sz="6800" dirty="0">
                <a:latin typeface="Arial" panose="020B0604020202020204" pitchFamily="34" charset="0"/>
                <a:cs typeface="Arial" panose="020B0604020202020204" pitchFamily="34" charset="0"/>
              </a:rPr>
              <a:t>.</a:t>
            </a:r>
          </a:p>
          <a:p>
            <a:r>
              <a:rPr lang="en-GB" sz="6800" dirty="0">
                <a:latin typeface="Arial" panose="020B0604020202020204" pitchFamily="34" charset="0"/>
                <a:cs typeface="Arial" panose="020B0604020202020204" pitchFamily="34" charset="0"/>
              </a:rPr>
              <a:t>'Gyda' – ac </a:t>
            </a:r>
            <a:r>
              <a:rPr lang="en-GB" sz="6800" dirty="0" err="1">
                <a:latin typeface="Arial" panose="020B0604020202020204" pitchFamily="34" charset="0"/>
                <a:cs typeface="Arial" panose="020B0604020202020204" pitchFamily="34" charset="0"/>
              </a:rPr>
              <a:t>nid</a:t>
            </a:r>
            <a:r>
              <a:rPr lang="en-GB" sz="6800" dirty="0">
                <a:latin typeface="Arial" panose="020B0604020202020204" pitchFamily="34" charset="0"/>
                <a:cs typeface="Arial" panose="020B0604020202020204" pitchFamily="34" charset="0"/>
              </a:rPr>
              <a:t> 'I'.</a:t>
            </a:r>
          </a:p>
          <a:p>
            <a:r>
              <a:rPr lang="en-GB" sz="6800" dirty="0" err="1">
                <a:latin typeface="Arial" panose="020B0604020202020204" pitchFamily="34" charset="0"/>
                <a:cs typeface="Arial" panose="020B0604020202020204" pitchFamily="34" charset="0"/>
              </a:rPr>
              <a:t>Nid</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yw</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babanod</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byth</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yn</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cael</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eu</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rhoi</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mewn</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sefyllfa</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na</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allant</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fynd</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i</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mewn</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iddynt</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eu</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hunain</a:t>
            </a:r>
            <a:r>
              <a:rPr lang="en-GB" sz="6800" dirty="0">
                <a:latin typeface="Arial" panose="020B0604020202020204" pitchFamily="34" charset="0"/>
                <a:cs typeface="Arial" panose="020B0604020202020204" pitchFamily="34" charset="0"/>
              </a:rPr>
              <a:t>.</a:t>
            </a:r>
          </a:p>
          <a:p>
            <a:r>
              <a:rPr lang="en-GB" sz="6800" dirty="0" err="1">
                <a:latin typeface="Arial" panose="020B0604020202020204" pitchFamily="34" charset="0"/>
                <a:cs typeface="Arial" panose="020B0604020202020204" pitchFamily="34" charset="0"/>
              </a:rPr>
              <a:t>Caniatáu</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amser</a:t>
            </a:r>
            <a:r>
              <a:rPr lang="en-GB" sz="6800" dirty="0">
                <a:latin typeface="Arial" panose="020B0604020202020204" pitchFamily="34" charset="0"/>
                <a:cs typeface="Arial" panose="020B0604020202020204" pitchFamily="34" charset="0"/>
              </a:rPr>
              <a:t> di-</a:t>
            </a:r>
            <a:r>
              <a:rPr lang="en-GB" sz="6800" dirty="0" err="1">
                <a:latin typeface="Arial" panose="020B0604020202020204" pitchFamily="34" charset="0"/>
                <a:cs typeface="Arial" panose="020B0604020202020204" pitchFamily="34" charset="0"/>
              </a:rPr>
              <a:t>dor</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i</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fabanod</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chwarae</a:t>
            </a:r>
            <a:r>
              <a:rPr lang="en-GB" sz="6800" dirty="0">
                <a:latin typeface="Arial" panose="020B0604020202020204" pitchFamily="34" charset="0"/>
                <a:cs typeface="Arial" panose="020B0604020202020204" pitchFamily="34" charset="0"/>
              </a:rPr>
              <a:t>.</a:t>
            </a:r>
          </a:p>
          <a:p>
            <a:r>
              <a:rPr lang="en-GB" sz="6800" dirty="0">
                <a:latin typeface="Arial" panose="020B0604020202020204" pitchFamily="34" charset="0"/>
                <a:cs typeface="Arial" panose="020B0604020202020204" pitchFamily="34" charset="0"/>
              </a:rPr>
              <a:t>Mae </a:t>
            </a:r>
            <a:r>
              <a:rPr lang="en-GB" sz="6800" dirty="0" err="1">
                <a:latin typeface="Arial" panose="020B0604020202020204" pitchFamily="34" charset="0"/>
                <a:cs typeface="Arial" panose="020B0604020202020204" pitchFamily="34" charset="0"/>
              </a:rPr>
              <a:t>babanod</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yn</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anfon</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cwcis</a:t>
            </a:r>
            <a:r>
              <a:rPr lang="en-GB" sz="6800" dirty="0">
                <a:latin typeface="Arial" panose="020B0604020202020204" pitchFamily="34" charset="0"/>
                <a:cs typeface="Arial" panose="020B0604020202020204" pitchFamily="34" charset="0"/>
              </a:rPr>
              <a:t> atom </a:t>
            </a:r>
            <a:r>
              <a:rPr lang="en-GB" sz="6800" dirty="0" err="1">
                <a:latin typeface="Arial" panose="020B0604020202020204" pitchFamily="34" charset="0"/>
                <a:cs typeface="Arial" panose="020B0604020202020204" pitchFamily="34" charset="0"/>
              </a:rPr>
              <a:t>drwy'r</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amser</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Tiwniwch</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i</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mewn</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yn</a:t>
            </a:r>
            <a:r>
              <a:rPr lang="en-GB" sz="6800" dirty="0">
                <a:latin typeface="Arial" panose="020B0604020202020204" pitchFamily="34" charset="0"/>
                <a:cs typeface="Arial" panose="020B0604020202020204" pitchFamily="34" charset="0"/>
              </a:rPr>
              <a:t> </a:t>
            </a:r>
            <a:r>
              <a:rPr lang="en-GB" sz="6800" dirty="0" err="1">
                <a:latin typeface="Arial" panose="020B0604020202020204" pitchFamily="34" charset="0"/>
                <a:cs typeface="Arial" panose="020B0604020202020204" pitchFamily="34" charset="0"/>
              </a:rPr>
              <a:t>barchus</a:t>
            </a:r>
            <a:r>
              <a:rPr lang="en-GB" sz="6800" dirty="0">
                <a:latin typeface="Arial" panose="020B0604020202020204" pitchFamily="34" charset="0"/>
                <a:cs typeface="Arial" panose="020B0604020202020204" pitchFamily="34" charset="0"/>
              </a:rPr>
              <a:t>.</a:t>
            </a:r>
          </a:p>
          <a:p>
            <a:endParaRPr lang="en-GB" dirty="0"/>
          </a:p>
          <a:p>
            <a:endParaRPr lang="en-GB" dirty="0"/>
          </a:p>
        </p:txBody>
      </p:sp>
      <p:sp>
        <p:nvSpPr>
          <p:cNvPr id="4" name="Content Placeholder 3">
            <a:extLst>
              <a:ext uri="{FF2B5EF4-FFF2-40B4-BE49-F238E27FC236}">
                <a16:creationId xmlns:a16="http://schemas.microsoft.com/office/drawing/2014/main" id="{B267D70D-FACE-4755-8BDF-393F7534A759}"/>
              </a:ext>
            </a:extLst>
          </p:cNvPr>
          <p:cNvSpPr>
            <a:spLocks noGrp="1"/>
          </p:cNvSpPr>
          <p:nvPr>
            <p:ph sz="half" idx="2"/>
          </p:nvPr>
        </p:nvSpPr>
        <p:spPr>
          <a:xfrm>
            <a:off x="4793244" y="1053137"/>
            <a:ext cx="4325532" cy="4912535"/>
          </a:xfrm>
        </p:spPr>
        <p:txBody>
          <a:bodyPr>
            <a:normAutofit fontScale="32500" lnSpcReduction="20000"/>
          </a:bodyPr>
          <a:lstStyle/>
          <a:p>
            <a:r>
              <a:rPr lang="en-GB" sz="7400" dirty="0">
                <a:solidFill>
                  <a:schemeClr val="accent1">
                    <a:lumMod val="75000"/>
                  </a:schemeClr>
                </a:solidFill>
                <a:latin typeface="Arial" panose="020B0604020202020204" pitchFamily="34" charset="0"/>
                <a:cs typeface="Arial" panose="020B0604020202020204" pitchFamily="34" charset="0"/>
              </a:rPr>
              <a:t>Full Attention – especially when involved in the Caring activity times.</a:t>
            </a:r>
          </a:p>
          <a:p>
            <a:r>
              <a:rPr lang="en-GB" sz="7400" dirty="0">
                <a:solidFill>
                  <a:schemeClr val="accent1">
                    <a:lumMod val="75000"/>
                  </a:schemeClr>
                </a:solidFill>
                <a:latin typeface="Arial" panose="020B0604020202020204" pitchFamily="34" charset="0"/>
                <a:cs typeface="Arial" panose="020B0604020202020204" pitchFamily="34" charset="0"/>
              </a:rPr>
              <a:t>Slow Down.</a:t>
            </a:r>
          </a:p>
          <a:p>
            <a:r>
              <a:rPr lang="en-GB" sz="7400" dirty="0">
                <a:solidFill>
                  <a:schemeClr val="accent1">
                    <a:lumMod val="75000"/>
                  </a:schemeClr>
                </a:solidFill>
                <a:latin typeface="Arial" panose="020B0604020202020204" pitchFamily="34" charset="0"/>
                <a:cs typeface="Arial" panose="020B0604020202020204" pitchFamily="34" charset="0"/>
              </a:rPr>
              <a:t>Build Trust, and your Relationship, during the Caring activity times.</a:t>
            </a:r>
          </a:p>
          <a:p>
            <a:r>
              <a:rPr lang="en-GB" sz="7400" dirty="0">
                <a:solidFill>
                  <a:schemeClr val="accent1">
                    <a:lumMod val="75000"/>
                  </a:schemeClr>
                </a:solidFill>
                <a:latin typeface="Arial" panose="020B0604020202020204" pitchFamily="34" charset="0"/>
                <a:cs typeface="Arial" panose="020B0604020202020204" pitchFamily="34" charset="0"/>
              </a:rPr>
              <a:t>‘With’ – and not ‘To’.</a:t>
            </a:r>
          </a:p>
          <a:p>
            <a:r>
              <a:rPr lang="en-GB" sz="7400" dirty="0">
                <a:solidFill>
                  <a:schemeClr val="accent1">
                    <a:lumMod val="75000"/>
                  </a:schemeClr>
                </a:solidFill>
                <a:latin typeface="Arial" panose="020B0604020202020204" pitchFamily="34" charset="0"/>
                <a:cs typeface="Arial" panose="020B0604020202020204" pitchFamily="34" charset="0"/>
              </a:rPr>
              <a:t>Babies are never put into a position which they cannot get into by themselves.</a:t>
            </a:r>
          </a:p>
          <a:p>
            <a:r>
              <a:rPr lang="en-GB" sz="7400" dirty="0">
                <a:solidFill>
                  <a:schemeClr val="accent1">
                    <a:lumMod val="75000"/>
                  </a:schemeClr>
                </a:solidFill>
                <a:latin typeface="Arial" panose="020B0604020202020204" pitchFamily="34" charset="0"/>
                <a:cs typeface="Arial" panose="020B0604020202020204" pitchFamily="34" charset="0"/>
              </a:rPr>
              <a:t>Allow babies uninterrupted time for play.</a:t>
            </a:r>
          </a:p>
          <a:p>
            <a:r>
              <a:rPr lang="en-GB" sz="7400" dirty="0">
                <a:solidFill>
                  <a:schemeClr val="accent1">
                    <a:lumMod val="75000"/>
                  </a:schemeClr>
                </a:solidFill>
                <a:latin typeface="Arial" panose="020B0604020202020204" pitchFamily="34" charset="0"/>
                <a:cs typeface="Arial" panose="020B0604020202020204" pitchFamily="34" charset="0"/>
              </a:rPr>
              <a:t>Babies send us cues all the time. Tune in respectfully.</a:t>
            </a:r>
          </a:p>
          <a:p>
            <a:endParaRPr lang="en-GB" dirty="0"/>
          </a:p>
        </p:txBody>
      </p:sp>
      <p:sp>
        <p:nvSpPr>
          <p:cNvPr id="5" name="TextBox 4">
            <a:extLst>
              <a:ext uri="{FF2B5EF4-FFF2-40B4-BE49-F238E27FC236}">
                <a16:creationId xmlns:a16="http://schemas.microsoft.com/office/drawing/2014/main" id="{3C89AA91-A455-6946-175E-8B158E18829F}"/>
              </a:ext>
            </a:extLst>
          </p:cNvPr>
          <p:cNvSpPr txBox="1"/>
          <p:nvPr/>
        </p:nvSpPr>
        <p:spPr>
          <a:xfrm>
            <a:off x="7315200" y="5708790"/>
            <a:ext cx="2333297" cy="369332"/>
          </a:xfrm>
          <a:prstGeom prst="rect">
            <a:avLst/>
          </a:prstGeom>
          <a:noFill/>
        </p:spPr>
        <p:txBody>
          <a:bodyPr wrap="square" rtlCol="0">
            <a:spAutoFit/>
          </a:bodyPr>
          <a:lstStyle/>
          <a:p>
            <a:r>
              <a:rPr lang="en-GB" dirty="0"/>
              <a:t>(</a:t>
            </a:r>
            <a:r>
              <a:rPr lang="en-GB" dirty="0" err="1"/>
              <a:t>Kayir</a:t>
            </a:r>
            <a:r>
              <a:rPr lang="en-GB" dirty="0"/>
              <a:t>, in Ari 2022)</a:t>
            </a:r>
          </a:p>
        </p:txBody>
      </p:sp>
    </p:spTree>
    <p:extLst>
      <p:ext uri="{BB962C8B-B14F-4D97-AF65-F5344CB8AC3E}">
        <p14:creationId xmlns:p14="http://schemas.microsoft.com/office/powerpoint/2010/main" val="41101888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AFC2258-21DB-42B7-8C19-5001F16E4A37}"/>
              </a:ext>
            </a:extLst>
          </p:cNvPr>
          <p:cNvSpPr>
            <a:spLocks noGrp="1"/>
          </p:cNvSpPr>
          <p:nvPr>
            <p:ph type="title"/>
          </p:nvPr>
        </p:nvSpPr>
        <p:spPr>
          <a:xfrm>
            <a:off x="80010" y="227024"/>
            <a:ext cx="7886700" cy="1325563"/>
          </a:xfrm>
        </p:spPr>
        <p:txBody>
          <a:bodyPr/>
          <a:lstStyle/>
          <a:p>
            <a:pPr algn="ctr"/>
            <a:r>
              <a:rPr lang="en-GB" dirty="0" err="1">
                <a:latin typeface="Arial" panose="020B0604020202020204" pitchFamily="34" charset="0"/>
                <a:cs typeface="Arial" panose="020B0604020202020204" pitchFamily="34" charset="0"/>
              </a:rPr>
              <a:t>Pikler</a:t>
            </a:r>
            <a:endParaRPr lang="en-GB" dirty="0">
              <a:latin typeface="Arial" panose="020B060402020202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685FD48A-527C-4212-83E6-75BBCB9DB42D}"/>
              </a:ext>
            </a:extLst>
          </p:cNvPr>
          <p:cNvSpPr>
            <a:spLocks noGrp="1"/>
          </p:cNvSpPr>
          <p:nvPr>
            <p:ph sz="half" idx="1"/>
          </p:nvPr>
        </p:nvSpPr>
        <p:spPr>
          <a:xfrm>
            <a:off x="313340" y="1825625"/>
            <a:ext cx="3867150" cy="3809862"/>
          </a:xfrm>
        </p:spPr>
        <p:txBody>
          <a:bodyPr>
            <a:normAutofit/>
          </a:bodyPr>
          <a:lstStyle/>
          <a:p>
            <a:r>
              <a:rPr lang="en-GB" dirty="0" err="1">
                <a:latin typeface="Arial" panose="020B0604020202020204" pitchFamily="34" charset="0"/>
                <a:cs typeface="Arial" panose="020B0604020202020204" pitchFamily="34" charset="0"/>
              </a:rPr>
              <a:t>Rhyddid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symud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llwyr</a:t>
            </a:r>
            <a:r>
              <a:rPr lang="en-GB" dirty="0">
                <a:latin typeface="Arial" panose="020B0604020202020204" pitchFamily="34" charset="0"/>
                <a:cs typeface="Arial" panose="020B0604020202020204" pitchFamily="34" charset="0"/>
              </a:rPr>
              <a:t>.  </a:t>
            </a:r>
          </a:p>
          <a:p>
            <a:r>
              <a:rPr lang="en-GB" dirty="0" err="1">
                <a:latin typeface="Arial" panose="020B0604020202020204" pitchFamily="34" charset="0"/>
                <a:cs typeface="Arial" panose="020B0604020202020204" pitchFamily="34" charset="0"/>
              </a:rPr>
              <a:t>Pwysigrwydd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eithriadol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gofal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cyffyrddus</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pharchus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ym</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mherthynas</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baban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oedolyn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gofalu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amdano</a:t>
            </a:r>
            <a:r>
              <a:rPr lang="en-GB" dirty="0">
                <a:latin typeface="Arial" panose="020B0604020202020204" pitchFamily="34" charset="0"/>
                <a:cs typeface="Arial" panose="020B0604020202020204" pitchFamily="34" charset="0"/>
              </a:rPr>
              <a:t>. </a:t>
            </a:r>
          </a:p>
          <a:p>
            <a:endParaRPr lang="en-GB" dirty="0"/>
          </a:p>
        </p:txBody>
      </p:sp>
      <p:sp>
        <p:nvSpPr>
          <p:cNvPr id="6" name="Content Placeholder 5">
            <a:extLst>
              <a:ext uri="{FF2B5EF4-FFF2-40B4-BE49-F238E27FC236}">
                <a16:creationId xmlns:a16="http://schemas.microsoft.com/office/drawing/2014/main" id="{58683269-F34E-4787-A142-4DDAC2D00333}"/>
              </a:ext>
            </a:extLst>
          </p:cNvPr>
          <p:cNvSpPr>
            <a:spLocks noGrp="1"/>
          </p:cNvSpPr>
          <p:nvPr>
            <p:ph sz="half" idx="2"/>
          </p:nvPr>
        </p:nvSpPr>
        <p:spPr/>
        <p:txBody>
          <a:bodyPr>
            <a:normAutofit/>
          </a:bodyPr>
          <a:lstStyle/>
          <a:p>
            <a:r>
              <a:rPr lang="en-GB" dirty="0">
                <a:solidFill>
                  <a:schemeClr val="accent1">
                    <a:lumMod val="75000"/>
                  </a:schemeClr>
                </a:solidFill>
                <a:latin typeface="Arial" panose="020B0604020202020204" pitchFamily="34" charset="0"/>
                <a:cs typeface="Arial" panose="020B0604020202020204" pitchFamily="34" charset="0"/>
              </a:rPr>
              <a:t>Complete freedom of movement.  </a:t>
            </a:r>
          </a:p>
          <a:p>
            <a:r>
              <a:rPr lang="en-GB" dirty="0">
                <a:solidFill>
                  <a:schemeClr val="accent1">
                    <a:lumMod val="75000"/>
                  </a:schemeClr>
                </a:solidFill>
                <a:latin typeface="Arial" panose="020B0604020202020204" pitchFamily="34" charset="0"/>
                <a:cs typeface="Arial" panose="020B0604020202020204" pitchFamily="34" charset="0"/>
              </a:rPr>
              <a:t>The outstanding importance of tactful and respectful care in the relationship of the infant and the adult caring for him. </a:t>
            </a:r>
          </a:p>
        </p:txBody>
      </p:sp>
    </p:spTree>
    <p:extLst>
      <p:ext uri="{BB962C8B-B14F-4D97-AF65-F5344CB8AC3E}">
        <p14:creationId xmlns:p14="http://schemas.microsoft.com/office/powerpoint/2010/main" val="23849652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Title 1">
            <a:extLst>
              <a:ext uri="{FF2B5EF4-FFF2-40B4-BE49-F238E27FC236}">
                <a16:creationId xmlns:a16="http://schemas.microsoft.com/office/drawing/2014/main" id="{E5263C07-F339-4451-9BB4-98797BE89F26}"/>
              </a:ext>
            </a:extLst>
          </p:cNvPr>
          <p:cNvSpPr>
            <a:spLocks noGrp="1"/>
          </p:cNvSpPr>
          <p:nvPr>
            <p:ph type="title"/>
          </p:nvPr>
        </p:nvSpPr>
        <p:spPr>
          <a:xfrm>
            <a:off x="204953" y="190499"/>
            <a:ext cx="7841767" cy="742820"/>
          </a:xfrm>
        </p:spPr>
        <p:txBody>
          <a:bodyPr>
            <a:normAutofit/>
          </a:bodyPr>
          <a:lstStyle/>
          <a:p>
            <a:r>
              <a:rPr lang="en-US" sz="4400" dirty="0">
                <a:latin typeface="Arial" panose="020B0604020202020204" pitchFamily="34" charset="0"/>
                <a:cs typeface="Arial" panose="020B0604020202020204" pitchFamily="34" charset="0"/>
              </a:rPr>
              <a:t>A </a:t>
            </a:r>
            <a:r>
              <a:rPr lang="en-US" sz="4400" dirty="0" err="1">
                <a:latin typeface="Arial" panose="020B0604020202020204" pitchFamily="34" charset="0"/>
                <a:cs typeface="Arial" panose="020B0604020202020204" pitchFamily="34" charset="0"/>
              </a:rPr>
              <a:t>Pikler</a:t>
            </a:r>
            <a:r>
              <a:rPr lang="en-US" sz="4400" dirty="0">
                <a:latin typeface="Arial" panose="020B0604020202020204" pitchFamily="34" charset="0"/>
                <a:cs typeface="Arial" panose="020B0604020202020204" pitchFamily="34" charset="0"/>
              </a:rPr>
              <a:t> climbing Arch.</a:t>
            </a:r>
          </a:p>
        </p:txBody>
      </p:sp>
      <p:pic>
        <p:nvPicPr>
          <p:cNvPr id="2050" name="Picture 2" descr="See the source image">
            <a:extLst>
              <a:ext uri="{FF2B5EF4-FFF2-40B4-BE49-F238E27FC236}">
                <a16:creationId xmlns:a16="http://schemas.microsoft.com/office/drawing/2014/main" id="{620EFAE1-C3A8-4599-ADE5-5789E8D357E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0335" r="-1" b="3777"/>
          <a:stretch/>
        </p:blipFill>
        <p:spPr bwMode="auto">
          <a:xfrm>
            <a:off x="3575050" y="1185567"/>
            <a:ext cx="5373180" cy="4336074"/>
          </a:xfrm>
          <a:prstGeom prst="rect">
            <a:avLst/>
          </a:prstGeom>
          <a:solidFill>
            <a:srgbClr val="FFFFFF"/>
          </a:solidFill>
        </p:spPr>
      </p:pic>
      <p:sp>
        <p:nvSpPr>
          <p:cNvPr id="73" name="Text Placeholder 3">
            <a:extLst>
              <a:ext uri="{FF2B5EF4-FFF2-40B4-BE49-F238E27FC236}">
                <a16:creationId xmlns:a16="http://schemas.microsoft.com/office/drawing/2014/main" id="{C4F6EEE4-95F1-4C32-BE64-989B79EDB985}"/>
              </a:ext>
            </a:extLst>
          </p:cNvPr>
          <p:cNvSpPr>
            <a:spLocks noGrp="1"/>
          </p:cNvSpPr>
          <p:nvPr>
            <p:ph type="body" sz="half" idx="2"/>
          </p:nvPr>
        </p:nvSpPr>
        <p:spPr>
          <a:xfrm>
            <a:off x="126125" y="1185567"/>
            <a:ext cx="3339390" cy="4527856"/>
          </a:xfrm>
        </p:spPr>
        <p:txBody>
          <a:bodyPr>
            <a:normAutofit lnSpcReduction="10000"/>
          </a:bodyPr>
          <a:lstStyle/>
          <a:p>
            <a:r>
              <a:rPr lang="en-US" sz="2600" dirty="0">
                <a:solidFill>
                  <a:schemeClr val="accent1">
                    <a:lumMod val="75000"/>
                  </a:schemeClr>
                </a:solidFill>
                <a:latin typeface="Arial" panose="020B0604020202020204" pitchFamily="34" charset="0"/>
                <a:cs typeface="Arial" panose="020B0604020202020204" pitchFamily="34" charset="0"/>
              </a:rPr>
              <a:t>Can you describe links to theories here.  </a:t>
            </a:r>
          </a:p>
          <a:p>
            <a:r>
              <a:rPr lang="en-US" sz="2600" dirty="0">
                <a:solidFill>
                  <a:schemeClr val="accent1">
                    <a:lumMod val="75000"/>
                  </a:schemeClr>
                </a:solidFill>
                <a:latin typeface="Arial" panose="020B0604020202020204" pitchFamily="34" charset="0"/>
                <a:cs typeface="Arial" panose="020B0604020202020204" pitchFamily="34" charset="0"/>
              </a:rPr>
              <a:t>How can this arch facilitate development?</a:t>
            </a:r>
          </a:p>
          <a:p>
            <a:endParaRPr lang="en-US" sz="2600" dirty="0">
              <a:latin typeface="Arial" panose="020B0604020202020204" pitchFamily="34" charset="0"/>
              <a:cs typeface="Arial" panose="020B0604020202020204" pitchFamily="34" charset="0"/>
            </a:endParaRPr>
          </a:p>
          <a:p>
            <a:r>
              <a:rPr lang="en-US" sz="2600" dirty="0" err="1">
                <a:latin typeface="Arial" panose="020B0604020202020204" pitchFamily="34" charset="0"/>
                <a:cs typeface="Arial" panose="020B0604020202020204" pitchFamily="34" charset="0"/>
              </a:rPr>
              <a:t>Allwch</a:t>
            </a:r>
            <a:r>
              <a:rPr lang="en-US" sz="2600" dirty="0">
                <a:latin typeface="Arial" panose="020B0604020202020204" pitchFamily="34" charset="0"/>
                <a:cs typeface="Arial" panose="020B0604020202020204" pitchFamily="34" charset="0"/>
              </a:rPr>
              <a:t> chi </a:t>
            </a:r>
            <a:r>
              <a:rPr lang="en-US" sz="2600" dirty="0" err="1">
                <a:latin typeface="Arial" panose="020B0604020202020204" pitchFamily="34" charset="0"/>
                <a:cs typeface="Arial" panose="020B0604020202020204" pitchFamily="34" charset="0"/>
              </a:rPr>
              <a:t>ddisgrifio</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dolenni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ddamcaniaethau</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yma</a:t>
            </a:r>
            <a:r>
              <a:rPr lang="en-US" sz="2600" dirty="0">
                <a:latin typeface="Arial" panose="020B0604020202020204" pitchFamily="34" charset="0"/>
                <a:cs typeface="Arial" panose="020B0604020202020204" pitchFamily="34" charset="0"/>
              </a:rPr>
              <a:t>.  </a:t>
            </a:r>
          </a:p>
          <a:p>
            <a:r>
              <a:rPr lang="en-US" sz="2600" dirty="0">
                <a:latin typeface="Arial" panose="020B0604020202020204" pitchFamily="34" charset="0"/>
                <a:cs typeface="Arial" panose="020B0604020202020204" pitchFamily="34" charset="0"/>
              </a:rPr>
              <a:t>Sut y gall y bwa </a:t>
            </a:r>
            <a:r>
              <a:rPr lang="en-US" sz="2600" dirty="0" err="1">
                <a:latin typeface="Arial" panose="020B0604020202020204" pitchFamily="34" charset="0"/>
                <a:cs typeface="Arial" panose="020B0604020202020204" pitchFamily="34" charset="0"/>
              </a:rPr>
              <a:t>hwn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hwyluso</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datblygiad</a:t>
            </a:r>
            <a:r>
              <a:rPr lang="en-US" sz="2600" dirty="0">
                <a:latin typeface="Arial" panose="020B0604020202020204" pitchFamily="34" charset="0"/>
                <a:cs typeface="Arial" panose="020B0604020202020204" pitchFamily="34" charset="0"/>
              </a:rPr>
              <a:t>?</a:t>
            </a:r>
          </a:p>
          <a:p>
            <a:endParaRPr lang="en-US" sz="1500" dirty="0"/>
          </a:p>
        </p:txBody>
      </p:sp>
    </p:spTree>
    <p:extLst>
      <p:ext uri="{BB962C8B-B14F-4D97-AF65-F5344CB8AC3E}">
        <p14:creationId xmlns:p14="http://schemas.microsoft.com/office/powerpoint/2010/main" val="7630016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4D84C-5AA8-1270-08ED-6F932DC16E7F}"/>
              </a:ext>
            </a:extLst>
          </p:cNvPr>
          <p:cNvSpPr>
            <a:spLocks noGrp="1"/>
          </p:cNvSpPr>
          <p:nvPr>
            <p:ph type="title"/>
          </p:nvPr>
        </p:nvSpPr>
        <p:spPr>
          <a:xfrm>
            <a:off x="364989" y="180001"/>
            <a:ext cx="7886700" cy="1325563"/>
          </a:xfrm>
        </p:spPr>
        <p:txBody>
          <a:bodyPr>
            <a:normAutofit/>
          </a:bodyPr>
          <a:lstStyle/>
          <a:p>
            <a:r>
              <a:rPr lang="cy-GB" sz="4000" b="1" dirty="0">
                <a:effectLst/>
                <a:latin typeface="Arial" panose="020B0604020202020204" pitchFamily="34" charset="0"/>
                <a:ea typeface="Times New Roman" panose="02020603050405020304" pitchFamily="18" charset="0"/>
                <a:cs typeface="Times New Roman" panose="02020603050405020304" pitchFamily="18" charset="0"/>
              </a:rPr>
              <a:t>Meini Prawf Asesu Generig  </a:t>
            </a:r>
            <a:r>
              <a:rPr lang="cy-GB" sz="4000" b="1" dirty="0" err="1">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Generic</a:t>
            </a:r>
            <a:r>
              <a:rPr lang="cy-GB" sz="4000" b="1" dirty="0">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 </a:t>
            </a:r>
            <a:r>
              <a:rPr lang="cy-GB" sz="4000" b="1" dirty="0" err="1">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Assessment</a:t>
            </a:r>
            <a:r>
              <a:rPr lang="cy-GB" sz="4000" b="1" dirty="0">
                <a:solidFill>
                  <a:srgbClr val="0070C0"/>
                </a:solidFill>
                <a:effectLst/>
                <a:latin typeface="Arial" panose="020B0604020202020204" pitchFamily="34" charset="0"/>
                <a:ea typeface="Times New Roman" panose="02020603050405020304" pitchFamily="18" charset="0"/>
                <a:cs typeface="Times New Roman" panose="02020603050405020304" pitchFamily="18" charset="0"/>
              </a:rPr>
              <a:t> Criteria </a:t>
            </a:r>
            <a:endParaRPr lang="en-GB" sz="8000" dirty="0">
              <a:solidFill>
                <a:srgbClr val="0070C0"/>
              </a:solidFill>
            </a:endParaRPr>
          </a:p>
        </p:txBody>
      </p:sp>
      <p:sp>
        <p:nvSpPr>
          <p:cNvPr id="3" name="Content Placeholder 2">
            <a:extLst>
              <a:ext uri="{FF2B5EF4-FFF2-40B4-BE49-F238E27FC236}">
                <a16:creationId xmlns:a16="http://schemas.microsoft.com/office/drawing/2014/main" id="{5E7C46FC-3E8F-1DF3-39D3-84828C208EAC}"/>
              </a:ext>
            </a:extLst>
          </p:cNvPr>
          <p:cNvSpPr>
            <a:spLocks noGrp="1"/>
          </p:cNvSpPr>
          <p:nvPr>
            <p:ph sz="half" idx="1"/>
          </p:nvPr>
        </p:nvSpPr>
        <p:spPr>
          <a:xfrm>
            <a:off x="134636" y="1825624"/>
            <a:ext cx="4187610" cy="3930047"/>
          </a:xfrm>
        </p:spPr>
        <p:txBody>
          <a:bodyPr>
            <a:normAutofit/>
          </a:bodyPr>
          <a:lstStyle/>
          <a:p>
            <a:pPr marL="0" indent="0" algn="just" fontAlgn="base" hangingPunct="0">
              <a:lnSpc>
                <a:spcPct val="107000"/>
              </a:lnSpc>
              <a:spcAft>
                <a:spcPts val="600"/>
              </a:spcAft>
              <a:buNone/>
            </a:pPr>
            <a:r>
              <a:rPr lang="en-GB" b="1" dirty="0">
                <a:effectLst/>
                <a:latin typeface="Arial" panose="020B0604020202020204" pitchFamily="34" charset="0"/>
                <a:ea typeface="Times New Roman" panose="02020603050405020304" pitchFamily="18" charset="0"/>
                <a:cs typeface="Arial" panose="020B0604020202020204" pitchFamily="34" charset="0"/>
              </a:rPr>
              <a:t>2. </a:t>
            </a:r>
          </a:p>
          <a:p>
            <a:pPr marL="0" indent="0" algn="just" fontAlgn="base" hangingPunct="0">
              <a:lnSpc>
                <a:spcPct val="107000"/>
              </a:lnSpc>
              <a:spcAft>
                <a:spcPts val="600"/>
              </a:spcAft>
              <a:buNone/>
            </a:pPr>
            <a:r>
              <a:rPr lang="cy-GB" dirty="0">
                <a:effectLst/>
                <a:latin typeface="Arial" panose="020B0604020202020204" pitchFamily="34" charset="0"/>
                <a:ea typeface="Times New Roman" panose="02020603050405020304" pitchFamily="18" charset="0"/>
              </a:rPr>
              <a:t>Cyfleu eich dealltwriaeth o fframweithiau damcaniaethol i gefnogi cynnwys y llyfr lloffion.</a:t>
            </a:r>
            <a:endParaRPr lang="en-GB" sz="4000" dirty="0">
              <a:effectLst/>
              <a:latin typeface="Arial" panose="020B0604020202020204" pitchFamily="34" charset="0"/>
              <a:ea typeface="DengXian" panose="02010600030101010101" pitchFamily="2" charset="-122"/>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30 Marc</a:t>
            </a:r>
          </a:p>
        </p:txBody>
      </p:sp>
      <p:sp>
        <p:nvSpPr>
          <p:cNvPr id="4" name="Content Placeholder 3">
            <a:extLst>
              <a:ext uri="{FF2B5EF4-FFF2-40B4-BE49-F238E27FC236}">
                <a16:creationId xmlns:a16="http://schemas.microsoft.com/office/drawing/2014/main" id="{8D480442-8965-1F46-CAEF-0C2094E6AD98}"/>
              </a:ext>
            </a:extLst>
          </p:cNvPr>
          <p:cNvSpPr>
            <a:spLocks noGrp="1"/>
          </p:cNvSpPr>
          <p:nvPr>
            <p:ph sz="half" idx="2"/>
          </p:nvPr>
        </p:nvSpPr>
        <p:spPr>
          <a:xfrm>
            <a:off x="4878204" y="1780744"/>
            <a:ext cx="4063844" cy="3930047"/>
          </a:xfrm>
        </p:spPr>
        <p:txBody>
          <a:bodyPr>
            <a:normAutofit/>
          </a:bodyPr>
          <a:lstStyle/>
          <a:p>
            <a:pPr marL="0" indent="0">
              <a:buNone/>
            </a:pPr>
            <a:r>
              <a:rPr lang="en-GB" b="1" dirty="0">
                <a:solidFill>
                  <a:srgbClr val="0070C0"/>
                </a:solidFill>
                <a:latin typeface="Arial" panose="020B0604020202020204" pitchFamily="34" charset="0"/>
                <a:cs typeface="Arial" panose="020B0604020202020204" pitchFamily="34" charset="0"/>
              </a:rPr>
              <a:t>2. </a:t>
            </a:r>
          </a:p>
          <a:p>
            <a:pPr marL="0" indent="0">
              <a:buNone/>
            </a:pPr>
            <a:r>
              <a:rPr lang="en-GB" dirty="0">
                <a:solidFill>
                  <a:srgbClr val="0070C0"/>
                </a:solidFill>
                <a:latin typeface="Arial" panose="020B0604020202020204" pitchFamily="34" charset="0"/>
                <a:cs typeface="Arial" panose="020B0604020202020204" pitchFamily="34" charset="0"/>
              </a:rPr>
              <a:t>Convey your understanding of theoretical frameworks to support the content of the scrapbook.</a:t>
            </a:r>
          </a:p>
          <a:p>
            <a:pPr marL="0" indent="0">
              <a:buNone/>
            </a:pPr>
            <a:r>
              <a:rPr lang="en-GB" b="1" dirty="0">
                <a:solidFill>
                  <a:srgbClr val="0070C0"/>
                </a:solidFill>
                <a:latin typeface="Arial" panose="020B0604020202020204" pitchFamily="34" charset="0"/>
                <a:cs typeface="Arial" panose="020B0604020202020204" pitchFamily="34" charset="0"/>
              </a:rPr>
              <a:t>30 Marks </a:t>
            </a:r>
          </a:p>
          <a:p>
            <a:endParaRPr lang="en-GB" dirty="0"/>
          </a:p>
        </p:txBody>
      </p:sp>
    </p:spTree>
    <p:extLst>
      <p:ext uri="{BB962C8B-B14F-4D97-AF65-F5344CB8AC3E}">
        <p14:creationId xmlns:p14="http://schemas.microsoft.com/office/powerpoint/2010/main" val="12004684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335F7-4E7A-6696-1FC6-FC67CD21ADFD}"/>
              </a:ext>
            </a:extLst>
          </p:cNvPr>
          <p:cNvSpPr>
            <a:spLocks noGrp="1"/>
          </p:cNvSpPr>
          <p:nvPr>
            <p:ph type="title"/>
          </p:nvPr>
        </p:nvSpPr>
        <p:spPr/>
        <p:txBody>
          <a:bodyPr/>
          <a:lstStyle/>
          <a:p>
            <a:r>
              <a:rPr lang="cy-GB" dirty="0">
                <a:latin typeface="Arial" panose="020B0604020202020204" pitchFamily="34" charset="0"/>
                <a:cs typeface="Arial" panose="020B0604020202020204" pitchFamily="34" charset="0"/>
              </a:rPr>
              <a:t>Cyfeiriadau</a:t>
            </a:r>
            <a:r>
              <a:rPr lang="en-GB" dirty="0">
                <a:latin typeface="Arial" panose="020B0604020202020204" pitchFamily="34" charset="0"/>
                <a:cs typeface="Arial" panose="020B0604020202020204" pitchFamily="34" charset="0"/>
              </a:rPr>
              <a:t>      </a:t>
            </a:r>
            <a:r>
              <a:rPr lang="en-GB" dirty="0">
                <a:solidFill>
                  <a:srgbClr val="0070C0"/>
                </a:solidFill>
                <a:latin typeface="Arial" panose="020B0604020202020204" pitchFamily="34" charset="0"/>
                <a:cs typeface="Arial" panose="020B0604020202020204" pitchFamily="34" charset="0"/>
              </a:rPr>
              <a:t>References</a:t>
            </a:r>
            <a:endParaRPr lang="en-GB" dirty="0"/>
          </a:p>
        </p:txBody>
      </p:sp>
      <p:sp>
        <p:nvSpPr>
          <p:cNvPr id="4" name="TextBox 3">
            <a:extLst>
              <a:ext uri="{FF2B5EF4-FFF2-40B4-BE49-F238E27FC236}">
                <a16:creationId xmlns:a16="http://schemas.microsoft.com/office/drawing/2014/main" id="{47AFF988-A3E3-A9A8-DCE5-677AD2211733}"/>
              </a:ext>
            </a:extLst>
          </p:cNvPr>
          <p:cNvSpPr txBox="1"/>
          <p:nvPr/>
        </p:nvSpPr>
        <p:spPr>
          <a:xfrm>
            <a:off x="245942" y="1814749"/>
            <a:ext cx="8727790" cy="2585323"/>
          </a:xfrm>
          <a:prstGeom prst="rect">
            <a:avLst/>
          </a:prstGeom>
          <a:noFill/>
        </p:spPr>
        <p:txBody>
          <a:bodyPr wrap="square">
            <a:spAutoFit/>
          </a:bodyPr>
          <a:lstStyle/>
          <a:p>
            <a:pPr marL="0" indent="0">
              <a:buNone/>
            </a:pPr>
            <a:r>
              <a:rPr lang="en-GB" sz="1800" dirty="0" err="1"/>
              <a:t>Kayir</a:t>
            </a:r>
            <a:r>
              <a:rPr lang="en-GB" sz="1800" dirty="0"/>
              <a:t>, G. (2022) ‘Emmi Pikler’s approach to early childhood education’ in Ari, A. (2022) </a:t>
            </a:r>
            <a:r>
              <a:rPr lang="en-GB" sz="1800" i="1" dirty="0"/>
              <a:t>Student friendly teaching approaches</a:t>
            </a:r>
            <a:r>
              <a:rPr lang="en-GB" sz="1800" dirty="0"/>
              <a:t>. New Castle Upon Tyne: Cambridge Scholars Publishing. </a:t>
            </a:r>
          </a:p>
          <a:p>
            <a:pPr marL="0" indent="0">
              <a:buNone/>
            </a:pPr>
            <a:endParaRPr lang="en-GB" dirty="0"/>
          </a:p>
          <a:p>
            <a:pPr marL="0" indent="0">
              <a:buNone/>
            </a:pPr>
            <a:r>
              <a:rPr lang="en-GB" dirty="0"/>
              <a:t>Vamos, J. (2015) ‘FREE TO MOVE, FREE TO BE’, </a:t>
            </a:r>
            <a:r>
              <a:rPr lang="en-GB" i="1" dirty="0"/>
              <a:t>The American journal of psychoanalysis</a:t>
            </a:r>
            <a:r>
              <a:rPr lang="en-GB" dirty="0"/>
              <a:t>, 75(1), pp. 65–75</a:t>
            </a:r>
            <a:endParaRPr lang="en-GB" sz="1800" dirty="0"/>
          </a:p>
          <a:p>
            <a:pPr marL="0" indent="0">
              <a:buNone/>
            </a:pPr>
            <a:endParaRPr lang="en-GB" dirty="0"/>
          </a:p>
          <a:p>
            <a:pPr marL="0" indent="0">
              <a:buNone/>
            </a:pPr>
            <a:r>
              <a:rPr lang="en-GB" sz="1800" dirty="0"/>
              <a:t>Wall, S., </a:t>
            </a:r>
            <a:r>
              <a:rPr lang="en-GB" sz="1800" dirty="0" err="1"/>
              <a:t>Litjens</a:t>
            </a:r>
            <a:r>
              <a:rPr lang="en-GB" sz="1800" dirty="0"/>
              <a:t>, I. and </a:t>
            </a:r>
            <a:r>
              <a:rPr lang="en-GB" sz="1800" dirty="0" err="1"/>
              <a:t>Taguma</a:t>
            </a:r>
            <a:r>
              <a:rPr lang="en-GB" sz="1800" dirty="0"/>
              <a:t>, M. (2015) </a:t>
            </a:r>
            <a:r>
              <a:rPr lang="en-GB" sz="1800" i="1" dirty="0"/>
              <a:t>Pedagogy in Early Childhood Education and Care (ECEC): An International Comparative Study of Approaches and Policies</a:t>
            </a:r>
            <a:r>
              <a:rPr lang="en-GB" sz="1800" dirty="0"/>
              <a:t>. London: DfE</a:t>
            </a:r>
          </a:p>
        </p:txBody>
      </p:sp>
    </p:spTree>
    <p:extLst>
      <p:ext uri="{BB962C8B-B14F-4D97-AF65-F5344CB8AC3E}">
        <p14:creationId xmlns:p14="http://schemas.microsoft.com/office/powerpoint/2010/main" val="1849868130"/>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Accessib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Accessib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Accessib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1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2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3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4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5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6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7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8_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Place full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5" ma:contentTypeDescription="Create a new document." ma:contentTypeScope="" ma:versionID="2a80b03815e2e5e3281b97f7713277a5">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4ff4b8fc08fe7a41382c493e40dd0b1f"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e4a72011-89be-41d7-bd49-565121a9e24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6AFD844-CD11-4858-8E94-71652837170C}">
  <ds:schemaRefs>
    <ds:schemaRef ds:uri="http://schemas.microsoft.com/sharepoint/v3/contenttype/forms"/>
  </ds:schemaRefs>
</ds:datastoreItem>
</file>

<file path=customXml/itemProps2.xml><?xml version="1.0" encoding="utf-8"?>
<ds:datastoreItem xmlns:ds="http://schemas.openxmlformats.org/officeDocument/2006/customXml" ds:itemID="{C85A8E11-3956-4067-BAED-EABA88BFBC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a72011-89be-41d7-bd49-565121a9e247"/>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5DE541E-9101-4584-8948-373350038B73}">
  <ds:schemaRefs>
    <ds:schemaRef ds:uri="http://schemas.microsoft.com/office/2006/metadata/properties"/>
    <ds:schemaRef ds:uri="http://schemas.microsoft.com/office/infopath/2007/PartnerControls"/>
    <ds:schemaRef ds:uri="16bfc89a-06a0-41d6-ae50-6ff65b36cb8b"/>
    <ds:schemaRef ds:uri="e4a72011-89be-41d7-bd49-565121a9e247"/>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4229</Words>
  <Application>Microsoft Office PowerPoint</Application>
  <PresentationFormat>On-screen Show (4:3)</PresentationFormat>
  <Paragraphs>216</Paragraphs>
  <Slides>21</Slides>
  <Notes>16</Notes>
  <HiddenSlides>0</HiddenSlides>
  <MMClips>0</MMClips>
  <ScaleCrop>false</ScaleCrop>
  <HeadingPairs>
    <vt:vector size="4" baseType="variant">
      <vt:variant>
        <vt:lpstr>Theme</vt:lpstr>
      </vt:variant>
      <vt:variant>
        <vt:i4>19</vt:i4>
      </vt:variant>
      <vt:variant>
        <vt:lpstr>Slide Titles</vt:lpstr>
      </vt:variant>
      <vt:variant>
        <vt:i4>21</vt:i4>
      </vt:variant>
    </vt:vector>
  </HeadingPairs>
  <TitlesOfParts>
    <vt:vector size="40" baseType="lpstr">
      <vt:lpstr>Holding PAge</vt:lpstr>
      <vt:lpstr>Title Slide 1</vt:lpstr>
      <vt:lpstr>Title Slide 2</vt:lpstr>
      <vt:lpstr>Title Slide 3</vt:lpstr>
      <vt:lpstr>Title Slide 4</vt:lpstr>
      <vt:lpstr>Sub Title 1</vt:lpstr>
      <vt:lpstr>Accessible 1</vt:lpstr>
      <vt:lpstr>Accessible 2</vt:lpstr>
      <vt:lpstr>Accessible 3</vt:lpstr>
      <vt:lpstr>Accessible 4</vt:lpstr>
      <vt:lpstr>1_Sub Title 3</vt:lpstr>
      <vt:lpstr>2_Sub Title 3</vt:lpstr>
      <vt:lpstr>3_Sub Title 3</vt:lpstr>
      <vt:lpstr>4_Sub Title 3</vt:lpstr>
      <vt:lpstr>5_Sub Title 3</vt:lpstr>
      <vt:lpstr>6_Sub Title 3</vt:lpstr>
      <vt:lpstr>7_Sub Title 3</vt:lpstr>
      <vt:lpstr>8_Sub Title 3</vt:lpstr>
      <vt:lpstr>Place full Image in Background</vt:lpstr>
      <vt:lpstr>PowerPoint Presentation</vt:lpstr>
      <vt:lpstr>ECEY4005C:Y 1000 Diwrnod Cyntaf  ECEY4005: The First 1000 Days   </vt:lpstr>
      <vt:lpstr>Hierarchaeth Anghenion Maslow (1943)  Maslow’s Hierarchy of Needs (1943)</vt:lpstr>
      <vt:lpstr>John Bowlby Seicolegydd / Psychologist</vt:lpstr>
      <vt:lpstr>D.W.Winnicot</vt:lpstr>
      <vt:lpstr>Damcaniaeth Ecolegol Bronfenbrenner Bronfenbrenner’s Ecological Theory</vt:lpstr>
      <vt:lpstr>Maria Montessori</vt:lpstr>
      <vt:lpstr>Datblygiad cyfannol Holistic development </vt:lpstr>
      <vt:lpstr>PowerPoint Presentation</vt:lpstr>
      <vt:lpstr>PowerPoint Presentation</vt:lpstr>
      <vt:lpstr>PowerPoint Presentation</vt:lpstr>
      <vt:lpstr>Y Dull Chwilfrydedd  The Curiosity Approach </vt:lpstr>
      <vt:lpstr>Emmi Pikler</vt:lpstr>
      <vt:lpstr>Babanod Pikler
</vt:lpstr>
      <vt:lpstr>Pikler Babies</vt:lpstr>
      <vt:lpstr>PowerPoint Presentation</vt:lpstr>
      <vt:lpstr>Egwyddorion Pikler     Pikler Principles 
</vt:lpstr>
      <vt:lpstr>Pikler</vt:lpstr>
      <vt:lpstr>A Pikler climbing Arch.</vt:lpstr>
      <vt:lpstr>Meini Prawf Asesu Generig  Generic Assessment Criteria </vt:lpstr>
      <vt:lpstr>Cyfeiriadau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Rachel Iles</cp:lastModifiedBy>
  <cp:revision>10</cp:revision>
  <dcterms:created xsi:type="dcterms:W3CDTF">2021-03-10T12:10:47Z</dcterms:created>
  <dcterms:modified xsi:type="dcterms:W3CDTF">2023-12-01T14:42:53Z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0x010100B144F219396AFE458016C97602F34B7A</vt:lpwstr>
  </property>
  <property fmtid="{D5CDD505-2E9C-101B-9397-08002B2CF9AE}" pid="3" name="MediaServiceImageTags">
    <vt:lpwstr/>
  </property>
</Properties>
</file>