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1" r:id="rId4"/>
  </p:sldMasterIdLst>
  <p:notesMasterIdLst>
    <p:notesMasterId r:id="rId37"/>
  </p:notesMasterIdLst>
  <p:sldIdLst>
    <p:sldId id="266" r:id="rId5"/>
    <p:sldId id="308" r:id="rId6"/>
    <p:sldId id="459" r:id="rId7"/>
    <p:sldId id="324" r:id="rId8"/>
    <p:sldId id="263" r:id="rId9"/>
    <p:sldId id="470" r:id="rId10"/>
    <p:sldId id="471" r:id="rId11"/>
    <p:sldId id="472" r:id="rId12"/>
    <p:sldId id="331" r:id="rId13"/>
    <p:sldId id="448" r:id="rId14"/>
    <p:sldId id="462" r:id="rId15"/>
    <p:sldId id="450" r:id="rId16"/>
    <p:sldId id="461" r:id="rId17"/>
    <p:sldId id="449" r:id="rId18"/>
    <p:sldId id="446" r:id="rId19"/>
    <p:sldId id="261" r:id="rId20"/>
    <p:sldId id="465" r:id="rId21"/>
    <p:sldId id="464" r:id="rId22"/>
    <p:sldId id="466" r:id="rId23"/>
    <p:sldId id="451" r:id="rId24"/>
    <p:sldId id="445" r:id="rId25"/>
    <p:sldId id="447" r:id="rId26"/>
    <p:sldId id="454" r:id="rId27"/>
    <p:sldId id="455" r:id="rId28"/>
    <p:sldId id="456" r:id="rId29"/>
    <p:sldId id="457" r:id="rId30"/>
    <p:sldId id="458" r:id="rId31"/>
    <p:sldId id="453" r:id="rId32"/>
    <p:sldId id="452" r:id="rId33"/>
    <p:sldId id="460" r:id="rId34"/>
    <p:sldId id="463" r:id="rId35"/>
    <p:sldId id="46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19" autoAdjust="0"/>
  </p:normalViewPr>
  <p:slideViewPr>
    <p:cSldViewPr snapToGrid="0">
      <p:cViewPr varScale="1">
        <p:scale>
          <a:sx n="103" d="100"/>
          <a:sy n="103" d="100"/>
        </p:scale>
        <p:origin x="62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latin typeface="Arial" panose="020B0604020202020204" pitchFamily="34" charset="0"/>
              <a:cs typeface="Arial" panose="020B0604020202020204" pitchFamily="34" charset="0"/>
            </a:rPr>
            <a:t>Contemporary approaches to leadership and management</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latin typeface="Arial" panose="020B0604020202020204" pitchFamily="34" charset="0"/>
              <a:cs typeface="Arial" panose="020B0604020202020204" pitchFamily="34" charset="0"/>
            </a:rPr>
            <a:t>Issues in management and leadership</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latin typeface="Arial" panose="020B0604020202020204" pitchFamily="34" charset="0"/>
              <a:cs typeface="Arial" panose="020B0604020202020204" pitchFamily="34" charset="0"/>
            </a:rPr>
            <a:t>SUSTAINABLE leadership</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latin typeface="Arial" panose="020B0604020202020204" pitchFamily="34" charset="0"/>
              <a:cs typeface="Arial" panose="020B0604020202020204" pitchFamily="34" charset="0"/>
            </a:rPr>
            <a:t>Ethics in Business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latin typeface="Arial" panose="020B0604020202020204" pitchFamily="34" charset="0"/>
              <a:cs typeface="Arial" panose="020B0604020202020204" pitchFamily="34" charset="0"/>
            </a:rPr>
            <a:t>Sustainability in business </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latin typeface="Arial" panose="020B0604020202020204" pitchFamily="34" charset="0"/>
              <a:cs typeface="Arial" panose="020B0604020202020204" pitchFamily="34" charset="0"/>
            </a:rPr>
            <a:t>Theoretical approaches to ETHICAL leadership</a:t>
          </a:r>
          <a:r>
            <a:rPr lang="en-US" dirty="0"/>
            <a:t>.</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B0956A-9C97-4407-8195-3F9D61346A9D}" type="doc">
      <dgm:prSet loTypeId="urn:microsoft.com/office/officeart/2005/8/layout/process5" loCatId="process" qsTypeId="urn:microsoft.com/office/officeart/2005/8/quickstyle/simple2" qsCatId="simple" csTypeId="urn:microsoft.com/office/officeart/2005/8/colors/accent2_2" csCatId="accent2" phldr="1"/>
      <dgm:spPr/>
      <dgm:t>
        <a:bodyPr/>
        <a:lstStyle/>
        <a:p>
          <a:endParaRPr lang="en-US"/>
        </a:p>
      </dgm:t>
    </dgm:pt>
    <dgm:pt modelId="{DC40472B-8B4B-4ED7-8249-15A47CF32177}">
      <dgm:prSet/>
      <dgm:spPr/>
      <dgm:t>
        <a:bodyPr/>
        <a:lstStyle/>
        <a:p>
          <a:r>
            <a:rPr lang="en-GB"/>
            <a:t>Accountability</a:t>
          </a:r>
          <a:endParaRPr lang="en-US"/>
        </a:p>
      </dgm:t>
    </dgm:pt>
    <dgm:pt modelId="{78C0EF22-B19E-4049-AC45-9CBFED4B9DDC}" type="parTrans" cxnId="{38E673B8-29B2-4233-B72E-2FA9EA34A80E}">
      <dgm:prSet/>
      <dgm:spPr/>
      <dgm:t>
        <a:bodyPr/>
        <a:lstStyle/>
        <a:p>
          <a:endParaRPr lang="en-US"/>
        </a:p>
      </dgm:t>
    </dgm:pt>
    <dgm:pt modelId="{080610B8-1ED3-4807-8B16-6C7342FC0FA3}" type="sibTrans" cxnId="{38E673B8-29B2-4233-B72E-2FA9EA34A80E}">
      <dgm:prSet/>
      <dgm:spPr/>
      <dgm:t>
        <a:bodyPr/>
        <a:lstStyle/>
        <a:p>
          <a:endParaRPr lang="en-US"/>
        </a:p>
      </dgm:t>
    </dgm:pt>
    <dgm:pt modelId="{2EB760A6-4D7B-4C8D-A001-EA1FFBE67526}">
      <dgm:prSet/>
      <dgm:spPr/>
      <dgm:t>
        <a:bodyPr/>
        <a:lstStyle/>
        <a:p>
          <a:r>
            <a:rPr lang="en-GB" b="0" i="0"/>
            <a:t>Fairness</a:t>
          </a:r>
          <a:endParaRPr lang="en-US"/>
        </a:p>
      </dgm:t>
    </dgm:pt>
    <dgm:pt modelId="{948944E3-A91B-4236-A716-F19DB6D3B70E}" type="parTrans" cxnId="{69224FE3-5366-4522-943C-5E41E6E480A3}">
      <dgm:prSet/>
      <dgm:spPr/>
      <dgm:t>
        <a:bodyPr/>
        <a:lstStyle/>
        <a:p>
          <a:endParaRPr lang="en-US"/>
        </a:p>
      </dgm:t>
    </dgm:pt>
    <dgm:pt modelId="{E4E1AF68-E84B-4C32-A120-D78284BF710A}" type="sibTrans" cxnId="{69224FE3-5366-4522-943C-5E41E6E480A3}">
      <dgm:prSet/>
      <dgm:spPr/>
      <dgm:t>
        <a:bodyPr/>
        <a:lstStyle/>
        <a:p>
          <a:endParaRPr lang="en-US"/>
        </a:p>
      </dgm:t>
    </dgm:pt>
    <dgm:pt modelId="{9629CFCE-D954-4D44-A2F0-ADCD081C90C2}">
      <dgm:prSet/>
      <dgm:spPr/>
      <dgm:t>
        <a:bodyPr/>
        <a:lstStyle/>
        <a:p>
          <a:r>
            <a:rPr lang="en-GB"/>
            <a:t>Compliance</a:t>
          </a:r>
          <a:endParaRPr lang="en-US"/>
        </a:p>
      </dgm:t>
    </dgm:pt>
    <dgm:pt modelId="{073CD75C-0743-469D-8D17-B584D8189E32}" type="parTrans" cxnId="{AE6AC86B-774B-47DB-8CC0-B39276EF3E7D}">
      <dgm:prSet/>
      <dgm:spPr/>
      <dgm:t>
        <a:bodyPr/>
        <a:lstStyle/>
        <a:p>
          <a:endParaRPr lang="en-US"/>
        </a:p>
      </dgm:t>
    </dgm:pt>
    <dgm:pt modelId="{77B6C4BF-9F79-4210-B00C-8C4E756176A1}" type="sibTrans" cxnId="{AE6AC86B-774B-47DB-8CC0-B39276EF3E7D}">
      <dgm:prSet/>
      <dgm:spPr/>
      <dgm:t>
        <a:bodyPr/>
        <a:lstStyle/>
        <a:p>
          <a:endParaRPr lang="en-US"/>
        </a:p>
      </dgm:t>
    </dgm:pt>
    <dgm:pt modelId="{EC0CB638-535B-4B05-9233-76290B6F5ED8}">
      <dgm:prSet/>
      <dgm:spPr/>
      <dgm:t>
        <a:bodyPr/>
        <a:lstStyle/>
        <a:p>
          <a:r>
            <a:rPr lang="en-GB" b="0" i="0"/>
            <a:t>Professional Relationships</a:t>
          </a:r>
          <a:endParaRPr lang="en-US"/>
        </a:p>
      </dgm:t>
    </dgm:pt>
    <dgm:pt modelId="{D005A1A6-C453-4762-A652-5CE9043425ED}" type="parTrans" cxnId="{0159BC3F-4CC6-405E-B812-7E38203C79D5}">
      <dgm:prSet/>
      <dgm:spPr/>
      <dgm:t>
        <a:bodyPr/>
        <a:lstStyle/>
        <a:p>
          <a:endParaRPr lang="en-US"/>
        </a:p>
      </dgm:t>
    </dgm:pt>
    <dgm:pt modelId="{31CE6299-9E5C-48CB-9DDF-65284138E3A5}" type="sibTrans" cxnId="{0159BC3F-4CC6-405E-B812-7E38203C79D5}">
      <dgm:prSet/>
      <dgm:spPr/>
      <dgm:t>
        <a:bodyPr/>
        <a:lstStyle/>
        <a:p>
          <a:endParaRPr lang="en-US"/>
        </a:p>
      </dgm:t>
    </dgm:pt>
    <dgm:pt modelId="{D8854071-8702-44E6-AD2B-AAC79FD0262B}">
      <dgm:prSet/>
      <dgm:spPr/>
      <dgm:t>
        <a:bodyPr/>
        <a:lstStyle/>
        <a:p>
          <a:r>
            <a:rPr lang="en-GB" dirty="0"/>
            <a:t>Environment</a:t>
          </a:r>
          <a:endParaRPr lang="en-US" dirty="0"/>
        </a:p>
      </dgm:t>
    </dgm:pt>
    <dgm:pt modelId="{E43A9034-5DBD-4961-96D2-96E7DAE94E95}" type="parTrans" cxnId="{12FB6846-7615-4B48-9D78-8016BE78647D}">
      <dgm:prSet/>
      <dgm:spPr/>
      <dgm:t>
        <a:bodyPr/>
        <a:lstStyle/>
        <a:p>
          <a:endParaRPr lang="en-US"/>
        </a:p>
      </dgm:t>
    </dgm:pt>
    <dgm:pt modelId="{3EEC24CC-C642-4FE9-85AC-129047BEDCDF}" type="sibTrans" cxnId="{12FB6846-7615-4B48-9D78-8016BE78647D}">
      <dgm:prSet/>
      <dgm:spPr/>
      <dgm:t>
        <a:bodyPr/>
        <a:lstStyle/>
        <a:p>
          <a:endParaRPr lang="en-US"/>
        </a:p>
      </dgm:t>
    </dgm:pt>
    <dgm:pt modelId="{09AE7B38-940D-4A06-9E81-97FAD1FA5DB3}">
      <dgm:prSet/>
      <dgm:spPr/>
      <dgm:t>
        <a:bodyPr/>
        <a:lstStyle/>
        <a:p>
          <a:r>
            <a:rPr lang="en-GB" b="0" i="0"/>
            <a:t>Social</a:t>
          </a:r>
          <a:endParaRPr lang="en-US"/>
        </a:p>
      </dgm:t>
    </dgm:pt>
    <dgm:pt modelId="{622B803C-DB99-4E46-B46F-F03F3DF56840}" type="parTrans" cxnId="{0DD6161F-5BAC-466B-B5C2-B8DC62927E53}">
      <dgm:prSet/>
      <dgm:spPr/>
      <dgm:t>
        <a:bodyPr/>
        <a:lstStyle/>
        <a:p>
          <a:endParaRPr lang="en-US"/>
        </a:p>
      </dgm:t>
    </dgm:pt>
    <dgm:pt modelId="{0209351E-C126-4EA5-850F-6F5A0AFDB13D}" type="sibTrans" cxnId="{0DD6161F-5BAC-466B-B5C2-B8DC62927E53}">
      <dgm:prSet/>
      <dgm:spPr/>
      <dgm:t>
        <a:bodyPr/>
        <a:lstStyle/>
        <a:p>
          <a:endParaRPr lang="en-US"/>
        </a:p>
      </dgm:t>
    </dgm:pt>
    <dgm:pt modelId="{3CCCC584-5F45-49FA-AD14-25513F88814F}">
      <dgm:prSet/>
      <dgm:spPr/>
      <dgm:t>
        <a:bodyPr/>
        <a:lstStyle/>
        <a:p>
          <a:r>
            <a:rPr lang="en-GB"/>
            <a:t>Health &amp; Safety</a:t>
          </a:r>
          <a:endParaRPr lang="en-US"/>
        </a:p>
      </dgm:t>
    </dgm:pt>
    <dgm:pt modelId="{F4CCBA70-A1FD-452A-9709-0477E3E50F00}" type="parTrans" cxnId="{88DE5D74-CEBD-4CB2-A760-7D16F9F315D5}">
      <dgm:prSet/>
      <dgm:spPr/>
      <dgm:t>
        <a:bodyPr/>
        <a:lstStyle/>
        <a:p>
          <a:endParaRPr lang="en-US"/>
        </a:p>
      </dgm:t>
    </dgm:pt>
    <dgm:pt modelId="{2603B641-8FFB-48AE-ABAE-58B47535A96E}" type="sibTrans" cxnId="{88DE5D74-CEBD-4CB2-A760-7D16F9F315D5}">
      <dgm:prSet/>
      <dgm:spPr/>
      <dgm:t>
        <a:bodyPr/>
        <a:lstStyle/>
        <a:p>
          <a:endParaRPr lang="en-US"/>
        </a:p>
      </dgm:t>
    </dgm:pt>
    <dgm:pt modelId="{1E2B09CF-B77D-482D-BD4A-236898A90589}">
      <dgm:prSet/>
      <dgm:spPr/>
      <dgm:t>
        <a:bodyPr/>
        <a:lstStyle/>
        <a:p>
          <a:r>
            <a:rPr lang="en-GB" b="0" i="0"/>
            <a:t>Equal Opportunities</a:t>
          </a:r>
          <a:endParaRPr lang="en-US"/>
        </a:p>
      </dgm:t>
    </dgm:pt>
    <dgm:pt modelId="{FAD781D7-C70E-4930-A651-19DCF2ED8C42}" type="parTrans" cxnId="{0EE60E4B-3F13-4C40-959F-E77041F1CFD3}">
      <dgm:prSet/>
      <dgm:spPr/>
      <dgm:t>
        <a:bodyPr/>
        <a:lstStyle/>
        <a:p>
          <a:endParaRPr lang="en-US"/>
        </a:p>
      </dgm:t>
    </dgm:pt>
    <dgm:pt modelId="{3331EDEF-7F08-4712-AA5D-9E43F6F6279E}" type="sibTrans" cxnId="{0EE60E4B-3F13-4C40-959F-E77041F1CFD3}">
      <dgm:prSet/>
      <dgm:spPr/>
      <dgm:t>
        <a:bodyPr/>
        <a:lstStyle/>
        <a:p>
          <a:endParaRPr lang="en-US"/>
        </a:p>
      </dgm:t>
    </dgm:pt>
    <dgm:pt modelId="{58F0CC3C-758F-4C99-A63A-CF330342F8B5}">
      <dgm:prSet/>
      <dgm:spPr/>
      <dgm:t>
        <a:bodyPr/>
        <a:lstStyle/>
        <a:p>
          <a:r>
            <a:rPr lang="en-GB"/>
            <a:t>Responsibility</a:t>
          </a:r>
          <a:endParaRPr lang="en-US"/>
        </a:p>
      </dgm:t>
    </dgm:pt>
    <dgm:pt modelId="{E0827BA9-C004-43DB-A47A-43E75EAE7C26}" type="parTrans" cxnId="{C09EC0A3-0F88-4FE5-B68C-C258AFB1F74E}">
      <dgm:prSet/>
      <dgm:spPr/>
      <dgm:t>
        <a:bodyPr/>
        <a:lstStyle/>
        <a:p>
          <a:endParaRPr lang="en-US"/>
        </a:p>
      </dgm:t>
    </dgm:pt>
    <dgm:pt modelId="{053376F1-D308-4B60-A9BD-6ADD09F4DDBA}" type="sibTrans" cxnId="{C09EC0A3-0F88-4FE5-B68C-C258AFB1F74E}">
      <dgm:prSet/>
      <dgm:spPr/>
      <dgm:t>
        <a:bodyPr/>
        <a:lstStyle/>
        <a:p>
          <a:endParaRPr lang="en-US"/>
        </a:p>
      </dgm:t>
    </dgm:pt>
    <dgm:pt modelId="{021C4C3B-A302-4A5A-A93B-DBF504B62680}">
      <dgm:prSet/>
      <dgm:spPr/>
      <dgm:t>
        <a:bodyPr/>
        <a:lstStyle/>
        <a:p>
          <a:r>
            <a:rPr lang="en-GB" b="0" i="0"/>
            <a:t>Sustainability</a:t>
          </a:r>
          <a:endParaRPr lang="en-US"/>
        </a:p>
      </dgm:t>
    </dgm:pt>
    <dgm:pt modelId="{3B4E9326-F126-4DEA-8498-EB21A612531D}" type="parTrans" cxnId="{267AC8B2-BB59-44A4-90BC-14F6A1159A59}">
      <dgm:prSet/>
      <dgm:spPr/>
      <dgm:t>
        <a:bodyPr/>
        <a:lstStyle/>
        <a:p>
          <a:endParaRPr lang="en-US"/>
        </a:p>
      </dgm:t>
    </dgm:pt>
    <dgm:pt modelId="{220BE33D-ED13-48DA-A7BE-D5D972692CA1}" type="sibTrans" cxnId="{267AC8B2-BB59-44A4-90BC-14F6A1159A59}">
      <dgm:prSet/>
      <dgm:spPr/>
      <dgm:t>
        <a:bodyPr/>
        <a:lstStyle/>
        <a:p>
          <a:endParaRPr lang="en-US"/>
        </a:p>
      </dgm:t>
    </dgm:pt>
    <dgm:pt modelId="{C2EF2111-5BD9-4E95-8690-4490BC939006}" type="pres">
      <dgm:prSet presAssocID="{33B0956A-9C97-4407-8195-3F9D61346A9D}" presName="diagram" presStyleCnt="0">
        <dgm:presLayoutVars>
          <dgm:dir/>
          <dgm:resizeHandles val="exact"/>
        </dgm:presLayoutVars>
      </dgm:prSet>
      <dgm:spPr/>
    </dgm:pt>
    <dgm:pt modelId="{312E9A4F-963C-447B-8D97-4193980AC751}" type="pres">
      <dgm:prSet presAssocID="{DC40472B-8B4B-4ED7-8249-15A47CF32177}" presName="node" presStyleLbl="node1" presStyleIdx="0" presStyleCnt="10">
        <dgm:presLayoutVars>
          <dgm:bulletEnabled val="1"/>
        </dgm:presLayoutVars>
      </dgm:prSet>
      <dgm:spPr/>
    </dgm:pt>
    <dgm:pt modelId="{91698053-8400-4B10-93DF-FA397776E7D0}" type="pres">
      <dgm:prSet presAssocID="{080610B8-1ED3-4807-8B16-6C7342FC0FA3}" presName="sibTrans" presStyleLbl="sibTrans2D1" presStyleIdx="0" presStyleCnt="9"/>
      <dgm:spPr/>
    </dgm:pt>
    <dgm:pt modelId="{AF9C9AC6-7A11-44C7-9026-ABBD93A739D3}" type="pres">
      <dgm:prSet presAssocID="{080610B8-1ED3-4807-8B16-6C7342FC0FA3}" presName="connectorText" presStyleLbl="sibTrans2D1" presStyleIdx="0" presStyleCnt="9"/>
      <dgm:spPr/>
    </dgm:pt>
    <dgm:pt modelId="{2CBF51A3-FCB9-43CE-8EAA-F43C40CD1CE8}" type="pres">
      <dgm:prSet presAssocID="{2EB760A6-4D7B-4C8D-A001-EA1FFBE67526}" presName="node" presStyleLbl="node1" presStyleIdx="1" presStyleCnt="10">
        <dgm:presLayoutVars>
          <dgm:bulletEnabled val="1"/>
        </dgm:presLayoutVars>
      </dgm:prSet>
      <dgm:spPr/>
    </dgm:pt>
    <dgm:pt modelId="{61912FF9-836C-4AC2-8B38-3E9C5567B2BB}" type="pres">
      <dgm:prSet presAssocID="{E4E1AF68-E84B-4C32-A120-D78284BF710A}" presName="sibTrans" presStyleLbl="sibTrans2D1" presStyleIdx="1" presStyleCnt="9"/>
      <dgm:spPr/>
    </dgm:pt>
    <dgm:pt modelId="{85709B99-3057-4833-BA5C-8C21CF1491AF}" type="pres">
      <dgm:prSet presAssocID="{E4E1AF68-E84B-4C32-A120-D78284BF710A}" presName="connectorText" presStyleLbl="sibTrans2D1" presStyleIdx="1" presStyleCnt="9"/>
      <dgm:spPr/>
    </dgm:pt>
    <dgm:pt modelId="{E3EDC6C8-5651-4F0F-BE59-CD61C8ED6236}" type="pres">
      <dgm:prSet presAssocID="{9629CFCE-D954-4D44-A2F0-ADCD081C90C2}" presName="node" presStyleLbl="node1" presStyleIdx="2" presStyleCnt="10">
        <dgm:presLayoutVars>
          <dgm:bulletEnabled val="1"/>
        </dgm:presLayoutVars>
      </dgm:prSet>
      <dgm:spPr/>
    </dgm:pt>
    <dgm:pt modelId="{E2573F2D-7BAB-4F3E-887D-0C7488429381}" type="pres">
      <dgm:prSet presAssocID="{77B6C4BF-9F79-4210-B00C-8C4E756176A1}" presName="sibTrans" presStyleLbl="sibTrans2D1" presStyleIdx="2" presStyleCnt="9"/>
      <dgm:spPr/>
    </dgm:pt>
    <dgm:pt modelId="{C381E6CB-6484-4EE2-A455-1761D90492D5}" type="pres">
      <dgm:prSet presAssocID="{77B6C4BF-9F79-4210-B00C-8C4E756176A1}" presName="connectorText" presStyleLbl="sibTrans2D1" presStyleIdx="2" presStyleCnt="9"/>
      <dgm:spPr/>
    </dgm:pt>
    <dgm:pt modelId="{04E488BB-5F89-4251-B0D2-2EA1090D9134}" type="pres">
      <dgm:prSet presAssocID="{EC0CB638-535B-4B05-9233-76290B6F5ED8}" presName="node" presStyleLbl="node1" presStyleIdx="3" presStyleCnt="10">
        <dgm:presLayoutVars>
          <dgm:bulletEnabled val="1"/>
        </dgm:presLayoutVars>
      </dgm:prSet>
      <dgm:spPr/>
    </dgm:pt>
    <dgm:pt modelId="{E0E6771B-AB01-4059-9E03-5A1363D18A7B}" type="pres">
      <dgm:prSet presAssocID="{31CE6299-9E5C-48CB-9DDF-65284138E3A5}" presName="sibTrans" presStyleLbl="sibTrans2D1" presStyleIdx="3" presStyleCnt="9"/>
      <dgm:spPr/>
    </dgm:pt>
    <dgm:pt modelId="{AD93D955-5913-4DBE-87FE-3451450E8651}" type="pres">
      <dgm:prSet presAssocID="{31CE6299-9E5C-48CB-9DDF-65284138E3A5}" presName="connectorText" presStyleLbl="sibTrans2D1" presStyleIdx="3" presStyleCnt="9"/>
      <dgm:spPr/>
    </dgm:pt>
    <dgm:pt modelId="{5515417E-B077-47D6-B0AC-6148DBD12E94}" type="pres">
      <dgm:prSet presAssocID="{D8854071-8702-44E6-AD2B-AAC79FD0262B}" presName="node" presStyleLbl="node1" presStyleIdx="4" presStyleCnt="10">
        <dgm:presLayoutVars>
          <dgm:bulletEnabled val="1"/>
        </dgm:presLayoutVars>
      </dgm:prSet>
      <dgm:spPr/>
    </dgm:pt>
    <dgm:pt modelId="{71A77B09-4004-4CCB-974B-8E4D64952A14}" type="pres">
      <dgm:prSet presAssocID="{3EEC24CC-C642-4FE9-85AC-129047BEDCDF}" presName="sibTrans" presStyleLbl="sibTrans2D1" presStyleIdx="4" presStyleCnt="9"/>
      <dgm:spPr/>
    </dgm:pt>
    <dgm:pt modelId="{DDC2F2CD-3468-4C36-A76E-8DA785A66897}" type="pres">
      <dgm:prSet presAssocID="{3EEC24CC-C642-4FE9-85AC-129047BEDCDF}" presName="connectorText" presStyleLbl="sibTrans2D1" presStyleIdx="4" presStyleCnt="9"/>
      <dgm:spPr/>
    </dgm:pt>
    <dgm:pt modelId="{61E94BCC-561E-48E2-9A4F-7489B295AB89}" type="pres">
      <dgm:prSet presAssocID="{09AE7B38-940D-4A06-9E81-97FAD1FA5DB3}" presName="node" presStyleLbl="node1" presStyleIdx="5" presStyleCnt="10">
        <dgm:presLayoutVars>
          <dgm:bulletEnabled val="1"/>
        </dgm:presLayoutVars>
      </dgm:prSet>
      <dgm:spPr/>
    </dgm:pt>
    <dgm:pt modelId="{AE7F15A7-1351-4454-975F-03CF93EFCFF9}" type="pres">
      <dgm:prSet presAssocID="{0209351E-C126-4EA5-850F-6F5A0AFDB13D}" presName="sibTrans" presStyleLbl="sibTrans2D1" presStyleIdx="5" presStyleCnt="9"/>
      <dgm:spPr/>
    </dgm:pt>
    <dgm:pt modelId="{80D20CA2-E478-4E32-BD45-F64A115AB717}" type="pres">
      <dgm:prSet presAssocID="{0209351E-C126-4EA5-850F-6F5A0AFDB13D}" presName="connectorText" presStyleLbl="sibTrans2D1" presStyleIdx="5" presStyleCnt="9"/>
      <dgm:spPr/>
    </dgm:pt>
    <dgm:pt modelId="{031E5BE5-945E-4D76-9A27-13C8E82ADD53}" type="pres">
      <dgm:prSet presAssocID="{3CCCC584-5F45-49FA-AD14-25513F88814F}" presName="node" presStyleLbl="node1" presStyleIdx="6" presStyleCnt="10">
        <dgm:presLayoutVars>
          <dgm:bulletEnabled val="1"/>
        </dgm:presLayoutVars>
      </dgm:prSet>
      <dgm:spPr/>
    </dgm:pt>
    <dgm:pt modelId="{4019C82B-B604-4C22-85DB-7930D9BEC972}" type="pres">
      <dgm:prSet presAssocID="{2603B641-8FFB-48AE-ABAE-58B47535A96E}" presName="sibTrans" presStyleLbl="sibTrans2D1" presStyleIdx="6" presStyleCnt="9"/>
      <dgm:spPr/>
    </dgm:pt>
    <dgm:pt modelId="{F75A3CA4-F66A-42DD-8D60-2D92396FDADF}" type="pres">
      <dgm:prSet presAssocID="{2603B641-8FFB-48AE-ABAE-58B47535A96E}" presName="connectorText" presStyleLbl="sibTrans2D1" presStyleIdx="6" presStyleCnt="9"/>
      <dgm:spPr/>
    </dgm:pt>
    <dgm:pt modelId="{93B8B024-8B0D-407F-8EA1-DAB448F0265A}" type="pres">
      <dgm:prSet presAssocID="{1E2B09CF-B77D-482D-BD4A-236898A90589}" presName="node" presStyleLbl="node1" presStyleIdx="7" presStyleCnt="10">
        <dgm:presLayoutVars>
          <dgm:bulletEnabled val="1"/>
        </dgm:presLayoutVars>
      </dgm:prSet>
      <dgm:spPr/>
    </dgm:pt>
    <dgm:pt modelId="{434D1FE8-E700-4187-A5BD-C33FD6D510E8}" type="pres">
      <dgm:prSet presAssocID="{3331EDEF-7F08-4712-AA5D-9E43F6F6279E}" presName="sibTrans" presStyleLbl="sibTrans2D1" presStyleIdx="7" presStyleCnt="9"/>
      <dgm:spPr/>
    </dgm:pt>
    <dgm:pt modelId="{D869FEA1-9CDF-4DBC-91E2-98C7187F3AA2}" type="pres">
      <dgm:prSet presAssocID="{3331EDEF-7F08-4712-AA5D-9E43F6F6279E}" presName="connectorText" presStyleLbl="sibTrans2D1" presStyleIdx="7" presStyleCnt="9"/>
      <dgm:spPr/>
    </dgm:pt>
    <dgm:pt modelId="{3AEF42AE-6A76-40B1-BEA3-A28813B20E3C}" type="pres">
      <dgm:prSet presAssocID="{58F0CC3C-758F-4C99-A63A-CF330342F8B5}" presName="node" presStyleLbl="node1" presStyleIdx="8" presStyleCnt="10">
        <dgm:presLayoutVars>
          <dgm:bulletEnabled val="1"/>
        </dgm:presLayoutVars>
      </dgm:prSet>
      <dgm:spPr/>
    </dgm:pt>
    <dgm:pt modelId="{1F5A7FCD-D0C5-4BC0-B2C2-B9AE4B6B3C21}" type="pres">
      <dgm:prSet presAssocID="{053376F1-D308-4B60-A9BD-6ADD09F4DDBA}" presName="sibTrans" presStyleLbl="sibTrans2D1" presStyleIdx="8" presStyleCnt="9"/>
      <dgm:spPr/>
    </dgm:pt>
    <dgm:pt modelId="{C9F36842-B2A2-4BA3-B0D8-3738BDF6FB80}" type="pres">
      <dgm:prSet presAssocID="{053376F1-D308-4B60-A9BD-6ADD09F4DDBA}" presName="connectorText" presStyleLbl="sibTrans2D1" presStyleIdx="8" presStyleCnt="9"/>
      <dgm:spPr/>
    </dgm:pt>
    <dgm:pt modelId="{13324E03-2113-403C-83D8-434ED8A035BD}" type="pres">
      <dgm:prSet presAssocID="{021C4C3B-A302-4A5A-A93B-DBF504B62680}" presName="node" presStyleLbl="node1" presStyleIdx="9" presStyleCnt="10">
        <dgm:presLayoutVars>
          <dgm:bulletEnabled val="1"/>
        </dgm:presLayoutVars>
      </dgm:prSet>
      <dgm:spPr/>
    </dgm:pt>
  </dgm:ptLst>
  <dgm:cxnLst>
    <dgm:cxn modelId="{6F16D90F-98B7-4E6C-90B2-7E1C1CCA8743}" type="presOf" srcId="{053376F1-D308-4B60-A9BD-6ADD09F4DDBA}" destId="{C9F36842-B2A2-4BA3-B0D8-3738BDF6FB80}" srcOrd="1" destOrd="0" presId="urn:microsoft.com/office/officeart/2005/8/layout/process5"/>
    <dgm:cxn modelId="{0DD6161F-5BAC-466B-B5C2-B8DC62927E53}" srcId="{33B0956A-9C97-4407-8195-3F9D61346A9D}" destId="{09AE7B38-940D-4A06-9E81-97FAD1FA5DB3}" srcOrd="5" destOrd="0" parTransId="{622B803C-DB99-4E46-B46F-F03F3DF56840}" sibTransId="{0209351E-C126-4EA5-850F-6F5A0AFDB13D}"/>
    <dgm:cxn modelId="{74EA2F21-60C1-43E8-B607-B3204A2319E6}" type="presOf" srcId="{E4E1AF68-E84B-4C32-A120-D78284BF710A}" destId="{85709B99-3057-4833-BA5C-8C21CF1491AF}" srcOrd="1" destOrd="0" presId="urn:microsoft.com/office/officeart/2005/8/layout/process5"/>
    <dgm:cxn modelId="{A01D5828-3ED9-46D5-8246-328EFD41F9AD}" type="presOf" srcId="{1E2B09CF-B77D-482D-BD4A-236898A90589}" destId="{93B8B024-8B0D-407F-8EA1-DAB448F0265A}" srcOrd="0" destOrd="0" presId="urn:microsoft.com/office/officeart/2005/8/layout/process5"/>
    <dgm:cxn modelId="{25DEA438-FCBE-4441-83B7-D3161A1A3B36}" type="presOf" srcId="{3331EDEF-7F08-4712-AA5D-9E43F6F6279E}" destId="{D869FEA1-9CDF-4DBC-91E2-98C7187F3AA2}" srcOrd="1" destOrd="0" presId="urn:microsoft.com/office/officeart/2005/8/layout/process5"/>
    <dgm:cxn modelId="{0159BC3F-4CC6-405E-B812-7E38203C79D5}" srcId="{33B0956A-9C97-4407-8195-3F9D61346A9D}" destId="{EC0CB638-535B-4B05-9233-76290B6F5ED8}" srcOrd="3" destOrd="0" parTransId="{D005A1A6-C453-4762-A652-5CE9043425ED}" sibTransId="{31CE6299-9E5C-48CB-9DDF-65284138E3A5}"/>
    <dgm:cxn modelId="{1DE2C65D-D999-4007-BB3F-D3A73490B01A}" type="presOf" srcId="{3EEC24CC-C642-4FE9-85AC-129047BEDCDF}" destId="{71A77B09-4004-4CCB-974B-8E4D64952A14}" srcOrd="0" destOrd="0" presId="urn:microsoft.com/office/officeart/2005/8/layout/process5"/>
    <dgm:cxn modelId="{63D2E942-1691-4F87-BEBD-1369A7C6D2F0}" type="presOf" srcId="{DC40472B-8B4B-4ED7-8249-15A47CF32177}" destId="{312E9A4F-963C-447B-8D97-4193980AC751}" srcOrd="0" destOrd="0" presId="urn:microsoft.com/office/officeart/2005/8/layout/process5"/>
    <dgm:cxn modelId="{E069BD64-5BD6-45F8-8708-D50455C24900}" type="presOf" srcId="{09AE7B38-940D-4A06-9E81-97FAD1FA5DB3}" destId="{61E94BCC-561E-48E2-9A4F-7489B295AB89}" srcOrd="0" destOrd="0" presId="urn:microsoft.com/office/officeart/2005/8/layout/process5"/>
    <dgm:cxn modelId="{12FB6846-7615-4B48-9D78-8016BE78647D}" srcId="{33B0956A-9C97-4407-8195-3F9D61346A9D}" destId="{D8854071-8702-44E6-AD2B-AAC79FD0262B}" srcOrd="4" destOrd="0" parTransId="{E43A9034-5DBD-4961-96D2-96E7DAE94E95}" sibTransId="{3EEC24CC-C642-4FE9-85AC-129047BEDCDF}"/>
    <dgm:cxn modelId="{0EE60E4B-3F13-4C40-959F-E77041F1CFD3}" srcId="{33B0956A-9C97-4407-8195-3F9D61346A9D}" destId="{1E2B09CF-B77D-482D-BD4A-236898A90589}" srcOrd="7" destOrd="0" parTransId="{FAD781D7-C70E-4930-A651-19DCF2ED8C42}" sibTransId="{3331EDEF-7F08-4712-AA5D-9E43F6F6279E}"/>
    <dgm:cxn modelId="{A5FDC06B-4601-414B-A1EE-4CAFA4618A50}" type="presOf" srcId="{2603B641-8FFB-48AE-ABAE-58B47535A96E}" destId="{4019C82B-B604-4C22-85DB-7930D9BEC972}" srcOrd="0" destOrd="0" presId="urn:microsoft.com/office/officeart/2005/8/layout/process5"/>
    <dgm:cxn modelId="{AE6AC86B-774B-47DB-8CC0-B39276EF3E7D}" srcId="{33B0956A-9C97-4407-8195-3F9D61346A9D}" destId="{9629CFCE-D954-4D44-A2F0-ADCD081C90C2}" srcOrd="2" destOrd="0" parTransId="{073CD75C-0743-469D-8D17-B584D8189E32}" sibTransId="{77B6C4BF-9F79-4210-B00C-8C4E756176A1}"/>
    <dgm:cxn modelId="{1654B46C-939D-414D-B26D-E3FD11501414}" type="presOf" srcId="{021C4C3B-A302-4A5A-A93B-DBF504B62680}" destId="{13324E03-2113-403C-83D8-434ED8A035BD}" srcOrd="0" destOrd="0" presId="urn:microsoft.com/office/officeart/2005/8/layout/process5"/>
    <dgm:cxn modelId="{8CA7F66C-1C02-409D-9522-B8D14B1BC7BE}" type="presOf" srcId="{053376F1-D308-4B60-A9BD-6ADD09F4DDBA}" destId="{1F5A7FCD-D0C5-4BC0-B2C2-B9AE4B6B3C21}" srcOrd="0" destOrd="0" presId="urn:microsoft.com/office/officeart/2005/8/layout/process5"/>
    <dgm:cxn modelId="{22346E70-9DAC-4C09-AB08-65B4CC1792DB}" type="presOf" srcId="{D8854071-8702-44E6-AD2B-AAC79FD0262B}" destId="{5515417E-B077-47D6-B0AC-6148DBD12E94}" srcOrd="0" destOrd="0" presId="urn:microsoft.com/office/officeart/2005/8/layout/process5"/>
    <dgm:cxn modelId="{1D5E1B51-A7E4-49CB-BFBB-DF0A8529E5E8}" type="presOf" srcId="{080610B8-1ED3-4807-8B16-6C7342FC0FA3}" destId="{91698053-8400-4B10-93DF-FA397776E7D0}" srcOrd="0" destOrd="0" presId="urn:microsoft.com/office/officeart/2005/8/layout/process5"/>
    <dgm:cxn modelId="{03010453-DE9E-4370-A48B-D1A3FA38443D}" type="presOf" srcId="{2EB760A6-4D7B-4C8D-A001-EA1FFBE67526}" destId="{2CBF51A3-FCB9-43CE-8EAA-F43C40CD1CE8}" srcOrd="0" destOrd="0" presId="urn:microsoft.com/office/officeart/2005/8/layout/process5"/>
    <dgm:cxn modelId="{88DE5D74-CEBD-4CB2-A760-7D16F9F315D5}" srcId="{33B0956A-9C97-4407-8195-3F9D61346A9D}" destId="{3CCCC584-5F45-49FA-AD14-25513F88814F}" srcOrd="6" destOrd="0" parTransId="{F4CCBA70-A1FD-452A-9709-0477E3E50F00}" sibTransId="{2603B641-8FFB-48AE-ABAE-58B47535A96E}"/>
    <dgm:cxn modelId="{EA705C76-A6A5-4637-81BC-6A190C3500CE}" type="presOf" srcId="{77B6C4BF-9F79-4210-B00C-8C4E756176A1}" destId="{C381E6CB-6484-4EE2-A455-1761D90492D5}" srcOrd="1" destOrd="0" presId="urn:microsoft.com/office/officeart/2005/8/layout/process5"/>
    <dgm:cxn modelId="{7937C177-7AEB-4CA6-B986-110D20468DFD}" type="presOf" srcId="{0209351E-C126-4EA5-850F-6F5A0AFDB13D}" destId="{80D20CA2-E478-4E32-BD45-F64A115AB717}" srcOrd="1" destOrd="0" presId="urn:microsoft.com/office/officeart/2005/8/layout/process5"/>
    <dgm:cxn modelId="{B48F3378-4C5C-46AA-8458-41C7E0792D73}" type="presOf" srcId="{31CE6299-9E5C-48CB-9DDF-65284138E3A5}" destId="{AD93D955-5913-4DBE-87FE-3451450E8651}" srcOrd="1" destOrd="0" presId="urn:microsoft.com/office/officeart/2005/8/layout/process5"/>
    <dgm:cxn modelId="{B3E10595-27C7-4E81-9D6E-1C26DDE29C70}" type="presOf" srcId="{2603B641-8FFB-48AE-ABAE-58B47535A96E}" destId="{F75A3CA4-F66A-42DD-8D60-2D92396FDADF}" srcOrd="1" destOrd="0" presId="urn:microsoft.com/office/officeart/2005/8/layout/process5"/>
    <dgm:cxn modelId="{F726C19A-23E6-465B-A487-BEE35A4F10BC}" type="presOf" srcId="{3CCCC584-5F45-49FA-AD14-25513F88814F}" destId="{031E5BE5-945E-4D76-9A27-13C8E82ADD53}" srcOrd="0" destOrd="0" presId="urn:microsoft.com/office/officeart/2005/8/layout/process5"/>
    <dgm:cxn modelId="{C09EC0A3-0F88-4FE5-B68C-C258AFB1F74E}" srcId="{33B0956A-9C97-4407-8195-3F9D61346A9D}" destId="{58F0CC3C-758F-4C99-A63A-CF330342F8B5}" srcOrd="8" destOrd="0" parTransId="{E0827BA9-C004-43DB-A47A-43E75EAE7C26}" sibTransId="{053376F1-D308-4B60-A9BD-6ADD09F4DDBA}"/>
    <dgm:cxn modelId="{0E4BBBAC-DBDA-4169-89F9-6DFBD6AB0521}" type="presOf" srcId="{58F0CC3C-758F-4C99-A63A-CF330342F8B5}" destId="{3AEF42AE-6A76-40B1-BEA3-A28813B20E3C}" srcOrd="0" destOrd="0" presId="urn:microsoft.com/office/officeart/2005/8/layout/process5"/>
    <dgm:cxn modelId="{267AC8B2-BB59-44A4-90BC-14F6A1159A59}" srcId="{33B0956A-9C97-4407-8195-3F9D61346A9D}" destId="{021C4C3B-A302-4A5A-A93B-DBF504B62680}" srcOrd="9" destOrd="0" parTransId="{3B4E9326-F126-4DEA-8498-EB21A612531D}" sibTransId="{220BE33D-ED13-48DA-A7BE-D5D972692CA1}"/>
    <dgm:cxn modelId="{90AF2CB6-A677-46A4-B0D6-21ED474F3377}" type="presOf" srcId="{31CE6299-9E5C-48CB-9DDF-65284138E3A5}" destId="{E0E6771B-AB01-4059-9E03-5A1363D18A7B}" srcOrd="0" destOrd="0" presId="urn:microsoft.com/office/officeart/2005/8/layout/process5"/>
    <dgm:cxn modelId="{BEEF6CB6-2F0A-4602-ABCF-DB8BAE3760C0}" type="presOf" srcId="{9629CFCE-D954-4D44-A2F0-ADCD081C90C2}" destId="{E3EDC6C8-5651-4F0F-BE59-CD61C8ED6236}" srcOrd="0" destOrd="0" presId="urn:microsoft.com/office/officeart/2005/8/layout/process5"/>
    <dgm:cxn modelId="{38E673B8-29B2-4233-B72E-2FA9EA34A80E}" srcId="{33B0956A-9C97-4407-8195-3F9D61346A9D}" destId="{DC40472B-8B4B-4ED7-8249-15A47CF32177}" srcOrd="0" destOrd="0" parTransId="{78C0EF22-B19E-4049-AC45-9CBFED4B9DDC}" sibTransId="{080610B8-1ED3-4807-8B16-6C7342FC0FA3}"/>
    <dgm:cxn modelId="{FDDCE1BC-17DE-4F2C-901D-F888F6FA1B68}" type="presOf" srcId="{080610B8-1ED3-4807-8B16-6C7342FC0FA3}" destId="{AF9C9AC6-7A11-44C7-9026-ABBD93A739D3}" srcOrd="1" destOrd="0" presId="urn:microsoft.com/office/officeart/2005/8/layout/process5"/>
    <dgm:cxn modelId="{70A2B5CE-A04E-4752-98FC-800C07C36960}" type="presOf" srcId="{0209351E-C126-4EA5-850F-6F5A0AFDB13D}" destId="{AE7F15A7-1351-4454-975F-03CF93EFCFF9}" srcOrd="0" destOrd="0" presId="urn:microsoft.com/office/officeart/2005/8/layout/process5"/>
    <dgm:cxn modelId="{06B97AD8-2B58-402C-AFC1-A64A99A2468E}" type="presOf" srcId="{3EEC24CC-C642-4FE9-85AC-129047BEDCDF}" destId="{DDC2F2CD-3468-4C36-A76E-8DA785A66897}" srcOrd="1" destOrd="0" presId="urn:microsoft.com/office/officeart/2005/8/layout/process5"/>
    <dgm:cxn modelId="{69224FE3-5366-4522-943C-5E41E6E480A3}" srcId="{33B0956A-9C97-4407-8195-3F9D61346A9D}" destId="{2EB760A6-4D7B-4C8D-A001-EA1FFBE67526}" srcOrd="1" destOrd="0" parTransId="{948944E3-A91B-4236-A716-F19DB6D3B70E}" sibTransId="{E4E1AF68-E84B-4C32-A120-D78284BF710A}"/>
    <dgm:cxn modelId="{0AF1EFE3-68D5-476C-8CD5-D7120E01ECC6}" type="presOf" srcId="{33B0956A-9C97-4407-8195-3F9D61346A9D}" destId="{C2EF2111-5BD9-4E95-8690-4490BC939006}" srcOrd="0" destOrd="0" presId="urn:microsoft.com/office/officeart/2005/8/layout/process5"/>
    <dgm:cxn modelId="{531733E4-AD7E-4876-9648-E5C04841A9E2}" type="presOf" srcId="{77B6C4BF-9F79-4210-B00C-8C4E756176A1}" destId="{E2573F2D-7BAB-4F3E-887D-0C7488429381}" srcOrd="0" destOrd="0" presId="urn:microsoft.com/office/officeart/2005/8/layout/process5"/>
    <dgm:cxn modelId="{04FC19F1-D52D-4464-8FC6-8E8FE805CCFF}" type="presOf" srcId="{EC0CB638-535B-4B05-9233-76290B6F5ED8}" destId="{04E488BB-5F89-4251-B0D2-2EA1090D9134}" srcOrd="0" destOrd="0" presId="urn:microsoft.com/office/officeart/2005/8/layout/process5"/>
    <dgm:cxn modelId="{4D1197F5-D688-4626-BC39-3AFB7FFF2F24}" type="presOf" srcId="{3331EDEF-7F08-4712-AA5D-9E43F6F6279E}" destId="{434D1FE8-E700-4187-A5BD-C33FD6D510E8}" srcOrd="0" destOrd="0" presId="urn:microsoft.com/office/officeart/2005/8/layout/process5"/>
    <dgm:cxn modelId="{5358F6FD-0ED9-4253-AA17-C37EE7942DB0}" type="presOf" srcId="{E4E1AF68-E84B-4C32-A120-D78284BF710A}" destId="{61912FF9-836C-4AC2-8B38-3E9C5567B2BB}" srcOrd="0" destOrd="0" presId="urn:microsoft.com/office/officeart/2005/8/layout/process5"/>
    <dgm:cxn modelId="{8FC097FE-5452-472E-8D9D-DF84B54E1F16}" type="presParOf" srcId="{C2EF2111-5BD9-4E95-8690-4490BC939006}" destId="{312E9A4F-963C-447B-8D97-4193980AC751}" srcOrd="0" destOrd="0" presId="urn:microsoft.com/office/officeart/2005/8/layout/process5"/>
    <dgm:cxn modelId="{1B3D1001-D39E-4179-B50C-31ED1BE5C59E}" type="presParOf" srcId="{C2EF2111-5BD9-4E95-8690-4490BC939006}" destId="{91698053-8400-4B10-93DF-FA397776E7D0}" srcOrd="1" destOrd="0" presId="urn:microsoft.com/office/officeart/2005/8/layout/process5"/>
    <dgm:cxn modelId="{561588A2-BCA7-49F5-86E9-2229CD5FDB3F}" type="presParOf" srcId="{91698053-8400-4B10-93DF-FA397776E7D0}" destId="{AF9C9AC6-7A11-44C7-9026-ABBD93A739D3}" srcOrd="0" destOrd="0" presId="urn:microsoft.com/office/officeart/2005/8/layout/process5"/>
    <dgm:cxn modelId="{C24A34EF-451A-4444-9E1B-4D3C9087D513}" type="presParOf" srcId="{C2EF2111-5BD9-4E95-8690-4490BC939006}" destId="{2CBF51A3-FCB9-43CE-8EAA-F43C40CD1CE8}" srcOrd="2" destOrd="0" presId="urn:microsoft.com/office/officeart/2005/8/layout/process5"/>
    <dgm:cxn modelId="{7DDBFEC7-FF20-4A71-B705-EA4D3E1C8DAC}" type="presParOf" srcId="{C2EF2111-5BD9-4E95-8690-4490BC939006}" destId="{61912FF9-836C-4AC2-8B38-3E9C5567B2BB}" srcOrd="3" destOrd="0" presId="urn:microsoft.com/office/officeart/2005/8/layout/process5"/>
    <dgm:cxn modelId="{8794852C-7A17-4C6A-96D1-FC9E24754C8F}" type="presParOf" srcId="{61912FF9-836C-4AC2-8B38-3E9C5567B2BB}" destId="{85709B99-3057-4833-BA5C-8C21CF1491AF}" srcOrd="0" destOrd="0" presId="urn:microsoft.com/office/officeart/2005/8/layout/process5"/>
    <dgm:cxn modelId="{6D97A15D-3433-4124-ADBF-61D2410266D4}" type="presParOf" srcId="{C2EF2111-5BD9-4E95-8690-4490BC939006}" destId="{E3EDC6C8-5651-4F0F-BE59-CD61C8ED6236}" srcOrd="4" destOrd="0" presId="urn:microsoft.com/office/officeart/2005/8/layout/process5"/>
    <dgm:cxn modelId="{7DAF22F7-4543-489A-9D36-9014142F4B9B}" type="presParOf" srcId="{C2EF2111-5BD9-4E95-8690-4490BC939006}" destId="{E2573F2D-7BAB-4F3E-887D-0C7488429381}" srcOrd="5" destOrd="0" presId="urn:microsoft.com/office/officeart/2005/8/layout/process5"/>
    <dgm:cxn modelId="{4C9C98F9-7837-4B46-8E6B-A0434D9ADD0A}" type="presParOf" srcId="{E2573F2D-7BAB-4F3E-887D-0C7488429381}" destId="{C381E6CB-6484-4EE2-A455-1761D90492D5}" srcOrd="0" destOrd="0" presId="urn:microsoft.com/office/officeart/2005/8/layout/process5"/>
    <dgm:cxn modelId="{F2637BF4-61C1-47B5-845F-C00D6BE5B7C3}" type="presParOf" srcId="{C2EF2111-5BD9-4E95-8690-4490BC939006}" destId="{04E488BB-5F89-4251-B0D2-2EA1090D9134}" srcOrd="6" destOrd="0" presId="urn:microsoft.com/office/officeart/2005/8/layout/process5"/>
    <dgm:cxn modelId="{FC58FBB6-CC0B-4202-8722-EEF616EA6CDE}" type="presParOf" srcId="{C2EF2111-5BD9-4E95-8690-4490BC939006}" destId="{E0E6771B-AB01-4059-9E03-5A1363D18A7B}" srcOrd="7" destOrd="0" presId="urn:microsoft.com/office/officeart/2005/8/layout/process5"/>
    <dgm:cxn modelId="{3C7C165B-5966-4537-A8FB-9BFC56FDDAD5}" type="presParOf" srcId="{E0E6771B-AB01-4059-9E03-5A1363D18A7B}" destId="{AD93D955-5913-4DBE-87FE-3451450E8651}" srcOrd="0" destOrd="0" presId="urn:microsoft.com/office/officeart/2005/8/layout/process5"/>
    <dgm:cxn modelId="{CE4DA9BE-48F4-4C9F-B9D7-0A4201CB2334}" type="presParOf" srcId="{C2EF2111-5BD9-4E95-8690-4490BC939006}" destId="{5515417E-B077-47D6-B0AC-6148DBD12E94}" srcOrd="8" destOrd="0" presId="urn:microsoft.com/office/officeart/2005/8/layout/process5"/>
    <dgm:cxn modelId="{8F869246-3F5B-466A-A23C-5880C2A86CEB}" type="presParOf" srcId="{C2EF2111-5BD9-4E95-8690-4490BC939006}" destId="{71A77B09-4004-4CCB-974B-8E4D64952A14}" srcOrd="9" destOrd="0" presId="urn:microsoft.com/office/officeart/2005/8/layout/process5"/>
    <dgm:cxn modelId="{F3BBFB15-82E9-4B38-940A-A459CC600107}" type="presParOf" srcId="{71A77B09-4004-4CCB-974B-8E4D64952A14}" destId="{DDC2F2CD-3468-4C36-A76E-8DA785A66897}" srcOrd="0" destOrd="0" presId="urn:microsoft.com/office/officeart/2005/8/layout/process5"/>
    <dgm:cxn modelId="{2465D143-E388-464B-AC8A-DB2F91B574B7}" type="presParOf" srcId="{C2EF2111-5BD9-4E95-8690-4490BC939006}" destId="{61E94BCC-561E-48E2-9A4F-7489B295AB89}" srcOrd="10" destOrd="0" presId="urn:microsoft.com/office/officeart/2005/8/layout/process5"/>
    <dgm:cxn modelId="{B5CBA9F8-5FCB-4C08-AD6E-DFA65DD19CE7}" type="presParOf" srcId="{C2EF2111-5BD9-4E95-8690-4490BC939006}" destId="{AE7F15A7-1351-4454-975F-03CF93EFCFF9}" srcOrd="11" destOrd="0" presId="urn:microsoft.com/office/officeart/2005/8/layout/process5"/>
    <dgm:cxn modelId="{DE988352-284A-4065-98D1-A44C74260386}" type="presParOf" srcId="{AE7F15A7-1351-4454-975F-03CF93EFCFF9}" destId="{80D20CA2-E478-4E32-BD45-F64A115AB717}" srcOrd="0" destOrd="0" presId="urn:microsoft.com/office/officeart/2005/8/layout/process5"/>
    <dgm:cxn modelId="{07365DC6-787B-4D3D-BFEA-4111CDB112A1}" type="presParOf" srcId="{C2EF2111-5BD9-4E95-8690-4490BC939006}" destId="{031E5BE5-945E-4D76-9A27-13C8E82ADD53}" srcOrd="12" destOrd="0" presId="urn:microsoft.com/office/officeart/2005/8/layout/process5"/>
    <dgm:cxn modelId="{F8D2A203-AC96-41DF-AFA7-48BA3316BF8C}" type="presParOf" srcId="{C2EF2111-5BD9-4E95-8690-4490BC939006}" destId="{4019C82B-B604-4C22-85DB-7930D9BEC972}" srcOrd="13" destOrd="0" presId="urn:microsoft.com/office/officeart/2005/8/layout/process5"/>
    <dgm:cxn modelId="{17103D32-5C2D-44EB-AFB8-49CEC453793B}" type="presParOf" srcId="{4019C82B-B604-4C22-85DB-7930D9BEC972}" destId="{F75A3CA4-F66A-42DD-8D60-2D92396FDADF}" srcOrd="0" destOrd="0" presId="urn:microsoft.com/office/officeart/2005/8/layout/process5"/>
    <dgm:cxn modelId="{50AB8C4C-5576-4C5F-9169-EAB45C3AC802}" type="presParOf" srcId="{C2EF2111-5BD9-4E95-8690-4490BC939006}" destId="{93B8B024-8B0D-407F-8EA1-DAB448F0265A}" srcOrd="14" destOrd="0" presId="urn:microsoft.com/office/officeart/2005/8/layout/process5"/>
    <dgm:cxn modelId="{08875151-9385-482A-B2F5-DB2945EF0455}" type="presParOf" srcId="{C2EF2111-5BD9-4E95-8690-4490BC939006}" destId="{434D1FE8-E700-4187-A5BD-C33FD6D510E8}" srcOrd="15" destOrd="0" presId="urn:microsoft.com/office/officeart/2005/8/layout/process5"/>
    <dgm:cxn modelId="{9ECD0E4A-A845-43E7-AE84-0EC8DC72A33E}" type="presParOf" srcId="{434D1FE8-E700-4187-A5BD-C33FD6D510E8}" destId="{D869FEA1-9CDF-4DBC-91E2-98C7187F3AA2}" srcOrd="0" destOrd="0" presId="urn:microsoft.com/office/officeart/2005/8/layout/process5"/>
    <dgm:cxn modelId="{ABD50DC3-D231-4B52-9BFA-975BC474B06D}" type="presParOf" srcId="{C2EF2111-5BD9-4E95-8690-4490BC939006}" destId="{3AEF42AE-6A76-40B1-BEA3-A28813B20E3C}" srcOrd="16" destOrd="0" presId="urn:microsoft.com/office/officeart/2005/8/layout/process5"/>
    <dgm:cxn modelId="{D8771539-1115-4740-9B53-A29F63C1FC4D}" type="presParOf" srcId="{C2EF2111-5BD9-4E95-8690-4490BC939006}" destId="{1F5A7FCD-D0C5-4BC0-B2C2-B9AE4B6B3C21}" srcOrd="17" destOrd="0" presId="urn:microsoft.com/office/officeart/2005/8/layout/process5"/>
    <dgm:cxn modelId="{5DD7771F-C7CF-4ADC-A44E-061A3969B8C7}" type="presParOf" srcId="{1F5A7FCD-D0C5-4BC0-B2C2-B9AE4B6B3C21}" destId="{C9F36842-B2A2-4BA3-B0D8-3738BDF6FB80}" srcOrd="0" destOrd="0" presId="urn:microsoft.com/office/officeart/2005/8/layout/process5"/>
    <dgm:cxn modelId="{185981AC-FE8F-4B49-9706-C9445A61304B}" type="presParOf" srcId="{C2EF2111-5BD9-4E95-8690-4490BC939006}" destId="{13324E03-2113-403C-83D8-434ED8A035BD}" srcOrd="1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latin typeface="Arial" panose="020B0604020202020204" pitchFamily="34" charset="0"/>
              <a:cs typeface="Arial" panose="020B0604020202020204" pitchFamily="34" charset="0"/>
            </a:rPr>
            <a:t>Contemporary approaches to leadership and management</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latin typeface="Arial" panose="020B0604020202020204" pitchFamily="34" charset="0"/>
              <a:cs typeface="Arial" panose="020B0604020202020204" pitchFamily="34" charset="0"/>
            </a:rPr>
            <a:t>Issues in management and leadership</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latin typeface="Arial" panose="020B0604020202020204" pitchFamily="34" charset="0"/>
              <a:cs typeface="Arial" panose="020B0604020202020204" pitchFamily="34" charset="0"/>
            </a:rPr>
            <a:t>SUSTAINABLE leadership</a:t>
          </a:r>
        </a:p>
      </dsp:txBody>
      <dsp:txXfrm>
        <a:off x="7041543" y="2725540"/>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latin typeface="Arial" panose="020B0604020202020204" pitchFamily="34" charset="0"/>
              <a:cs typeface="Arial" panose="020B0604020202020204" pitchFamily="34" charset="0"/>
            </a:rPr>
            <a:t>Ethics in Business </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latin typeface="Arial" panose="020B0604020202020204" pitchFamily="34" charset="0"/>
              <a:cs typeface="Arial" panose="020B0604020202020204" pitchFamily="34" charset="0"/>
            </a:rPr>
            <a:t>Sustainability in business </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latin typeface="Arial" panose="020B0604020202020204" pitchFamily="34" charset="0"/>
              <a:cs typeface="Arial" panose="020B0604020202020204" pitchFamily="34" charset="0"/>
            </a:rPr>
            <a:t>Theoretical approaches to ETHICAL leadership</a:t>
          </a:r>
          <a:r>
            <a:rPr lang="en-US" sz="1600" kern="1200" dirty="0"/>
            <a:t>.</a:t>
          </a:r>
        </a:p>
      </dsp:txBody>
      <dsp:txXfrm>
        <a:off x="7041543" y="2725540"/>
        <a:ext cx="2981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2E9A4F-963C-447B-8D97-4193980AC751}">
      <dsp:nvSpPr>
        <dsp:cNvPr id="0" name=""/>
        <dsp:cNvSpPr/>
      </dsp:nvSpPr>
      <dsp:spPr>
        <a:xfrm>
          <a:off x="5367" y="384850"/>
          <a:ext cx="1664045" cy="998427"/>
        </a:xfrm>
        <a:prstGeom prst="roundRect">
          <a:avLst>
            <a:gd name="adj" fmla="val 10000"/>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Accountability</a:t>
          </a:r>
          <a:endParaRPr lang="en-US" sz="1800" kern="1200"/>
        </a:p>
      </dsp:txBody>
      <dsp:txXfrm>
        <a:off x="34610" y="414093"/>
        <a:ext cx="1605559" cy="939941"/>
      </dsp:txXfrm>
    </dsp:sp>
    <dsp:sp modelId="{91698053-8400-4B10-93DF-FA397776E7D0}">
      <dsp:nvSpPr>
        <dsp:cNvPr id="0" name=""/>
        <dsp:cNvSpPr/>
      </dsp:nvSpPr>
      <dsp:spPr>
        <a:xfrm>
          <a:off x="1815849" y="677723"/>
          <a:ext cx="352777" cy="412683"/>
        </a:xfrm>
        <a:prstGeom prst="rightArrow">
          <a:avLst>
            <a:gd name="adj1" fmla="val 60000"/>
            <a:gd name="adj2" fmla="val 50000"/>
          </a:avLst>
        </a:prstGeom>
        <a:solidFill>
          <a:schemeClr val="accent2">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1815849" y="760260"/>
        <a:ext cx="246944" cy="247609"/>
      </dsp:txXfrm>
    </dsp:sp>
    <dsp:sp modelId="{2CBF51A3-FCB9-43CE-8EAA-F43C40CD1CE8}">
      <dsp:nvSpPr>
        <dsp:cNvPr id="0" name=""/>
        <dsp:cNvSpPr/>
      </dsp:nvSpPr>
      <dsp:spPr>
        <a:xfrm>
          <a:off x="2335031" y="384850"/>
          <a:ext cx="1664045" cy="998427"/>
        </a:xfrm>
        <a:prstGeom prst="roundRect">
          <a:avLst>
            <a:gd name="adj" fmla="val 10000"/>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Fairness</a:t>
          </a:r>
          <a:endParaRPr lang="en-US" sz="1800" kern="1200"/>
        </a:p>
      </dsp:txBody>
      <dsp:txXfrm>
        <a:off x="2364274" y="414093"/>
        <a:ext cx="1605559" cy="939941"/>
      </dsp:txXfrm>
    </dsp:sp>
    <dsp:sp modelId="{61912FF9-836C-4AC2-8B38-3E9C5567B2BB}">
      <dsp:nvSpPr>
        <dsp:cNvPr id="0" name=""/>
        <dsp:cNvSpPr/>
      </dsp:nvSpPr>
      <dsp:spPr>
        <a:xfrm>
          <a:off x="4145513" y="677723"/>
          <a:ext cx="352777" cy="412683"/>
        </a:xfrm>
        <a:prstGeom prst="rightArrow">
          <a:avLst>
            <a:gd name="adj1" fmla="val 60000"/>
            <a:gd name="adj2" fmla="val 50000"/>
          </a:avLst>
        </a:prstGeom>
        <a:solidFill>
          <a:schemeClr val="accent2">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4145513" y="760260"/>
        <a:ext cx="246944" cy="247609"/>
      </dsp:txXfrm>
    </dsp:sp>
    <dsp:sp modelId="{E3EDC6C8-5651-4F0F-BE59-CD61C8ED6236}">
      <dsp:nvSpPr>
        <dsp:cNvPr id="0" name=""/>
        <dsp:cNvSpPr/>
      </dsp:nvSpPr>
      <dsp:spPr>
        <a:xfrm>
          <a:off x="4664695" y="384850"/>
          <a:ext cx="1664045" cy="998427"/>
        </a:xfrm>
        <a:prstGeom prst="roundRect">
          <a:avLst>
            <a:gd name="adj" fmla="val 10000"/>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Compliance</a:t>
          </a:r>
          <a:endParaRPr lang="en-US" sz="1800" kern="1200"/>
        </a:p>
      </dsp:txBody>
      <dsp:txXfrm>
        <a:off x="4693938" y="414093"/>
        <a:ext cx="1605559" cy="939941"/>
      </dsp:txXfrm>
    </dsp:sp>
    <dsp:sp modelId="{E2573F2D-7BAB-4F3E-887D-0C7488429381}">
      <dsp:nvSpPr>
        <dsp:cNvPr id="0" name=""/>
        <dsp:cNvSpPr/>
      </dsp:nvSpPr>
      <dsp:spPr>
        <a:xfrm>
          <a:off x="6475177" y="677723"/>
          <a:ext cx="352777" cy="412683"/>
        </a:xfrm>
        <a:prstGeom prst="rightArrow">
          <a:avLst>
            <a:gd name="adj1" fmla="val 60000"/>
            <a:gd name="adj2" fmla="val 50000"/>
          </a:avLst>
        </a:prstGeom>
        <a:solidFill>
          <a:schemeClr val="accent2">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6475177" y="760260"/>
        <a:ext cx="246944" cy="247609"/>
      </dsp:txXfrm>
    </dsp:sp>
    <dsp:sp modelId="{04E488BB-5F89-4251-B0D2-2EA1090D9134}">
      <dsp:nvSpPr>
        <dsp:cNvPr id="0" name=""/>
        <dsp:cNvSpPr/>
      </dsp:nvSpPr>
      <dsp:spPr>
        <a:xfrm>
          <a:off x="6994359" y="384850"/>
          <a:ext cx="1664045" cy="998427"/>
        </a:xfrm>
        <a:prstGeom prst="roundRect">
          <a:avLst>
            <a:gd name="adj" fmla="val 10000"/>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Professional Relationships</a:t>
          </a:r>
          <a:endParaRPr lang="en-US" sz="1800" kern="1200"/>
        </a:p>
      </dsp:txBody>
      <dsp:txXfrm>
        <a:off x="7023602" y="414093"/>
        <a:ext cx="1605559" cy="939941"/>
      </dsp:txXfrm>
    </dsp:sp>
    <dsp:sp modelId="{E0E6771B-AB01-4059-9E03-5A1363D18A7B}">
      <dsp:nvSpPr>
        <dsp:cNvPr id="0" name=""/>
        <dsp:cNvSpPr/>
      </dsp:nvSpPr>
      <dsp:spPr>
        <a:xfrm>
          <a:off x="8804841" y="677723"/>
          <a:ext cx="352777" cy="412683"/>
        </a:xfrm>
        <a:prstGeom prst="rightArrow">
          <a:avLst>
            <a:gd name="adj1" fmla="val 60000"/>
            <a:gd name="adj2" fmla="val 50000"/>
          </a:avLst>
        </a:prstGeom>
        <a:solidFill>
          <a:schemeClr val="accent2">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8804841" y="760260"/>
        <a:ext cx="246944" cy="247609"/>
      </dsp:txXfrm>
    </dsp:sp>
    <dsp:sp modelId="{5515417E-B077-47D6-B0AC-6148DBD12E94}">
      <dsp:nvSpPr>
        <dsp:cNvPr id="0" name=""/>
        <dsp:cNvSpPr/>
      </dsp:nvSpPr>
      <dsp:spPr>
        <a:xfrm>
          <a:off x="9324023" y="384850"/>
          <a:ext cx="1664045" cy="998427"/>
        </a:xfrm>
        <a:prstGeom prst="roundRect">
          <a:avLst>
            <a:gd name="adj" fmla="val 10000"/>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Environment</a:t>
          </a:r>
          <a:endParaRPr lang="en-US" sz="1800" kern="1200" dirty="0"/>
        </a:p>
      </dsp:txBody>
      <dsp:txXfrm>
        <a:off x="9353266" y="414093"/>
        <a:ext cx="1605559" cy="939941"/>
      </dsp:txXfrm>
    </dsp:sp>
    <dsp:sp modelId="{71A77B09-4004-4CCB-974B-8E4D64952A14}">
      <dsp:nvSpPr>
        <dsp:cNvPr id="0" name=""/>
        <dsp:cNvSpPr/>
      </dsp:nvSpPr>
      <dsp:spPr>
        <a:xfrm rot="5400000">
          <a:off x="9979657" y="1499761"/>
          <a:ext cx="352777" cy="412683"/>
        </a:xfrm>
        <a:prstGeom prst="rightArrow">
          <a:avLst>
            <a:gd name="adj1" fmla="val 60000"/>
            <a:gd name="adj2" fmla="val 50000"/>
          </a:avLst>
        </a:prstGeom>
        <a:solidFill>
          <a:schemeClr val="accent2">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10032242" y="1529714"/>
        <a:ext cx="247609" cy="246944"/>
      </dsp:txXfrm>
    </dsp:sp>
    <dsp:sp modelId="{61E94BCC-561E-48E2-9A4F-7489B295AB89}">
      <dsp:nvSpPr>
        <dsp:cNvPr id="0" name=""/>
        <dsp:cNvSpPr/>
      </dsp:nvSpPr>
      <dsp:spPr>
        <a:xfrm>
          <a:off x="9324023" y="2048896"/>
          <a:ext cx="1664045" cy="998427"/>
        </a:xfrm>
        <a:prstGeom prst="roundRect">
          <a:avLst>
            <a:gd name="adj" fmla="val 10000"/>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Social</a:t>
          </a:r>
          <a:endParaRPr lang="en-US" sz="1800" kern="1200"/>
        </a:p>
      </dsp:txBody>
      <dsp:txXfrm>
        <a:off x="9353266" y="2078139"/>
        <a:ext cx="1605559" cy="939941"/>
      </dsp:txXfrm>
    </dsp:sp>
    <dsp:sp modelId="{AE7F15A7-1351-4454-975F-03CF93EFCFF9}">
      <dsp:nvSpPr>
        <dsp:cNvPr id="0" name=""/>
        <dsp:cNvSpPr/>
      </dsp:nvSpPr>
      <dsp:spPr>
        <a:xfrm rot="10800000">
          <a:off x="8824809" y="2341768"/>
          <a:ext cx="352777" cy="412683"/>
        </a:xfrm>
        <a:prstGeom prst="rightArrow">
          <a:avLst>
            <a:gd name="adj1" fmla="val 60000"/>
            <a:gd name="adj2" fmla="val 50000"/>
          </a:avLst>
        </a:prstGeom>
        <a:solidFill>
          <a:schemeClr val="accent2">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8930642" y="2424305"/>
        <a:ext cx="246944" cy="247609"/>
      </dsp:txXfrm>
    </dsp:sp>
    <dsp:sp modelId="{031E5BE5-945E-4D76-9A27-13C8E82ADD53}">
      <dsp:nvSpPr>
        <dsp:cNvPr id="0" name=""/>
        <dsp:cNvSpPr/>
      </dsp:nvSpPr>
      <dsp:spPr>
        <a:xfrm>
          <a:off x="6994359" y="2048896"/>
          <a:ext cx="1664045" cy="998427"/>
        </a:xfrm>
        <a:prstGeom prst="roundRect">
          <a:avLst>
            <a:gd name="adj" fmla="val 10000"/>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Health &amp; Safety</a:t>
          </a:r>
          <a:endParaRPr lang="en-US" sz="1800" kern="1200"/>
        </a:p>
      </dsp:txBody>
      <dsp:txXfrm>
        <a:off x="7023602" y="2078139"/>
        <a:ext cx="1605559" cy="939941"/>
      </dsp:txXfrm>
    </dsp:sp>
    <dsp:sp modelId="{4019C82B-B604-4C22-85DB-7930D9BEC972}">
      <dsp:nvSpPr>
        <dsp:cNvPr id="0" name=""/>
        <dsp:cNvSpPr/>
      </dsp:nvSpPr>
      <dsp:spPr>
        <a:xfrm rot="10800000">
          <a:off x="6495145" y="2341768"/>
          <a:ext cx="352777" cy="412683"/>
        </a:xfrm>
        <a:prstGeom prst="rightArrow">
          <a:avLst>
            <a:gd name="adj1" fmla="val 60000"/>
            <a:gd name="adj2" fmla="val 50000"/>
          </a:avLst>
        </a:prstGeom>
        <a:solidFill>
          <a:schemeClr val="accent2">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6600978" y="2424305"/>
        <a:ext cx="246944" cy="247609"/>
      </dsp:txXfrm>
    </dsp:sp>
    <dsp:sp modelId="{93B8B024-8B0D-407F-8EA1-DAB448F0265A}">
      <dsp:nvSpPr>
        <dsp:cNvPr id="0" name=""/>
        <dsp:cNvSpPr/>
      </dsp:nvSpPr>
      <dsp:spPr>
        <a:xfrm>
          <a:off x="4664695" y="2048896"/>
          <a:ext cx="1664045" cy="998427"/>
        </a:xfrm>
        <a:prstGeom prst="roundRect">
          <a:avLst>
            <a:gd name="adj" fmla="val 10000"/>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Equal Opportunities</a:t>
          </a:r>
          <a:endParaRPr lang="en-US" sz="1800" kern="1200"/>
        </a:p>
      </dsp:txBody>
      <dsp:txXfrm>
        <a:off x="4693938" y="2078139"/>
        <a:ext cx="1605559" cy="939941"/>
      </dsp:txXfrm>
    </dsp:sp>
    <dsp:sp modelId="{434D1FE8-E700-4187-A5BD-C33FD6D510E8}">
      <dsp:nvSpPr>
        <dsp:cNvPr id="0" name=""/>
        <dsp:cNvSpPr/>
      </dsp:nvSpPr>
      <dsp:spPr>
        <a:xfrm rot="10800000">
          <a:off x="4165481" y="2341768"/>
          <a:ext cx="352777" cy="412683"/>
        </a:xfrm>
        <a:prstGeom prst="rightArrow">
          <a:avLst>
            <a:gd name="adj1" fmla="val 60000"/>
            <a:gd name="adj2" fmla="val 50000"/>
          </a:avLst>
        </a:prstGeom>
        <a:solidFill>
          <a:schemeClr val="accent2">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4271314" y="2424305"/>
        <a:ext cx="246944" cy="247609"/>
      </dsp:txXfrm>
    </dsp:sp>
    <dsp:sp modelId="{3AEF42AE-6A76-40B1-BEA3-A28813B20E3C}">
      <dsp:nvSpPr>
        <dsp:cNvPr id="0" name=""/>
        <dsp:cNvSpPr/>
      </dsp:nvSpPr>
      <dsp:spPr>
        <a:xfrm>
          <a:off x="2335031" y="2048896"/>
          <a:ext cx="1664045" cy="998427"/>
        </a:xfrm>
        <a:prstGeom prst="roundRect">
          <a:avLst>
            <a:gd name="adj" fmla="val 10000"/>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Responsibility</a:t>
          </a:r>
          <a:endParaRPr lang="en-US" sz="1800" kern="1200"/>
        </a:p>
      </dsp:txBody>
      <dsp:txXfrm>
        <a:off x="2364274" y="2078139"/>
        <a:ext cx="1605559" cy="939941"/>
      </dsp:txXfrm>
    </dsp:sp>
    <dsp:sp modelId="{1F5A7FCD-D0C5-4BC0-B2C2-B9AE4B6B3C21}">
      <dsp:nvSpPr>
        <dsp:cNvPr id="0" name=""/>
        <dsp:cNvSpPr/>
      </dsp:nvSpPr>
      <dsp:spPr>
        <a:xfrm rot="10800000">
          <a:off x="1835818" y="2341768"/>
          <a:ext cx="352777" cy="412683"/>
        </a:xfrm>
        <a:prstGeom prst="rightArrow">
          <a:avLst>
            <a:gd name="adj1" fmla="val 60000"/>
            <a:gd name="adj2" fmla="val 50000"/>
          </a:avLst>
        </a:prstGeom>
        <a:solidFill>
          <a:schemeClr val="accent2">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1941651" y="2424305"/>
        <a:ext cx="246944" cy="247609"/>
      </dsp:txXfrm>
    </dsp:sp>
    <dsp:sp modelId="{13324E03-2113-403C-83D8-434ED8A035BD}">
      <dsp:nvSpPr>
        <dsp:cNvPr id="0" name=""/>
        <dsp:cNvSpPr/>
      </dsp:nvSpPr>
      <dsp:spPr>
        <a:xfrm>
          <a:off x="5367" y="2048896"/>
          <a:ext cx="1664045" cy="998427"/>
        </a:xfrm>
        <a:prstGeom prst="roundRect">
          <a:avLst>
            <a:gd name="adj" fmla="val 10000"/>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Sustainability</a:t>
          </a:r>
          <a:endParaRPr lang="en-US" sz="1800" kern="1200"/>
        </a:p>
      </dsp:txBody>
      <dsp:txXfrm>
        <a:off x="34610" y="2078139"/>
        <a:ext cx="1605559" cy="93994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95D818-09F2-450C-8858-44B34D540A90}" type="datetimeFigureOut">
              <a:rPr lang="en-GB" smtClean="0"/>
              <a:t>18/10/2024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473B40-C610-4C9B-8719-4BBA25BC25C1}" type="slidenum">
              <a:rPr lang="en-GB" smtClean="0"/>
              <a:t>‹#›</a:t>
            </a:fld>
            <a:endParaRPr lang="en-GB"/>
          </a:p>
        </p:txBody>
      </p:sp>
    </p:spTree>
    <p:extLst>
      <p:ext uri="{BB962C8B-B14F-4D97-AF65-F5344CB8AC3E}">
        <p14:creationId xmlns:p14="http://schemas.microsoft.com/office/powerpoint/2010/main" val="35061374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forbes.com/sites/samindrakunti/2019/12/28/crashing-down-a-decade-of-corruption-cripples-fifa/"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bbc.co.uk/news/world-europe-32897066"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theguardian.com/business/2022/dec/20/nike-lawsuit-records-sexual-abuse-toxic-workplace-claim" TargetMode="External"/><Relationship Id="rId2" Type="http://schemas.openxmlformats.org/officeDocument/2006/relationships/slide" Target="../slides/slide32.xml"/><Relationship Id="rId1" Type="http://schemas.openxmlformats.org/officeDocument/2006/relationships/notesMaster" Target="../notesMasters/notesMaster1.xml"/><Relationship Id="rId4" Type="http://schemas.openxmlformats.org/officeDocument/2006/relationships/hyperlink" Target="http://www.nytimes.com/2018/04/28/business/nike-women.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DF473B40-C610-4C9B-8719-4BBA25BC25C1}" type="slidenum">
              <a:rPr lang="en-GB" smtClean="0"/>
              <a:t>4</a:t>
            </a:fld>
            <a:endParaRPr lang="en-GB"/>
          </a:p>
        </p:txBody>
      </p:sp>
    </p:spTree>
    <p:extLst>
      <p:ext uri="{BB962C8B-B14F-4D97-AF65-F5344CB8AC3E}">
        <p14:creationId xmlns:p14="http://schemas.microsoft.com/office/powerpoint/2010/main" val="3671502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DF473B40-C610-4C9B-8719-4BBA25BC25C1}" type="slidenum">
              <a:rPr lang="en-GB" smtClean="0"/>
              <a:t>9</a:t>
            </a:fld>
            <a:endParaRPr lang="en-GB"/>
          </a:p>
        </p:txBody>
      </p:sp>
    </p:spTree>
    <p:extLst>
      <p:ext uri="{BB962C8B-B14F-4D97-AF65-F5344CB8AC3E}">
        <p14:creationId xmlns:p14="http://schemas.microsoft.com/office/powerpoint/2010/main" val="20808492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DF473B40-C610-4C9B-8719-4BBA25BC25C1}" type="slidenum">
              <a:rPr lang="en-GB" smtClean="0"/>
              <a:t>10</a:t>
            </a:fld>
            <a:endParaRPr lang="en-GB"/>
          </a:p>
        </p:txBody>
      </p:sp>
    </p:spTree>
    <p:extLst>
      <p:ext uri="{BB962C8B-B14F-4D97-AF65-F5344CB8AC3E}">
        <p14:creationId xmlns:p14="http://schemas.microsoft.com/office/powerpoint/2010/main" val="1688737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Crashing Down: A Decade Of Corruption Cripples FIFA (forbes.com)</a:t>
            </a:r>
            <a:endParaRPr lang="en-GB" dirty="0"/>
          </a:p>
          <a:p>
            <a:r>
              <a:rPr lang="en-GB" dirty="0" err="1">
                <a:hlinkClick r:id="rId4"/>
              </a:rPr>
              <a:t>Fifa</a:t>
            </a:r>
            <a:r>
              <a:rPr lang="en-GB" dirty="0">
                <a:hlinkClick r:id="rId4"/>
              </a:rPr>
              <a:t> corruption crisis: Key questions answered - BBC News</a:t>
            </a:r>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11</a:t>
            </a:fld>
            <a:endParaRPr lang="en-GB"/>
          </a:p>
        </p:txBody>
      </p:sp>
    </p:spTree>
    <p:extLst>
      <p:ext uri="{BB962C8B-B14F-4D97-AF65-F5344CB8AC3E}">
        <p14:creationId xmlns:p14="http://schemas.microsoft.com/office/powerpoint/2010/main" val="1822169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a:t>
            </a:r>
          </a:p>
        </p:txBody>
      </p:sp>
      <p:sp>
        <p:nvSpPr>
          <p:cNvPr id="4" name="Slide Number Placeholder 3"/>
          <p:cNvSpPr>
            <a:spLocks noGrp="1"/>
          </p:cNvSpPr>
          <p:nvPr>
            <p:ph type="sldNum" sz="quarter" idx="5"/>
          </p:nvPr>
        </p:nvSpPr>
        <p:spPr/>
        <p:txBody>
          <a:bodyPr/>
          <a:lstStyle/>
          <a:p>
            <a:fld id="{DF473B40-C610-4C9B-8719-4BBA25BC25C1}" type="slidenum">
              <a:rPr lang="en-GB" smtClean="0"/>
              <a:t>14</a:t>
            </a:fld>
            <a:endParaRPr lang="en-GB"/>
          </a:p>
        </p:txBody>
      </p:sp>
    </p:spTree>
    <p:extLst>
      <p:ext uri="{BB962C8B-B14F-4D97-AF65-F5344CB8AC3E}">
        <p14:creationId xmlns:p14="http://schemas.microsoft.com/office/powerpoint/2010/main" val="2316711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575757"/>
                </a:solidFill>
                <a:effectLst/>
                <a:latin typeface="Mulish"/>
              </a:rPr>
              <a:t> </a:t>
            </a:r>
            <a:endParaRPr lang="en-GB" b="0" i="0" dirty="0">
              <a:solidFill>
                <a:srgbClr val="575757"/>
              </a:solidFill>
              <a:effectLst/>
              <a:latin typeface="Mulish"/>
            </a:endParaRPr>
          </a:p>
          <a:p>
            <a:endParaRPr lang="en-GB" dirty="0"/>
          </a:p>
        </p:txBody>
      </p:sp>
      <p:sp>
        <p:nvSpPr>
          <p:cNvPr id="4" name="Slide Number Placeholder 3"/>
          <p:cNvSpPr>
            <a:spLocks noGrp="1"/>
          </p:cNvSpPr>
          <p:nvPr>
            <p:ph type="sldNum" sz="quarter" idx="5"/>
          </p:nvPr>
        </p:nvSpPr>
        <p:spPr/>
        <p:txBody>
          <a:bodyPr/>
          <a:lstStyle/>
          <a:p>
            <a:fld id="{C09BEAF2-B7C3-4864-B942-FB5B5DE3115A}" type="slidenum">
              <a:rPr lang="en-GB" smtClean="0"/>
              <a:t>15</a:t>
            </a:fld>
            <a:endParaRPr lang="en-GB"/>
          </a:p>
        </p:txBody>
      </p:sp>
    </p:spTree>
    <p:extLst>
      <p:ext uri="{BB962C8B-B14F-4D97-AF65-F5344CB8AC3E}">
        <p14:creationId xmlns:p14="http://schemas.microsoft.com/office/powerpoint/2010/main" val="29231147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DF473B40-C610-4C9B-8719-4BBA25BC25C1}" type="slidenum">
              <a:rPr lang="en-GB" smtClean="0"/>
              <a:t>16</a:t>
            </a:fld>
            <a:endParaRPr lang="en-GB"/>
          </a:p>
        </p:txBody>
      </p:sp>
    </p:spTree>
    <p:extLst>
      <p:ext uri="{BB962C8B-B14F-4D97-AF65-F5344CB8AC3E}">
        <p14:creationId xmlns:p14="http://schemas.microsoft.com/office/powerpoint/2010/main" val="4144335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4585A"/>
                </a:solidFill>
                <a:effectLst/>
                <a:latin typeface="Lato" panose="020F0502020204030203" pitchFamily="34" charset="0"/>
              </a:rPr>
              <a:t> </a:t>
            </a:r>
            <a:endParaRPr lang="en-GB" dirty="0"/>
          </a:p>
          <a:p>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20</a:t>
            </a:fld>
            <a:endParaRPr lang="en-GB"/>
          </a:p>
        </p:txBody>
      </p:sp>
    </p:spTree>
    <p:extLst>
      <p:ext uri="{BB962C8B-B14F-4D97-AF65-F5344CB8AC3E}">
        <p14:creationId xmlns:p14="http://schemas.microsoft.com/office/powerpoint/2010/main" val="29250731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575757"/>
                </a:solidFill>
                <a:effectLst/>
                <a:latin typeface="Mulish"/>
              </a:rPr>
              <a:t> </a:t>
            </a:r>
            <a:endParaRPr lang="en-GB" b="0" i="0" dirty="0">
              <a:solidFill>
                <a:srgbClr val="575757"/>
              </a:solidFill>
              <a:effectLst/>
              <a:latin typeface="Mulish"/>
            </a:endParaRPr>
          </a:p>
          <a:p>
            <a:endParaRPr lang="en-GB" dirty="0"/>
          </a:p>
        </p:txBody>
      </p:sp>
      <p:sp>
        <p:nvSpPr>
          <p:cNvPr id="4" name="Slide Number Placeholder 3"/>
          <p:cNvSpPr>
            <a:spLocks noGrp="1"/>
          </p:cNvSpPr>
          <p:nvPr>
            <p:ph type="sldNum" sz="quarter" idx="5"/>
          </p:nvPr>
        </p:nvSpPr>
        <p:spPr/>
        <p:txBody>
          <a:bodyPr/>
          <a:lstStyle/>
          <a:p>
            <a:fld id="{C09BEAF2-B7C3-4864-B942-FB5B5DE3115A}" type="slidenum">
              <a:rPr lang="en-GB" smtClean="0"/>
              <a:t>21</a:t>
            </a:fld>
            <a:endParaRPr lang="en-GB"/>
          </a:p>
        </p:txBody>
      </p:sp>
    </p:spTree>
    <p:extLst>
      <p:ext uri="{BB962C8B-B14F-4D97-AF65-F5344CB8AC3E}">
        <p14:creationId xmlns:p14="http://schemas.microsoft.com/office/powerpoint/2010/main" val="6190887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C09BEAF2-B7C3-4864-B942-FB5B5DE3115A}" type="slidenum">
              <a:rPr lang="en-GB" smtClean="0"/>
              <a:t>22</a:t>
            </a:fld>
            <a:endParaRPr lang="en-GB"/>
          </a:p>
        </p:txBody>
      </p:sp>
    </p:spTree>
    <p:extLst>
      <p:ext uri="{BB962C8B-B14F-4D97-AF65-F5344CB8AC3E}">
        <p14:creationId xmlns:p14="http://schemas.microsoft.com/office/powerpoint/2010/main" val="15965151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en-GB" altLang="en-US" dirty="0"/>
          </a:p>
          <a:p>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23</a:t>
            </a:fld>
            <a:endParaRPr lang="en-GB"/>
          </a:p>
        </p:txBody>
      </p:sp>
    </p:spTree>
    <p:extLst>
      <p:ext uri="{BB962C8B-B14F-4D97-AF65-F5344CB8AC3E}">
        <p14:creationId xmlns:p14="http://schemas.microsoft.com/office/powerpoint/2010/main" val="12409487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121"/>
                </a:solidFill>
                <a:effectLst/>
                <a:latin typeface="Merriweather" panose="00000500000000000000" pitchFamily="2" charset="0"/>
              </a:rPr>
              <a:t> </a:t>
            </a:r>
          </a:p>
          <a:p>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24</a:t>
            </a:fld>
            <a:endParaRPr lang="en-GB"/>
          </a:p>
        </p:txBody>
      </p:sp>
    </p:spTree>
    <p:extLst>
      <p:ext uri="{BB962C8B-B14F-4D97-AF65-F5344CB8AC3E}">
        <p14:creationId xmlns:p14="http://schemas.microsoft.com/office/powerpoint/2010/main" val="19324779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D2D2D"/>
                </a:solidFill>
                <a:effectLst/>
                <a:latin typeface="Noto Sans" panose="020B0502040504020204" pitchFamily="34" charset="0"/>
              </a:rPr>
              <a:t> </a:t>
            </a:r>
          </a:p>
          <a:p>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25</a:t>
            </a:fld>
            <a:endParaRPr lang="en-GB"/>
          </a:p>
        </p:txBody>
      </p:sp>
    </p:spTree>
    <p:extLst>
      <p:ext uri="{BB962C8B-B14F-4D97-AF65-F5344CB8AC3E}">
        <p14:creationId xmlns:p14="http://schemas.microsoft.com/office/powerpoint/2010/main" val="39134454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 </a:t>
            </a:r>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26</a:t>
            </a:fld>
            <a:endParaRPr lang="en-GB"/>
          </a:p>
        </p:txBody>
      </p:sp>
    </p:spTree>
    <p:extLst>
      <p:ext uri="{BB962C8B-B14F-4D97-AF65-F5344CB8AC3E}">
        <p14:creationId xmlns:p14="http://schemas.microsoft.com/office/powerpoint/2010/main" val="2833855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Verdana" panose="020B0604030504040204" pitchFamily="34" charset="0"/>
              </a:rPr>
              <a:t> </a:t>
            </a:r>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27</a:t>
            </a:fld>
            <a:endParaRPr lang="en-GB"/>
          </a:p>
        </p:txBody>
      </p:sp>
    </p:spTree>
    <p:extLst>
      <p:ext uri="{BB962C8B-B14F-4D97-AF65-F5344CB8AC3E}">
        <p14:creationId xmlns:p14="http://schemas.microsoft.com/office/powerpoint/2010/main" val="10650243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DF473B40-C610-4C9B-8719-4BBA25BC25C1}" type="slidenum">
              <a:rPr lang="en-GB" smtClean="0"/>
              <a:t>28</a:t>
            </a:fld>
            <a:endParaRPr lang="en-GB"/>
          </a:p>
        </p:txBody>
      </p:sp>
    </p:spTree>
    <p:extLst>
      <p:ext uri="{BB962C8B-B14F-4D97-AF65-F5344CB8AC3E}">
        <p14:creationId xmlns:p14="http://schemas.microsoft.com/office/powerpoint/2010/main" val="5939297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en-GB" b="0" i="0" dirty="0">
              <a:solidFill>
                <a:srgbClr val="222222"/>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29</a:t>
            </a:fld>
            <a:endParaRPr lang="en-GB"/>
          </a:p>
        </p:txBody>
      </p:sp>
    </p:spTree>
    <p:extLst>
      <p:ext uri="{BB962C8B-B14F-4D97-AF65-F5344CB8AC3E}">
        <p14:creationId xmlns:p14="http://schemas.microsoft.com/office/powerpoint/2010/main" val="5758627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DF473B40-C610-4C9B-8719-4BBA25BC25C1}" type="slidenum">
              <a:rPr lang="en-GB" smtClean="0"/>
              <a:t>30</a:t>
            </a:fld>
            <a:endParaRPr lang="en-GB"/>
          </a:p>
        </p:txBody>
      </p:sp>
    </p:spTree>
    <p:extLst>
      <p:ext uri="{BB962C8B-B14F-4D97-AF65-F5344CB8AC3E}">
        <p14:creationId xmlns:p14="http://schemas.microsoft.com/office/powerpoint/2010/main" val="2481829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Nike lawsuit records allege culture of sexism, bullying and fear of retaliation | Nike | The Guardian</a:t>
            </a:r>
            <a:endParaRPr lang="en-GB" dirty="0"/>
          </a:p>
          <a:p>
            <a:r>
              <a:rPr lang="en-GB" b="0" i="0" dirty="0">
                <a:solidFill>
                  <a:srgbClr val="202020"/>
                </a:solidFill>
                <a:effectLst/>
                <a:latin typeface="Museo"/>
              </a:rPr>
              <a:t>In 2018 </a:t>
            </a:r>
            <a:r>
              <a:rPr lang="en-GB" b="1" i="0" dirty="0">
                <a:effectLst/>
                <a:latin typeface="Museo"/>
                <a:hlinkClick r:id="rId4"/>
              </a:rPr>
              <a:t>the New York Times reported</a:t>
            </a:r>
            <a:r>
              <a:rPr lang="en-GB" b="0" i="0" dirty="0">
                <a:solidFill>
                  <a:srgbClr val="202020"/>
                </a:solidFill>
                <a:effectLst/>
                <a:latin typeface="Museo"/>
              </a:rPr>
              <a:t> that HR departments are ill-equipped to investigate discrimination complaints and, in some cases, have hidden abusive leadership behaviour. Women working at a leading retail sports outfitter’s US headquarters complained to HR about sexual harassment and demeaning treatment by male supervisors, who used vulgar and condescending behaviour towards them. The culture has been described as toxic and pre-disposed to promoting men over women, regardless of behaviour or complaints. One manager received promotion to an executive role despite having three grievances on file brought by three female direct reports. It took an anonymous survey to trigger an internal investigation and a major shake-up in the company’s top ranks.</a:t>
            </a:r>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32</a:t>
            </a:fld>
            <a:endParaRPr lang="en-GB"/>
          </a:p>
        </p:txBody>
      </p:sp>
    </p:spTree>
    <p:extLst>
      <p:ext uri="{BB962C8B-B14F-4D97-AF65-F5344CB8AC3E}">
        <p14:creationId xmlns:p14="http://schemas.microsoft.com/office/powerpoint/2010/main" val="33932467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D523F0-6B83-4520-AE2F-572C6C8B71D8}" type="datetimeFigureOut">
              <a:rPr lang="en-GB" smtClean="0"/>
              <a:t>18/10/2024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4280800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D523F0-6B83-4520-AE2F-572C6C8B71D8}" type="datetimeFigureOut">
              <a:rPr lang="en-GB" smtClean="0"/>
              <a:t>18/10/2024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1654023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D523F0-6B83-4520-AE2F-572C6C8B71D8}" type="datetimeFigureOut">
              <a:rPr lang="en-GB" smtClean="0"/>
              <a:t>18/10/2024</a:t>
            </a:fld>
            <a:endParaRPr lang="en-GB"/>
          </a:p>
        </p:txBody>
      </p:sp>
      <p:sp>
        <p:nvSpPr>
          <p:cNvPr id="6" name="Slide Number Placeholder 5"/>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2811830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D523F0-6B83-4520-AE2F-572C6C8B71D8}" type="datetimeFigureOut">
              <a:rPr lang="en-GB" smtClean="0"/>
              <a:t>18/10/2024</a:t>
            </a:fld>
            <a:endParaRPr lang="en-GB"/>
          </a:p>
        </p:txBody>
      </p:sp>
      <p:sp>
        <p:nvSpPr>
          <p:cNvPr id="7" name="Slide Number Placeholder 6"/>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1801675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D523F0-6B83-4520-AE2F-572C6C8B71D8}" type="datetimeFigureOut">
              <a:rPr lang="en-GB" smtClean="0"/>
              <a:t>18/10/2024</a:t>
            </a:fld>
            <a:endParaRPr lang="en-GB"/>
          </a:p>
        </p:txBody>
      </p:sp>
      <p:sp>
        <p:nvSpPr>
          <p:cNvPr id="9" name="Slide Number Placeholder 8"/>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4201023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D523F0-6B83-4520-AE2F-572C6C8B71D8}" type="datetimeFigureOut">
              <a:rPr lang="en-GB" smtClean="0"/>
              <a:t>18/10/2024</a:t>
            </a:fld>
            <a:endParaRPr lang="en-GB"/>
          </a:p>
        </p:txBody>
      </p:sp>
      <p:sp>
        <p:nvSpPr>
          <p:cNvPr id="5" name="Slide Number Placeholder 4"/>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3677724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D523F0-6B83-4520-AE2F-572C6C8B71D8}" type="datetimeFigureOut">
              <a:rPr lang="en-GB" smtClean="0"/>
              <a:t>18/10/2024</a:t>
            </a:fld>
            <a:endParaRPr lang="en-GB"/>
          </a:p>
        </p:txBody>
      </p:sp>
      <p:sp>
        <p:nvSpPr>
          <p:cNvPr id="4" name="Slide Number Placeholder 3"/>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3220800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D523F0-6B83-4520-AE2F-572C6C8B71D8}" type="datetimeFigureOut">
              <a:rPr lang="en-GB" smtClean="0"/>
              <a:t>18/10/2024</a:t>
            </a:fld>
            <a:endParaRPr lang="en-GB"/>
          </a:p>
        </p:txBody>
      </p:sp>
      <p:sp>
        <p:nvSpPr>
          <p:cNvPr id="7" name="Slide Number Placeholder 6"/>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2670018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D523F0-6B83-4520-AE2F-572C6C8B71D8}" type="datetimeFigureOut">
              <a:rPr lang="en-GB" smtClean="0"/>
              <a:t>18/10/2024</a:t>
            </a:fld>
            <a:endParaRPr lang="en-GB"/>
          </a:p>
        </p:txBody>
      </p:sp>
      <p:sp>
        <p:nvSpPr>
          <p:cNvPr id="7" name="Slide Number Placeholder 6"/>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1141634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D523F0-6B83-4520-AE2F-572C6C8B71D8}" type="datetimeFigureOut">
              <a:rPr lang="en-GB" smtClean="0"/>
              <a:t>18/10/2024</a:t>
            </a:fld>
            <a:endParaRPr lang="en-GB"/>
          </a:p>
        </p:txBody>
      </p:sp>
      <p:sp>
        <p:nvSpPr>
          <p:cNvPr id="6" name="Slide Number Placeholder 5"/>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208245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D523F0-6B83-4520-AE2F-572C6C8B71D8}" type="datetimeFigureOut">
              <a:rPr lang="en-GB" smtClean="0"/>
              <a:t>18/10/2024</a:t>
            </a:fld>
            <a:endParaRPr lang="en-GB"/>
          </a:p>
        </p:txBody>
      </p:sp>
      <p:sp>
        <p:nvSpPr>
          <p:cNvPr id="6" name="Slide Number Placeholder 5"/>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34160491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p:nvSpPr>
          <p:cNvPr id="15" name="Table Placeholder 11" title="Table">
            <a:extLst>
              <a:ext uri="{FF2B5EF4-FFF2-40B4-BE49-F238E27FC236}">
                <a16:creationId xmlns:a16="http://schemas.microsoft.com/office/drawing/2014/main" id="{7CD3E31F-0AF8-4EB8-B6FA-BD95A2EDA63B}"/>
              </a:ext>
            </a:extLst>
          </p:cNvPr>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tx1"/>
                </a:solidFill>
                <a:latin typeface="+mn-lt"/>
              </a:defRPr>
            </a:lvl1pPr>
          </a:lstStyle>
          <a:p>
            <a:pPr lvl="0"/>
            <a:r>
              <a:rPr lang="en-US" noProof="0"/>
              <a:t>Click icon to add table</a:t>
            </a:r>
            <a:endParaRPr lang="en-US" noProof="0" dirty="0"/>
          </a:p>
        </p:txBody>
      </p:sp>
      <p:sp>
        <p:nvSpPr>
          <p:cNvPr id="16" name="TextBox 15">
            <a:extLst>
              <a:ext uri="{FF2B5EF4-FFF2-40B4-BE49-F238E27FC236}">
                <a16:creationId xmlns:a16="http://schemas.microsoft.com/office/drawing/2014/main" id="{B84020D1-D35E-497E-97F1-84A6EA9D048E}"/>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36C8A74F-FDDF-48E8-AC2B-A5BD59D7D6A3}"/>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2D5247F3-E6EB-4003-B1FD-F6200F0738E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9B7D995-9FB8-4461-8AAA-FA8B9A145B6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id="{849B962F-68BC-4B89-B4D8-D862517534DF}"/>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6" name="Parallelogram 35">
            <a:extLst>
              <a:ext uri="{FF2B5EF4-FFF2-40B4-BE49-F238E27FC236}">
                <a16:creationId xmlns:a16="http://schemas.microsoft.com/office/drawing/2014/main" id="{8006416B-866C-47E5-8480-109B40F9EAA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Text Placeholder 4" title="Subtitle">
            <a:extLst>
              <a:ext uri="{FF2B5EF4-FFF2-40B4-BE49-F238E27FC236}">
                <a16:creationId xmlns:a16="http://schemas.microsoft.com/office/drawing/2014/main" id="{FE79FAE9-2A8C-46BA-8738-44CBCF7294A9}"/>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5750A33E-CEFE-4D43-9554-513B01B1D3D9}"/>
              </a:ext>
            </a:extLst>
          </p:cNvPr>
          <p:cNvSpPr>
            <a:spLocks noGrp="1"/>
          </p:cNvSpPr>
          <p:nvPr>
            <p:ph type="ftr" sz="quarter" idx="17"/>
          </p:nvPr>
        </p:nvSpPr>
        <p:spPr>
          <a:xfrm>
            <a:off x="1097279" y="6446838"/>
            <a:ext cx="6818262" cy="365125"/>
          </a:xfrm>
          <a:prstGeom prst="rect">
            <a:avLst/>
          </a:prstGeom>
        </p:spPr>
        <p:txBody>
          <a:bodyPr/>
          <a:lstStyle/>
          <a:p>
            <a:r>
              <a:rPr lang="en-US" noProof="0" dirty="0"/>
              <a:t>Add a footer</a:t>
            </a:r>
          </a:p>
        </p:txBody>
      </p:sp>
      <p:sp>
        <p:nvSpPr>
          <p:cNvPr id="3" name="Slide Number Placeholder 2">
            <a:extLst>
              <a:ext uri="{FF2B5EF4-FFF2-40B4-BE49-F238E27FC236}">
                <a16:creationId xmlns:a16="http://schemas.microsoft.com/office/drawing/2014/main" id="{4A960C75-8FA7-5740-9388-2B5112B2C5B9}"/>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0F525D04-A814-7A4D-9732-11097EA76257}"/>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19591205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D523F0-6B83-4520-AE2F-572C6C8B71D8}" type="datetimeFigureOut">
              <a:rPr lang="en-GB" smtClean="0"/>
              <a:t>18/10/2024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9A93B166-6157-4B32-8DDD-36D4C3680EDF}" type="slidenum">
              <a:rPr lang="en-GB" smtClean="0"/>
              <a:t>‹#›</a:t>
            </a:fld>
            <a:endParaRPr lang="en-GB"/>
          </a:p>
        </p:txBody>
      </p:sp>
    </p:spTree>
    <p:extLst>
      <p:ext uri="{BB962C8B-B14F-4D97-AF65-F5344CB8AC3E}">
        <p14:creationId xmlns:p14="http://schemas.microsoft.com/office/powerpoint/2010/main" val="2352037541"/>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7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tlUj2F26XSg?start=1&amp;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un.org/en/exhibits/page/sdgs-17-goals-transform-world"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hyperlink" Target="https://resources.ecb.co.uk/ecb/document/2023/09/25/fdb7ff22-84c2-438b-bdae-7d9c5b6d544f/Making-Cricket-a-More-Inclusive-Sport.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hpEJmt-jjbo?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wzicXbnmllc?start=309&amp;feature=oembed" TargetMode="External"/><Relationship Id="rId4" Type="http://schemas.openxmlformats.org/officeDocument/2006/relationships/image" Target="../media/image18.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3.pn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png"/></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2.xml"/><Relationship Id="rId1" Type="http://schemas.openxmlformats.org/officeDocument/2006/relationships/video" Target="https://www.youtube.com/embed/J4G9mnaJ9yQ?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fontScale="90000"/>
          </a:bodyPr>
          <a:lstStyle/>
          <a:p>
            <a:r>
              <a:rPr lang="en-US" sz="6000" dirty="0"/>
              <a:t>Contemporary Themes in Management and Leadership</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Lecture 5</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 y="10"/>
            <a:ext cx="6096000" cy="6857990"/>
          </a:xfrm>
          <a:prstGeom prst="rect">
            <a:avLst/>
          </a:prstGeom>
        </p:spPr>
      </p:pic>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p:txBody>
          <a:bodyPr>
            <a:normAutofit/>
          </a:bodyPr>
          <a:lstStyle/>
          <a:p>
            <a:r>
              <a:rPr lang="en-US" dirty="0"/>
              <a:t>Previously we have looked at……</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198718323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p:txBody>
          <a:bodyPr>
            <a:normAutofit/>
          </a:bodyPr>
          <a:lstStyle/>
          <a:p>
            <a:r>
              <a:rPr lang="en-US" dirty="0"/>
              <a:t>Today we will look at…..</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169299107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751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3065A-8228-364A-A17C-ED57AC362EA9}"/>
              </a:ext>
            </a:extLst>
          </p:cNvPr>
          <p:cNvSpPr>
            <a:spLocks noGrp="1"/>
          </p:cNvSpPr>
          <p:nvPr>
            <p:ph type="title"/>
          </p:nvPr>
        </p:nvSpPr>
        <p:spPr/>
        <p:txBody>
          <a:bodyPr/>
          <a:lstStyle/>
          <a:p>
            <a:r>
              <a:rPr lang="en-GB" dirty="0"/>
              <a:t>Leaders and Followers</a:t>
            </a:r>
          </a:p>
        </p:txBody>
      </p:sp>
      <p:sp>
        <p:nvSpPr>
          <p:cNvPr id="3" name="Content Placeholder 2">
            <a:extLst>
              <a:ext uri="{FF2B5EF4-FFF2-40B4-BE49-F238E27FC236}">
                <a16:creationId xmlns:a16="http://schemas.microsoft.com/office/drawing/2014/main" id="{8E31D8CA-B111-16C6-A8D3-12665192CC1F}"/>
              </a:ext>
            </a:extLst>
          </p:cNvPr>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Think about a particular leadership experience you have had, either in a social or in a work context.  </a:t>
            </a:r>
          </a:p>
          <a:p>
            <a:r>
              <a:rPr lang="en-GB" dirty="0">
                <a:latin typeface="Arial" panose="020B0604020202020204" pitchFamily="34" charset="0"/>
                <a:cs typeface="Arial" panose="020B0604020202020204" pitchFamily="34" charset="0"/>
              </a:rPr>
              <a:t>Who was the leader and who were the followers?  Were the roles easily identifiable?  </a:t>
            </a:r>
          </a:p>
          <a:p>
            <a:r>
              <a:rPr lang="en-GB" dirty="0">
                <a:latin typeface="Arial" panose="020B0604020202020204" pitchFamily="34" charset="0"/>
                <a:cs typeface="Arial" panose="020B0604020202020204" pitchFamily="34" charset="0"/>
              </a:rPr>
              <a:t>To what extent was this related to official roles that they had?  </a:t>
            </a:r>
          </a:p>
          <a:p>
            <a:r>
              <a:rPr lang="en-GB" dirty="0">
                <a:latin typeface="Arial" panose="020B0604020202020204" pitchFamily="34" charset="0"/>
                <a:cs typeface="Arial" panose="020B0604020202020204" pitchFamily="34" charset="0"/>
              </a:rPr>
              <a:t>What were the characteristics/behaviours that set the leader and followers apart?  </a:t>
            </a:r>
          </a:p>
          <a:p>
            <a:r>
              <a:rPr lang="en-GB" dirty="0">
                <a:latin typeface="Arial" panose="020B0604020202020204" pitchFamily="34" charset="0"/>
                <a:cs typeface="Arial" panose="020B0604020202020204" pitchFamily="34" charset="0"/>
              </a:rPr>
              <a:t>Did these roles or behaviours change over time? </a:t>
            </a:r>
          </a:p>
          <a:p>
            <a:r>
              <a:rPr lang="en-GB" dirty="0">
                <a:latin typeface="Arial" panose="020B0604020202020204" pitchFamily="34" charset="0"/>
                <a:cs typeface="Arial" panose="020B0604020202020204" pitchFamily="34" charset="0"/>
              </a:rPr>
              <a:t>Use these reflections to help you define the role of a leader, follower and process of leadership.</a:t>
            </a:r>
          </a:p>
        </p:txBody>
      </p:sp>
    </p:spTree>
    <p:extLst>
      <p:ext uri="{BB962C8B-B14F-4D97-AF65-F5344CB8AC3E}">
        <p14:creationId xmlns:p14="http://schemas.microsoft.com/office/powerpoint/2010/main" val="4265837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9745" y="3085949"/>
            <a:ext cx="5800931"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200" b="0" i="0" u="none" strike="noStrike" kern="1200" cap="none" spc="0" normalizeH="0" baseline="0" noProof="0" dirty="0">
                <a:ln>
                  <a:noFill/>
                </a:ln>
                <a:solidFill>
                  <a:prstClr val="white"/>
                </a:solidFill>
                <a:effectLst/>
                <a:uLnTx/>
                <a:uFillTx/>
                <a:latin typeface="Milo OT"/>
                <a:ea typeface="+mn-ea"/>
                <a:cs typeface="Milo OT"/>
              </a:rPr>
              <a:t>Presentation title</a:t>
            </a:r>
          </a:p>
        </p:txBody>
      </p:sp>
      <p:sp>
        <p:nvSpPr>
          <p:cNvPr id="2" name="TextBox 1">
            <a:extLst>
              <a:ext uri="{FF2B5EF4-FFF2-40B4-BE49-F238E27FC236}">
                <a16:creationId xmlns:a16="http://schemas.microsoft.com/office/drawing/2014/main" id="{40C5179C-92B5-4A94-9E02-2D4B8665F4AA}"/>
              </a:ext>
            </a:extLst>
          </p:cNvPr>
          <p:cNvSpPr txBox="1"/>
          <p:nvPr/>
        </p:nvSpPr>
        <p:spPr>
          <a:xfrm>
            <a:off x="1556238" y="79131"/>
            <a:ext cx="9478108" cy="538609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Sabon LT Std"/>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Univers LT Std 57 Cn"/>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srgbClr val="000000"/>
              </a:solidFill>
              <a:effectLst/>
              <a:uLnTx/>
              <a:uFillTx/>
              <a:latin typeface="Univers LT Std 57 Cn"/>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Univers LT Std 57 Cn"/>
                <a:ea typeface="+mn-ea"/>
                <a:cs typeface="+mn-cs"/>
              </a:rPr>
              <a:t>How would you define ethics?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Univers LT Std 57 Cn"/>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Univers LT Std 57 Cn"/>
                <a:ea typeface="+mn-ea"/>
                <a:cs typeface="+mn-cs"/>
              </a:rPr>
              <a:t>What are the two major perspectives with regard to business ethics?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srgbClr val="000000"/>
              </a:solidFill>
              <a:effectLst/>
              <a:uLnTx/>
              <a:uFillTx/>
              <a:latin typeface="Univers LT Std 57 Cn"/>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Univers LT Std 57 Cn"/>
                <a:ea typeface="+mn-ea"/>
                <a:cs typeface="+mn-cs"/>
              </a:rPr>
              <a:t>How would you define values</a:t>
            </a:r>
            <a:r>
              <a:rPr kumimoji="0" lang="en-GB" sz="2400" b="0" i="0" u="none" strike="noStrike" kern="1200" cap="none" spc="0" normalizeH="0" baseline="0" noProof="0" dirty="0">
                <a:ln>
                  <a:noFill/>
                </a:ln>
                <a:solidFill>
                  <a:srgbClr val="000000"/>
                </a:solidFill>
                <a:effectLst/>
                <a:uLnTx/>
                <a:uFillTx/>
                <a:latin typeface="Univers LT Std 57 Cn"/>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Univers LT Std 57 Cn"/>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Univers LT Std 57 Cn"/>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Univers LT Std 57 Cn"/>
              <a:ea typeface="+mn-ea"/>
              <a:cs typeface="+mn-cs"/>
            </a:endParaRPr>
          </a:p>
        </p:txBody>
      </p:sp>
    </p:spTree>
    <p:extLst>
      <p:ext uri="{BB962C8B-B14F-4D97-AF65-F5344CB8AC3E}">
        <p14:creationId xmlns:p14="http://schemas.microsoft.com/office/powerpoint/2010/main" val="3379512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A6D62-F236-42DC-BE81-51DFE6996A78}"/>
              </a:ext>
            </a:extLst>
          </p:cNvPr>
          <p:cNvSpPr>
            <a:spLocks noGrp="1"/>
          </p:cNvSpPr>
          <p:nvPr>
            <p:ph type="title"/>
          </p:nvPr>
        </p:nvSpPr>
        <p:spPr/>
        <p:txBody>
          <a:bodyPr/>
          <a:lstStyle/>
          <a:p>
            <a:r>
              <a:rPr lang="en-GB" dirty="0">
                <a:solidFill>
                  <a:srgbClr val="202020"/>
                </a:solidFill>
                <a:latin typeface="Museo"/>
              </a:rPr>
              <a:t>Unethical workplace behaviour </a:t>
            </a:r>
            <a:endParaRPr lang="en-GB" dirty="0"/>
          </a:p>
        </p:txBody>
      </p:sp>
      <p:sp>
        <p:nvSpPr>
          <p:cNvPr id="3" name="Content Placeholder 2">
            <a:extLst>
              <a:ext uri="{FF2B5EF4-FFF2-40B4-BE49-F238E27FC236}">
                <a16:creationId xmlns:a16="http://schemas.microsoft.com/office/drawing/2014/main" id="{7B22049A-01A0-4336-888E-E02E6D81C307}"/>
              </a:ext>
            </a:extLst>
          </p:cNvPr>
          <p:cNvSpPr>
            <a:spLocks noGrp="1"/>
          </p:cNvSpPr>
          <p:nvPr>
            <p:ph idx="1"/>
          </p:nvPr>
        </p:nvSpPr>
        <p:spPr/>
        <p:txBody>
          <a:bodyPr>
            <a:normAutofit fontScale="70000" lnSpcReduction="20000"/>
          </a:bodyPr>
          <a:lstStyle/>
          <a:p>
            <a:pPr algn="l"/>
            <a:r>
              <a:rPr lang="en-GB" b="0" i="0" dirty="0">
                <a:solidFill>
                  <a:srgbClr val="202020"/>
                </a:solidFill>
                <a:effectLst/>
                <a:latin typeface="Museo"/>
              </a:rPr>
              <a:t>can vary from minor transgressions to illegal activity, but is essentially actions that harm the legitimate interests of the organisation, its workforce, customers and wider society. </a:t>
            </a:r>
          </a:p>
          <a:p>
            <a:pPr algn="l"/>
            <a:r>
              <a:rPr lang="en-GB" b="0" i="0" dirty="0">
                <a:solidFill>
                  <a:srgbClr val="202020"/>
                </a:solidFill>
                <a:effectLst/>
                <a:latin typeface="Museo"/>
              </a:rPr>
              <a:t>Examples include (but are not limited to):</a:t>
            </a:r>
          </a:p>
          <a:p>
            <a:pPr lvl="1">
              <a:buFont typeface="Arial" panose="020B0604020202020204" pitchFamily="34" charset="0"/>
              <a:buChar char="•"/>
            </a:pPr>
            <a:r>
              <a:rPr lang="en-GB" b="0" i="0" dirty="0">
                <a:solidFill>
                  <a:srgbClr val="202020"/>
                </a:solidFill>
                <a:effectLst/>
                <a:latin typeface="Museo"/>
              </a:rPr>
              <a:t>Theft</a:t>
            </a:r>
          </a:p>
          <a:p>
            <a:pPr lvl="1">
              <a:buFont typeface="Arial" panose="020B0604020202020204" pitchFamily="34" charset="0"/>
              <a:buChar char="•"/>
            </a:pPr>
            <a:r>
              <a:rPr lang="en-GB" b="0" i="0" dirty="0">
                <a:solidFill>
                  <a:srgbClr val="202020"/>
                </a:solidFill>
                <a:effectLst/>
                <a:latin typeface="Museo"/>
              </a:rPr>
              <a:t>Fraud</a:t>
            </a:r>
          </a:p>
          <a:p>
            <a:pPr lvl="1">
              <a:buFont typeface="Arial" panose="020B0604020202020204" pitchFamily="34" charset="0"/>
              <a:buChar char="•"/>
            </a:pPr>
            <a:r>
              <a:rPr lang="en-GB" b="0" i="0" dirty="0">
                <a:solidFill>
                  <a:srgbClr val="202020"/>
                </a:solidFill>
                <a:effectLst/>
                <a:latin typeface="Museo"/>
              </a:rPr>
              <a:t>Deception</a:t>
            </a:r>
          </a:p>
          <a:p>
            <a:pPr lvl="1">
              <a:buFont typeface="Arial" panose="020B0604020202020204" pitchFamily="34" charset="0"/>
              <a:buChar char="•"/>
            </a:pPr>
            <a:r>
              <a:rPr lang="en-GB" b="0" i="0" dirty="0">
                <a:solidFill>
                  <a:srgbClr val="202020"/>
                </a:solidFill>
                <a:effectLst/>
                <a:latin typeface="Museo"/>
              </a:rPr>
              <a:t>Bullying and harassment</a:t>
            </a:r>
          </a:p>
          <a:p>
            <a:pPr lvl="1">
              <a:buFont typeface="Arial" panose="020B0604020202020204" pitchFamily="34" charset="0"/>
              <a:buChar char="•"/>
            </a:pPr>
            <a:r>
              <a:rPr lang="en-GB" b="0" i="0" dirty="0">
                <a:solidFill>
                  <a:srgbClr val="202020"/>
                </a:solidFill>
                <a:effectLst/>
                <a:latin typeface="Museo"/>
              </a:rPr>
              <a:t>Sabotage</a:t>
            </a:r>
          </a:p>
          <a:p>
            <a:pPr algn="l"/>
            <a:r>
              <a:rPr lang="en-GB" b="0" i="0" dirty="0">
                <a:solidFill>
                  <a:srgbClr val="202020"/>
                </a:solidFill>
                <a:effectLst/>
                <a:latin typeface="Museo"/>
              </a:rPr>
              <a:t>Such behaviour could result in absenteeism, tardiness, rule-breaking, disengagement, defensive outbursts, and could lead to an increased attrition rate among those affected. Other examples of unethical behaviour may be the advancement of financial gain, such as price-fixing, putting profit above safety, withholding vital information or misrepresenting facts. (CIPD 2024)</a:t>
            </a:r>
          </a:p>
          <a:p>
            <a:endParaRPr lang="en-GB" dirty="0"/>
          </a:p>
        </p:txBody>
      </p:sp>
    </p:spTree>
    <p:extLst>
      <p:ext uri="{BB962C8B-B14F-4D97-AF65-F5344CB8AC3E}">
        <p14:creationId xmlns:p14="http://schemas.microsoft.com/office/powerpoint/2010/main" val="2052670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B9204-A672-49F2-946F-BF77ACB94709}"/>
              </a:ext>
            </a:extLst>
          </p:cNvPr>
          <p:cNvSpPr>
            <a:spLocks noGrp="1"/>
          </p:cNvSpPr>
          <p:nvPr>
            <p:ph type="title"/>
          </p:nvPr>
        </p:nvSpPr>
        <p:spPr/>
        <p:txBody>
          <a:bodyPr/>
          <a:lstStyle/>
          <a:p>
            <a:r>
              <a:rPr lang="en-GB" dirty="0"/>
              <a:t>Ethical Practice </a:t>
            </a:r>
          </a:p>
        </p:txBody>
      </p:sp>
      <p:sp>
        <p:nvSpPr>
          <p:cNvPr id="3" name="Content Placeholder 2">
            <a:extLst>
              <a:ext uri="{FF2B5EF4-FFF2-40B4-BE49-F238E27FC236}">
                <a16:creationId xmlns:a16="http://schemas.microsoft.com/office/drawing/2014/main" id="{FB328BDF-38F5-4904-AF94-FD77D31670D7}"/>
              </a:ext>
            </a:extLst>
          </p:cNvPr>
          <p:cNvSpPr>
            <a:spLocks noGrp="1"/>
          </p:cNvSpPr>
          <p:nvPr>
            <p:ph idx="1"/>
          </p:nvPr>
        </p:nvSpPr>
        <p:spPr/>
        <p:txBody>
          <a:bodyPr>
            <a:normAutofit fontScale="62500" lnSpcReduction="20000"/>
          </a:bodyPr>
          <a:lstStyle/>
          <a:p>
            <a:pPr algn="l"/>
            <a:r>
              <a:rPr lang="en-GB" dirty="0">
                <a:solidFill>
                  <a:srgbClr val="202020"/>
                </a:solidFill>
                <a:latin typeface="Museo"/>
              </a:rPr>
              <a:t>C</a:t>
            </a:r>
            <a:r>
              <a:rPr lang="en-GB" b="0" i="0" dirty="0">
                <a:solidFill>
                  <a:srgbClr val="202020"/>
                </a:solidFill>
                <a:effectLst/>
                <a:latin typeface="Museo"/>
              </a:rPr>
              <a:t>ompanies recognise that ethical practice (&amp; CSR) boost employee commitment and motivation, customer loyalty and brand reputation, with positive knock-on effects for recruitment, retention and employee relations.</a:t>
            </a:r>
          </a:p>
          <a:p>
            <a:pPr algn="l"/>
            <a:endParaRPr lang="en-GB" b="0" i="0" dirty="0">
              <a:solidFill>
                <a:srgbClr val="202020"/>
              </a:solidFill>
              <a:effectLst/>
              <a:latin typeface="Museo"/>
            </a:endParaRPr>
          </a:p>
          <a:p>
            <a:pPr algn="l"/>
            <a:r>
              <a:rPr lang="en-GB" b="0" i="0" dirty="0">
                <a:solidFill>
                  <a:srgbClr val="202020"/>
                </a:solidFill>
                <a:effectLst/>
                <a:latin typeface="Museo"/>
              </a:rPr>
              <a:t>Ethical climate = social norms and values -‘the right behaviour’. </a:t>
            </a:r>
          </a:p>
          <a:p>
            <a:pPr algn="l"/>
            <a:r>
              <a:rPr lang="en-GB" b="0" i="0" dirty="0">
                <a:solidFill>
                  <a:srgbClr val="202020"/>
                </a:solidFill>
                <a:effectLst/>
                <a:latin typeface="Museo"/>
              </a:rPr>
              <a:t>Ethics should guide behaviour. </a:t>
            </a:r>
          </a:p>
          <a:p>
            <a:pPr algn="l"/>
            <a:endParaRPr lang="en-GB" b="0" i="0" dirty="0">
              <a:solidFill>
                <a:srgbClr val="202020"/>
              </a:solidFill>
              <a:effectLst/>
              <a:latin typeface="Museo"/>
            </a:endParaRPr>
          </a:p>
          <a:p>
            <a:pPr algn="l"/>
            <a:r>
              <a:rPr lang="en-GB" b="0" i="0" dirty="0">
                <a:solidFill>
                  <a:srgbClr val="202020"/>
                </a:solidFill>
                <a:effectLst/>
                <a:latin typeface="Museo"/>
              </a:rPr>
              <a:t>Norms can be reflected and reinforced by –</a:t>
            </a:r>
          </a:p>
          <a:p>
            <a:pPr marL="914400" lvl="1" indent="-514350">
              <a:buFont typeface="+mj-lt"/>
              <a:buAutoNum type="arabicPeriod"/>
            </a:pPr>
            <a:r>
              <a:rPr lang="en-GB" b="0" i="0" dirty="0">
                <a:solidFill>
                  <a:srgbClr val="202020"/>
                </a:solidFill>
                <a:effectLst/>
                <a:latin typeface="Museo"/>
              </a:rPr>
              <a:t>formal processes (for example, disciplinary processes and reward) </a:t>
            </a:r>
          </a:p>
          <a:p>
            <a:pPr marL="914400" lvl="1" indent="-514350">
              <a:buFont typeface="+mj-lt"/>
              <a:buAutoNum type="arabicPeriod"/>
            </a:pPr>
            <a:r>
              <a:rPr lang="en-GB" b="0" i="0" dirty="0">
                <a:solidFill>
                  <a:srgbClr val="202020"/>
                </a:solidFill>
                <a:effectLst/>
                <a:latin typeface="Museo"/>
              </a:rPr>
              <a:t>informal processes (such as leadership behaviour). </a:t>
            </a:r>
          </a:p>
          <a:p>
            <a:pPr marL="400050" lvl="1" indent="0">
              <a:buNone/>
            </a:pPr>
            <a:endParaRPr lang="en-GB" b="0" i="0" dirty="0">
              <a:solidFill>
                <a:srgbClr val="202020"/>
              </a:solidFill>
              <a:effectLst/>
              <a:latin typeface="Museo"/>
            </a:endParaRPr>
          </a:p>
          <a:p>
            <a:pPr algn="l"/>
            <a:r>
              <a:rPr lang="en-GB" b="0" i="0" dirty="0">
                <a:solidFill>
                  <a:srgbClr val="202020"/>
                </a:solidFill>
                <a:effectLst/>
                <a:latin typeface="Museo"/>
              </a:rPr>
              <a:t>Climate is linked to job satisfaction and employee wellbeing, but can change rapidly.</a:t>
            </a:r>
          </a:p>
          <a:p>
            <a:pPr algn="l"/>
            <a:r>
              <a:rPr lang="en-GB" dirty="0">
                <a:solidFill>
                  <a:srgbClr val="202020"/>
                </a:solidFill>
                <a:latin typeface="Museo"/>
              </a:rPr>
              <a:t>(</a:t>
            </a:r>
            <a:r>
              <a:rPr lang="en-GB" dirty="0" err="1">
                <a:solidFill>
                  <a:srgbClr val="202020"/>
                </a:solidFill>
                <a:latin typeface="Museo"/>
              </a:rPr>
              <a:t>Cipd</a:t>
            </a:r>
            <a:r>
              <a:rPr lang="en-GB" dirty="0">
                <a:solidFill>
                  <a:srgbClr val="202020"/>
                </a:solidFill>
                <a:latin typeface="Museo"/>
              </a:rPr>
              <a:t> 2024)</a:t>
            </a:r>
            <a:endParaRPr lang="en-GB" b="0" i="0" dirty="0">
              <a:solidFill>
                <a:srgbClr val="202020"/>
              </a:solidFill>
              <a:effectLst/>
              <a:latin typeface="Museo"/>
            </a:endParaRPr>
          </a:p>
          <a:p>
            <a:endParaRPr lang="en-GB" dirty="0"/>
          </a:p>
        </p:txBody>
      </p:sp>
    </p:spTree>
    <p:extLst>
      <p:ext uri="{BB962C8B-B14F-4D97-AF65-F5344CB8AC3E}">
        <p14:creationId xmlns:p14="http://schemas.microsoft.com/office/powerpoint/2010/main" val="4236635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CDFDF-017D-499B-827A-09908253D61D}"/>
              </a:ext>
            </a:extLst>
          </p:cNvPr>
          <p:cNvSpPr>
            <a:spLocks noGrp="1"/>
          </p:cNvSpPr>
          <p:nvPr>
            <p:ph type="title"/>
          </p:nvPr>
        </p:nvSpPr>
        <p:spPr/>
        <p:txBody>
          <a:bodyPr/>
          <a:lstStyle/>
          <a:p>
            <a:endParaRPr lang="en-GB"/>
          </a:p>
        </p:txBody>
      </p:sp>
      <p:pic>
        <p:nvPicPr>
          <p:cNvPr id="4" name="Online Media 3" title="Sports Direct founder questioned over exploitation allegations">
            <a:hlinkClick r:id="" action="ppaction://media"/>
            <a:extLst>
              <a:ext uri="{FF2B5EF4-FFF2-40B4-BE49-F238E27FC236}">
                <a16:creationId xmlns:a16="http://schemas.microsoft.com/office/drawing/2014/main" id="{8CDDF228-CF9A-40BF-803B-31CB00E6919A}"/>
              </a:ext>
            </a:extLst>
          </p:cNvPr>
          <p:cNvPicPr>
            <a:picLocks noGrp="1" noRot="1" noChangeAspect="1"/>
          </p:cNvPicPr>
          <p:nvPr>
            <p:ph idx="1"/>
            <a:videoFile r:link="rId1"/>
          </p:nvPr>
        </p:nvPicPr>
        <p:blipFill>
          <a:blip r:embed="rId3"/>
          <a:stretch>
            <a:fillRect/>
          </a:stretch>
        </p:blipFill>
        <p:spPr>
          <a:xfrm>
            <a:off x="1495425" y="433388"/>
            <a:ext cx="9007475" cy="5089525"/>
          </a:xfrm>
          <a:prstGeom prst="rect">
            <a:avLst/>
          </a:prstGeom>
        </p:spPr>
      </p:pic>
    </p:spTree>
    <p:extLst>
      <p:ext uri="{BB962C8B-B14F-4D97-AF65-F5344CB8AC3E}">
        <p14:creationId xmlns:p14="http://schemas.microsoft.com/office/powerpoint/2010/main" val="3844233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2E3D2-145C-584A-4A46-DA09CFA8368E}"/>
              </a:ext>
            </a:extLst>
          </p:cNvPr>
          <p:cNvSpPr>
            <a:spLocks noGrp="1"/>
          </p:cNvSpPr>
          <p:nvPr>
            <p:ph type="title"/>
          </p:nvPr>
        </p:nvSpPr>
        <p:spPr/>
        <p:txBody>
          <a:bodyPr/>
          <a:lstStyle/>
          <a:p>
            <a:r>
              <a:rPr lang="en-GB" dirty="0"/>
              <a:t>Sustainable Development Goals</a:t>
            </a:r>
          </a:p>
        </p:txBody>
      </p:sp>
      <p:sp>
        <p:nvSpPr>
          <p:cNvPr id="3" name="Content Placeholder 2">
            <a:extLst>
              <a:ext uri="{FF2B5EF4-FFF2-40B4-BE49-F238E27FC236}">
                <a16:creationId xmlns:a16="http://schemas.microsoft.com/office/drawing/2014/main" id="{0FDE3B62-33F3-883A-CE0B-BFC942F1A9B3}"/>
              </a:ext>
            </a:extLst>
          </p:cNvPr>
          <p:cNvSpPr>
            <a:spLocks noGrp="1"/>
          </p:cNvSpPr>
          <p:nvPr>
            <p:ph idx="1"/>
          </p:nvPr>
        </p:nvSpPr>
        <p:spPr/>
        <p:txBody>
          <a:bodyPr/>
          <a:lstStyle/>
          <a:p>
            <a:r>
              <a:rPr lang="en-GB" dirty="0">
                <a:hlinkClick r:id="rId3"/>
              </a:rPr>
              <a:t>Sustainable Development Goals: 17 Goals to Transform our World​ | United Nations</a:t>
            </a:r>
            <a:endParaRPr lang="en-GB" dirty="0"/>
          </a:p>
          <a:p>
            <a:endParaRPr lang="en-GB" dirty="0"/>
          </a:p>
          <a:p>
            <a:r>
              <a:rPr lang="en-GB" dirty="0">
                <a:latin typeface="Arial" panose="020B0604020202020204" pitchFamily="34" charset="0"/>
                <a:cs typeface="Arial" panose="020B0604020202020204" pitchFamily="34" charset="0"/>
              </a:rPr>
              <a:t>Consider last week - Is it possible for Organisational Leaders to implement these 17 Goals into their business?  </a:t>
            </a:r>
          </a:p>
          <a:p>
            <a:r>
              <a:rPr lang="en-GB" dirty="0">
                <a:latin typeface="Arial" panose="020B0604020202020204" pitchFamily="34" charset="0"/>
                <a:cs typeface="Arial" panose="020B0604020202020204" pitchFamily="34" charset="0"/>
              </a:rPr>
              <a:t>Is it their responsibility?</a:t>
            </a:r>
          </a:p>
          <a:p>
            <a:r>
              <a:rPr lang="en-GB" dirty="0">
                <a:latin typeface="Arial" panose="020B0604020202020204" pitchFamily="34" charset="0"/>
                <a:cs typeface="Arial" panose="020B0604020202020204" pitchFamily="34" charset="0"/>
              </a:rPr>
              <a:t>Ethics?</a:t>
            </a:r>
          </a:p>
        </p:txBody>
      </p:sp>
      <p:pic>
        <p:nvPicPr>
          <p:cNvPr id="4" name="Picture 3">
            <a:extLst>
              <a:ext uri="{FF2B5EF4-FFF2-40B4-BE49-F238E27FC236}">
                <a16:creationId xmlns:a16="http://schemas.microsoft.com/office/drawing/2014/main" id="{819DC218-7CB4-037C-ACBF-7C0CFB438ED6}"/>
              </a:ext>
            </a:extLst>
          </p:cNvPr>
          <p:cNvPicPr>
            <a:picLocks noChangeAspect="1"/>
          </p:cNvPicPr>
          <p:nvPr/>
        </p:nvPicPr>
        <p:blipFill>
          <a:blip r:embed="rId4"/>
          <a:stretch>
            <a:fillRect/>
          </a:stretch>
        </p:blipFill>
        <p:spPr>
          <a:xfrm>
            <a:off x="5216106" y="3640347"/>
            <a:ext cx="6475562" cy="2241340"/>
          </a:xfrm>
          <a:prstGeom prst="rect">
            <a:avLst/>
          </a:prstGeom>
        </p:spPr>
      </p:pic>
    </p:spTree>
    <p:extLst>
      <p:ext uri="{BB962C8B-B14F-4D97-AF65-F5344CB8AC3E}">
        <p14:creationId xmlns:p14="http://schemas.microsoft.com/office/powerpoint/2010/main" val="327219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CDA1C-6715-5831-831C-7EDA3A01C62B}"/>
              </a:ext>
            </a:extLst>
          </p:cNvPr>
          <p:cNvSpPr>
            <a:spLocks noGrp="1"/>
          </p:cNvSpPr>
          <p:nvPr>
            <p:ph type="title"/>
          </p:nvPr>
        </p:nvSpPr>
        <p:spPr/>
        <p:txBody>
          <a:bodyPr/>
          <a:lstStyle/>
          <a:p>
            <a:r>
              <a:rPr lang="en-GB" dirty="0"/>
              <a:t>Case studies -Business Ethics</a:t>
            </a:r>
          </a:p>
        </p:txBody>
      </p:sp>
      <p:sp>
        <p:nvSpPr>
          <p:cNvPr id="3" name="Content Placeholder 2">
            <a:extLst>
              <a:ext uri="{FF2B5EF4-FFF2-40B4-BE49-F238E27FC236}">
                <a16:creationId xmlns:a16="http://schemas.microsoft.com/office/drawing/2014/main" id="{792E6F18-8C51-A7A3-38D9-00C2AE8A31B9}"/>
              </a:ext>
            </a:extLst>
          </p:cNvPr>
          <p:cNvSpPr>
            <a:spLocks noGrp="1"/>
          </p:cNvSpPr>
          <p:nvPr>
            <p:ph idx="1"/>
          </p:nvPr>
        </p:nvSpPr>
        <p:spPr/>
        <p:txBody>
          <a:bodyPr/>
          <a:lstStyle/>
          <a:p>
            <a:r>
              <a:rPr lang="en-GB" b="1" dirty="0">
                <a:latin typeface="Arial" panose="020B0604020202020204" pitchFamily="34" charset="0"/>
                <a:cs typeface="Arial" panose="020B0604020202020204" pitchFamily="34" charset="0"/>
              </a:rPr>
              <a:t>Cricket - </a:t>
            </a:r>
            <a:r>
              <a:rPr lang="en-GB" dirty="0"/>
              <a:t>MAKING CRICKET A MORE INCLUSIVE SPORT</a:t>
            </a:r>
          </a:p>
          <a:p>
            <a:r>
              <a:rPr lang="en-GB" dirty="0">
                <a:hlinkClick r:id="rId3"/>
              </a:rPr>
              <a:t>Making-Cricket-a-More-Inclusive-Sport.pdf (ecb.co.uk)</a:t>
            </a: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UEFA</a:t>
            </a:r>
          </a:p>
          <a:p>
            <a:r>
              <a:rPr lang="en-GB" b="1" dirty="0">
                <a:latin typeface="Arial" panose="020B0604020202020204" pitchFamily="34" charset="0"/>
                <a:cs typeface="Arial" panose="020B0604020202020204" pitchFamily="34" charset="0"/>
              </a:rPr>
              <a:t>General Motors</a:t>
            </a:r>
          </a:p>
          <a:p>
            <a:pPr marL="0" indent="0">
              <a:buNone/>
            </a:pPr>
            <a:r>
              <a:rPr lang="en-GB" b="1" dirty="0">
                <a:latin typeface="Arial" panose="020B0604020202020204" pitchFamily="34" charset="0"/>
                <a:cs typeface="Arial" panose="020B0604020202020204" pitchFamily="34" charset="0"/>
              </a:rPr>
              <a:t> Nestle</a:t>
            </a:r>
          </a:p>
          <a:p>
            <a:endParaRPr lang="en-GB" dirty="0"/>
          </a:p>
          <a:p>
            <a:endParaRPr lang="en-GB" dirty="0"/>
          </a:p>
        </p:txBody>
      </p:sp>
    </p:spTree>
    <p:extLst>
      <p:ext uri="{BB962C8B-B14F-4D97-AF65-F5344CB8AC3E}">
        <p14:creationId xmlns:p14="http://schemas.microsoft.com/office/powerpoint/2010/main" val="4004030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91256-4BFA-41A1-BBD6-428ECD04565C}"/>
              </a:ext>
            </a:extLst>
          </p:cNvPr>
          <p:cNvSpPr>
            <a:spLocks noGrp="1"/>
          </p:cNvSpPr>
          <p:nvPr>
            <p:ph type="title"/>
          </p:nvPr>
        </p:nvSpPr>
        <p:spPr/>
        <p:txBody>
          <a:bodyPr/>
          <a:lstStyle/>
          <a:p>
            <a:r>
              <a:rPr lang="en-GB" dirty="0"/>
              <a:t>FIFA</a:t>
            </a:r>
          </a:p>
        </p:txBody>
      </p:sp>
      <p:sp>
        <p:nvSpPr>
          <p:cNvPr id="3" name="Content Placeholder 2">
            <a:extLst>
              <a:ext uri="{FF2B5EF4-FFF2-40B4-BE49-F238E27FC236}">
                <a16:creationId xmlns:a16="http://schemas.microsoft.com/office/drawing/2014/main" id="{2D755346-565B-4C6C-8805-F445544B1AE2}"/>
              </a:ext>
            </a:extLst>
          </p:cNvPr>
          <p:cNvSpPr>
            <a:spLocks noGrp="1"/>
          </p:cNvSpPr>
          <p:nvPr>
            <p:ph idx="1"/>
          </p:nvPr>
        </p:nvSpPr>
        <p:spPr/>
        <p:txBody>
          <a:bodyPr>
            <a:normAutofit fontScale="77500" lnSpcReduction="20000"/>
          </a:bodyPr>
          <a:lstStyle/>
          <a:p>
            <a:pPr algn="l">
              <a:buFont typeface="Arial" panose="020B0604020202020204" pitchFamily="34" charset="0"/>
              <a:buChar char="•"/>
            </a:pPr>
            <a:r>
              <a:rPr lang="en-GB" b="1" i="0" dirty="0">
                <a:solidFill>
                  <a:srgbClr val="001D35"/>
                </a:solidFill>
                <a:effectLst/>
                <a:latin typeface="Google Sans"/>
              </a:rPr>
              <a:t>2015 scandal</a:t>
            </a:r>
            <a:endParaRPr lang="en-GB" b="0" i="0" dirty="0">
              <a:solidFill>
                <a:srgbClr val="001D35"/>
              </a:solidFill>
              <a:effectLst/>
              <a:latin typeface="Google Sans"/>
            </a:endParaRPr>
          </a:p>
          <a:p>
            <a:pPr algn="l" fontAlgn="ctr">
              <a:buFont typeface="Arial" panose="020B0604020202020204" pitchFamily="34" charset="0"/>
              <a:buChar char="•"/>
            </a:pPr>
            <a:r>
              <a:rPr lang="en-GB" b="0" i="0" dirty="0">
                <a:solidFill>
                  <a:srgbClr val="001D35"/>
                </a:solidFill>
                <a:effectLst/>
                <a:latin typeface="Google Sans"/>
              </a:rPr>
              <a:t>In 2015, the US Department of Justice indicted 14 FIFA officials and associates on charges of racketeering, wire fraud, and money laundering. The investigation began after the bidding process for the 2018 and 2022 World Cups. </a:t>
            </a:r>
          </a:p>
          <a:p>
            <a:pPr algn="l">
              <a:buFont typeface="Arial" panose="020B0604020202020204" pitchFamily="34" charset="0"/>
              <a:buChar char="•"/>
            </a:pPr>
            <a:r>
              <a:rPr lang="en-GB" b="1" i="0" dirty="0">
                <a:solidFill>
                  <a:srgbClr val="001D35"/>
                </a:solidFill>
                <a:effectLst/>
                <a:latin typeface="Google Sans"/>
              </a:rPr>
              <a:t>Qatar World Cup</a:t>
            </a:r>
            <a:endParaRPr lang="en-GB" b="0" i="0" dirty="0">
              <a:solidFill>
                <a:srgbClr val="001D35"/>
              </a:solidFill>
              <a:effectLst/>
              <a:latin typeface="Google Sans"/>
            </a:endParaRPr>
          </a:p>
          <a:p>
            <a:pPr algn="l" fontAlgn="ctr">
              <a:buFont typeface="Arial" panose="020B0604020202020204" pitchFamily="34" charset="0"/>
              <a:buChar char="•"/>
            </a:pPr>
            <a:r>
              <a:rPr lang="en-GB" b="0" i="0" dirty="0">
                <a:solidFill>
                  <a:srgbClr val="001D35"/>
                </a:solidFill>
                <a:effectLst/>
                <a:latin typeface="Google Sans"/>
              </a:rPr>
              <a:t>FIFA President Gianni Infantino admitted that Qatar won the hosting rights for the 2022 World Cup through improper means. </a:t>
            </a:r>
          </a:p>
          <a:p>
            <a:pPr algn="l">
              <a:buFont typeface="Arial" panose="020B0604020202020204" pitchFamily="34" charset="0"/>
              <a:buChar char="•"/>
            </a:pPr>
            <a:r>
              <a:rPr lang="en-GB" b="1" i="0" dirty="0">
                <a:solidFill>
                  <a:srgbClr val="001D35"/>
                </a:solidFill>
                <a:effectLst/>
                <a:latin typeface="Google Sans"/>
              </a:rPr>
              <a:t>Executive Committee members</a:t>
            </a:r>
            <a:endParaRPr lang="en-GB" b="0" i="0" dirty="0">
              <a:solidFill>
                <a:srgbClr val="001D35"/>
              </a:solidFill>
              <a:effectLst/>
              <a:latin typeface="Google Sans"/>
            </a:endParaRPr>
          </a:p>
          <a:p>
            <a:pPr algn="l" fontAlgn="ctr">
              <a:buFont typeface="Arial" panose="020B0604020202020204" pitchFamily="34" charset="0"/>
              <a:buChar char="•"/>
            </a:pPr>
            <a:r>
              <a:rPr lang="en-GB" b="0" i="0" dirty="0">
                <a:solidFill>
                  <a:srgbClr val="001D35"/>
                </a:solidFill>
                <a:effectLst/>
                <a:latin typeface="Google Sans"/>
              </a:rPr>
              <a:t>Since 2010, most of the 22 Executive Committee members have been accused of ethical violations. Some have been banned from the game, indicted for criminal schemes, or imprisoned. </a:t>
            </a:r>
          </a:p>
          <a:p>
            <a:endParaRPr lang="en-GB" dirty="0"/>
          </a:p>
        </p:txBody>
      </p:sp>
      <p:pic>
        <p:nvPicPr>
          <p:cNvPr id="4" name="Picture 3">
            <a:extLst>
              <a:ext uri="{FF2B5EF4-FFF2-40B4-BE49-F238E27FC236}">
                <a16:creationId xmlns:a16="http://schemas.microsoft.com/office/drawing/2014/main" id="{5788BA1A-06BC-41AF-9514-73EF35B6F59B}"/>
              </a:ext>
            </a:extLst>
          </p:cNvPr>
          <p:cNvPicPr>
            <a:picLocks noChangeAspect="1"/>
          </p:cNvPicPr>
          <p:nvPr/>
        </p:nvPicPr>
        <p:blipFill>
          <a:blip r:embed="rId3"/>
          <a:stretch>
            <a:fillRect/>
          </a:stretch>
        </p:blipFill>
        <p:spPr>
          <a:xfrm>
            <a:off x="8032617" y="451077"/>
            <a:ext cx="3311851" cy="1862916"/>
          </a:xfrm>
          <a:prstGeom prst="rect">
            <a:avLst/>
          </a:prstGeom>
        </p:spPr>
      </p:pic>
    </p:spTree>
    <p:extLst>
      <p:ext uri="{BB962C8B-B14F-4D97-AF65-F5344CB8AC3E}">
        <p14:creationId xmlns:p14="http://schemas.microsoft.com/office/powerpoint/2010/main" val="3282799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7300E-0696-D26E-2716-06DECA41C129}"/>
              </a:ext>
            </a:extLst>
          </p:cNvPr>
          <p:cNvSpPr>
            <a:spLocks noGrp="1"/>
          </p:cNvSpPr>
          <p:nvPr>
            <p:ph type="title"/>
          </p:nvPr>
        </p:nvSpPr>
        <p:spPr/>
        <p:txBody>
          <a:bodyPr/>
          <a:lstStyle/>
          <a:p>
            <a:r>
              <a:rPr lang="en-GB" dirty="0"/>
              <a:t>The Ethical Business</a:t>
            </a:r>
          </a:p>
        </p:txBody>
      </p:sp>
      <p:sp>
        <p:nvSpPr>
          <p:cNvPr id="3" name="Content Placeholder 2">
            <a:extLst>
              <a:ext uri="{FF2B5EF4-FFF2-40B4-BE49-F238E27FC236}">
                <a16:creationId xmlns:a16="http://schemas.microsoft.com/office/drawing/2014/main" id="{9F3ED362-3AA7-095B-8BA4-6402B9421B3F}"/>
              </a:ext>
            </a:extLst>
          </p:cNvPr>
          <p:cNvSpPr>
            <a:spLocks noGrp="1"/>
          </p:cNvSpPr>
          <p:nvPr>
            <p:ph idx="1"/>
          </p:nvPr>
        </p:nvSpPr>
        <p:spPr/>
        <p:txBody>
          <a:bodyPr/>
          <a:lstStyle/>
          <a:p>
            <a:r>
              <a:rPr lang="en-GB" b="1" dirty="0">
                <a:latin typeface="Arial" panose="020B0604020202020204" pitchFamily="34" charset="0"/>
                <a:cs typeface="Arial" panose="020B0604020202020204" pitchFamily="34" charset="0"/>
              </a:rPr>
              <a:t>Example.   Nestle Mission Statement</a:t>
            </a:r>
          </a:p>
          <a:p>
            <a:r>
              <a:rPr lang="en-GB" b="1" i="1" dirty="0">
                <a:latin typeface="Arial" panose="020B0604020202020204" pitchFamily="34" charset="0"/>
                <a:cs typeface="Arial" panose="020B0604020202020204" pitchFamily="34" charset="0"/>
              </a:rPr>
              <a:t>Good Food, Good Life</a:t>
            </a:r>
          </a:p>
          <a:p>
            <a:r>
              <a:rPr lang="en-GB" dirty="0">
                <a:latin typeface="Arial" panose="020B0604020202020204" pitchFamily="34" charset="0"/>
                <a:cs typeface="Arial" panose="020B0604020202020204" pitchFamily="34" charset="0"/>
              </a:rPr>
              <a:t>Nestle aims to provide its customers with nutritious food choices with a great tasting experience in eating occasions offering the brands food and beverages. </a:t>
            </a:r>
          </a:p>
        </p:txBody>
      </p:sp>
    </p:spTree>
    <p:extLst>
      <p:ext uri="{BB962C8B-B14F-4D97-AF65-F5344CB8AC3E}">
        <p14:creationId xmlns:p14="http://schemas.microsoft.com/office/powerpoint/2010/main" val="2067719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74D77-D77E-44D1-858D-166E847FE136}"/>
              </a:ext>
            </a:extLst>
          </p:cNvPr>
          <p:cNvSpPr>
            <a:spLocks noGrp="1"/>
          </p:cNvSpPr>
          <p:nvPr>
            <p:ph type="title"/>
          </p:nvPr>
        </p:nvSpPr>
        <p:spPr/>
        <p:txBody>
          <a:bodyPr/>
          <a:lstStyle/>
          <a:p>
            <a:endParaRPr lang="en-GB"/>
          </a:p>
        </p:txBody>
      </p:sp>
      <p:pic>
        <p:nvPicPr>
          <p:cNvPr id="4" name="Online Media 3" title="Why Nestle Is the Worst">
            <a:hlinkClick r:id="" action="ppaction://media"/>
            <a:extLst>
              <a:ext uri="{FF2B5EF4-FFF2-40B4-BE49-F238E27FC236}">
                <a16:creationId xmlns:a16="http://schemas.microsoft.com/office/drawing/2014/main" id="{2F8889F1-5BBE-488C-A866-A9827097E4EF}"/>
              </a:ext>
            </a:extLst>
          </p:cNvPr>
          <p:cNvPicPr>
            <a:picLocks noGrp="1" noRot="1" noChangeAspect="1"/>
          </p:cNvPicPr>
          <p:nvPr>
            <p:ph idx="1"/>
            <a:videoFile r:link="rId1"/>
          </p:nvPr>
        </p:nvPicPr>
        <p:blipFill>
          <a:blip r:embed="rId3"/>
          <a:stretch>
            <a:fillRect/>
          </a:stretch>
        </p:blipFill>
        <p:spPr>
          <a:xfrm>
            <a:off x="1679575" y="1057275"/>
            <a:ext cx="8667750" cy="4897438"/>
          </a:xfrm>
          <a:prstGeom prst="rect">
            <a:avLst/>
          </a:prstGeom>
        </p:spPr>
      </p:pic>
    </p:spTree>
    <p:extLst>
      <p:ext uri="{BB962C8B-B14F-4D97-AF65-F5344CB8AC3E}">
        <p14:creationId xmlns:p14="http://schemas.microsoft.com/office/powerpoint/2010/main" val="3037410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1C333-AD19-990D-9D43-AD86A6940AD8}"/>
              </a:ext>
            </a:extLst>
          </p:cNvPr>
          <p:cNvSpPr>
            <a:spLocks noGrp="1"/>
          </p:cNvSpPr>
          <p:nvPr>
            <p:ph type="title"/>
          </p:nvPr>
        </p:nvSpPr>
        <p:spPr/>
        <p:txBody>
          <a:bodyPr/>
          <a:lstStyle/>
          <a:p>
            <a:r>
              <a:rPr lang="en-GB" dirty="0"/>
              <a:t>The Ethical Business</a:t>
            </a:r>
          </a:p>
        </p:txBody>
      </p:sp>
      <p:sp>
        <p:nvSpPr>
          <p:cNvPr id="3" name="Content Placeholder 2">
            <a:extLst>
              <a:ext uri="{FF2B5EF4-FFF2-40B4-BE49-F238E27FC236}">
                <a16:creationId xmlns:a16="http://schemas.microsoft.com/office/drawing/2014/main" id="{B6302587-265B-D11A-EF1F-F179096402E3}"/>
              </a:ext>
            </a:extLst>
          </p:cNvPr>
          <p:cNvSpPr>
            <a:spLocks noGrp="1"/>
          </p:cNvSpPr>
          <p:nvPr>
            <p:ph idx="1"/>
          </p:nvPr>
        </p:nvSpPr>
        <p:spPr>
          <a:xfrm>
            <a:off x="575095" y="2108201"/>
            <a:ext cx="11110822" cy="4189082"/>
          </a:xfrm>
        </p:spPr>
        <p:txBody>
          <a:bodyPr>
            <a:normAutofit fontScale="70000" lnSpcReduction="20000"/>
          </a:bodyPr>
          <a:lstStyle/>
          <a:p>
            <a:pPr algn="just"/>
            <a:r>
              <a:rPr lang="en-GB" b="1" i="0" dirty="0">
                <a:solidFill>
                  <a:srgbClr val="1D1D1F"/>
                </a:solidFill>
                <a:effectLst/>
                <a:latin typeface="-apple-system"/>
              </a:rPr>
              <a:t>Example: Nestle Corporation</a:t>
            </a:r>
          </a:p>
          <a:p>
            <a:pPr algn="just"/>
            <a:r>
              <a:rPr lang="en-GB" b="0" i="0" dirty="0">
                <a:solidFill>
                  <a:srgbClr val="1D1D1F"/>
                </a:solidFill>
                <a:effectLst/>
                <a:latin typeface="-apple-system"/>
              </a:rPr>
              <a:t>During the promotion of infant formula in third world countries especially in Africa, the Nestle corporation hired the women and without giving them necessary training, they dressed them up as nurses. </a:t>
            </a:r>
          </a:p>
          <a:p>
            <a:pPr algn="just"/>
            <a:r>
              <a:rPr lang="en-GB" b="0" i="0" dirty="0">
                <a:solidFill>
                  <a:srgbClr val="1D1D1F"/>
                </a:solidFill>
                <a:effectLst/>
                <a:latin typeface="-apple-system"/>
              </a:rPr>
              <a:t>Those nurses recommend the formula over breast feeding to the mothers. They convinced that using the formula is sophisticated and looks like western, while breast feeding is old fashioned and third world practice. </a:t>
            </a:r>
          </a:p>
          <a:p>
            <a:pPr algn="just"/>
            <a:r>
              <a:rPr lang="en-GB" b="0" i="0" dirty="0">
                <a:solidFill>
                  <a:srgbClr val="1D1D1F"/>
                </a:solidFill>
                <a:effectLst/>
                <a:latin typeface="-apple-system"/>
              </a:rPr>
              <a:t>When mothers get convinced to use infant formula, free samples of Nestle infant formula were given to them. Those free samples lasted long enough to dry up the mother’s breast milk due to the lack of use. Now at that stage mothers were forced to purchase the infant formula. The company continued this strategy regardless of worldwide protest. Protesters claimed that chance of getting sick is higher in children who were using infant formula as compared to breastfeeding in third world countries. The company changed its strategy only after years of massive boycotts of Nestle products by consumer.</a:t>
            </a:r>
          </a:p>
          <a:p>
            <a:endParaRPr lang="en-GB" dirty="0"/>
          </a:p>
        </p:txBody>
      </p:sp>
    </p:spTree>
    <p:extLst>
      <p:ext uri="{BB962C8B-B14F-4D97-AF65-F5344CB8AC3E}">
        <p14:creationId xmlns:p14="http://schemas.microsoft.com/office/powerpoint/2010/main" val="22542480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8846F-F091-8FA8-2237-8AB028F2B2A9}"/>
              </a:ext>
            </a:extLst>
          </p:cNvPr>
          <p:cNvSpPr>
            <a:spLocks noGrp="1"/>
          </p:cNvSpPr>
          <p:nvPr>
            <p:ph type="title"/>
          </p:nvPr>
        </p:nvSpPr>
        <p:spPr/>
        <p:txBody>
          <a:bodyPr/>
          <a:lstStyle/>
          <a:p>
            <a:r>
              <a:rPr lang="en-GB" dirty="0"/>
              <a:t>The 4 V Model of Ethical Behaviour</a:t>
            </a:r>
          </a:p>
        </p:txBody>
      </p:sp>
      <p:sp>
        <p:nvSpPr>
          <p:cNvPr id="3" name="Content Placeholder 2">
            <a:extLst>
              <a:ext uri="{FF2B5EF4-FFF2-40B4-BE49-F238E27FC236}">
                <a16:creationId xmlns:a16="http://schemas.microsoft.com/office/drawing/2014/main" id="{4A20E656-4B64-189D-C5C7-6AF8ED7A769C}"/>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Values</a:t>
            </a:r>
          </a:p>
          <a:p>
            <a:r>
              <a:rPr lang="en-GB" dirty="0">
                <a:latin typeface="Arial" panose="020B0604020202020204" pitchFamily="34" charset="0"/>
                <a:cs typeface="Arial" panose="020B0604020202020204" pitchFamily="34" charset="0"/>
              </a:rPr>
              <a:t>Vision</a:t>
            </a:r>
          </a:p>
          <a:p>
            <a:r>
              <a:rPr lang="en-GB" dirty="0">
                <a:latin typeface="Arial" panose="020B0604020202020204" pitchFamily="34" charset="0"/>
                <a:cs typeface="Arial" panose="020B0604020202020204" pitchFamily="34" charset="0"/>
              </a:rPr>
              <a:t>Voice</a:t>
            </a:r>
          </a:p>
          <a:p>
            <a:r>
              <a:rPr lang="en-GB" dirty="0">
                <a:latin typeface="Arial" panose="020B0604020202020204" pitchFamily="34" charset="0"/>
                <a:cs typeface="Arial" panose="020B0604020202020204" pitchFamily="34" charset="0"/>
              </a:rPr>
              <a:t>Virtue</a:t>
            </a:r>
          </a:p>
          <a:p>
            <a:endParaRPr lang="en-GB"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Centre for Ethical Leadership (2014)</a:t>
            </a:r>
          </a:p>
        </p:txBody>
      </p:sp>
      <p:pic>
        <p:nvPicPr>
          <p:cNvPr id="4" name="Picture 3">
            <a:extLst>
              <a:ext uri="{FF2B5EF4-FFF2-40B4-BE49-F238E27FC236}">
                <a16:creationId xmlns:a16="http://schemas.microsoft.com/office/drawing/2014/main" id="{3AEB954B-4F42-63D1-5222-5CC6C5744F44}"/>
              </a:ext>
            </a:extLst>
          </p:cNvPr>
          <p:cNvPicPr>
            <a:picLocks noChangeAspect="1"/>
          </p:cNvPicPr>
          <p:nvPr/>
        </p:nvPicPr>
        <p:blipFill>
          <a:blip r:embed="rId3"/>
          <a:stretch>
            <a:fillRect/>
          </a:stretch>
        </p:blipFill>
        <p:spPr>
          <a:xfrm>
            <a:off x="4376468" y="1926566"/>
            <a:ext cx="6291532" cy="3847381"/>
          </a:xfrm>
          <a:prstGeom prst="rect">
            <a:avLst/>
          </a:prstGeom>
        </p:spPr>
      </p:pic>
    </p:spTree>
    <p:extLst>
      <p:ext uri="{BB962C8B-B14F-4D97-AF65-F5344CB8AC3E}">
        <p14:creationId xmlns:p14="http://schemas.microsoft.com/office/powerpoint/2010/main" val="23663662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A9664B5-6276-4259-9E13-1CCD4007CDA6}"/>
              </a:ext>
            </a:extLst>
          </p:cNvPr>
          <p:cNvSpPr>
            <a:spLocks noGrp="1"/>
          </p:cNvSpPr>
          <p:nvPr>
            <p:ph type="title"/>
          </p:nvPr>
        </p:nvSpPr>
        <p:spPr>
          <a:xfrm>
            <a:off x="410548" y="-358447"/>
            <a:ext cx="10866430" cy="1450757"/>
          </a:xfrm>
        </p:spPr>
        <p:txBody>
          <a:bodyPr anchor="b">
            <a:normAutofit/>
          </a:bodyPr>
          <a:lstStyle/>
          <a:p>
            <a:r>
              <a:rPr lang="en-GB" sz="3600" dirty="0">
                <a:solidFill>
                  <a:schemeClr val="tx1"/>
                </a:solidFill>
                <a:latin typeface="Arial" panose="020B0604020202020204" pitchFamily="34" charset="0"/>
                <a:cs typeface="Arial" panose="020B0604020202020204" pitchFamily="34" charset="0"/>
              </a:rPr>
              <a:t>Ethical Standards </a:t>
            </a:r>
          </a:p>
        </p:txBody>
      </p:sp>
      <p:sp>
        <p:nvSpPr>
          <p:cNvPr id="19" name="Slide Number Placeholder 3">
            <a:extLst>
              <a:ext uri="{FF2B5EF4-FFF2-40B4-BE49-F238E27FC236}">
                <a16:creationId xmlns:a16="http://schemas.microsoft.com/office/drawing/2014/main" id="{8907AF56-F37E-4FCC-9F32-EFB1FB50DA4A}"/>
              </a:ext>
            </a:extLst>
          </p:cNvPr>
          <p:cNvSpPr>
            <a:spLocks noGrp="1"/>
          </p:cNvSpPr>
          <p:nvPr>
            <p:ph type="sldNum" sz="quarter" idx="12"/>
          </p:nvPr>
        </p:nvSpPr>
        <p:spPr/>
        <p:txBody>
          <a:bodyPr anchor="ctr">
            <a:normAutofit/>
          </a:bodyPr>
          <a:lstStyle/>
          <a:p>
            <a:pPr>
              <a:spcAft>
                <a:spcPts val="600"/>
              </a:spcAft>
            </a:pPr>
            <a:fld id="{8699F50C-BE38-4BD0-BA84-9B090E1F2B9B}" type="slidenum">
              <a:rPr lang="en-US" noProof="0" smtClean="0"/>
              <a:pPr>
                <a:spcAft>
                  <a:spcPts val="600"/>
                </a:spcAft>
              </a:pPr>
              <a:t>16</a:t>
            </a:fld>
            <a:endParaRPr lang="en-US" noProof="0"/>
          </a:p>
        </p:txBody>
      </p:sp>
      <p:graphicFrame>
        <p:nvGraphicFramePr>
          <p:cNvPr id="11" name="Content Placeholder 8">
            <a:extLst>
              <a:ext uri="{FF2B5EF4-FFF2-40B4-BE49-F238E27FC236}">
                <a16:creationId xmlns:a16="http://schemas.microsoft.com/office/drawing/2014/main" id="{E5F88BFF-023A-4D55-8C29-8B50E1F87A15}"/>
              </a:ext>
            </a:extLst>
          </p:cNvPr>
          <p:cNvGraphicFramePr>
            <a:graphicFrameLocks noGrp="1"/>
          </p:cNvGraphicFramePr>
          <p:nvPr>
            <p:ph type="tbl" sz="quarter" idx="4294967295"/>
            <p:extLst>
              <p:ext uri="{D42A27DB-BD31-4B8C-83A1-F6EECF244321}">
                <p14:modId xmlns:p14="http://schemas.microsoft.com/office/powerpoint/2010/main" val="2714807136"/>
              </p:ext>
            </p:extLst>
          </p:nvPr>
        </p:nvGraphicFramePr>
        <p:xfrm>
          <a:off x="1198563" y="2020888"/>
          <a:ext cx="10993437" cy="34321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ext Placeholder 1">
            <a:extLst>
              <a:ext uri="{FF2B5EF4-FFF2-40B4-BE49-F238E27FC236}">
                <a16:creationId xmlns:a16="http://schemas.microsoft.com/office/drawing/2014/main" id="{EC9FF0F9-A61F-4D4B-9511-3A1C40C83B63}"/>
              </a:ext>
            </a:extLst>
          </p:cNvPr>
          <p:cNvSpPr>
            <a:spLocks noGrp="1"/>
          </p:cNvSpPr>
          <p:nvPr>
            <p:ph type="body" sz="quarter" idx="4294967295"/>
          </p:nvPr>
        </p:nvSpPr>
        <p:spPr>
          <a:xfrm>
            <a:off x="0" y="1574800"/>
            <a:ext cx="11179175" cy="609600"/>
          </a:xfrm>
        </p:spPr>
        <p:txBody>
          <a:bodyPr>
            <a:normAutofit/>
          </a:bodyPr>
          <a:lstStyle/>
          <a:p>
            <a:r>
              <a:rPr lang="en-GB" sz="1700" b="1" i="0" dirty="0">
                <a:solidFill>
                  <a:schemeClr val="tx1"/>
                </a:solidFill>
                <a:latin typeface="Arial" panose="020B0604020202020204" pitchFamily="34" charset="0"/>
                <a:cs typeface="Arial" panose="020B0604020202020204" pitchFamily="34" charset="0"/>
              </a:rPr>
              <a:t>Defines acceptable conduct in business and should underpin how management make decisions.</a:t>
            </a:r>
            <a:endParaRPr lang="en-US" sz="1700" b="1" dirty="0">
              <a:solidFill>
                <a:schemeClr val="tx1"/>
              </a:solidFill>
              <a:latin typeface="Arial" panose="020B0604020202020204" pitchFamily="34" charset="0"/>
              <a:cs typeface="Arial" panose="020B0604020202020204" pitchFamily="34" charset="0"/>
            </a:endParaRPr>
          </a:p>
          <a:p>
            <a:endParaRPr lang="en-US" sz="1700" dirty="0"/>
          </a:p>
        </p:txBody>
      </p:sp>
    </p:spTree>
    <p:extLst>
      <p:ext uri="{BB962C8B-B14F-4D97-AF65-F5344CB8AC3E}">
        <p14:creationId xmlns:p14="http://schemas.microsoft.com/office/powerpoint/2010/main" val="782292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62C03-0057-4D73-81B1-528D5FA578F8}"/>
              </a:ext>
            </a:extLst>
          </p:cNvPr>
          <p:cNvSpPr>
            <a:spLocks noGrp="1"/>
          </p:cNvSpPr>
          <p:nvPr>
            <p:ph type="title"/>
          </p:nvPr>
        </p:nvSpPr>
        <p:spPr>
          <a:xfrm>
            <a:off x="192831" y="4350690"/>
            <a:ext cx="7047724" cy="967760"/>
          </a:xfrm>
        </p:spPr>
        <p:txBody>
          <a:bodyPr>
            <a:noAutofit/>
          </a:bodyPr>
          <a:lstStyle/>
          <a:p>
            <a:r>
              <a:rPr lang="en-GB" sz="2800" b="0" i="0" dirty="0">
                <a:solidFill>
                  <a:srgbClr val="141414"/>
                </a:solidFill>
                <a:effectLst/>
                <a:latin typeface="ReithSerif"/>
              </a:rPr>
              <a:t>Fast fashion: Boohoo breaks promises on ethical overhaul</a:t>
            </a:r>
            <a:br>
              <a:rPr lang="en-GB" sz="2800" b="0" i="0" dirty="0">
                <a:solidFill>
                  <a:srgbClr val="141414"/>
                </a:solidFill>
                <a:effectLst/>
                <a:latin typeface="ReithSerif"/>
              </a:rPr>
            </a:br>
            <a:endParaRPr lang="en-GB" sz="2800" dirty="0"/>
          </a:p>
        </p:txBody>
      </p:sp>
      <p:pic>
        <p:nvPicPr>
          <p:cNvPr id="3" name="Picture 2">
            <a:extLst>
              <a:ext uri="{FF2B5EF4-FFF2-40B4-BE49-F238E27FC236}">
                <a16:creationId xmlns:a16="http://schemas.microsoft.com/office/drawing/2014/main" id="{9DE66E2A-E48A-40A5-9CBE-FB3BE8A68DC9}"/>
              </a:ext>
            </a:extLst>
          </p:cNvPr>
          <p:cNvPicPr>
            <a:picLocks noChangeAspect="1"/>
          </p:cNvPicPr>
          <p:nvPr/>
        </p:nvPicPr>
        <p:blipFill>
          <a:blip r:embed="rId2"/>
          <a:stretch>
            <a:fillRect/>
          </a:stretch>
        </p:blipFill>
        <p:spPr>
          <a:xfrm>
            <a:off x="7099557" y="3483525"/>
            <a:ext cx="3943221" cy="2218062"/>
          </a:xfrm>
          <a:prstGeom prst="rect">
            <a:avLst/>
          </a:prstGeom>
        </p:spPr>
      </p:pic>
      <p:sp>
        <p:nvSpPr>
          <p:cNvPr id="10" name="TextBox 9">
            <a:extLst>
              <a:ext uri="{FF2B5EF4-FFF2-40B4-BE49-F238E27FC236}">
                <a16:creationId xmlns:a16="http://schemas.microsoft.com/office/drawing/2014/main" id="{9EF4184C-DB63-4B20-AA7C-89EFCF6AF8AA}"/>
              </a:ext>
            </a:extLst>
          </p:cNvPr>
          <p:cNvSpPr txBox="1"/>
          <p:nvPr/>
        </p:nvSpPr>
        <p:spPr>
          <a:xfrm>
            <a:off x="282511" y="598858"/>
            <a:ext cx="5373397" cy="523220"/>
          </a:xfrm>
          <a:prstGeom prst="rect">
            <a:avLst/>
          </a:prstGeom>
          <a:noFill/>
        </p:spPr>
        <p:txBody>
          <a:bodyPr wrap="square">
            <a:spAutoFit/>
          </a:bodyPr>
          <a:lstStyle/>
          <a:p>
            <a:r>
              <a:rPr lang="en-GB" sz="2800" dirty="0"/>
              <a:t>P&amp;O ferries  fired 786 of its staff.</a:t>
            </a:r>
          </a:p>
        </p:txBody>
      </p:sp>
      <p:pic>
        <p:nvPicPr>
          <p:cNvPr id="11" name="Picture 10">
            <a:extLst>
              <a:ext uri="{FF2B5EF4-FFF2-40B4-BE49-F238E27FC236}">
                <a16:creationId xmlns:a16="http://schemas.microsoft.com/office/drawing/2014/main" id="{4F1B8A53-2648-43EB-8BA9-4EF23E45EA48}"/>
              </a:ext>
            </a:extLst>
          </p:cNvPr>
          <p:cNvPicPr>
            <a:picLocks noChangeAspect="1"/>
          </p:cNvPicPr>
          <p:nvPr/>
        </p:nvPicPr>
        <p:blipFill>
          <a:blip r:embed="rId3"/>
          <a:stretch>
            <a:fillRect/>
          </a:stretch>
        </p:blipFill>
        <p:spPr>
          <a:xfrm>
            <a:off x="7104222" y="431831"/>
            <a:ext cx="3938556" cy="2215438"/>
          </a:xfrm>
          <a:prstGeom prst="rect">
            <a:avLst/>
          </a:prstGeom>
        </p:spPr>
      </p:pic>
      <p:sp>
        <p:nvSpPr>
          <p:cNvPr id="13" name="TextBox 12">
            <a:extLst>
              <a:ext uri="{FF2B5EF4-FFF2-40B4-BE49-F238E27FC236}">
                <a16:creationId xmlns:a16="http://schemas.microsoft.com/office/drawing/2014/main" id="{BCDAEAB3-C9CE-4E35-996B-C70E5D1177FB}"/>
              </a:ext>
            </a:extLst>
          </p:cNvPr>
          <p:cNvSpPr txBox="1"/>
          <p:nvPr/>
        </p:nvSpPr>
        <p:spPr>
          <a:xfrm>
            <a:off x="282511" y="1223971"/>
            <a:ext cx="6097554" cy="1200329"/>
          </a:xfrm>
          <a:prstGeom prst="rect">
            <a:avLst/>
          </a:prstGeom>
          <a:noFill/>
        </p:spPr>
        <p:txBody>
          <a:bodyPr wrap="square">
            <a:spAutoFit/>
          </a:bodyPr>
          <a:lstStyle/>
          <a:p>
            <a:r>
              <a:rPr lang="en-GB" dirty="0"/>
              <a:t> P&amp;O Ferries has exploited a legislative loophole that has allowed it to pay some crew members hired from overseas less than the UK minimum wage – in some cases paying £4.87 an hour.</a:t>
            </a:r>
          </a:p>
        </p:txBody>
      </p:sp>
    </p:spTree>
    <p:extLst>
      <p:ext uri="{BB962C8B-B14F-4D97-AF65-F5344CB8AC3E}">
        <p14:creationId xmlns:p14="http://schemas.microsoft.com/office/powerpoint/2010/main" val="1932883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6ACFC-02B2-4D68-BC3D-59986B3A98A4}"/>
              </a:ext>
            </a:extLst>
          </p:cNvPr>
          <p:cNvSpPr>
            <a:spLocks noGrp="1"/>
          </p:cNvSpPr>
          <p:nvPr>
            <p:ph type="title"/>
          </p:nvPr>
        </p:nvSpPr>
        <p:spPr/>
        <p:txBody>
          <a:bodyPr/>
          <a:lstStyle/>
          <a:p>
            <a:r>
              <a:rPr lang="en-GB" dirty="0"/>
              <a:t>CSR </a:t>
            </a:r>
          </a:p>
        </p:txBody>
      </p:sp>
      <p:sp>
        <p:nvSpPr>
          <p:cNvPr id="3" name="Content Placeholder 2">
            <a:extLst>
              <a:ext uri="{FF2B5EF4-FFF2-40B4-BE49-F238E27FC236}">
                <a16:creationId xmlns:a16="http://schemas.microsoft.com/office/drawing/2014/main" id="{D4ECF18F-6026-4A0F-ABAE-94C298100E74}"/>
              </a:ext>
            </a:extLst>
          </p:cNvPr>
          <p:cNvSpPr>
            <a:spLocks noGrp="1"/>
          </p:cNvSpPr>
          <p:nvPr>
            <p:ph idx="1"/>
          </p:nvPr>
        </p:nvSpPr>
        <p:spPr/>
        <p:txBody>
          <a:bodyPr>
            <a:normAutofit fontScale="70000" lnSpcReduction="20000"/>
          </a:bodyPr>
          <a:lstStyle/>
          <a:p>
            <a:r>
              <a:rPr lang="en-GB" dirty="0"/>
              <a:t>According to the United Nations Industrial Development Organization CSR is ‘a management concept whereby companies integrate social and environmental concerns in their business operations and interactions with their stakeholders.’ </a:t>
            </a:r>
          </a:p>
          <a:p>
            <a:r>
              <a:rPr lang="en-GB" dirty="0"/>
              <a:t>Concerns include </a:t>
            </a:r>
          </a:p>
          <a:p>
            <a:pPr lvl="1"/>
            <a:r>
              <a:rPr lang="en-GB" sz="2300" dirty="0"/>
              <a:t>environmental management, </a:t>
            </a:r>
          </a:p>
          <a:p>
            <a:pPr lvl="1"/>
            <a:r>
              <a:rPr lang="en-GB" sz="2300" dirty="0"/>
              <a:t>eco-efficiency, </a:t>
            </a:r>
          </a:p>
          <a:p>
            <a:pPr lvl="1"/>
            <a:r>
              <a:rPr lang="en-GB" sz="2300" dirty="0"/>
              <a:t>responsible sourcing, </a:t>
            </a:r>
          </a:p>
          <a:p>
            <a:pPr lvl="1"/>
            <a:r>
              <a:rPr lang="en-GB" sz="2300" dirty="0"/>
              <a:t>stakeholder engagement, </a:t>
            </a:r>
          </a:p>
          <a:p>
            <a:pPr lvl="1"/>
            <a:r>
              <a:rPr lang="en-GB" sz="2300" dirty="0"/>
              <a:t>labour standards &amp; working conditions, </a:t>
            </a:r>
          </a:p>
          <a:p>
            <a:pPr lvl="1"/>
            <a:r>
              <a:rPr lang="en-GB" sz="2300" dirty="0"/>
              <a:t>employee and community relations, </a:t>
            </a:r>
          </a:p>
          <a:p>
            <a:pPr lvl="1"/>
            <a:r>
              <a:rPr lang="en-GB" sz="2300" dirty="0"/>
              <a:t>social equity, </a:t>
            </a:r>
          </a:p>
          <a:p>
            <a:pPr lvl="1"/>
            <a:r>
              <a:rPr lang="en-GB" sz="2300" dirty="0"/>
              <a:t>gender balance, </a:t>
            </a:r>
          </a:p>
          <a:p>
            <a:pPr lvl="1"/>
            <a:r>
              <a:rPr lang="en-GB" sz="2300" dirty="0"/>
              <a:t>human rights, </a:t>
            </a:r>
          </a:p>
          <a:p>
            <a:pPr lvl="1"/>
            <a:r>
              <a:rPr lang="en-GB" sz="2300" dirty="0"/>
              <a:t>good governance, </a:t>
            </a:r>
          </a:p>
          <a:p>
            <a:pPr lvl="1"/>
            <a:r>
              <a:rPr lang="en-GB" sz="2300" dirty="0"/>
              <a:t>anti-corruption measures</a:t>
            </a:r>
          </a:p>
        </p:txBody>
      </p:sp>
      <p:pic>
        <p:nvPicPr>
          <p:cNvPr id="5" name="Picture 4">
            <a:extLst>
              <a:ext uri="{FF2B5EF4-FFF2-40B4-BE49-F238E27FC236}">
                <a16:creationId xmlns:a16="http://schemas.microsoft.com/office/drawing/2014/main" id="{550F712D-6260-4CF4-9483-3EEE65FB9401}"/>
              </a:ext>
            </a:extLst>
          </p:cNvPr>
          <p:cNvPicPr>
            <a:picLocks noChangeAspect="1"/>
          </p:cNvPicPr>
          <p:nvPr/>
        </p:nvPicPr>
        <p:blipFill>
          <a:blip r:embed="rId2"/>
          <a:stretch>
            <a:fillRect/>
          </a:stretch>
        </p:blipFill>
        <p:spPr>
          <a:xfrm>
            <a:off x="6525305" y="2972383"/>
            <a:ext cx="4105275" cy="2686050"/>
          </a:xfrm>
          <a:prstGeom prst="rect">
            <a:avLst/>
          </a:prstGeom>
        </p:spPr>
      </p:pic>
    </p:spTree>
    <p:extLst>
      <p:ext uri="{BB962C8B-B14F-4D97-AF65-F5344CB8AC3E}">
        <p14:creationId xmlns:p14="http://schemas.microsoft.com/office/powerpoint/2010/main" val="14238977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6A9FD-D670-4378-B900-77102B4A0F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3241BB-38E6-4150-9172-79D521CD4D51}"/>
              </a:ext>
            </a:extLst>
          </p:cNvPr>
          <p:cNvSpPr>
            <a:spLocks noGrp="1"/>
          </p:cNvSpPr>
          <p:nvPr>
            <p:ph idx="1"/>
          </p:nvPr>
        </p:nvSpPr>
        <p:spPr/>
        <p:txBody>
          <a:bodyPr/>
          <a:lstStyle/>
          <a:p>
            <a:r>
              <a:rPr lang="en-GB" dirty="0"/>
              <a:t>“A climate can be locally created by what leaders do, what circumstances apply, and what environments afford. A culture can evolve only out of mutual experience and shared learning.” </a:t>
            </a:r>
          </a:p>
          <a:p>
            <a:r>
              <a:rPr lang="en-GB" dirty="0"/>
              <a:t>Edgar Schein</a:t>
            </a:r>
          </a:p>
        </p:txBody>
      </p:sp>
    </p:spTree>
    <p:extLst>
      <p:ext uri="{BB962C8B-B14F-4D97-AF65-F5344CB8AC3E}">
        <p14:creationId xmlns:p14="http://schemas.microsoft.com/office/powerpoint/2010/main" val="36789537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C7588-E901-B6E9-D3AF-D4664572CFB7}"/>
              </a:ext>
            </a:extLst>
          </p:cNvPr>
          <p:cNvSpPr>
            <a:spLocks noGrp="1"/>
          </p:cNvSpPr>
          <p:nvPr>
            <p:ph type="title"/>
          </p:nvPr>
        </p:nvSpPr>
        <p:spPr/>
        <p:txBody>
          <a:bodyPr/>
          <a:lstStyle/>
          <a:p>
            <a:r>
              <a:rPr lang="en-GB" dirty="0"/>
              <a:t>Ethical Leadership</a:t>
            </a:r>
          </a:p>
        </p:txBody>
      </p:sp>
      <p:sp>
        <p:nvSpPr>
          <p:cNvPr id="3" name="Content Placeholder 2">
            <a:extLst>
              <a:ext uri="{FF2B5EF4-FFF2-40B4-BE49-F238E27FC236}">
                <a16:creationId xmlns:a16="http://schemas.microsoft.com/office/drawing/2014/main" id="{BF4EDC0C-A0D1-D35B-7835-2FBC16579CBF}"/>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Values</a:t>
            </a:r>
          </a:p>
          <a:p>
            <a:r>
              <a:rPr lang="en-GB" dirty="0">
                <a:latin typeface="Arial" panose="020B0604020202020204" pitchFamily="34" charset="0"/>
                <a:cs typeface="Arial" panose="020B0604020202020204" pitchFamily="34" charset="0"/>
              </a:rPr>
              <a:t>Morals</a:t>
            </a:r>
          </a:p>
          <a:p>
            <a:r>
              <a:rPr lang="en-GB" dirty="0">
                <a:latin typeface="Arial" panose="020B0604020202020204" pitchFamily="34" charset="0"/>
                <a:cs typeface="Arial" panose="020B0604020202020204" pitchFamily="34" charset="0"/>
              </a:rPr>
              <a:t>Beliefs of Individuals</a:t>
            </a:r>
          </a:p>
          <a:p>
            <a:r>
              <a:rPr lang="en-GB" dirty="0">
                <a:latin typeface="Arial" panose="020B0604020202020204" pitchFamily="34" charset="0"/>
                <a:cs typeface="Arial" panose="020B0604020202020204" pitchFamily="34" charset="0"/>
              </a:rPr>
              <a:t>Organisational Beliefs</a:t>
            </a:r>
          </a:p>
        </p:txBody>
      </p:sp>
    </p:spTree>
    <p:extLst>
      <p:ext uri="{BB962C8B-B14F-4D97-AF65-F5344CB8AC3E}">
        <p14:creationId xmlns:p14="http://schemas.microsoft.com/office/powerpoint/2010/main" val="42397158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8CA8E-9D4A-04ED-69CF-8A68F8218210}"/>
              </a:ext>
            </a:extLst>
          </p:cNvPr>
          <p:cNvSpPr>
            <a:spLocks noGrp="1"/>
          </p:cNvSpPr>
          <p:nvPr>
            <p:ph type="title"/>
          </p:nvPr>
        </p:nvSpPr>
        <p:spPr/>
        <p:txBody>
          <a:bodyPr/>
          <a:lstStyle/>
          <a:p>
            <a:r>
              <a:rPr lang="en-GB" dirty="0"/>
              <a:t>3 Major Ethical Traits</a:t>
            </a:r>
          </a:p>
        </p:txBody>
      </p:sp>
      <p:sp>
        <p:nvSpPr>
          <p:cNvPr id="3" name="Content Placeholder 2">
            <a:extLst>
              <a:ext uri="{FF2B5EF4-FFF2-40B4-BE49-F238E27FC236}">
                <a16:creationId xmlns:a16="http://schemas.microsoft.com/office/drawing/2014/main" id="{2D03B655-93C0-F0FE-D3F0-5C9BF3E649CB}"/>
              </a:ext>
            </a:extLst>
          </p:cNvPr>
          <p:cNvSpPr>
            <a:spLocks noGrp="1"/>
          </p:cNvSpPr>
          <p:nvPr>
            <p:ph idx="1"/>
          </p:nvPr>
        </p:nvSpPr>
        <p:spPr/>
        <p:txBody>
          <a:bodyPr/>
          <a:lstStyle/>
          <a:p>
            <a:r>
              <a:rPr lang="en-GB" b="1" i="0" dirty="0">
                <a:solidFill>
                  <a:srgbClr val="575757"/>
                </a:solidFill>
                <a:effectLst/>
                <a:latin typeface="Arial" panose="020B0604020202020204" pitchFamily="34" charset="0"/>
                <a:cs typeface="Arial" panose="020B0604020202020204" pitchFamily="34" charset="0"/>
              </a:rPr>
              <a:t>Be the Example</a:t>
            </a:r>
          </a:p>
          <a:p>
            <a:r>
              <a:rPr lang="en-GB" b="1" i="0" dirty="0">
                <a:solidFill>
                  <a:srgbClr val="575757"/>
                </a:solidFill>
                <a:effectLst/>
                <a:latin typeface="Arial" panose="020B0604020202020204" pitchFamily="34" charset="0"/>
                <a:cs typeface="Arial" panose="020B0604020202020204" pitchFamily="34" charset="0"/>
              </a:rPr>
              <a:t>Champion the Importance of Ethics</a:t>
            </a:r>
          </a:p>
          <a:p>
            <a:r>
              <a:rPr lang="en-GB" b="1" i="0" dirty="0">
                <a:solidFill>
                  <a:srgbClr val="575757"/>
                </a:solidFill>
                <a:effectLst/>
                <a:latin typeface="Arial" panose="020B0604020202020204" pitchFamily="34" charset="0"/>
                <a:cs typeface="Arial" panose="020B0604020202020204" pitchFamily="34" charset="0"/>
              </a:rPr>
              <a:t>Communicate</a:t>
            </a:r>
          </a:p>
          <a:p>
            <a:endParaRPr lang="en-GB" dirty="0"/>
          </a:p>
        </p:txBody>
      </p:sp>
    </p:spTree>
    <p:extLst>
      <p:ext uri="{BB962C8B-B14F-4D97-AF65-F5344CB8AC3E}">
        <p14:creationId xmlns:p14="http://schemas.microsoft.com/office/powerpoint/2010/main" val="11626713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18F6D-C24F-B01C-52B9-78CEC5ADE0A2}"/>
              </a:ext>
            </a:extLst>
          </p:cNvPr>
          <p:cNvSpPr>
            <a:spLocks noGrp="1"/>
          </p:cNvSpPr>
          <p:nvPr>
            <p:ph type="title"/>
          </p:nvPr>
        </p:nvSpPr>
        <p:spPr/>
        <p:txBody>
          <a:bodyPr/>
          <a:lstStyle/>
          <a:p>
            <a:r>
              <a:rPr lang="en-GB" dirty="0"/>
              <a:t>Creating Ethical Cultures in Business</a:t>
            </a:r>
          </a:p>
        </p:txBody>
      </p:sp>
      <p:pic>
        <p:nvPicPr>
          <p:cNvPr id="4" name="Online Media 3" title="Creating ethical cultures in business: Brooke Deterline at TEDxPresidio">
            <a:hlinkClick r:id="" action="ppaction://media"/>
            <a:extLst>
              <a:ext uri="{FF2B5EF4-FFF2-40B4-BE49-F238E27FC236}">
                <a16:creationId xmlns:a16="http://schemas.microsoft.com/office/drawing/2014/main" id="{2A2B4589-BD85-4FE7-9E1E-2C8431D60282}"/>
              </a:ext>
            </a:extLst>
          </p:cNvPr>
          <p:cNvPicPr>
            <a:picLocks noGrp="1" noRot="1" noChangeAspect="1"/>
          </p:cNvPicPr>
          <p:nvPr>
            <p:ph idx="1"/>
            <a:videoFile r:link="rId1"/>
          </p:nvPr>
        </p:nvPicPr>
        <p:blipFill>
          <a:blip r:embed="rId4"/>
          <a:stretch>
            <a:fillRect/>
          </a:stretch>
        </p:blipFill>
        <p:spPr>
          <a:xfrm>
            <a:off x="2606675" y="1457325"/>
            <a:ext cx="6978650" cy="3943350"/>
          </a:xfrm>
          <a:prstGeom prst="rect">
            <a:avLst/>
          </a:prstGeom>
        </p:spPr>
      </p:pic>
    </p:spTree>
    <p:extLst>
      <p:ext uri="{BB962C8B-B14F-4D97-AF65-F5344CB8AC3E}">
        <p14:creationId xmlns:p14="http://schemas.microsoft.com/office/powerpoint/2010/main" val="3439502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B46EF-7B4E-1F68-3F92-1E6BADEA8962}"/>
              </a:ext>
            </a:extLst>
          </p:cNvPr>
          <p:cNvSpPr>
            <a:spLocks noGrp="1"/>
          </p:cNvSpPr>
          <p:nvPr>
            <p:ph type="title"/>
          </p:nvPr>
        </p:nvSpPr>
        <p:spPr/>
        <p:txBody>
          <a:bodyPr/>
          <a:lstStyle/>
          <a:p>
            <a:r>
              <a:rPr lang="en-GB" dirty="0"/>
              <a:t>A Leaders Traits</a:t>
            </a:r>
          </a:p>
        </p:txBody>
      </p:sp>
      <p:sp>
        <p:nvSpPr>
          <p:cNvPr id="3" name="Content Placeholder 2">
            <a:extLst>
              <a:ext uri="{FF2B5EF4-FFF2-40B4-BE49-F238E27FC236}">
                <a16:creationId xmlns:a16="http://schemas.microsoft.com/office/drawing/2014/main" id="{B4A7F982-94C4-03F9-F57F-6244708B84C3}"/>
              </a:ext>
            </a:extLst>
          </p:cNvPr>
          <p:cNvSpPr>
            <a:spLocks noGrp="1"/>
          </p:cNvSpPr>
          <p:nvPr>
            <p:ph sz="half" idx="1"/>
          </p:nvPr>
        </p:nvSpPr>
        <p:spPr/>
        <p:txBody>
          <a:bodyPr>
            <a:normAutofit/>
          </a:bodyPr>
          <a:lstStyle/>
          <a:p>
            <a:r>
              <a:rPr lang="en-GB" dirty="0">
                <a:latin typeface="Arial" panose="020B0604020202020204" pitchFamily="34" charset="0"/>
                <a:cs typeface="Arial" panose="020B0604020202020204" pitchFamily="34" charset="0"/>
              </a:rPr>
              <a:t>Vision		</a:t>
            </a:r>
          </a:p>
          <a:p>
            <a:r>
              <a:rPr lang="en-GB" dirty="0">
                <a:latin typeface="Arial" panose="020B0604020202020204" pitchFamily="34" charset="0"/>
                <a:cs typeface="Arial" panose="020B0604020202020204" pitchFamily="34" charset="0"/>
              </a:rPr>
              <a:t>Judgement			</a:t>
            </a:r>
          </a:p>
          <a:p>
            <a:r>
              <a:rPr lang="en-GB" dirty="0">
                <a:latin typeface="Arial" panose="020B0604020202020204" pitchFamily="34" charset="0"/>
                <a:cs typeface="Arial" panose="020B0604020202020204" pitchFamily="34" charset="0"/>
              </a:rPr>
              <a:t>Commitment			</a:t>
            </a:r>
          </a:p>
          <a:p>
            <a:r>
              <a:rPr lang="en-GB" dirty="0">
                <a:latin typeface="Arial" panose="020B0604020202020204" pitchFamily="34" charset="0"/>
                <a:cs typeface="Arial" panose="020B0604020202020204" pitchFamily="34" charset="0"/>
              </a:rPr>
              <a:t>Knowledge			</a:t>
            </a:r>
          </a:p>
          <a:p>
            <a:r>
              <a:rPr lang="en-GB" dirty="0">
                <a:latin typeface="Arial" panose="020B0604020202020204" pitchFamily="34" charset="0"/>
                <a:cs typeface="Arial" panose="020B0604020202020204" pitchFamily="34" charset="0"/>
              </a:rPr>
              <a:t>Will-power</a:t>
            </a:r>
          </a:p>
          <a:p>
            <a:r>
              <a:rPr lang="en-GB" dirty="0">
                <a:latin typeface="Arial" panose="020B0604020202020204" pitchFamily="34" charset="0"/>
                <a:cs typeface="Arial" panose="020B0604020202020204" pitchFamily="34" charset="0"/>
              </a:rPr>
              <a:t>Energy and Drive</a:t>
            </a:r>
          </a:p>
        </p:txBody>
      </p:sp>
      <p:sp>
        <p:nvSpPr>
          <p:cNvPr id="4" name="Content Placeholder 3">
            <a:extLst>
              <a:ext uri="{FF2B5EF4-FFF2-40B4-BE49-F238E27FC236}">
                <a16:creationId xmlns:a16="http://schemas.microsoft.com/office/drawing/2014/main" id="{2BCC73FB-404E-4BEF-96AC-DEECD896E4C7}"/>
              </a:ext>
            </a:extLst>
          </p:cNvPr>
          <p:cNvSpPr>
            <a:spLocks noGrp="1"/>
          </p:cNvSpPr>
          <p:nvPr>
            <p:ph sz="half" idx="2"/>
          </p:nvPr>
        </p:nvSpPr>
        <p:spPr/>
        <p:txBody>
          <a:bodyPr>
            <a:normAutofit/>
          </a:bodyPr>
          <a:lstStyle/>
          <a:p>
            <a:r>
              <a:rPr lang="en-GB" dirty="0">
                <a:latin typeface="Arial" panose="020B0604020202020204" pitchFamily="34" charset="0"/>
                <a:cs typeface="Arial" panose="020B0604020202020204" pitchFamily="34" charset="0"/>
              </a:rPr>
              <a:t>Ambition</a:t>
            </a:r>
          </a:p>
          <a:p>
            <a:r>
              <a:rPr lang="en-GB" dirty="0">
                <a:latin typeface="Arial" panose="020B0604020202020204" pitchFamily="34" charset="0"/>
                <a:cs typeface="Arial" panose="020B0604020202020204" pitchFamily="34" charset="0"/>
              </a:rPr>
              <a:t>Strongly Held Personal</a:t>
            </a:r>
          </a:p>
          <a:p>
            <a:r>
              <a:rPr lang="en-GB" dirty="0">
                <a:latin typeface="Arial" panose="020B0604020202020204" pitchFamily="34" charset="0"/>
                <a:cs typeface="Arial" panose="020B0604020202020204" pitchFamily="34" charset="0"/>
              </a:rPr>
              <a:t>Communication Skills</a:t>
            </a:r>
          </a:p>
          <a:p>
            <a:r>
              <a:rPr lang="en-GB" dirty="0">
                <a:latin typeface="Arial" panose="020B0604020202020204" pitchFamily="34" charset="0"/>
                <a:cs typeface="Arial" panose="020B0604020202020204" pitchFamily="34" charset="0"/>
              </a:rPr>
              <a:t>Beliefs</a:t>
            </a:r>
          </a:p>
          <a:p>
            <a:r>
              <a:rPr lang="en-GB" dirty="0">
                <a:latin typeface="Arial" panose="020B0604020202020204" pitchFamily="34" charset="0"/>
                <a:cs typeface="Arial" panose="020B0604020202020204" pitchFamily="34" charset="0"/>
              </a:rPr>
              <a:t>Sensitivity to Others</a:t>
            </a:r>
          </a:p>
          <a:p>
            <a:endParaRPr lang="en-GB" dirty="0"/>
          </a:p>
        </p:txBody>
      </p:sp>
    </p:spTree>
    <p:extLst>
      <p:ext uri="{BB962C8B-B14F-4D97-AF65-F5344CB8AC3E}">
        <p14:creationId xmlns:p14="http://schemas.microsoft.com/office/powerpoint/2010/main" val="19834805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39E50-0DA4-83EB-F633-996C796AE42B}"/>
              </a:ext>
            </a:extLst>
          </p:cNvPr>
          <p:cNvSpPr>
            <a:spLocks noGrp="1"/>
          </p:cNvSpPr>
          <p:nvPr>
            <p:ph type="title"/>
          </p:nvPr>
        </p:nvSpPr>
        <p:spPr/>
        <p:txBody>
          <a:bodyPr/>
          <a:lstStyle/>
          <a:p>
            <a:r>
              <a:rPr lang="en-GB" dirty="0"/>
              <a:t>Controversy on the Trait Theory</a:t>
            </a:r>
          </a:p>
        </p:txBody>
      </p:sp>
      <p:sp>
        <p:nvSpPr>
          <p:cNvPr id="3" name="Content Placeholder 2">
            <a:extLst>
              <a:ext uri="{FF2B5EF4-FFF2-40B4-BE49-F238E27FC236}">
                <a16:creationId xmlns:a16="http://schemas.microsoft.com/office/drawing/2014/main" id="{5CA70CED-37CB-9D76-C9CC-4FB58A09A4B3}"/>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Early studies on leadership focused on the difference between leaders and followers. </a:t>
            </a:r>
          </a:p>
          <a:p>
            <a:r>
              <a:rPr lang="en-GB" dirty="0">
                <a:latin typeface="Arial" panose="020B0604020202020204" pitchFamily="34" charset="0"/>
                <a:cs typeface="Arial" panose="020B0604020202020204" pitchFamily="34" charset="0"/>
              </a:rPr>
              <a:t>We also need to consider that those who exhibit the traits don’t always become leaders – or at least leaders of organisations</a:t>
            </a:r>
          </a:p>
        </p:txBody>
      </p:sp>
    </p:spTree>
    <p:extLst>
      <p:ext uri="{BB962C8B-B14F-4D97-AF65-F5344CB8AC3E}">
        <p14:creationId xmlns:p14="http://schemas.microsoft.com/office/powerpoint/2010/main" val="6085043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608A6-6B3E-6C20-F094-78996C9D82FA}"/>
              </a:ext>
            </a:extLst>
          </p:cNvPr>
          <p:cNvSpPr>
            <a:spLocks noGrp="1"/>
          </p:cNvSpPr>
          <p:nvPr>
            <p:ph type="title"/>
          </p:nvPr>
        </p:nvSpPr>
        <p:spPr/>
        <p:txBody>
          <a:bodyPr/>
          <a:lstStyle/>
          <a:p>
            <a:r>
              <a:rPr lang="en-GB" dirty="0"/>
              <a:t>Contingency Theory of Leadership</a:t>
            </a:r>
          </a:p>
        </p:txBody>
      </p:sp>
      <p:sp>
        <p:nvSpPr>
          <p:cNvPr id="3" name="Content Placeholder 2">
            <a:extLst>
              <a:ext uri="{FF2B5EF4-FFF2-40B4-BE49-F238E27FC236}">
                <a16:creationId xmlns:a16="http://schemas.microsoft.com/office/drawing/2014/main" id="{E15937B7-8918-F367-AF89-DB7B734A3724}"/>
              </a:ext>
            </a:extLst>
          </p:cNvPr>
          <p:cNvSpPr>
            <a:spLocks noGrp="1"/>
          </p:cNvSpPr>
          <p:nvPr>
            <p:ph sz="half" idx="1"/>
          </p:nvPr>
        </p:nvSpPr>
        <p:spPr/>
        <p:txBody>
          <a:bodyPr>
            <a:normAutofit/>
          </a:bodyPr>
          <a:lstStyle/>
          <a:p>
            <a:r>
              <a:rPr lang="en-GB" b="0" i="0" dirty="0">
                <a:solidFill>
                  <a:srgbClr val="2D2D2D"/>
                </a:solidFill>
                <a:effectLst/>
                <a:latin typeface="Arial" panose="020B0604020202020204" pitchFamily="34" charset="0"/>
                <a:cs typeface="Arial" panose="020B0604020202020204" pitchFamily="34" charset="0"/>
              </a:rPr>
              <a:t>Maturity level of the employees</a:t>
            </a:r>
          </a:p>
          <a:p>
            <a:r>
              <a:rPr lang="en-GB" b="0" i="0" dirty="0">
                <a:solidFill>
                  <a:srgbClr val="2D2D2D"/>
                </a:solidFill>
                <a:effectLst/>
                <a:latin typeface="Arial" panose="020B0604020202020204" pitchFamily="34" charset="0"/>
                <a:cs typeface="Arial" panose="020B0604020202020204" pitchFamily="34" charset="0"/>
              </a:rPr>
              <a:t>Goals and objectives</a:t>
            </a:r>
          </a:p>
          <a:p>
            <a:r>
              <a:rPr lang="en-GB" b="0" i="0" dirty="0">
                <a:solidFill>
                  <a:srgbClr val="2D2D2D"/>
                </a:solidFill>
                <a:effectLst/>
                <a:latin typeface="Arial" panose="020B0604020202020204" pitchFamily="34" charset="0"/>
                <a:cs typeface="Arial" panose="020B0604020202020204" pitchFamily="34" charset="0"/>
              </a:rPr>
              <a:t>Relationships between co-workers		</a:t>
            </a:r>
          </a:p>
          <a:p>
            <a:r>
              <a:rPr lang="en-GB" b="0" i="0" dirty="0">
                <a:solidFill>
                  <a:srgbClr val="2D2D2D"/>
                </a:solidFill>
                <a:effectLst/>
                <a:latin typeface="Arial" panose="020B0604020202020204" pitchFamily="34" charset="0"/>
                <a:cs typeface="Arial" panose="020B0604020202020204" pitchFamily="34" charset="0"/>
              </a:rPr>
              <a:t>Standards for behaviour</a:t>
            </a:r>
          </a:p>
          <a:p>
            <a:r>
              <a:rPr lang="en-GB" b="0" i="0" dirty="0">
                <a:solidFill>
                  <a:srgbClr val="2D2D2D"/>
                </a:solidFill>
                <a:effectLst/>
                <a:latin typeface="Arial" panose="020B0604020202020204" pitchFamily="34" charset="0"/>
                <a:cs typeface="Arial" panose="020B0604020202020204" pitchFamily="34" charset="0"/>
              </a:rPr>
              <a:t>Work pace					</a:t>
            </a:r>
          </a:p>
          <a:p>
            <a:pPr marL="0" indent="0" algn="l">
              <a:buNone/>
            </a:pPr>
            <a:endParaRPr lang="en-GB" b="0" i="0" dirty="0">
              <a:solidFill>
                <a:srgbClr val="2D2D2D"/>
              </a:solidFill>
              <a:effectLst/>
              <a:latin typeface="Arial" panose="020B0604020202020204" pitchFamily="34" charset="0"/>
              <a:cs typeface="Arial" panose="020B0604020202020204" pitchFamily="34" charset="0"/>
            </a:endParaRPr>
          </a:p>
          <a:p>
            <a:pPr marL="0" indent="0" algn="l">
              <a:buNone/>
            </a:pPr>
            <a:endParaRPr lang="en-GB" b="0" i="0" dirty="0">
              <a:solidFill>
                <a:srgbClr val="2D2D2D"/>
              </a:solidFill>
              <a:effectLst/>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C76185A-D734-4D4D-99BE-23FC4B13C805}"/>
              </a:ext>
            </a:extLst>
          </p:cNvPr>
          <p:cNvSpPr>
            <a:spLocks noGrp="1"/>
          </p:cNvSpPr>
          <p:nvPr>
            <p:ph sz="half" idx="2"/>
          </p:nvPr>
        </p:nvSpPr>
        <p:spPr/>
        <p:txBody>
          <a:bodyPr/>
          <a:lstStyle/>
          <a:p>
            <a:r>
              <a:rPr lang="en-GB" b="0" i="0" dirty="0">
                <a:solidFill>
                  <a:srgbClr val="2D2D2D"/>
                </a:solidFill>
                <a:effectLst/>
                <a:latin typeface="Arial" panose="020B0604020202020204" pitchFamily="34" charset="0"/>
                <a:cs typeface="Arial" panose="020B0604020202020204" pitchFamily="34" charset="0"/>
              </a:rPr>
              <a:t>Company policies</a:t>
            </a:r>
          </a:p>
          <a:p>
            <a:r>
              <a:rPr lang="en-GB" b="0" i="0" dirty="0">
                <a:solidFill>
                  <a:srgbClr val="2D2D2D"/>
                </a:solidFill>
                <a:effectLst/>
                <a:latin typeface="Arial" panose="020B0604020202020204" pitchFamily="34" charset="0"/>
                <a:cs typeface="Arial" panose="020B0604020202020204" pitchFamily="34" charset="0"/>
              </a:rPr>
              <a:t>Management style		</a:t>
            </a:r>
          </a:p>
          <a:p>
            <a:r>
              <a:rPr lang="en-GB" b="0" i="0" dirty="0">
                <a:solidFill>
                  <a:srgbClr val="2D2D2D"/>
                </a:solidFill>
                <a:effectLst/>
                <a:latin typeface="Arial" panose="020B0604020202020204" pitchFamily="34" charset="0"/>
                <a:cs typeface="Arial" panose="020B0604020202020204" pitchFamily="34" charset="0"/>
              </a:rPr>
              <a:t>Employees’ work styles</a:t>
            </a:r>
          </a:p>
          <a:p>
            <a:r>
              <a:rPr lang="en-GB" b="0" i="0" dirty="0">
                <a:solidFill>
                  <a:srgbClr val="2D2D2D"/>
                </a:solidFill>
                <a:effectLst/>
                <a:latin typeface="Arial" panose="020B0604020202020204" pitchFamily="34" charset="0"/>
                <a:cs typeface="Arial" panose="020B0604020202020204" pitchFamily="34" charset="0"/>
              </a:rPr>
              <a:t>Typical work schedule		</a:t>
            </a:r>
          </a:p>
          <a:p>
            <a:r>
              <a:rPr lang="en-GB" b="0" i="0" dirty="0">
                <a:solidFill>
                  <a:srgbClr val="2D2D2D"/>
                </a:solidFill>
                <a:effectLst/>
                <a:latin typeface="Arial" panose="020B0604020202020204" pitchFamily="34" charset="0"/>
                <a:cs typeface="Arial" panose="020B0604020202020204" pitchFamily="34" charset="0"/>
              </a:rPr>
              <a:t>Employees’ morale</a:t>
            </a:r>
          </a:p>
          <a:p>
            <a:endParaRPr lang="en-GB" dirty="0"/>
          </a:p>
        </p:txBody>
      </p:sp>
    </p:spTree>
    <p:extLst>
      <p:ext uri="{BB962C8B-B14F-4D97-AF65-F5344CB8AC3E}">
        <p14:creationId xmlns:p14="http://schemas.microsoft.com/office/powerpoint/2010/main" val="42139235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CB678-017B-3DB7-86BA-2871F72B7626}"/>
              </a:ext>
            </a:extLst>
          </p:cNvPr>
          <p:cNvSpPr>
            <a:spLocks noGrp="1"/>
          </p:cNvSpPr>
          <p:nvPr>
            <p:ph type="title"/>
          </p:nvPr>
        </p:nvSpPr>
        <p:spPr/>
        <p:txBody>
          <a:bodyPr/>
          <a:lstStyle/>
          <a:p>
            <a:r>
              <a:rPr lang="en-GB" dirty="0"/>
              <a:t>Contingency theory</a:t>
            </a:r>
          </a:p>
        </p:txBody>
      </p:sp>
      <p:sp>
        <p:nvSpPr>
          <p:cNvPr id="3" name="Content Placeholder 2">
            <a:extLst>
              <a:ext uri="{FF2B5EF4-FFF2-40B4-BE49-F238E27FC236}">
                <a16:creationId xmlns:a16="http://schemas.microsoft.com/office/drawing/2014/main" id="{E7534ED7-0642-3592-92BB-3774E01BDBE3}"/>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Decision Making Model or the Vroom-Yetton-</a:t>
            </a:r>
            <a:r>
              <a:rPr lang="en-GB" dirty="0" err="1">
                <a:latin typeface="Arial" panose="020B0604020202020204" pitchFamily="34" charset="0"/>
                <a:cs typeface="Arial" panose="020B0604020202020204" pitchFamily="34" charset="0"/>
              </a:rPr>
              <a:t>Jago</a:t>
            </a:r>
            <a:r>
              <a:rPr lang="en-GB" dirty="0">
                <a:latin typeface="Arial" panose="020B0604020202020204" pitchFamily="34" charset="0"/>
                <a:cs typeface="Arial" panose="020B0604020202020204" pitchFamily="34" charset="0"/>
              </a:rPr>
              <a:t> Contingency Model (1988)</a:t>
            </a:r>
          </a:p>
        </p:txBody>
      </p:sp>
      <p:pic>
        <p:nvPicPr>
          <p:cNvPr id="4" name="Picture 3">
            <a:extLst>
              <a:ext uri="{FF2B5EF4-FFF2-40B4-BE49-F238E27FC236}">
                <a16:creationId xmlns:a16="http://schemas.microsoft.com/office/drawing/2014/main" id="{73523804-2E8A-BF5D-217F-6A2073909365}"/>
              </a:ext>
            </a:extLst>
          </p:cNvPr>
          <p:cNvPicPr>
            <a:picLocks noChangeAspect="1"/>
          </p:cNvPicPr>
          <p:nvPr/>
        </p:nvPicPr>
        <p:blipFill>
          <a:blip r:embed="rId3"/>
          <a:stretch>
            <a:fillRect/>
          </a:stretch>
        </p:blipFill>
        <p:spPr>
          <a:xfrm>
            <a:off x="830424" y="2754702"/>
            <a:ext cx="10273005" cy="3093647"/>
          </a:xfrm>
          <a:prstGeom prst="rect">
            <a:avLst/>
          </a:prstGeom>
        </p:spPr>
      </p:pic>
    </p:spTree>
    <p:extLst>
      <p:ext uri="{BB962C8B-B14F-4D97-AF65-F5344CB8AC3E}">
        <p14:creationId xmlns:p14="http://schemas.microsoft.com/office/powerpoint/2010/main" val="25965689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69CB0-EAAA-D542-28DA-C5647E1D0D89}"/>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Vroom-Yetton-</a:t>
            </a:r>
            <a:r>
              <a:rPr lang="en-GB" dirty="0" err="1">
                <a:latin typeface="Arial" panose="020B0604020202020204" pitchFamily="34" charset="0"/>
                <a:cs typeface="Arial" panose="020B0604020202020204" pitchFamily="34" charset="0"/>
              </a:rPr>
              <a:t>Jago</a:t>
            </a:r>
            <a:r>
              <a:rPr lang="en-GB" dirty="0">
                <a:latin typeface="Arial" panose="020B0604020202020204" pitchFamily="34" charset="0"/>
                <a:cs typeface="Arial" panose="020B0604020202020204" pitchFamily="34" charset="0"/>
              </a:rPr>
              <a:t> Contingency Model (1988)</a:t>
            </a:r>
            <a:endParaRPr lang="en-GB" dirty="0"/>
          </a:p>
        </p:txBody>
      </p:sp>
      <p:graphicFrame>
        <p:nvGraphicFramePr>
          <p:cNvPr id="4" name="Content Placeholder 3">
            <a:extLst>
              <a:ext uri="{FF2B5EF4-FFF2-40B4-BE49-F238E27FC236}">
                <a16:creationId xmlns:a16="http://schemas.microsoft.com/office/drawing/2014/main" id="{2AA4F34D-95F3-923C-4AC6-84C0E93C925D}"/>
              </a:ext>
            </a:extLst>
          </p:cNvPr>
          <p:cNvGraphicFramePr>
            <a:graphicFrameLocks noGrp="1"/>
          </p:cNvGraphicFramePr>
          <p:nvPr>
            <p:ph idx="1"/>
            <p:extLst>
              <p:ext uri="{D42A27DB-BD31-4B8C-83A1-F6EECF244321}">
                <p14:modId xmlns:p14="http://schemas.microsoft.com/office/powerpoint/2010/main" val="541070342"/>
              </p:ext>
            </p:extLst>
          </p:nvPr>
        </p:nvGraphicFramePr>
        <p:xfrm>
          <a:off x="1502229" y="1417638"/>
          <a:ext cx="9209314" cy="3798741"/>
        </p:xfrm>
        <a:graphic>
          <a:graphicData uri="http://schemas.openxmlformats.org/drawingml/2006/table">
            <a:tbl>
              <a:tblPr/>
              <a:tblGrid>
                <a:gridCol w="4604657">
                  <a:extLst>
                    <a:ext uri="{9D8B030D-6E8A-4147-A177-3AD203B41FA5}">
                      <a16:colId xmlns:a16="http://schemas.microsoft.com/office/drawing/2014/main" val="3674639884"/>
                    </a:ext>
                  </a:extLst>
                </a:gridCol>
                <a:gridCol w="4604657">
                  <a:extLst>
                    <a:ext uri="{9D8B030D-6E8A-4147-A177-3AD203B41FA5}">
                      <a16:colId xmlns:a16="http://schemas.microsoft.com/office/drawing/2014/main" val="771602942"/>
                    </a:ext>
                  </a:extLst>
                </a:gridCol>
              </a:tblGrid>
              <a:tr h="238780">
                <a:tc>
                  <a:txBody>
                    <a:bodyPr/>
                    <a:lstStyle/>
                    <a:p>
                      <a:r>
                        <a:rPr lang="en-GB" sz="1200" b="1" dirty="0">
                          <a:latin typeface="Arial" panose="020B0604020202020204" pitchFamily="34" charset="0"/>
                          <a:cs typeface="Arial" panose="020B0604020202020204" pitchFamily="34" charset="0"/>
                        </a:rPr>
                        <a:t>Leadership Style</a:t>
                      </a:r>
                    </a:p>
                  </a:txBody>
                  <a:tcPr marL="59695" marR="59695" marT="29848" marB="29848" anchor="ctr">
                    <a:lnL>
                      <a:noFill/>
                    </a:lnL>
                    <a:lnR>
                      <a:noFill/>
                    </a:lnR>
                    <a:lnT>
                      <a:noFill/>
                    </a:lnT>
                    <a:lnB>
                      <a:noFill/>
                    </a:lnB>
                  </a:tcPr>
                </a:tc>
                <a:tc>
                  <a:txBody>
                    <a:bodyPr/>
                    <a:lstStyle/>
                    <a:p>
                      <a:r>
                        <a:rPr lang="en-GB" sz="1200" b="1" dirty="0">
                          <a:latin typeface="Arial" panose="020B0604020202020204" pitchFamily="34" charset="0"/>
                          <a:cs typeface="Arial" panose="020B0604020202020204" pitchFamily="34" charset="0"/>
                        </a:rPr>
                        <a:t>Description</a:t>
                      </a:r>
                    </a:p>
                  </a:txBody>
                  <a:tcPr marL="59695" marR="59695" marT="29848" marB="29848" anchor="ctr">
                    <a:lnL>
                      <a:noFill/>
                    </a:lnL>
                    <a:lnR>
                      <a:noFill/>
                    </a:lnR>
                    <a:lnT>
                      <a:noFill/>
                    </a:lnT>
                    <a:lnB>
                      <a:noFill/>
                    </a:lnB>
                  </a:tcPr>
                </a:tc>
                <a:extLst>
                  <a:ext uri="{0D108BD9-81ED-4DB2-BD59-A6C34878D82A}">
                    <a16:rowId xmlns:a16="http://schemas.microsoft.com/office/drawing/2014/main" val="2726517230"/>
                  </a:ext>
                </a:extLst>
              </a:tr>
              <a:tr h="596950">
                <a:tc>
                  <a:txBody>
                    <a:bodyPr/>
                    <a:lstStyle/>
                    <a:p>
                      <a:r>
                        <a:rPr lang="en-GB" sz="1200" dirty="0">
                          <a:effectLst/>
                          <a:latin typeface="Arial" panose="020B0604020202020204" pitchFamily="34" charset="0"/>
                          <a:cs typeface="Arial" panose="020B0604020202020204" pitchFamily="34" charset="0"/>
                        </a:rPr>
                        <a:t>Autocratic (A1)</a:t>
                      </a:r>
                    </a:p>
                  </a:txBody>
                  <a:tcPr marL="15546" marR="59695" marT="29848" marB="29848" anchor="ctr">
                    <a:lnL>
                      <a:noFill/>
                    </a:lnL>
                    <a:lnR>
                      <a:noFill/>
                    </a:lnR>
                    <a:lnT>
                      <a:noFill/>
                    </a:lnT>
                    <a:lnB>
                      <a:noFill/>
                    </a:lnB>
                  </a:tcPr>
                </a:tc>
                <a:tc>
                  <a:txBody>
                    <a:bodyPr/>
                    <a:lstStyle/>
                    <a:p>
                      <a:r>
                        <a:rPr lang="en-GB" sz="1200">
                          <a:effectLst/>
                          <a:latin typeface="Arial" panose="020B0604020202020204" pitchFamily="34" charset="0"/>
                          <a:cs typeface="Arial" panose="020B0604020202020204" pitchFamily="34" charset="0"/>
                        </a:rPr>
                        <a:t>Using an autocratic style of leadership, the leader will make the decision by himself or herself, using the information readily available.</a:t>
                      </a:r>
                    </a:p>
                  </a:txBody>
                  <a:tcPr marL="15546" marR="59695" marT="29848" marB="29848" anchor="ctr">
                    <a:lnL>
                      <a:noFill/>
                    </a:lnL>
                    <a:lnR>
                      <a:noFill/>
                    </a:lnR>
                    <a:lnT>
                      <a:noFill/>
                    </a:lnT>
                    <a:lnB>
                      <a:noFill/>
                    </a:lnB>
                  </a:tcPr>
                </a:tc>
                <a:extLst>
                  <a:ext uri="{0D108BD9-81ED-4DB2-BD59-A6C34878D82A}">
                    <a16:rowId xmlns:a16="http://schemas.microsoft.com/office/drawing/2014/main" val="1433498236"/>
                  </a:ext>
                </a:extLst>
              </a:tr>
              <a:tr h="955121">
                <a:tc>
                  <a:txBody>
                    <a:bodyPr/>
                    <a:lstStyle/>
                    <a:p>
                      <a:r>
                        <a:rPr lang="en-GB" sz="1200" dirty="0">
                          <a:effectLst/>
                          <a:latin typeface="Arial" panose="020B0604020202020204" pitchFamily="34" charset="0"/>
                          <a:cs typeface="Arial" panose="020B0604020202020204" pitchFamily="34" charset="0"/>
                        </a:rPr>
                        <a:t>Autocratic (A2)</a:t>
                      </a:r>
                    </a:p>
                  </a:txBody>
                  <a:tcPr marL="15546" marR="59695" marT="29848" marB="29848" anchor="ctr">
                    <a:lnL>
                      <a:noFill/>
                    </a:lnL>
                    <a:lnR>
                      <a:noFill/>
                    </a:lnR>
                    <a:lnT>
                      <a:noFill/>
                    </a:lnT>
                    <a:lnB>
                      <a:noFill/>
                    </a:lnB>
                  </a:tcPr>
                </a:tc>
                <a:tc>
                  <a:txBody>
                    <a:bodyPr/>
                    <a:lstStyle/>
                    <a:p>
                      <a:r>
                        <a:rPr lang="en-GB" sz="1200" dirty="0">
                          <a:effectLst/>
                          <a:latin typeface="Arial" panose="020B0604020202020204" pitchFamily="34" charset="0"/>
                          <a:cs typeface="Arial" panose="020B0604020202020204" pitchFamily="34" charset="0"/>
                        </a:rPr>
                        <a:t>Using a less stringent autocratic leadership style, the leader will consult the group members to gain more </a:t>
                      </a:r>
                      <a:r>
                        <a:rPr lang="en-GB" sz="1200" dirty="0" err="1">
                          <a:effectLst/>
                          <a:latin typeface="Arial" panose="020B0604020202020204" pitchFamily="34" charset="0"/>
                          <a:cs typeface="Arial" panose="020B0604020202020204" pitchFamily="34" charset="0"/>
                        </a:rPr>
                        <a:t>informations</a:t>
                      </a:r>
                      <a:r>
                        <a:rPr lang="en-GB" sz="1200" dirty="0">
                          <a:effectLst/>
                          <a:latin typeface="Arial" panose="020B0604020202020204" pitchFamily="34" charset="0"/>
                          <a:cs typeface="Arial" panose="020B0604020202020204" pitchFamily="34" charset="0"/>
                        </a:rPr>
                        <a:t>, then will make the decision himself or herself. The final decision may or may not be shared with the group.</a:t>
                      </a:r>
                    </a:p>
                  </a:txBody>
                  <a:tcPr marL="15546" marR="59695" marT="29848" marB="29848" anchor="ctr">
                    <a:lnL>
                      <a:noFill/>
                    </a:lnL>
                    <a:lnR>
                      <a:noFill/>
                    </a:lnR>
                    <a:lnT>
                      <a:noFill/>
                    </a:lnT>
                    <a:lnB>
                      <a:noFill/>
                    </a:lnB>
                  </a:tcPr>
                </a:tc>
                <a:extLst>
                  <a:ext uri="{0D108BD9-81ED-4DB2-BD59-A6C34878D82A}">
                    <a16:rowId xmlns:a16="http://schemas.microsoft.com/office/drawing/2014/main" val="3575998800"/>
                  </a:ext>
                </a:extLst>
              </a:tr>
              <a:tr h="596950">
                <a:tc>
                  <a:txBody>
                    <a:bodyPr/>
                    <a:lstStyle/>
                    <a:p>
                      <a:r>
                        <a:rPr lang="en-GB" sz="1200">
                          <a:effectLst/>
                          <a:latin typeface="Arial" panose="020B0604020202020204" pitchFamily="34" charset="0"/>
                          <a:cs typeface="Arial" panose="020B0604020202020204" pitchFamily="34" charset="0"/>
                        </a:rPr>
                        <a:t>Consultative (C1)</a:t>
                      </a:r>
                    </a:p>
                  </a:txBody>
                  <a:tcPr marL="15546" marR="59695" marT="29848" marB="29848" anchor="ctr">
                    <a:lnL>
                      <a:noFill/>
                    </a:lnL>
                    <a:lnR>
                      <a:noFill/>
                    </a:lnR>
                    <a:lnT>
                      <a:noFill/>
                    </a:lnT>
                    <a:lnB>
                      <a:noFill/>
                    </a:lnB>
                  </a:tcPr>
                </a:tc>
                <a:tc>
                  <a:txBody>
                    <a:bodyPr/>
                    <a:lstStyle/>
                    <a:p>
                      <a:r>
                        <a:rPr lang="en-GB" sz="1200" dirty="0">
                          <a:effectLst/>
                          <a:latin typeface="Arial" panose="020B0604020202020204" pitchFamily="34" charset="0"/>
                          <a:cs typeface="Arial" panose="020B0604020202020204" pitchFamily="34" charset="0"/>
                        </a:rPr>
                        <a:t>Using a consultative leadership style, the leader will consult individuals to seek their opinion. The leader will make the decision himself or herself.</a:t>
                      </a:r>
                    </a:p>
                  </a:txBody>
                  <a:tcPr marL="15546" marR="59695" marT="29848" marB="29848" anchor="ctr">
                    <a:lnL>
                      <a:noFill/>
                    </a:lnL>
                    <a:lnR>
                      <a:noFill/>
                    </a:lnR>
                    <a:lnT>
                      <a:noFill/>
                    </a:lnT>
                    <a:lnB>
                      <a:noFill/>
                    </a:lnB>
                  </a:tcPr>
                </a:tc>
                <a:extLst>
                  <a:ext uri="{0D108BD9-81ED-4DB2-BD59-A6C34878D82A}">
                    <a16:rowId xmlns:a16="http://schemas.microsoft.com/office/drawing/2014/main" val="259819455"/>
                  </a:ext>
                </a:extLst>
              </a:tr>
              <a:tr h="776036">
                <a:tc>
                  <a:txBody>
                    <a:bodyPr/>
                    <a:lstStyle/>
                    <a:p>
                      <a:r>
                        <a:rPr lang="en-GB" sz="1200">
                          <a:effectLst/>
                          <a:latin typeface="Arial" panose="020B0604020202020204" pitchFamily="34" charset="0"/>
                          <a:cs typeface="Arial" panose="020B0604020202020204" pitchFamily="34" charset="0"/>
                        </a:rPr>
                        <a:t>Consultative (C2)</a:t>
                      </a:r>
                    </a:p>
                  </a:txBody>
                  <a:tcPr marL="15546" marR="59695" marT="29848" marB="29848" anchor="ctr">
                    <a:lnL>
                      <a:noFill/>
                    </a:lnL>
                    <a:lnR>
                      <a:noFill/>
                    </a:lnR>
                    <a:lnT>
                      <a:noFill/>
                    </a:lnT>
                    <a:lnB>
                      <a:noFill/>
                    </a:lnB>
                  </a:tcPr>
                </a:tc>
                <a:tc>
                  <a:txBody>
                    <a:bodyPr/>
                    <a:lstStyle/>
                    <a:p>
                      <a:r>
                        <a:rPr lang="en-GB" sz="1200" dirty="0">
                          <a:effectLst/>
                          <a:latin typeface="Arial" panose="020B0604020202020204" pitchFamily="34" charset="0"/>
                          <a:cs typeface="Arial" panose="020B0604020202020204" pitchFamily="34" charset="0"/>
                        </a:rPr>
                        <a:t>Using a consultative leadership style, the leader will consult the group to seek individual opinions and suggestions. The leader will make the decision himself or herself.</a:t>
                      </a:r>
                    </a:p>
                  </a:txBody>
                  <a:tcPr marL="15546" marR="59695" marT="29848" marB="29848" anchor="ctr">
                    <a:lnL>
                      <a:noFill/>
                    </a:lnL>
                    <a:lnR>
                      <a:noFill/>
                    </a:lnR>
                    <a:lnT>
                      <a:noFill/>
                    </a:lnT>
                    <a:lnB>
                      <a:noFill/>
                    </a:lnB>
                  </a:tcPr>
                </a:tc>
                <a:extLst>
                  <a:ext uri="{0D108BD9-81ED-4DB2-BD59-A6C34878D82A}">
                    <a16:rowId xmlns:a16="http://schemas.microsoft.com/office/drawing/2014/main" val="2577126572"/>
                  </a:ext>
                </a:extLst>
              </a:tr>
              <a:tr h="596950">
                <a:tc>
                  <a:txBody>
                    <a:bodyPr/>
                    <a:lstStyle/>
                    <a:p>
                      <a:r>
                        <a:rPr lang="en-GB" sz="1200">
                          <a:effectLst/>
                          <a:latin typeface="Arial" panose="020B0604020202020204" pitchFamily="34" charset="0"/>
                          <a:cs typeface="Arial" panose="020B0604020202020204" pitchFamily="34" charset="0"/>
                        </a:rPr>
                        <a:t>Collaborative (G2)</a:t>
                      </a:r>
                    </a:p>
                  </a:txBody>
                  <a:tcPr marL="15546" marR="59695" marT="29848" marB="29848" anchor="ctr">
                    <a:lnL>
                      <a:noFill/>
                    </a:lnL>
                    <a:lnR>
                      <a:noFill/>
                    </a:lnR>
                    <a:lnT>
                      <a:noFill/>
                    </a:lnT>
                    <a:lnB>
                      <a:noFill/>
                    </a:lnB>
                  </a:tcPr>
                </a:tc>
                <a:tc>
                  <a:txBody>
                    <a:bodyPr/>
                    <a:lstStyle/>
                    <a:p>
                      <a:r>
                        <a:rPr lang="en-GB" sz="1200" dirty="0">
                          <a:effectLst/>
                          <a:latin typeface="Arial" panose="020B0604020202020204" pitchFamily="34" charset="0"/>
                          <a:cs typeface="Arial" panose="020B0604020202020204" pitchFamily="34" charset="0"/>
                        </a:rPr>
                        <a:t>Using a collaborative leadership style, the group will make the decision. The leader will play a supportive role to ensure that everyone agrees on the decision.</a:t>
                      </a:r>
                    </a:p>
                  </a:txBody>
                  <a:tcPr marL="15546" marR="59695" marT="29848" marB="29848" anchor="ctr">
                    <a:lnL>
                      <a:noFill/>
                    </a:lnL>
                    <a:lnR>
                      <a:noFill/>
                    </a:lnR>
                    <a:lnT>
                      <a:noFill/>
                    </a:lnT>
                    <a:lnB>
                      <a:noFill/>
                    </a:lnB>
                  </a:tcPr>
                </a:tc>
                <a:extLst>
                  <a:ext uri="{0D108BD9-81ED-4DB2-BD59-A6C34878D82A}">
                    <a16:rowId xmlns:a16="http://schemas.microsoft.com/office/drawing/2014/main" val="2683478668"/>
                  </a:ext>
                </a:extLst>
              </a:tr>
            </a:tbl>
          </a:graphicData>
        </a:graphic>
      </p:graphicFrame>
    </p:spTree>
    <p:extLst>
      <p:ext uri="{BB962C8B-B14F-4D97-AF65-F5344CB8AC3E}">
        <p14:creationId xmlns:p14="http://schemas.microsoft.com/office/powerpoint/2010/main" val="1389039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31FBA-5192-D771-4FB6-F312830A59C0}"/>
              </a:ext>
            </a:extLst>
          </p:cNvPr>
          <p:cNvSpPr>
            <a:spLocks noGrp="1"/>
          </p:cNvSpPr>
          <p:nvPr>
            <p:ph type="title"/>
          </p:nvPr>
        </p:nvSpPr>
        <p:spPr/>
        <p:txBody>
          <a:bodyPr/>
          <a:lstStyle/>
          <a:p>
            <a:r>
              <a:rPr lang="en-GB" dirty="0"/>
              <a:t>Stakeholders</a:t>
            </a:r>
          </a:p>
        </p:txBody>
      </p:sp>
      <p:pic>
        <p:nvPicPr>
          <p:cNvPr id="4" name="Content Placeholder 3">
            <a:extLst>
              <a:ext uri="{FF2B5EF4-FFF2-40B4-BE49-F238E27FC236}">
                <a16:creationId xmlns:a16="http://schemas.microsoft.com/office/drawing/2014/main" id="{D58E6012-38B3-342C-0B0B-EC5F0C7AD8B1}"/>
              </a:ext>
            </a:extLst>
          </p:cNvPr>
          <p:cNvPicPr>
            <a:picLocks noGrp="1" noChangeAspect="1"/>
          </p:cNvPicPr>
          <p:nvPr>
            <p:ph idx="1"/>
          </p:nvPr>
        </p:nvPicPr>
        <p:blipFill>
          <a:blip r:embed="rId3"/>
          <a:stretch>
            <a:fillRect/>
          </a:stretch>
        </p:blipFill>
        <p:spPr>
          <a:xfrm>
            <a:off x="4471987" y="2777331"/>
            <a:ext cx="3248025" cy="1562100"/>
          </a:xfrm>
          <a:prstGeom prst="rect">
            <a:avLst/>
          </a:prstGeom>
        </p:spPr>
      </p:pic>
      <p:pic>
        <p:nvPicPr>
          <p:cNvPr id="5" name="Picture 4">
            <a:extLst>
              <a:ext uri="{FF2B5EF4-FFF2-40B4-BE49-F238E27FC236}">
                <a16:creationId xmlns:a16="http://schemas.microsoft.com/office/drawing/2014/main" id="{8B93F62F-688D-19BE-6CD0-731319C21912}"/>
              </a:ext>
            </a:extLst>
          </p:cNvPr>
          <p:cNvPicPr>
            <a:picLocks noChangeAspect="1"/>
          </p:cNvPicPr>
          <p:nvPr/>
        </p:nvPicPr>
        <p:blipFill>
          <a:blip r:embed="rId4"/>
          <a:stretch>
            <a:fillRect/>
          </a:stretch>
        </p:blipFill>
        <p:spPr>
          <a:xfrm>
            <a:off x="7750175" y="736120"/>
            <a:ext cx="3439064" cy="2289163"/>
          </a:xfrm>
          <a:prstGeom prst="rect">
            <a:avLst/>
          </a:prstGeom>
        </p:spPr>
      </p:pic>
      <p:pic>
        <p:nvPicPr>
          <p:cNvPr id="6" name="Picture 5">
            <a:extLst>
              <a:ext uri="{FF2B5EF4-FFF2-40B4-BE49-F238E27FC236}">
                <a16:creationId xmlns:a16="http://schemas.microsoft.com/office/drawing/2014/main" id="{D32E4E33-900D-21E2-D8A9-55D54E752487}"/>
              </a:ext>
            </a:extLst>
          </p:cNvPr>
          <p:cNvPicPr>
            <a:picLocks noChangeAspect="1"/>
          </p:cNvPicPr>
          <p:nvPr/>
        </p:nvPicPr>
        <p:blipFill>
          <a:blip r:embed="rId5"/>
          <a:stretch>
            <a:fillRect/>
          </a:stretch>
        </p:blipFill>
        <p:spPr>
          <a:xfrm>
            <a:off x="687597" y="4029255"/>
            <a:ext cx="2857500" cy="1905000"/>
          </a:xfrm>
          <a:prstGeom prst="rect">
            <a:avLst/>
          </a:prstGeom>
        </p:spPr>
      </p:pic>
      <p:pic>
        <p:nvPicPr>
          <p:cNvPr id="7" name="Picture 6">
            <a:extLst>
              <a:ext uri="{FF2B5EF4-FFF2-40B4-BE49-F238E27FC236}">
                <a16:creationId xmlns:a16="http://schemas.microsoft.com/office/drawing/2014/main" id="{DF207800-422D-3439-E768-F0CB68FC08ED}"/>
              </a:ext>
            </a:extLst>
          </p:cNvPr>
          <p:cNvPicPr>
            <a:picLocks noChangeAspect="1"/>
          </p:cNvPicPr>
          <p:nvPr/>
        </p:nvPicPr>
        <p:blipFill>
          <a:blip r:embed="rId6"/>
          <a:stretch>
            <a:fillRect/>
          </a:stretch>
        </p:blipFill>
        <p:spPr>
          <a:xfrm>
            <a:off x="9069387" y="3084356"/>
            <a:ext cx="2914650" cy="1838325"/>
          </a:xfrm>
          <a:prstGeom prst="rect">
            <a:avLst/>
          </a:prstGeom>
        </p:spPr>
      </p:pic>
      <p:pic>
        <p:nvPicPr>
          <p:cNvPr id="8" name="Picture 7">
            <a:extLst>
              <a:ext uri="{FF2B5EF4-FFF2-40B4-BE49-F238E27FC236}">
                <a16:creationId xmlns:a16="http://schemas.microsoft.com/office/drawing/2014/main" id="{0B2A3852-BA84-D02C-A8B8-D4D83746C692}"/>
              </a:ext>
            </a:extLst>
          </p:cNvPr>
          <p:cNvPicPr>
            <a:picLocks noChangeAspect="1"/>
          </p:cNvPicPr>
          <p:nvPr/>
        </p:nvPicPr>
        <p:blipFill>
          <a:blip r:embed="rId7"/>
          <a:stretch>
            <a:fillRect/>
          </a:stretch>
        </p:blipFill>
        <p:spPr>
          <a:xfrm>
            <a:off x="9396203" y="5032236"/>
            <a:ext cx="1752078" cy="1752078"/>
          </a:xfrm>
          <a:prstGeom prst="rect">
            <a:avLst/>
          </a:prstGeom>
        </p:spPr>
      </p:pic>
      <p:pic>
        <p:nvPicPr>
          <p:cNvPr id="9" name="Picture 8">
            <a:extLst>
              <a:ext uri="{FF2B5EF4-FFF2-40B4-BE49-F238E27FC236}">
                <a16:creationId xmlns:a16="http://schemas.microsoft.com/office/drawing/2014/main" id="{859A873C-C537-B7D9-A055-6084556CB8B7}"/>
              </a:ext>
            </a:extLst>
          </p:cNvPr>
          <p:cNvPicPr>
            <a:picLocks noChangeAspect="1"/>
          </p:cNvPicPr>
          <p:nvPr/>
        </p:nvPicPr>
        <p:blipFill>
          <a:blip r:embed="rId8"/>
          <a:stretch>
            <a:fillRect/>
          </a:stretch>
        </p:blipFill>
        <p:spPr>
          <a:xfrm>
            <a:off x="6116397" y="1727360"/>
            <a:ext cx="1952625" cy="1714500"/>
          </a:xfrm>
          <a:prstGeom prst="rect">
            <a:avLst/>
          </a:prstGeom>
        </p:spPr>
      </p:pic>
      <p:pic>
        <p:nvPicPr>
          <p:cNvPr id="10" name="Picture 9">
            <a:extLst>
              <a:ext uri="{FF2B5EF4-FFF2-40B4-BE49-F238E27FC236}">
                <a16:creationId xmlns:a16="http://schemas.microsoft.com/office/drawing/2014/main" id="{A5CFC761-393E-AC62-3BAF-F9CB9E769595}"/>
              </a:ext>
            </a:extLst>
          </p:cNvPr>
          <p:cNvPicPr>
            <a:picLocks noChangeAspect="1"/>
          </p:cNvPicPr>
          <p:nvPr/>
        </p:nvPicPr>
        <p:blipFill>
          <a:blip r:embed="rId9"/>
          <a:stretch>
            <a:fillRect/>
          </a:stretch>
        </p:blipFill>
        <p:spPr>
          <a:xfrm>
            <a:off x="2939571" y="1651160"/>
            <a:ext cx="2809875" cy="1866900"/>
          </a:xfrm>
          <a:prstGeom prst="rect">
            <a:avLst/>
          </a:prstGeom>
        </p:spPr>
      </p:pic>
      <p:pic>
        <p:nvPicPr>
          <p:cNvPr id="11" name="Picture 10">
            <a:extLst>
              <a:ext uri="{FF2B5EF4-FFF2-40B4-BE49-F238E27FC236}">
                <a16:creationId xmlns:a16="http://schemas.microsoft.com/office/drawing/2014/main" id="{0EE9EB4B-F936-292B-3D5E-D2B8E76A8985}"/>
              </a:ext>
            </a:extLst>
          </p:cNvPr>
          <p:cNvPicPr>
            <a:picLocks noChangeAspect="1"/>
          </p:cNvPicPr>
          <p:nvPr/>
        </p:nvPicPr>
        <p:blipFill>
          <a:blip r:embed="rId10"/>
          <a:stretch>
            <a:fillRect/>
          </a:stretch>
        </p:blipFill>
        <p:spPr>
          <a:xfrm>
            <a:off x="6815137" y="4567327"/>
            <a:ext cx="2219325" cy="1714500"/>
          </a:xfrm>
          <a:prstGeom prst="rect">
            <a:avLst/>
          </a:prstGeom>
        </p:spPr>
      </p:pic>
      <p:pic>
        <p:nvPicPr>
          <p:cNvPr id="12" name="Picture 11">
            <a:extLst>
              <a:ext uri="{FF2B5EF4-FFF2-40B4-BE49-F238E27FC236}">
                <a16:creationId xmlns:a16="http://schemas.microsoft.com/office/drawing/2014/main" id="{2F1B1D47-74C0-3858-9DC3-DE1047868708}"/>
              </a:ext>
            </a:extLst>
          </p:cNvPr>
          <p:cNvPicPr>
            <a:picLocks noChangeAspect="1"/>
          </p:cNvPicPr>
          <p:nvPr/>
        </p:nvPicPr>
        <p:blipFill>
          <a:blip r:embed="rId11"/>
          <a:stretch>
            <a:fillRect/>
          </a:stretch>
        </p:blipFill>
        <p:spPr>
          <a:xfrm>
            <a:off x="3681621" y="4495889"/>
            <a:ext cx="2771775" cy="1857375"/>
          </a:xfrm>
          <a:prstGeom prst="rect">
            <a:avLst/>
          </a:prstGeom>
        </p:spPr>
      </p:pic>
      <p:pic>
        <p:nvPicPr>
          <p:cNvPr id="13" name="Picture 12">
            <a:extLst>
              <a:ext uri="{FF2B5EF4-FFF2-40B4-BE49-F238E27FC236}">
                <a16:creationId xmlns:a16="http://schemas.microsoft.com/office/drawing/2014/main" id="{68AB7BB6-580E-CAAE-613B-391EA9E6E39D}"/>
              </a:ext>
            </a:extLst>
          </p:cNvPr>
          <p:cNvPicPr>
            <a:picLocks noChangeAspect="1"/>
          </p:cNvPicPr>
          <p:nvPr/>
        </p:nvPicPr>
        <p:blipFill>
          <a:blip r:embed="rId12"/>
          <a:stretch>
            <a:fillRect/>
          </a:stretch>
        </p:blipFill>
        <p:spPr>
          <a:xfrm>
            <a:off x="9792178" y="269165"/>
            <a:ext cx="1849034" cy="1692447"/>
          </a:xfrm>
          <a:prstGeom prst="rect">
            <a:avLst/>
          </a:prstGeom>
        </p:spPr>
      </p:pic>
      <p:pic>
        <p:nvPicPr>
          <p:cNvPr id="14" name="Picture 13">
            <a:extLst>
              <a:ext uri="{FF2B5EF4-FFF2-40B4-BE49-F238E27FC236}">
                <a16:creationId xmlns:a16="http://schemas.microsoft.com/office/drawing/2014/main" id="{26594802-8185-BA04-EB77-7E303D9F4BBF}"/>
              </a:ext>
            </a:extLst>
          </p:cNvPr>
          <p:cNvPicPr>
            <a:picLocks noChangeAspect="1"/>
          </p:cNvPicPr>
          <p:nvPr/>
        </p:nvPicPr>
        <p:blipFill>
          <a:blip r:embed="rId13"/>
          <a:stretch>
            <a:fillRect/>
          </a:stretch>
        </p:blipFill>
        <p:spPr>
          <a:xfrm>
            <a:off x="244719" y="1734538"/>
            <a:ext cx="2500995" cy="2016373"/>
          </a:xfrm>
          <a:prstGeom prst="rect">
            <a:avLst/>
          </a:prstGeom>
        </p:spPr>
      </p:pic>
    </p:spTree>
    <p:extLst>
      <p:ext uri="{BB962C8B-B14F-4D97-AF65-F5344CB8AC3E}">
        <p14:creationId xmlns:p14="http://schemas.microsoft.com/office/powerpoint/2010/main" val="15606224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8339FD3-6285-7F8A-BC8E-4A1A0B46E8F5}"/>
              </a:ext>
            </a:extLst>
          </p:cNvPr>
          <p:cNvPicPr>
            <a:picLocks noChangeAspect="1"/>
          </p:cNvPicPr>
          <p:nvPr/>
        </p:nvPicPr>
        <p:blipFill>
          <a:blip r:embed="rId3"/>
          <a:stretch>
            <a:fillRect/>
          </a:stretch>
        </p:blipFill>
        <p:spPr>
          <a:xfrm>
            <a:off x="2162354" y="255827"/>
            <a:ext cx="7315200" cy="5667645"/>
          </a:xfrm>
          <a:prstGeom prst="rect">
            <a:avLst/>
          </a:prstGeom>
        </p:spPr>
      </p:pic>
    </p:spTree>
    <p:extLst>
      <p:ext uri="{BB962C8B-B14F-4D97-AF65-F5344CB8AC3E}">
        <p14:creationId xmlns:p14="http://schemas.microsoft.com/office/powerpoint/2010/main" val="1385036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C9B2E-619D-7E14-A23A-060E65F0D001}"/>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DD850203-70B8-27B8-FD4F-29A4184FEE13}"/>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Creating a Learning Environment and Diversity in the Workplace</a:t>
            </a:r>
          </a:p>
        </p:txBody>
      </p:sp>
      <p:pic>
        <p:nvPicPr>
          <p:cNvPr id="5" name="Picture 4">
            <a:extLst>
              <a:ext uri="{FF2B5EF4-FFF2-40B4-BE49-F238E27FC236}">
                <a16:creationId xmlns:a16="http://schemas.microsoft.com/office/drawing/2014/main" id="{082E8C19-2857-A047-E29C-CDA4028534D7}"/>
              </a:ext>
            </a:extLst>
          </p:cNvPr>
          <p:cNvPicPr>
            <a:picLocks noChangeAspect="1"/>
          </p:cNvPicPr>
          <p:nvPr/>
        </p:nvPicPr>
        <p:blipFill>
          <a:blip r:embed="rId3"/>
          <a:stretch>
            <a:fillRect/>
          </a:stretch>
        </p:blipFill>
        <p:spPr>
          <a:xfrm>
            <a:off x="1328468" y="2748951"/>
            <a:ext cx="9167004" cy="3405546"/>
          </a:xfrm>
          <a:prstGeom prst="rect">
            <a:avLst/>
          </a:prstGeom>
        </p:spPr>
      </p:pic>
    </p:spTree>
    <p:extLst>
      <p:ext uri="{BB962C8B-B14F-4D97-AF65-F5344CB8AC3E}">
        <p14:creationId xmlns:p14="http://schemas.microsoft.com/office/powerpoint/2010/main" val="16810865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675EF-DDDF-4AB2-8CEC-94A60F4F8CD3}"/>
              </a:ext>
            </a:extLst>
          </p:cNvPr>
          <p:cNvSpPr>
            <a:spLocks noGrp="1"/>
          </p:cNvSpPr>
          <p:nvPr>
            <p:ph type="title"/>
          </p:nvPr>
        </p:nvSpPr>
        <p:spPr/>
        <p:txBody>
          <a:bodyPr/>
          <a:lstStyle/>
          <a:p>
            <a:endParaRPr lang="en-GB"/>
          </a:p>
        </p:txBody>
      </p:sp>
      <p:pic>
        <p:nvPicPr>
          <p:cNvPr id="4" name="Online Media 3" title="Ethics in Business: Diversity, In Their Own Words">
            <a:hlinkClick r:id="" action="ppaction://media"/>
            <a:extLst>
              <a:ext uri="{FF2B5EF4-FFF2-40B4-BE49-F238E27FC236}">
                <a16:creationId xmlns:a16="http://schemas.microsoft.com/office/drawing/2014/main" id="{D6CCC34A-2FBA-405A-8B84-F25DF161B864}"/>
              </a:ext>
            </a:extLst>
          </p:cNvPr>
          <p:cNvPicPr>
            <a:picLocks noGrp="1" noRot="1" noChangeAspect="1"/>
          </p:cNvPicPr>
          <p:nvPr>
            <p:ph idx="1"/>
            <a:videoFile r:link="rId1"/>
          </p:nvPr>
        </p:nvPicPr>
        <p:blipFill>
          <a:blip r:embed="rId3"/>
          <a:stretch>
            <a:fillRect/>
          </a:stretch>
        </p:blipFill>
        <p:spPr>
          <a:xfrm>
            <a:off x="1195388" y="403225"/>
            <a:ext cx="9463087" cy="5322888"/>
          </a:xfrm>
          <a:prstGeom prst="rect">
            <a:avLst/>
          </a:prstGeom>
        </p:spPr>
      </p:pic>
    </p:spTree>
    <p:extLst>
      <p:ext uri="{BB962C8B-B14F-4D97-AF65-F5344CB8AC3E}">
        <p14:creationId xmlns:p14="http://schemas.microsoft.com/office/powerpoint/2010/main" val="3484493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307DC-3732-4927-9D4F-136EDA6BDBE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E63A3A2-23B8-481F-8AFB-A6DAB845935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1599A361-CEF6-4977-9A25-81404BB8027D}"/>
              </a:ext>
            </a:extLst>
          </p:cNvPr>
          <p:cNvPicPr>
            <a:picLocks noChangeAspect="1"/>
          </p:cNvPicPr>
          <p:nvPr/>
        </p:nvPicPr>
        <p:blipFill>
          <a:blip r:embed="rId3"/>
          <a:stretch>
            <a:fillRect/>
          </a:stretch>
        </p:blipFill>
        <p:spPr>
          <a:xfrm>
            <a:off x="2662237" y="471487"/>
            <a:ext cx="6867525" cy="5915025"/>
          </a:xfrm>
          <a:prstGeom prst="rect">
            <a:avLst/>
          </a:prstGeom>
        </p:spPr>
      </p:pic>
    </p:spTree>
    <p:extLst>
      <p:ext uri="{BB962C8B-B14F-4D97-AF65-F5344CB8AC3E}">
        <p14:creationId xmlns:p14="http://schemas.microsoft.com/office/powerpoint/2010/main" val="2964132388"/>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1F006B4-A9E1-4F39-85C8-FB836F9193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Template>
  <TotalTime>0</TotalTime>
  <Words>1527</Words>
  <Application>Microsoft Office PowerPoint</Application>
  <PresentationFormat>Widescreen</PresentationFormat>
  <Paragraphs>209</Paragraphs>
  <Slides>32</Slides>
  <Notes>19</Notes>
  <HiddenSlides>0</HiddenSlides>
  <MMClips>4</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32</vt:i4>
      </vt:variant>
    </vt:vector>
  </HeadingPairs>
  <TitlesOfParts>
    <vt:vector size="50" baseType="lpstr">
      <vt:lpstr>-apple-system</vt:lpstr>
      <vt:lpstr>Google Sans</vt:lpstr>
      <vt:lpstr>Milo OT</vt:lpstr>
      <vt:lpstr>Mulish</vt:lpstr>
      <vt:lpstr>Museo</vt:lpstr>
      <vt:lpstr>Myriad Pro</vt:lpstr>
      <vt:lpstr>ReithSerif</vt:lpstr>
      <vt:lpstr>Sabon LT Std</vt:lpstr>
      <vt:lpstr>Univers LT Std 57 Cn</vt:lpstr>
      <vt:lpstr>Arial</vt:lpstr>
      <vt:lpstr>Arial Black</vt:lpstr>
      <vt:lpstr>Calibri</vt:lpstr>
      <vt:lpstr>Lato</vt:lpstr>
      <vt:lpstr>Merriweather</vt:lpstr>
      <vt:lpstr>Noto Sans</vt:lpstr>
      <vt:lpstr>Roboto</vt:lpstr>
      <vt:lpstr>Verdana</vt:lpstr>
      <vt:lpstr>UWTSD</vt:lpstr>
      <vt:lpstr>Contemporary Themes in Management and Leadership</vt:lpstr>
      <vt:lpstr>Previously we have looked at……</vt:lpstr>
      <vt:lpstr>Today we will look at…..</vt:lpstr>
      <vt:lpstr>Leaders and Followers</vt:lpstr>
      <vt:lpstr>PowerPoint Presentation</vt:lpstr>
      <vt:lpstr>Unethical workplace behaviour </vt:lpstr>
      <vt:lpstr>Ethical Practice </vt:lpstr>
      <vt:lpstr>PowerPoint Presentation</vt:lpstr>
      <vt:lpstr>Sustainable Development Goals</vt:lpstr>
      <vt:lpstr>Case studies -Business Ethics</vt:lpstr>
      <vt:lpstr>FIFA</vt:lpstr>
      <vt:lpstr>The Ethical Business</vt:lpstr>
      <vt:lpstr>PowerPoint Presentation</vt:lpstr>
      <vt:lpstr>The Ethical Business</vt:lpstr>
      <vt:lpstr>The 4 V Model of Ethical Behaviour</vt:lpstr>
      <vt:lpstr>Ethical Standards </vt:lpstr>
      <vt:lpstr>Fast fashion: Boohoo breaks promises on ethical overhaul </vt:lpstr>
      <vt:lpstr>CSR </vt:lpstr>
      <vt:lpstr>PowerPoint Presentation</vt:lpstr>
      <vt:lpstr>Ethical Leadership</vt:lpstr>
      <vt:lpstr>3 Major Ethical Traits</vt:lpstr>
      <vt:lpstr>Creating Ethical Cultures in Business</vt:lpstr>
      <vt:lpstr>A Leaders Traits</vt:lpstr>
      <vt:lpstr>Controversy on the Trait Theory</vt:lpstr>
      <vt:lpstr>Contingency Theory of Leadership</vt:lpstr>
      <vt:lpstr>Contingency theory</vt:lpstr>
      <vt:lpstr>Vroom-Yetton-Jago Contingency Model (1988)</vt:lpstr>
      <vt:lpstr>Stakeholders</vt:lpstr>
      <vt:lpstr>PowerPoint Presentation</vt:lpstr>
      <vt:lpstr>Next Week</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Helen Evans (Institute of Management and Health)</cp:lastModifiedBy>
  <cp:revision>34</cp:revision>
  <dcterms:created xsi:type="dcterms:W3CDTF">2022-10-25T12:58:01Z</dcterms:created>
  <dcterms:modified xsi:type="dcterms:W3CDTF">2024-10-18T16:56:52Z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