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19" r:id="rId1"/>
  </p:sldMasterIdLst>
  <p:notesMasterIdLst>
    <p:notesMasterId r:id="rId16"/>
  </p:notesMasterIdLst>
  <p:sldIdLst>
    <p:sldId id="256" r:id="rId2"/>
    <p:sldId id="273" r:id="rId3"/>
    <p:sldId id="257" r:id="rId4"/>
    <p:sldId id="258" r:id="rId5"/>
    <p:sldId id="259" r:id="rId6"/>
    <p:sldId id="260" r:id="rId7"/>
    <p:sldId id="261" r:id="rId8"/>
    <p:sldId id="262" r:id="rId9"/>
    <p:sldId id="264" r:id="rId10"/>
    <p:sldId id="266" r:id="rId11"/>
    <p:sldId id="274" r:id="rId12"/>
    <p:sldId id="269" r:id="rId13"/>
    <p:sldId id="271" r:id="rId14"/>
    <p:sldId id="27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09"/>
    <p:restoredTop sz="52145"/>
  </p:normalViewPr>
  <p:slideViewPr>
    <p:cSldViewPr snapToGrid="0" snapToObjects="1">
      <p:cViewPr>
        <p:scale>
          <a:sx n="90" d="100"/>
          <a:sy n="90" d="100"/>
        </p:scale>
        <p:origin x="342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753B68-49CC-B24F-9FF6-BE0F523DDD6E}" type="datetimeFigureOut">
              <a:rPr lang="en-GB" smtClean="0"/>
              <a:t>29/03/2021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161E66-4FF4-C046-B6EF-C8D70A957AC6}" type="slidenum">
              <a:rPr lang="en-GB" smtClean="0"/>
              <a:t>‹#›</a:t>
            </a:fld>
            <a:endParaRPr lang="en-GB"/>
          </a:p>
        </p:txBody>
      </p:sp>
    </p:spTree>
    <p:extLst>
      <p:ext uri="{BB962C8B-B14F-4D97-AF65-F5344CB8AC3E}">
        <p14:creationId xmlns:p14="http://schemas.microsoft.com/office/powerpoint/2010/main" val="37291515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161E66-4FF4-C046-B6EF-C8D70A957AC6}" type="slidenum">
              <a:rPr lang="en-GB" smtClean="0"/>
              <a:t>1</a:t>
            </a:fld>
            <a:endParaRPr lang="en-GB"/>
          </a:p>
        </p:txBody>
      </p:sp>
    </p:spTree>
    <p:extLst>
      <p:ext uri="{BB962C8B-B14F-4D97-AF65-F5344CB8AC3E}">
        <p14:creationId xmlns:p14="http://schemas.microsoft.com/office/powerpoint/2010/main" val="2321085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Disney is a multinational media and entertainment company which has well known IP’s (Intellectual Properties) to all ages, generations and races. The IP’s they have are spread across films and television (animation and live action), theme parks (Disneyland), merchandise (toys, clothing and homeware) and streaming (Disney+).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revenue in 2020 for Disney was in quarter one - $20,877 ($20,877,000,000) quarter two - $18,025 ($18,025,000,000), quarter three - $11,779 ($11,779,000,000) and quarter four - $14,707 ($14,707,000,000). This means the overall revenue for 2020 was $65,388 ($65,388,000,000) = $65.39 billion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revenue in 2019 for Disney was in quarter one - $15,303 ($15,303,000,000) quarter two - $14,922 ($14,922,000,000), quarter three - $20,245 ($20,245,000,000) and quarter four - $19,100 ($19,100,000,000). This means the overall revenue for 2020 was $65,388 ($69,570,000,000) = $69.57 billion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Stock is currently priced at $185.92 per stock (The Walt Disney Company, 2021).</a:t>
            </a:r>
          </a:p>
          <a:p>
            <a:endParaRPr lang="en-GB" dirty="0"/>
          </a:p>
          <a:p>
            <a:r>
              <a:rPr lang="en-GB" dirty="0"/>
              <a:t>Picture</a:t>
            </a:r>
          </a:p>
          <a:p>
            <a:r>
              <a:rPr lang="en-GB" sz="1200" kern="1200" dirty="0">
                <a:solidFill>
                  <a:schemeClr val="tx1"/>
                </a:solidFill>
                <a:effectLst/>
                <a:latin typeface="+mn-lt"/>
                <a:ea typeface="+mn-ea"/>
                <a:cs typeface="+mn-cs"/>
              </a:rPr>
              <a:t>The Walt Disney Company. (No Date). About the Walt Disney Company.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/about/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(2020). Fiscal Year 2020 Annual Financial Report.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/app/uploads/2021/01/2020-Annual-Report.pdf</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(2019). Fiscal Year 2019 Annual Financial Report.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/app/uploads/2020/01/2019-Annual-Report.pdf</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(2021). Investor Relations.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/investor-relations/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5161E66-4FF4-C046-B6EF-C8D70A957AC6}" type="slidenum">
              <a:rPr lang="en-GB" smtClean="0"/>
              <a:t>2</a:t>
            </a:fld>
            <a:endParaRPr lang="en-GB"/>
          </a:p>
        </p:txBody>
      </p:sp>
    </p:spTree>
    <p:extLst>
      <p:ext uri="{BB962C8B-B14F-4D97-AF65-F5344CB8AC3E}">
        <p14:creationId xmlns:p14="http://schemas.microsoft.com/office/powerpoint/2010/main" val="21670304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161E66-4FF4-C046-B6EF-C8D70A957AC6}" type="slidenum">
              <a:rPr lang="en-GB" smtClean="0"/>
              <a:t>3</a:t>
            </a:fld>
            <a:endParaRPr lang="en-GB"/>
          </a:p>
        </p:txBody>
      </p:sp>
    </p:spTree>
    <p:extLst>
      <p:ext uri="{BB962C8B-B14F-4D97-AF65-F5344CB8AC3E}">
        <p14:creationId xmlns:p14="http://schemas.microsoft.com/office/powerpoint/2010/main" val="4194686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Walt Disney Company. (No Date). About the Walt Disney Company.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/about/</a:t>
            </a:r>
          </a:p>
          <a:p>
            <a:endParaRPr lang="en-GB" dirty="0"/>
          </a:p>
        </p:txBody>
      </p:sp>
      <p:sp>
        <p:nvSpPr>
          <p:cNvPr id="4" name="Slide Number Placeholder 3"/>
          <p:cNvSpPr>
            <a:spLocks noGrp="1"/>
          </p:cNvSpPr>
          <p:nvPr>
            <p:ph type="sldNum" sz="quarter" idx="5"/>
          </p:nvPr>
        </p:nvSpPr>
        <p:spPr/>
        <p:txBody>
          <a:bodyPr/>
          <a:lstStyle/>
          <a:p>
            <a:fld id="{75161E66-4FF4-C046-B6EF-C8D70A957AC6}" type="slidenum">
              <a:rPr lang="en-GB" smtClean="0"/>
              <a:t>4</a:t>
            </a:fld>
            <a:endParaRPr lang="en-GB"/>
          </a:p>
        </p:txBody>
      </p:sp>
    </p:spTree>
    <p:extLst>
      <p:ext uri="{BB962C8B-B14F-4D97-AF65-F5344CB8AC3E}">
        <p14:creationId xmlns:p14="http://schemas.microsoft.com/office/powerpoint/2010/main" val="41482819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History of Disney</a:t>
            </a:r>
          </a:p>
          <a:p>
            <a:endParaRPr lang="en-GB" dirty="0"/>
          </a:p>
          <a:p>
            <a:endParaRPr lang="en-GB" dirty="0"/>
          </a:p>
          <a:p>
            <a:r>
              <a:rPr lang="en-GB" sz="1200" kern="1200" dirty="0">
                <a:solidFill>
                  <a:schemeClr val="tx1"/>
                </a:solidFill>
                <a:effectLst/>
                <a:latin typeface="+mn-lt"/>
                <a:ea typeface="+mn-ea"/>
                <a:cs typeface="+mn-cs"/>
              </a:rPr>
              <a:t>The Walt Disney Company was founded on the 16</a:t>
            </a:r>
            <a:r>
              <a:rPr lang="en-GB" sz="1200" kern="1200" baseline="30000" dirty="0">
                <a:solidFill>
                  <a:schemeClr val="tx1"/>
                </a:solidFill>
                <a:effectLst/>
                <a:latin typeface="+mn-lt"/>
                <a:ea typeface="+mn-ea"/>
                <a:cs typeface="+mn-cs"/>
              </a:rPr>
              <a:t>th </a:t>
            </a:r>
            <a:r>
              <a:rPr lang="en-GB" sz="1200" kern="1200" dirty="0">
                <a:solidFill>
                  <a:schemeClr val="tx1"/>
                </a:solidFill>
                <a:effectLst/>
                <a:latin typeface="+mn-lt"/>
                <a:ea typeface="+mn-ea"/>
                <a:cs typeface="+mn-cs"/>
              </a:rPr>
              <a:t>of October 1923 by brothers Walt Disney and Roy Disney as the Disney Brothers Cartoon Studio, although it changed soon after to Walt Disney Studio. In 1928 Walt Disney and </a:t>
            </a:r>
            <a:r>
              <a:rPr lang="en-GB" sz="1200" kern="1200" dirty="0" err="1">
                <a:solidFill>
                  <a:schemeClr val="tx1"/>
                </a:solidFill>
                <a:effectLst/>
                <a:latin typeface="+mn-lt"/>
                <a:ea typeface="+mn-ea"/>
                <a:cs typeface="+mn-cs"/>
              </a:rPr>
              <a:t>Ub</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Iwerks</a:t>
            </a:r>
            <a:r>
              <a:rPr lang="en-GB" sz="1200" kern="1200" dirty="0">
                <a:solidFill>
                  <a:schemeClr val="tx1"/>
                </a:solidFill>
                <a:effectLst/>
                <a:latin typeface="+mn-lt"/>
                <a:ea typeface="+mn-ea"/>
                <a:cs typeface="+mn-cs"/>
              </a:rPr>
              <a:t> designed Mickey Mouse whom debuted on the 18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November 1928 in Steamboat Willie and Mickey Mouse would go on to be Disney’s most recognisable creation and the mascot of the company. The first film produced by Disney was Snow White and the Seven Dwarfs which debuted on the 21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 of December 1937 (the film took three years to produce) and became the highest grossing film of all time till it was surpassed by Gone with the Wind. In the years following their first film being released more animated films such as Pinocchio, Fantasia and Bambi were released with their first live action film Treasure Island being released in 1950. Disney then expanded their business to theme parks with Walt Disney have a vision of wanting a park where children parents could visit, and both have an enjoyable time together with Disneyland opening on the 17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July 1955. Unfortunately, Walt Disney died on December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1966 with work starting on a second theme park Walt Disney World opening on the 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 of October 1971 with Roy Disney also passing away shortly after its opening in late 1971. The Walt Disney Company had continued to produce films during this time such as Mary Poppins, The Jungle Book and the </a:t>
            </a:r>
            <a:r>
              <a:rPr lang="en-GB" sz="1200" kern="1200" dirty="0" err="1">
                <a:solidFill>
                  <a:schemeClr val="tx1"/>
                </a:solidFill>
                <a:effectLst/>
                <a:latin typeface="+mn-lt"/>
                <a:ea typeface="+mn-ea"/>
                <a:cs typeface="+mn-cs"/>
              </a:rPr>
              <a:t>Aristocats</a:t>
            </a:r>
            <a:r>
              <a:rPr lang="en-GB" sz="1200" kern="1200" dirty="0">
                <a:solidFill>
                  <a:schemeClr val="tx1"/>
                </a:solidFill>
                <a:effectLst/>
                <a:latin typeface="+mn-lt"/>
                <a:ea typeface="+mn-ea"/>
                <a:cs typeface="+mn-cs"/>
              </a:rPr>
              <a:t>. On April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1983 the first international Disney theme park was opened and Tokyo Disneyland became an immediate success and a new film label was opened in 1984 called Touchstone Pictures to ensure that films were still being created for adult and teenage markets. In the years following the expansion continued with more films such as Who Framed Roger Rabbit (released in 1988), Beauty and the Beast (released in 1991) and The Lion King (released in 1994). There were also more theme parks opening with Disneyland Paris opening on the 12</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April 1992, Disney’s Animal Kingdom in 1998 and Disney’s California Adventure in 2001. Disney has also merged or purchased a variety of different companies to expand its portfolio and products offered with Capital Cities/ABC purchased in 1996 for $19 billion, Pixar in 2006, Marvel Entertainment in 2009 and Lucasfilm in 2012.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Disney 23. (No Date) Disney History. Retrieved from https://d23.com/</a:t>
            </a:r>
            <a:r>
              <a:rPr lang="en-GB" sz="1200" kern="1200" dirty="0" err="1">
                <a:solidFill>
                  <a:schemeClr val="tx1"/>
                </a:solidFill>
                <a:effectLst/>
                <a:latin typeface="+mn-lt"/>
                <a:ea typeface="+mn-ea"/>
                <a:cs typeface="+mn-cs"/>
              </a:rPr>
              <a:t>disney</a:t>
            </a:r>
            <a:r>
              <a:rPr lang="en-GB" sz="1200" kern="1200" dirty="0">
                <a:solidFill>
                  <a:schemeClr val="tx1"/>
                </a:solidFill>
                <a:effectLst/>
                <a:latin typeface="+mn-lt"/>
                <a:ea typeface="+mn-ea"/>
                <a:cs typeface="+mn-cs"/>
              </a:rPr>
              <a:t>-history/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Picture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Walt Disney Company. (No Date). About the Walt Disney Company.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/about/</a:t>
            </a:r>
          </a:p>
          <a:p>
            <a:endParaRPr lang="en-GB" dirty="0"/>
          </a:p>
        </p:txBody>
      </p:sp>
      <p:sp>
        <p:nvSpPr>
          <p:cNvPr id="4" name="Slide Number Placeholder 3"/>
          <p:cNvSpPr>
            <a:spLocks noGrp="1"/>
          </p:cNvSpPr>
          <p:nvPr>
            <p:ph type="sldNum" sz="quarter" idx="5"/>
          </p:nvPr>
        </p:nvSpPr>
        <p:spPr/>
        <p:txBody>
          <a:bodyPr/>
          <a:lstStyle/>
          <a:p>
            <a:fld id="{75161E66-4FF4-C046-B6EF-C8D70A957AC6}" type="slidenum">
              <a:rPr lang="en-GB" smtClean="0"/>
              <a:t>5</a:t>
            </a:fld>
            <a:endParaRPr lang="en-GB"/>
          </a:p>
        </p:txBody>
      </p:sp>
    </p:spTree>
    <p:extLst>
      <p:ext uri="{BB962C8B-B14F-4D97-AF65-F5344CB8AC3E}">
        <p14:creationId xmlns:p14="http://schemas.microsoft.com/office/powerpoint/2010/main" val="406775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endParaRPr lang="en-GB" dirty="0"/>
          </a:p>
          <a:p>
            <a:endParaRPr lang="en-GB" dirty="0"/>
          </a:p>
          <a:p>
            <a:endParaRPr lang="en-GB" dirty="0"/>
          </a:p>
          <a:p>
            <a:r>
              <a:rPr lang="en-GB" dirty="0"/>
              <a:t>Picture</a:t>
            </a:r>
          </a:p>
          <a:p>
            <a:r>
              <a:rPr lang="en-GB" sz="1200" kern="1200" dirty="0">
                <a:solidFill>
                  <a:schemeClr val="tx1"/>
                </a:solidFill>
                <a:effectLst/>
                <a:latin typeface="+mn-lt"/>
                <a:ea typeface="+mn-ea"/>
                <a:cs typeface="+mn-cs"/>
              </a:rPr>
              <a:t>Zenger, T. (2013) The Disney Recipe. Retrieved from https://</a:t>
            </a:r>
            <a:r>
              <a:rPr lang="en-GB" sz="1200" kern="1200" dirty="0" err="1">
                <a:solidFill>
                  <a:schemeClr val="tx1"/>
                </a:solidFill>
                <a:effectLst/>
                <a:latin typeface="+mn-lt"/>
                <a:ea typeface="+mn-ea"/>
                <a:cs typeface="+mn-cs"/>
              </a:rPr>
              <a:t>hbr.org</a:t>
            </a:r>
            <a:r>
              <a:rPr lang="en-GB" sz="1200" kern="1200" dirty="0">
                <a:solidFill>
                  <a:schemeClr val="tx1"/>
                </a:solidFill>
                <a:effectLst/>
                <a:latin typeface="+mn-lt"/>
                <a:ea typeface="+mn-ea"/>
                <a:cs typeface="+mn-cs"/>
              </a:rPr>
              <a:t>/2013/05/what-makes-a-good-corporate-</a:t>
            </a:r>
            <a:r>
              <a:rPr lang="en-GB" sz="1200" kern="1200" dirty="0" err="1">
                <a:solidFill>
                  <a:schemeClr val="tx1"/>
                </a:solidFill>
                <a:effectLst/>
                <a:latin typeface="+mn-lt"/>
                <a:ea typeface="+mn-ea"/>
                <a:cs typeface="+mn-cs"/>
              </a:rPr>
              <a:t>st</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5161E66-4FF4-C046-B6EF-C8D70A957AC6}" type="slidenum">
              <a:rPr lang="en-GB" smtClean="0"/>
              <a:t>6</a:t>
            </a:fld>
            <a:endParaRPr lang="en-GB"/>
          </a:p>
        </p:txBody>
      </p:sp>
    </p:spTree>
    <p:extLst>
      <p:ext uri="{BB962C8B-B14F-4D97-AF65-F5344CB8AC3E}">
        <p14:creationId xmlns:p14="http://schemas.microsoft.com/office/powerpoint/2010/main" val="403878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200" kern="1200" dirty="0">
                <a:solidFill>
                  <a:schemeClr val="tx1"/>
                </a:solidFill>
                <a:effectLst/>
                <a:latin typeface="+mn-lt"/>
                <a:ea typeface="+mn-ea"/>
                <a:cs typeface="+mn-cs"/>
              </a:rPr>
              <a:t>The business strategy that Disney undertake includes placement of products, market advertising, development of existing and new markets and business diversification (Williams, 2019). Each of these parts of the business strategy can ensure that the organisation continues to grow in the future. Placement of products can allow for new products to be show to new and current markets by creating new movies with relevant merchandise targeted at a new market and that will still appeal to the current markets. By doing this it will lead to market advertising due to new products being created and new markets being targeted which will lead to these new markets purchasing other products and using the services they have available. Increasing the number of businesses that Disney operate in it can allow for their profits to increase due to the extra exposure their products will have from being linked to Disney.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Williams, A. (2019). Disney’s Generic Competitive Strategy &amp; Intensive Growth Strategies. Retrieved from http://</a:t>
            </a:r>
            <a:r>
              <a:rPr lang="en-GB" sz="1200" kern="1200" dirty="0" err="1">
                <a:solidFill>
                  <a:schemeClr val="tx1"/>
                </a:solidFill>
                <a:effectLst/>
                <a:latin typeface="+mn-lt"/>
                <a:ea typeface="+mn-ea"/>
                <a:cs typeface="+mn-cs"/>
              </a:rPr>
              <a:t>panmore.com</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disney</a:t>
            </a:r>
            <a:r>
              <a:rPr lang="en-GB" sz="1200" kern="1200" dirty="0">
                <a:solidFill>
                  <a:schemeClr val="tx1"/>
                </a:solidFill>
                <a:effectLst/>
                <a:latin typeface="+mn-lt"/>
                <a:ea typeface="+mn-ea"/>
                <a:cs typeface="+mn-cs"/>
              </a:rPr>
              <a:t>-generic-competitive-strategy-intensive-growth-strategies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Zalben</a:t>
            </a:r>
            <a:r>
              <a:rPr lang="en-GB" sz="1200" kern="1200" dirty="0">
                <a:solidFill>
                  <a:schemeClr val="tx1"/>
                </a:solidFill>
                <a:effectLst/>
                <a:latin typeface="+mn-lt"/>
                <a:ea typeface="+mn-ea"/>
                <a:cs typeface="+mn-cs"/>
              </a:rPr>
              <a:t>, A. (2014). Forget ‘Maleficent’: These are the 9 Best Disney Opening Logos of All Time. Retrieved from http://</a:t>
            </a:r>
            <a:r>
              <a:rPr lang="en-GB" sz="1200" kern="1200" dirty="0" err="1">
                <a:solidFill>
                  <a:schemeClr val="tx1"/>
                </a:solidFill>
                <a:effectLst/>
                <a:latin typeface="+mn-lt"/>
                <a:ea typeface="+mn-ea"/>
                <a:cs typeface="+mn-cs"/>
              </a:rPr>
              <a:t>www.mtv.com</a:t>
            </a:r>
            <a:r>
              <a:rPr lang="en-GB" sz="1200" kern="1200" dirty="0">
                <a:solidFill>
                  <a:schemeClr val="tx1"/>
                </a:solidFill>
                <a:effectLst/>
                <a:latin typeface="+mn-lt"/>
                <a:ea typeface="+mn-ea"/>
                <a:cs typeface="+mn-cs"/>
              </a:rPr>
              <a:t>/news/1835389/alternate-</a:t>
            </a:r>
            <a:r>
              <a:rPr lang="en-GB" sz="1200" kern="1200" dirty="0" err="1">
                <a:solidFill>
                  <a:schemeClr val="tx1"/>
                </a:solidFill>
                <a:effectLst/>
                <a:latin typeface="+mn-lt"/>
                <a:ea typeface="+mn-ea"/>
                <a:cs typeface="+mn-cs"/>
              </a:rPr>
              <a:t>disney</a:t>
            </a:r>
            <a:r>
              <a:rPr lang="en-GB" sz="1200" kern="1200" dirty="0">
                <a:solidFill>
                  <a:schemeClr val="tx1"/>
                </a:solidFill>
                <a:effectLst/>
                <a:latin typeface="+mn-lt"/>
                <a:ea typeface="+mn-ea"/>
                <a:cs typeface="+mn-cs"/>
              </a:rPr>
              <a:t>-opening-logos/ </a:t>
            </a:r>
          </a:p>
          <a:p>
            <a:endParaRPr lang="en-GB" dirty="0"/>
          </a:p>
        </p:txBody>
      </p:sp>
      <p:sp>
        <p:nvSpPr>
          <p:cNvPr id="4" name="Slide Number Placeholder 3"/>
          <p:cNvSpPr>
            <a:spLocks noGrp="1"/>
          </p:cNvSpPr>
          <p:nvPr>
            <p:ph type="sldNum" sz="quarter" idx="5"/>
          </p:nvPr>
        </p:nvSpPr>
        <p:spPr/>
        <p:txBody>
          <a:bodyPr/>
          <a:lstStyle/>
          <a:p>
            <a:fld id="{75161E66-4FF4-C046-B6EF-C8D70A957AC6}" type="slidenum">
              <a:rPr lang="en-GB" smtClean="0"/>
              <a:t>7</a:t>
            </a:fld>
            <a:endParaRPr lang="en-GB"/>
          </a:p>
        </p:txBody>
      </p:sp>
    </p:spTree>
    <p:extLst>
      <p:ext uri="{BB962C8B-B14F-4D97-AF65-F5344CB8AC3E}">
        <p14:creationId xmlns:p14="http://schemas.microsoft.com/office/powerpoint/2010/main" val="10001491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Ethical Standards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ethical standard at Disney covers a variety of topics which include responsibilities to customers and guests, employees and cast members, the company and shareholders, other businesses and communities (local and international).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responsibilities to the customers and guests are to ensure their health, safety and welfare is kept high to a high standard with finances not affecting any safety decisions made. The quality of products and services (film, television, stores, resorts and attractions) that the customers and guests interacted with should be of high quality. Employees and cast member who interact with customers and guests should be helpful at all times, polite and knowledgeable about the products and services they promote or sell while also being able to solve any issues or queries they may be faced with.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responsibilities to the employees and cast members are to allow them grow and develop in their professional careers by allowing them to advance up the career ladder and to improve the skills they need. Safety and diversity for people of all sexes, sexualities, races, creeds and religions to allow them to come to their place of work and feel safe from any prejudice that they may face.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endParaRPr lang="en-GB" dirty="0"/>
          </a:p>
          <a:p>
            <a:endParaRPr lang="en-GB" dirty="0"/>
          </a:p>
          <a:p>
            <a:r>
              <a:rPr lang="en-GB" sz="1200" kern="1200" dirty="0">
                <a:solidFill>
                  <a:schemeClr val="tx1"/>
                </a:solidFill>
                <a:effectLst/>
                <a:latin typeface="+mn-lt"/>
                <a:ea typeface="+mn-ea"/>
                <a:cs typeface="+mn-cs"/>
              </a:rPr>
              <a:t>The Walt Disney Company. (No Date). Standards of Business Conduct – Ethical Standards.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/app/uploads/Standards-of-Business-Conduct-Ethical-</a:t>
            </a:r>
            <a:r>
              <a:rPr lang="en-GB" sz="1200" kern="1200" dirty="0" err="1">
                <a:solidFill>
                  <a:schemeClr val="tx1"/>
                </a:solidFill>
                <a:effectLst/>
                <a:latin typeface="+mn-lt"/>
                <a:ea typeface="+mn-ea"/>
                <a:cs typeface="+mn-cs"/>
              </a:rPr>
              <a:t>Standards.pdf</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Walt Disney Company. (No Date). Diversity &amp; Inclusion.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/diversity-inclusion/</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5161E66-4FF4-C046-B6EF-C8D70A957AC6}" type="slidenum">
              <a:rPr lang="en-GB" smtClean="0"/>
              <a:t>8</a:t>
            </a:fld>
            <a:endParaRPr lang="en-GB"/>
          </a:p>
        </p:txBody>
      </p:sp>
    </p:spTree>
    <p:extLst>
      <p:ext uri="{BB962C8B-B14F-4D97-AF65-F5344CB8AC3E}">
        <p14:creationId xmlns:p14="http://schemas.microsoft.com/office/powerpoint/2010/main" val="40488622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style of management that Disney is under with their CEO Robert </a:t>
            </a:r>
            <a:r>
              <a:rPr lang="en-GB" sz="1200" kern="1200" dirty="0" err="1">
                <a:solidFill>
                  <a:schemeClr val="tx1"/>
                </a:solidFill>
                <a:effectLst/>
                <a:latin typeface="+mn-lt"/>
                <a:ea typeface="+mn-ea"/>
                <a:cs typeface="+mn-cs"/>
              </a:rPr>
              <a:t>Iger</a:t>
            </a:r>
            <a:r>
              <a:rPr lang="en-GB" sz="1200" kern="1200" dirty="0">
                <a:solidFill>
                  <a:schemeClr val="tx1"/>
                </a:solidFill>
                <a:effectLst/>
                <a:latin typeface="+mn-lt"/>
                <a:ea typeface="+mn-ea"/>
                <a:cs typeface="+mn-cs"/>
              </a:rPr>
              <a:t> is a behavioural management theory. This theory was created by Mary Parker Follett in which the management allows for the creative process to be more present and the organisation to come together to work collectively this is due to not the organisation structure changing but the management behaviour changing (Patterson &amp; Mujtaba, 2014; Nelson, 2017). This theory has allowed for the creativity to thrive where under the previous management of Michael Eisner which was a conservative management approach (Patterson &amp; Mujtaba, 2014).</a:t>
            </a:r>
          </a:p>
          <a:p>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management structure of Disney is a cooperative multidivisional (m-form) organisational structure. This structure allows for all the different departments of the organisation (e.g. animation, Imagineering and merchandise departments). The Imagineering department creates the designs and builds for the merchandise, theme parks and more.</a:t>
            </a:r>
          </a:p>
          <a:p>
            <a:endParaRPr lang="en-GB" dirty="0"/>
          </a:p>
          <a:p>
            <a:r>
              <a:rPr lang="en-GB" sz="1200" kern="1200" dirty="0">
                <a:solidFill>
                  <a:schemeClr val="tx1"/>
                </a:solidFill>
                <a:effectLst/>
                <a:latin typeface="+mn-lt"/>
                <a:ea typeface="+mn-ea"/>
                <a:cs typeface="+mn-cs"/>
              </a:rPr>
              <a:t>Patterson, S., &amp; Mujtaba, B. G. (2014). Historical and Modern Management Practices Applied at Disney World: Out with the Old and in with the New?. </a:t>
            </a:r>
            <a:r>
              <a:rPr lang="en-GB" sz="1200" i="1" kern="1200" dirty="0">
                <a:solidFill>
                  <a:schemeClr val="tx1"/>
                </a:solidFill>
                <a:effectLst/>
                <a:latin typeface="+mn-lt"/>
                <a:ea typeface="+mn-ea"/>
                <a:cs typeface="+mn-cs"/>
              </a:rPr>
              <a:t>International Journal of Management Research and Emerging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a:t>
            </a:r>
            <a:r>
              <a:rPr lang="en-GB" sz="1200" kern="1200" dirty="0">
                <a:solidFill>
                  <a:schemeClr val="tx1"/>
                </a:solidFill>
                <a:effectLst/>
                <a:latin typeface="+mn-lt"/>
                <a:ea typeface="+mn-ea"/>
                <a:cs typeface="+mn-cs"/>
              </a:rPr>
              <a:t>(1), 75-96</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Nelson, G. M. (2017). Mary Parker Follett–creativity and democracy. Human Service Organisation: Management, Leadership &amp; Governance. 41(2). pp. 178-185. </a:t>
            </a:r>
          </a:p>
          <a:p>
            <a:endParaRPr lang="en-GB" dirty="0"/>
          </a:p>
          <a:p>
            <a:endParaRPr lang="en-GB" dirty="0"/>
          </a:p>
          <a:p>
            <a:r>
              <a:rPr lang="en-GB" sz="1200" kern="1200" dirty="0">
                <a:solidFill>
                  <a:schemeClr val="tx1"/>
                </a:solidFill>
                <a:effectLst/>
                <a:latin typeface="+mn-lt"/>
                <a:ea typeface="+mn-ea"/>
                <a:cs typeface="+mn-cs"/>
              </a:rPr>
              <a:t>Disney Imagineering (No Date). About Imagineering. Retrieved from https://</a:t>
            </a:r>
            <a:r>
              <a:rPr lang="en-GB" sz="1200" kern="1200" dirty="0" err="1">
                <a:solidFill>
                  <a:schemeClr val="tx1"/>
                </a:solidFill>
                <a:effectLst/>
                <a:latin typeface="+mn-lt"/>
                <a:ea typeface="+mn-ea"/>
                <a:cs typeface="+mn-cs"/>
              </a:rPr>
              <a:t>disneyimaginations.com</a:t>
            </a:r>
            <a:r>
              <a:rPr lang="en-GB" sz="1200" kern="1200" dirty="0">
                <a:solidFill>
                  <a:schemeClr val="tx1"/>
                </a:solidFill>
                <a:effectLst/>
                <a:latin typeface="+mn-lt"/>
                <a:ea typeface="+mn-ea"/>
                <a:cs typeface="+mn-cs"/>
              </a:rPr>
              <a:t>/about-imaginations/about-</a:t>
            </a:r>
            <a:r>
              <a:rPr lang="en-GB" sz="1200" kern="1200" dirty="0" err="1">
                <a:solidFill>
                  <a:schemeClr val="tx1"/>
                </a:solidFill>
                <a:effectLst/>
                <a:latin typeface="+mn-lt"/>
                <a:ea typeface="+mn-ea"/>
                <a:cs typeface="+mn-cs"/>
              </a:rPr>
              <a:t>imagineering</a:t>
            </a:r>
            <a:r>
              <a:rPr lang="en-GB" sz="1200" kern="1200" dirty="0">
                <a:solidFill>
                  <a:schemeClr val="tx1"/>
                </a:solidFill>
                <a:effectLst/>
                <a:latin typeface="+mn-lt"/>
                <a:ea typeface="+mn-ea"/>
                <a:cs typeface="+mn-cs"/>
              </a:rPr>
              <a:t>/</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5161E66-4FF4-C046-B6EF-C8D70A957AC6}" type="slidenum">
              <a:rPr lang="en-GB" smtClean="0"/>
              <a:t>9</a:t>
            </a:fld>
            <a:endParaRPr lang="en-GB"/>
          </a:p>
        </p:txBody>
      </p:sp>
    </p:spTree>
    <p:extLst>
      <p:ext uri="{BB962C8B-B14F-4D97-AF65-F5344CB8AC3E}">
        <p14:creationId xmlns:p14="http://schemas.microsoft.com/office/powerpoint/2010/main" val="38731743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200" kern="1200" dirty="0">
                <a:solidFill>
                  <a:schemeClr val="tx1"/>
                </a:solidFill>
                <a:effectLst/>
                <a:latin typeface="+mn-lt"/>
                <a:ea typeface="+mn-ea"/>
                <a:cs typeface="+mn-cs"/>
              </a:rPr>
              <a:t>The working culture within Disney is to have an environment of collaboration and trust while co-workers have independence. Have relationships that are built within the organisation are authentic and not being forcibly created by the management or organisation structure.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Due to the management structure in Disney allowing for collaboration between the various departments and team work to occur it allows for the best product to be created due to the potential ideas that can be put forward and then the best solution is found. As seen creating the correct image will be decided by a number of people due to the effect it will have on the various departments of the Disney organisation. Certain designs may work for certain departments but may not work in other departments (e.g. the design created for the film may not be suitable for the merchandise so it will have to be adapted before the deign is finalised).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management structure of Disney is a cooperative multidivisional (m-form) organisational structure. This structure allows for all the different departments of the organisation (e.g. animation, Imagineering and merchandise departments). The Imagineering department creates the designs and builds for the merchandise, theme parks and more.</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James, J. (2016). What’s the Secret to Successful Teamwork? Just Be Nice. Retrieved from https://</a:t>
            </a:r>
            <a:r>
              <a:rPr lang="en-GB" sz="1200" kern="1200" dirty="0" err="1">
                <a:solidFill>
                  <a:schemeClr val="tx1"/>
                </a:solidFill>
                <a:effectLst/>
                <a:latin typeface="+mn-lt"/>
                <a:ea typeface="+mn-ea"/>
                <a:cs typeface="+mn-cs"/>
              </a:rPr>
              <a:t>www.disneyinstitute.com</a:t>
            </a:r>
            <a:r>
              <a:rPr lang="en-GB" sz="1200" kern="1200" dirty="0">
                <a:solidFill>
                  <a:schemeClr val="tx1"/>
                </a:solidFill>
                <a:effectLst/>
                <a:latin typeface="+mn-lt"/>
                <a:ea typeface="+mn-ea"/>
                <a:cs typeface="+mn-cs"/>
              </a:rPr>
              <a:t>/blog/</a:t>
            </a:r>
            <a:r>
              <a:rPr lang="en-GB" sz="1200" kern="1200" dirty="0" err="1">
                <a:solidFill>
                  <a:schemeClr val="tx1"/>
                </a:solidFill>
                <a:effectLst/>
                <a:latin typeface="+mn-lt"/>
                <a:ea typeface="+mn-ea"/>
                <a:cs typeface="+mn-cs"/>
              </a:rPr>
              <a:t>whats</a:t>
            </a:r>
            <a:r>
              <a:rPr lang="en-GB" sz="1200" kern="1200" dirty="0">
                <a:solidFill>
                  <a:schemeClr val="tx1"/>
                </a:solidFill>
                <a:effectLst/>
                <a:latin typeface="+mn-lt"/>
                <a:ea typeface="+mn-ea"/>
                <a:cs typeface="+mn-cs"/>
              </a:rPr>
              <a:t>-the-secret-to-successful-teamwork-just-be/</a:t>
            </a:r>
          </a:p>
          <a:p>
            <a:endParaRPr lang="en-GB" dirty="0"/>
          </a:p>
          <a:p>
            <a:endParaRPr lang="en-GB" dirty="0"/>
          </a:p>
          <a:p>
            <a:endParaRPr lang="en-GB" dirty="0"/>
          </a:p>
          <a:p>
            <a:endParaRPr lang="en-GB" dirty="0"/>
          </a:p>
          <a:p>
            <a:r>
              <a:rPr lang="en-GB" sz="1200" kern="1200" dirty="0">
                <a:solidFill>
                  <a:schemeClr val="tx1"/>
                </a:solidFill>
                <a:effectLst/>
                <a:latin typeface="+mn-lt"/>
                <a:ea typeface="+mn-ea"/>
                <a:cs typeface="+mn-cs"/>
              </a:rPr>
              <a:t>Picture</a:t>
            </a:r>
          </a:p>
          <a:p>
            <a:r>
              <a:rPr lang="en-GB" sz="1200" kern="1200" dirty="0">
                <a:solidFill>
                  <a:schemeClr val="tx1"/>
                </a:solidFill>
                <a:effectLst/>
                <a:latin typeface="+mn-lt"/>
                <a:ea typeface="+mn-ea"/>
                <a:cs typeface="+mn-cs"/>
              </a:rPr>
              <a:t>James, J. (2018). Storyboarding: A Communication Tool to Foster Employee Engagement. Retrieved from https://</a:t>
            </a:r>
            <a:r>
              <a:rPr lang="en-GB" sz="1200" kern="1200" dirty="0" err="1">
                <a:solidFill>
                  <a:schemeClr val="tx1"/>
                </a:solidFill>
                <a:effectLst/>
                <a:latin typeface="+mn-lt"/>
                <a:ea typeface="+mn-ea"/>
                <a:cs typeface="+mn-cs"/>
              </a:rPr>
              <a:t>www.disneyinstitute.com</a:t>
            </a:r>
            <a:r>
              <a:rPr lang="en-GB" sz="1200" kern="1200" dirty="0">
                <a:solidFill>
                  <a:schemeClr val="tx1"/>
                </a:solidFill>
                <a:effectLst/>
                <a:latin typeface="+mn-lt"/>
                <a:ea typeface="+mn-ea"/>
                <a:cs typeface="+mn-cs"/>
              </a:rPr>
              <a:t>/blog/storyboarding-a-communication-tool-to-foster-employee-engagement/</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5161E66-4FF4-C046-B6EF-C8D70A957AC6}" type="slidenum">
              <a:rPr lang="en-GB" smtClean="0"/>
              <a:t>10</a:t>
            </a:fld>
            <a:endParaRPr lang="en-GB"/>
          </a:p>
        </p:txBody>
      </p:sp>
    </p:spTree>
    <p:extLst>
      <p:ext uri="{BB962C8B-B14F-4D97-AF65-F5344CB8AC3E}">
        <p14:creationId xmlns:p14="http://schemas.microsoft.com/office/powerpoint/2010/main" val="1487127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161E66-4FF4-C046-B6EF-C8D70A957AC6}" type="slidenum">
              <a:rPr lang="en-GB" smtClean="0"/>
              <a:t>11</a:t>
            </a:fld>
            <a:endParaRPr lang="en-GB"/>
          </a:p>
        </p:txBody>
      </p:sp>
    </p:spTree>
    <p:extLst>
      <p:ext uri="{BB962C8B-B14F-4D97-AF65-F5344CB8AC3E}">
        <p14:creationId xmlns:p14="http://schemas.microsoft.com/office/powerpoint/2010/main" val="19025215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Disney they have committed to ensuring the environment is protected for everyone.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things that they have implemented include renewable energy, conserving fuel, sustainable design and waste reduction. Additionally, they also aim to ensure their film productions are green and nature is protected.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Disney aims for their direct operations to have achieved net zero emissions by 2030. This will be achieved by building more sustainably (to ensure the energy that is needed to operate is reduced), invest in reducing emissions technology and replace high carbon energy sources with alternative low carbon energy sources. Disney commits for their produced or purchased electricity to be 100% carbon zero by 2030 globally.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Fuel usage throughout Disney has adapted so that in their theme parks their river boats and steam trains are using biodiesel which has been made from recycled cooking oil and productions for television and film have begun to trial electric generators for the sets.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Water usage in Disney has been a resource which is important for Disney in particular their theme parks and the communities where they operate. Drinking water consumption has remained steady across the business since 2013 while also continuously increasing the business due to repairing and upgrading infrastructure, conservation methods and when possible recycled water is used.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(No Date) Environmental Sustainability.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/environmental-sustainability/</a:t>
            </a:r>
          </a:p>
          <a:p>
            <a:endParaRPr lang="en-GB" dirty="0"/>
          </a:p>
        </p:txBody>
      </p:sp>
      <p:sp>
        <p:nvSpPr>
          <p:cNvPr id="4" name="Slide Number Placeholder 3"/>
          <p:cNvSpPr>
            <a:spLocks noGrp="1"/>
          </p:cNvSpPr>
          <p:nvPr>
            <p:ph type="sldNum" sz="quarter" idx="5"/>
          </p:nvPr>
        </p:nvSpPr>
        <p:spPr/>
        <p:txBody>
          <a:bodyPr/>
          <a:lstStyle/>
          <a:p>
            <a:fld id="{75161E66-4FF4-C046-B6EF-C8D70A957AC6}" type="slidenum">
              <a:rPr lang="en-GB" smtClean="0"/>
              <a:t>12</a:t>
            </a:fld>
            <a:endParaRPr lang="en-GB"/>
          </a:p>
        </p:txBody>
      </p:sp>
    </p:spTree>
    <p:extLst>
      <p:ext uri="{BB962C8B-B14F-4D97-AF65-F5344CB8AC3E}">
        <p14:creationId xmlns:p14="http://schemas.microsoft.com/office/powerpoint/2010/main" val="6460395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Disney 23. (No Date) Disney History. Retrieved from https://d23.com/</a:t>
            </a:r>
            <a:r>
              <a:rPr lang="en-GB" sz="1200" kern="1200" dirty="0" err="1">
                <a:solidFill>
                  <a:schemeClr val="tx1"/>
                </a:solidFill>
                <a:effectLst/>
                <a:latin typeface="+mn-lt"/>
                <a:ea typeface="+mn-ea"/>
                <a:cs typeface="+mn-cs"/>
              </a:rPr>
              <a:t>disney</a:t>
            </a:r>
            <a:r>
              <a:rPr lang="en-GB" sz="1200" kern="1200" dirty="0">
                <a:solidFill>
                  <a:schemeClr val="tx1"/>
                </a:solidFill>
                <a:effectLst/>
                <a:latin typeface="+mn-lt"/>
                <a:ea typeface="+mn-ea"/>
                <a:cs typeface="+mn-cs"/>
              </a:rPr>
              <a:t>-history/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Disney Imagineering (No Date). About Imagineering. Retrieved from https://</a:t>
            </a:r>
            <a:r>
              <a:rPr lang="en-GB" sz="1200" kern="1200" dirty="0" err="1">
                <a:solidFill>
                  <a:schemeClr val="tx1"/>
                </a:solidFill>
                <a:effectLst/>
                <a:latin typeface="+mn-lt"/>
                <a:ea typeface="+mn-ea"/>
                <a:cs typeface="+mn-cs"/>
              </a:rPr>
              <a:t>disneyimaginations.com</a:t>
            </a:r>
            <a:r>
              <a:rPr lang="en-GB" sz="1200" kern="1200" dirty="0">
                <a:solidFill>
                  <a:schemeClr val="tx1"/>
                </a:solidFill>
                <a:effectLst/>
                <a:latin typeface="+mn-lt"/>
                <a:ea typeface="+mn-ea"/>
                <a:cs typeface="+mn-cs"/>
              </a:rPr>
              <a:t>/about-imaginations/about-</a:t>
            </a:r>
            <a:r>
              <a:rPr lang="en-GB" sz="1200" kern="1200" dirty="0" err="1">
                <a:solidFill>
                  <a:schemeClr val="tx1"/>
                </a:solidFill>
                <a:effectLst/>
                <a:latin typeface="+mn-lt"/>
                <a:ea typeface="+mn-ea"/>
                <a:cs typeface="+mn-cs"/>
              </a:rPr>
              <a:t>imagineering</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James, J. (2016). What’s the Secret to Successful Teamwork? Just Be Nice. Retrieved from https://</a:t>
            </a:r>
            <a:r>
              <a:rPr lang="en-GB" sz="1200" kern="1200" dirty="0" err="1">
                <a:solidFill>
                  <a:schemeClr val="tx1"/>
                </a:solidFill>
                <a:effectLst/>
                <a:latin typeface="+mn-lt"/>
                <a:ea typeface="+mn-ea"/>
                <a:cs typeface="+mn-cs"/>
              </a:rPr>
              <a:t>www.disneyinstitute.com</a:t>
            </a:r>
            <a:r>
              <a:rPr lang="en-GB" sz="1200" kern="1200" dirty="0">
                <a:solidFill>
                  <a:schemeClr val="tx1"/>
                </a:solidFill>
                <a:effectLst/>
                <a:latin typeface="+mn-lt"/>
                <a:ea typeface="+mn-ea"/>
                <a:cs typeface="+mn-cs"/>
              </a:rPr>
              <a:t>/blog/</a:t>
            </a:r>
            <a:r>
              <a:rPr lang="en-GB" sz="1200" kern="1200" dirty="0" err="1">
                <a:solidFill>
                  <a:schemeClr val="tx1"/>
                </a:solidFill>
                <a:effectLst/>
                <a:latin typeface="+mn-lt"/>
                <a:ea typeface="+mn-ea"/>
                <a:cs typeface="+mn-cs"/>
              </a:rPr>
              <a:t>whats</a:t>
            </a:r>
            <a:r>
              <a:rPr lang="en-GB" sz="1200" kern="1200" dirty="0">
                <a:solidFill>
                  <a:schemeClr val="tx1"/>
                </a:solidFill>
                <a:effectLst/>
                <a:latin typeface="+mn-lt"/>
                <a:ea typeface="+mn-ea"/>
                <a:cs typeface="+mn-cs"/>
              </a:rPr>
              <a:t>-the-secret-to-successful-teamwork-just-be/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James, J. (2018). Storyboarding: A Communication Tool to Foster Employee Engagement. Retrieved from https://</a:t>
            </a:r>
            <a:r>
              <a:rPr lang="en-GB" sz="1200" kern="1200" dirty="0" err="1">
                <a:solidFill>
                  <a:schemeClr val="tx1"/>
                </a:solidFill>
                <a:effectLst/>
                <a:latin typeface="+mn-lt"/>
                <a:ea typeface="+mn-ea"/>
                <a:cs typeface="+mn-cs"/>
              </a:rPr>
              <a:t>www.disneyinstitute.com</a:t>
            </a:r>
            <a:r>
              <a:rPr lang="en-GB" sz="1200" kern="1200" dirty="0">
                <a:solidFill>
                  <a:schemeClr val="tx1"/>
                </a:solidFill>
                <a:effectLst/>
                <a:latin typeface="+mn-lt"/>
                <a:ea typeface="+mn-ea"/>
                <a:cs typeface="+mn-cs"/>
              </a:rPr>
              <a:t>/blog/storyboarding-a-communication-tool-to-foster-employee-engagement/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Nelson, G. M. (2017). Mary Parker Follett–creativity and democracy. Human Service Organisation: Management, Leadership &amp; Governance. 41(2). pp. 178-185.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Patterson, S., &amp; Mujtaba, B. G. (2014). Historical and Modern Management Practices Applied at Disney World: Out with the Old and in with the New?. </a:t>
            </a:r>
            <a:r>
              <a:rPr lang="en-GB" sz="1200" i="1" kern="1200" dirty="0">
                <a:solidFill>
                  <a:schemeClr val="tx1"/>
                </a:solidFill>
                <a:effectLst/>
                <a:latin typeface="+mn-lt"/>
                <a:ea typeface="+mn-ea"/>
                <a:cs typeface="+mn-cs"/>
              </a:rPr>
              <a:t>International Journal of Management Research and Emerging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a:t>
            </a:r>
            <a:r>
              <a:rPr lang="en-GB" sz="1200" kern="1200" dirty="0">
                <a:solidFill>
                  <a:schemeClr val="tx1"/>
                </a:solidFill>
                <a:effectLst/>
                <a:latin typeface="+mn-lt"/>
                <a:ea typeface="+mn-ea"/>
                <a:cs typeface="+mn-cs"/>
              </a:rPr>
              <a:t>(1), 75-96</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(2019). Fiscal Year 2019 Annual Financial Report.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/app/uploads/2020/01/2019-Annual-Report.pdf</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(2020). Fiscal Year 2020 Annual Financial Report.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/app/uploads/2021/01/2020-Annual-Report.pdf</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(2021). Investor Relations.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/investor-relations/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(No Date) Environmental Sustainability.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/environmental-sustainability/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(No Date). About the Walt Disney Company.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/about/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(No Date). Diversity &amp; Inclusion.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/diversity-inclusion/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(No Date). Standards of Business Conduct – Ethical Standards.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/app/uploads/Standards-of-Business-Conduct-Ethical-</a:t>
            </a:r>
            <a:r>
              <a:rPr lang="en-GB" sz="1200" kern="1200" dirty="0" err="1">
                <a:solidFill>
                  <a:schemeClr val="tx1"/>
                </a:solidFill>
                <a:effectLst/>
                <a:latin typeface="+mn-lt"/>
                <a:ea typeface="+mn-ea"/>
                <a:cs typeface="+mn-cs"/>
              </a:rPr>
              <a:t>Standards.pdf</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Williams, A. (2019). Disney’s Generic Competitive Strategy &amp; Intensive Growth Strategies. Retrieved from http://</a:t>
            </a:r>
            <a:r>
              <a:rPr lang="en-GB" sz="1200" kern="1200" dirty="0" err="1">
                <a:solidFill>
                  <a:schemeClr val="tx1"/>
                </a:solidFill>
                <a:effectLst/>
                <a:latin typeface="+mn-lt"/>
                <a:ea typeface="+mn-ea"/>
                <a:cs typeface="+mn-cs"/>
              </a:rPr>
              <a:t>panmore.com</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disney</a:t>
            </a:r>
            <a:r>
              <a:rPr lang="en-GB" sz="1200" kern="1200" dirty="0">
                <a:solidFill>
                  <a:schemeClr val="tx1"/>
                </a:solidFill>
                <a:effectLst/>
                <a:latin typeface="+mn-lt"/>
                <a:ea typeface="+mn-ea"/>
                <a:cs typeface="+mn-cs"/>
              </a:rPr>
              <a:t>-generic-competitive-strategy-intensive-growth-strategies</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Zalben</a:t>
            </a:r>
            <a:r>
              <a:rPr lang="en-GB" sz="1200" kern="1200" dirty="0">
                <a:solidFill>
                  <a:schemeClr val="tx1"/>
                </a:solidFill>
                <a:effectLst/>
                <a:latin typeface="+mn-lt"/>
                <a:ea typeface="+mn-ea"/>
                <a:cs typeface="+mn-cs"/>
              </a:rPr>
              <a:t>, A. (2014). Forget ‘Maleficent’: These are the 9 Best Disney Opening Logos of All Time. Retrieved from http://</a:t>
            </a:r>
            <a:r>
              <a:rPr lang="en-GB" sz="1200" kern="1200" dirty="0" err="1">
                <a:solidFill>
                  <a:schemeClr val="tx1"/>
                </a:solidFill>
                <a:effectLst/>
                <a:latin typeface="+mn-lt"/>
                <a:ea typeface="+mn-ea"/>
                <a:cs typeface="+mn-cs"/>
              </a:rPr>
              <a:t>www.mtv.com</a:t>
            </a:r>
            <a:r>
              <a:rPr lang="en-GB" sz="1200" kern="1200" dirty="0">
                <a:solidFill>
                  <a:schemeClr val="tx1"/>
                </a:solidFill>
                <a:effectLst/>
                <a:latin typeface="+mn-lt"/>
                <a:ea typeface="+mn-ea"/>
                <a:cs typeface="+mn-cs"/>
              </a:rPr>
              <a:t>/news/1835389/alternate-</a:t>
            </a:r>
            <a:r>
              <a:rPr lang="en-GB" sz="1200" kern="1200" dirty="0" err="1">
                <a:solidFill>
                  <a:schemeClr val="tx1"/>
                </a:solidFill>
                <a:effectLst/>
                <a:latin typeface="+mn-lt"/>
                <a:ea typeface="+mn-ea"/>
                <a:cs typeface="+mn-cs"/>
              </a:rPr>
              <a:t>disney</a:t>
            </a:r>
            <a:r>
              <a:rPr lang="en-GB" sz="1200" kern="1200" dirty="0">
                <a:solidFill>
                  <a:schemeClr val="tx1"/>
                </a:solidFill>
                <a:effectLst/>
                <a:latin typeface="+mn-lt"/>
                <a:ea typeface="+mn-ea"/>
                <a:cs typeface="+mn-cs"/>
              </a:rPr>
              <a:t>-opening-logos/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Zenger, T. (2013) The Disney Recipe. Retrieved from https://</a:t>
            </a:r>
            <a:r>
              <a:rPr lang="en-GB" sz="1200" kern="1200" dirty="0" err="1">
                <a:solidFill>
                  <a:schemeClr val="tx1"/>
                </a:solidFill>
                <a:effectLst/>
                <a:latin typeface="+mn-lt"/>
                <a:ea typeface="+mn-ea"/>
                <a:cs typeface="+mn-cs"/>
              </a:rPr>
              <a:t>hbr.org</a:t>
            </a:r>
            <a:r>
              <a:rPr lang="en-GB" sz="1200" kern="1200" dirty="0">
                <a:solidFill>
                  <a:schemeClr val="tx1"/>
                </a:solidFill>
                <a:effectLst/>
                <a:latin typeface="+mn-lt"/>
                <a:ea typeface="+mn-ea"/>
                <a:cs typeface="+mn-cs"/>
              </a:rPr>
              <a:t>/2013/05/what-makes-a-good-corporate-</a:t>
            </a:r>
            <a:r>
              <a:rPr lang="en-GB" sz="1200" kern="1200" dirty="0" err="1">
                <a:solidFill>
                  <a:schemeClr val="tx1"/>
                </a:solidFill>
                <a:effectLst/>
                <a:latin typeface="+mn-lt"/>
                <a:ea typeface="+mn-ea"/>
                <a:cs typeface="+mn-cs"/>
              </a:rPr>
              <a:t>st</a:t>
            </a:r>
            <a:endParaRPr lang="en-GB" sz="1200" kern="1200" dirty="0">
              <a:solidFill>
                <a:schemeClr val="tx1"/>
              </a:solidFill>
              <a:effectLst/>
              <a:latin typeface="+mn-lt"/>
              <a:ea typeface="+mn-ea"/>
              <a:cs typeface="+mn-cs"/>
            </a:endParaRP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5161E66-4FF4-C046-B6EF-C8D70A957AC6}" type="slidenum">
              <a:rPr lang="en-GB" smtClean="0"/>
              <a:t>13</a:t>
            </a:fld>
            <a:endParaRPr lang="en-GB"/>
          </a:p>
        </p:txBody>
      </p:sp>
    </p:spTree>
    <p:extLst>
      <p:ext uri="{BB962C8B-B14F-4D97-AF65-F5344CB8AC3E}">
        <p14:creationId xmlns:p14="http://schemas.microsoft.com/office/powerpoint/2010/main" val="3470054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Disney 23. (No Date) Disney History. Retrieved from https://d23.com/</a:t>
            </a:r>
            <a:r>
              <a:rPr lang="en-GB" sz="1200" kern="1200" dirty="0" err="1">
                <a:solidFill>
                  <a:schemeClr val="tx1"/>
                </a:solidFill>
                <a:effectLst/>
                <a:latin typeface="+mn-lt"/>
                <a:ea typeface="+mn-ea"/>
                <a:cs typeface="+mn-cs"/>
              </a:rPr>
              <a:t>disney</a:t>
            </a:r>
            <a:r>
              <a:rPr lang="en-GB" sz="1200" kern="1200" dirty="0">
                <a:solidFill>
                  <a:schemeClr val="tx1"/>
                </a:solidFill>
                <a:effectLst/>
                <a:latin typeface="+mn-lt"/>
                <a:ea typeface="+mn-ea"/>
                <a:cs typeface="+mn-cs"/>
              </a:rPr>
              <a:t>-history/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Disney Imagineering (No Date). About Imagineering. Retrieved from https://</a:t>
            </a:r>
            <a:r>
              <a:rPr lang="en-GB" sz="1200" kern="1200" dirty="0" err="1">
                <a:solidFill>
                  <a:schemeClr val="tx1"/>
                </a:solidFill>
                <a:effectLst/>
                <a:latin typeface="+mn-lt"/>
                <a:ea typeface="+mn-ea"/>
                <a:cs typeface="+mn-cs"/>
              </a:rPr>
              <a:t>disneyimaginations.com</a:t>
            </a:r>
            <a:r>
              <a:rPr lang="en-GB" sz="1200" kern="1200" dirty="0">
                <a:solidFill>
                  <a:schemeClr val="tx1"/>
                </a:solidFill>
                <a:effectLst/>
                <a:latin typeface="+mn-lt"/>
                <a:ea typeface="+mn-ea"/>
                <a:cs typeface="+mn-cs"/>
              </a:rPr>
              <a:t>/about-imaginations/about-</a:t>
            </a:r>
            <a:r>
              <a:rPr lang="en-GB" sz="1200" kern="1200" dirty="0" err="1">
                <a:solidFill>
                  <a:schemeClr val="tx1"/>
                </a:solidFill>
                <a:effectLst/>
                <a:latin typeface="+mn-lt"/>
                <a:ea typeface="+mn-ea"/>
                <a:cs typeface="+mn-cs"/>
              </a:rPr>
              <a:t>imagineering</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James, J. (2016). What’s the Secret to Successful Teamwork? Just Be Nice. Retrieved from https://</a:t>
            </a:r>
            <a:r>
              <a:rPr lang="en-GB" sz="1200" kern="1200" dirty="0" err="1">
                <a:solidFill>
                  <a:schemeClr val="tx1"/>
                </a:solidFill>
                <a:effectLst/>
                <a:latin typeface="+mn-lt"/>
                <a:ea typeface="+mn-ea"/>
                <a:cs typeface="+mn-cs"/>
              </a:rPr>
              <a:t>www.disneyinstitute.com</a:t>
            </a:r>
            <a:r>
              <a:rPr lang="en-GB" sz="1200" kern="1200" dirty="0">
                <a:solidFill>
                  <a:schemeClr val="tx1"/>
                </a:solidFill>
                <a:effectLst/>
                <a:latin typeface="+mn-lt"/>
                <a:ea typeface="+mn-ea"/>
                <a:cs typeface="+mn-cs"/>
              </a:rPr>
              <a:t>/blog/</a:t>
            </a:r>
            <a:r>
              <a:rPr lang="en-GB" sz="1200" kern="1200" dirty="0" err="1">
                <a:solidFill>
                  <a:schemeClr val="tx1"/>
                </a:solidFill>
                <a:effectLst/>
                <a:latin typeface="+mn-lt"/>
                <a:ea typeface="+mn-ea"/>
                <a:cs typeface="+mn-cs"/>
              </a:rPr>
              <a:t>whats</a:t>
            </a:r>
            <a:r>
              <a:rPr lang="en-GB" sz="1200" kern="1200" dirty="0">
                <a:solidFill>
                  <a:schemeClr val="tx1"/>
                </a:solidFill>
                <a:effectLst/>
                <a:latin typeface="+mn-lt"/>
                <a:ea typeface="+mn-ea"/>
                <a:cs typeface="+mn-cs"/>
              </a:rPr>
              <a:t>-the-secret-to-successful-teamwork-just-be/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James, J. (2018). Storyboarding: A Communication Tool to Foster Employee Engagement. Retrieved from https://</a:t>
            </a:r>
            <a:r>
              <a:rPr lang="en-GB" sz="1200" kern="1200" dirty="0" err="1">
                <a:solidFill>
                  <a:schemeClr val="tx1"/>
                </a:solidFill>
                <a:effectLst/>
                <a:latin typeface="+mn-lt"/>
                <a:ea typeface="+mn-ea"/>
                <a:cs typeface="+mn-cs"/>
              </a:rPr>
              <a:t>www.disneyinstitute.com</a:t>
            </a:r>
            <a:r>
              <a:rPr lang="en-GB" sz="1200" kern="1200" dirty="0">
                <a:solidFill>
                  <a:schemeClr val="tx1"/>
                </a:solidFill>
                <a:effectLst/>
                <a:latin typeface="+mn-lt"/>
                <a:ea typeface="+mn-ea"/>
                <a:cs typeface="+mn-cs"/>
              </a:rPr>
              <a:t>/blog/storyboarding-a-communication-tool-to-foster-employee-engagement/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Nelson, G. M. (2017). Mary Parker Follett–creativity and democracy. Human Service Organisation: Management, Leadership &amp; Governance. 41(2). pp. 178-185.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Patterson, S., &amp; Mujtaba, B. G. (2014). Historical and Modern Management Practices Applied at Disney World: Out with the Old and in with the New?. </a:t>
            </a:r>
            <a:r>
              <a:rPr lang="en-GB" sz="1200" i="1" kern="1200" dirty="0">
                <a:solidFill>
                  <a:schemeClr val="tx1"/>
                </a:solidFill>
                <a:effectLst/>
                <a:latin typeface="+mn-lt"/>
                <a:ea typeface="+mn-ea"/>
                <a:cs typeface="+mn-cs"/>
              </a:rPr>
              <a:t>International Journal of Management Research and Emerging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a:t>
            </a:r>
            <a:r>
              <a:rPr lang="en-GB" sz="1200" kern="1200" dirty="0">
                <a:solidFill>
                  <a:schemeClr val="tx1"/>
                </a:solidFill>
                <a:effectLst/>
                <a:latin typeface="+mn-lt"/>
                <a:ea typeface="+mn-ea"/>
                <a:cs typeface="+mn-cs"/>
              </a:rPr>
              <a:t>(1), 75-96</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(2019). Fiscal Year 2019 Annual Financial Report.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/app/uploads/2020/01/2019-Annual-Report.pdf</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(2020). Fiscal Year 2020 Annual Financial Report.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/app/uploads/2021/01/2020-Annual-Report.pdf</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(2021). Investor Relations.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/investor-relations/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(No Date) Environmental Sustainability.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/environmental-sustainability/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(No Date). About the Walt Disney Company.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/about/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(No Date). Diversity &amp; Inclusion.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/diversity-inclusion/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Walt Disney Company. (No Date). Standards of Business Conduct – Ethical Standards. Retrieved from https://</a:t>
            </a:r>
            <a:r>
              <a:rPr lang="en-GB" sz="1200" kern="1200" dirty="0" err="1">
                <a:solidFill>
                  <a:schemeClr val="tx1"/>
                </a:solidFill>
                <a:effectLst/>
                <a:latin typeface="+mn-lt"/>
                <a:ea typeface="+mn-ea"/>
                <a:cs typeface="+mn-cs"/>
              </a:rPr>
              <a:t>thewaltdisneycompany.com</a:t>
            </a:r>
            <a:r>
              <a:rPr lang="en-GB" sz="1200" kern="1200" dirty="0">
                <a:solidFill>
                  <a:schemeClr val="tx1"/>
                </a:solidFill>
                <a:effectLst/>
                <a:latin typeface="+mn-lt"/>
                <a:ea typeface="+mn-ea"/>
                <a:cs typeface="+mn-cs"/>
              </a:rPr>
              <a:t>/app/uploads/Standards-of-Business-Conduct-Ethical-</a:t>
            </a:r>
            <a:r>
              <a:rPr lang="en-GB" sz="1200" kern="1200" dirty="0" err="1">
                <a:solidFill>
                  <a:schemeClr val="tx1"/>
                </a:solidFill>
                <a:effectLst/>
                <a:latin typeface="+mn-lt"/>
                <a:ea typeface="+mn-ea"/>
                <a:cs typeface="+mn-cs"/>
              </a:rPr>
              <a:t>Standards.pdf</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Williams, A. (2019). Disney’s Generic Competitive Strategy &amp; Intensive Growth Strategies. Retrieved from http://</a:t>
            </a:r>
            <a:r>
              <a:rPr lang="en-GB" sz="1200" kern="1200" dirty="0" err="1">
                <a:solidFill>
                  <a:schemeClr val="tx1"/>
                </a:solidFill>
                <a:effectLst/>
                <a:latin typeface="+mn-lt"/>
                <a:ea typeface="+mn-ea"/>
                <a:cs typeface="+mn-cs"/>
              </a:rPr>
              <a:t>panmore.com</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disney</a:t>
            </a:r>
            <a:r>
              <a:rPr lang="en-GB" sz="1200" kern="1200" dirty="0">
                <a:solidFill>
                  <a:schemeClr val="tx1"/>
                </a:solidFill>
                <a:effectLst/>
                <a:latin typeface="+mn-lt"/>
                <a:ea typeface="+mn-ea"/>
                <a:cs typeface="+mn-cs"/>
              </a:rPr>
              <a:t>-generic-competitive-strategy-intensive-growth-strategies</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Zalben</a:t>
            </a:r>
            <a:r>
              <a:rPr lang="en-GB" sz="1200" kern="1200" dirty="0">
                <a:solidFill>
                  <a:schemeClr val="tx1"/>
                </a:solidFill>
                <a:effectLst/>
                <a:latin typeface="+mn-lt"/>
                <a:ea typeface="+mn-ea"/>
                <a:cs typeface="+mn-cs"/>
              </a:rPr>
              <a:t>, A. (2014). Forget ‘Maleficent’: These are the 9 Best Disney Opening Logos of All Time. Retrieved from http://</a:t>
            </a:r>
            <a:r>
              <a:rPr lang="en-GB" sz="1200" kern="1200" dirty="0" err="1">
                <a:solidFill>
                  <a:schemeClr val="tx1"/>
                </a:solidFill>
                <a:effectLst/>
                <a:latin typeface="+mn-lt"/>
                <a:ea typeface="+mn-ea"/>
                <a:cs typeface="+mn-cs"/>
              </a:rPr>
              <a:t>www.mtv.com</a:t>
            </a:r>
            <a:r>
              <a:rPr lang="en-GB" sz="1200" kern="1200" dirty="0">
                <a:solidFill>
                  <a:schemeClr val="tx1"/>
                </a:solidFill>
                <a:effectLst/>
                <a:latin typeface="+mn-lt"/>
                <a:ea typeface="+mn-ea"/>
                <a:cs typeface="+mn-cs"/>
              </a:rPr>
              <a:t>/news/1835389/alternate-</a:t>
            </a:r>
            <a:r>
              <a:rPr lang="en-GB" sz="1200" kern="1200" dirty="0" err="1">
                <a:solidFill>
                  <a:schemeClr val="tx1"/>
                </a:solidFill>
                <a:effectLst/>
                <a:latin typeface="+mn-lt"/>
                <a:ea typeface="+mn-ea"/>
                <a:cs typeface="+mn-cs"/>
              </a:rPr>
              <a:t>disney</a:t>
            </a:r>
            <a:r>
              <a:rPr lang="en-GB" sz="1200" kern="1200" dirty="0">
                <a:solidFill>
                  <a:schemeClr val="tx1"/>
                </a:solidFill>
                <a:effectLst/>
                <a:latin typeface="+mn-lt"/>
                <a:ea typeface="+mn-ea"/>
                <a:cs typeface="+mn-cs"/>
              </a:rPr>
              <a:t>-opening-logos/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Zenger, T. (2013) The Disney Recipe. Retrieved from https://</a:t>
            </a:r>
            <a:r>
              <a:rPr lang="en-GB" sz="1200" kern="1200" dirty="0" err="1">
                <a:solidFill>
                  <a:schemeClr val="tx1"/>
                </a:solidFill>
                <a:effectLst/>
                <a:latin typeface="+mn-lt"/>
                <a:ea typeface="+mn-ea"/>
                <a:cs typeface="+mn-cs"/>
              </a:rPr>
              <a:t>hbr.org</a:t>
            </a:r>
            <a:r>
              <a:rPr lang="en-GB" sz="1200" kern="1200" dirty="0">
                <a:solidFill>
                  <a:schemeClr val="tx1"/>
                </a:solidFill>
                <a:effectLst/>
                <a:latin typeface="+mn-lt"/>
                <a:ea typeface="+mn-ea"/>
                <a:cs typeface="+mn-cs"/>
              </a:rPr>
              <a:t>/2013/05/what-makes-a-good-corporate-</a:t>
            </a:r>
            <a:r>
              <a:rPr lang="en-GB" sz="1200" kern="1200" dirty="0" err="1">
                <a:solidFill>
                  <a:schemeClr val="tx1"/>
                </a:solidFill>
                <a:effectLst/>
                <a:latin typeface="+mn-lt"/>
                <a:ea typeface="+mn-ea"/>
                <a:cs typeface="+mn-cs"/>
              </a:rPr>
              <a:t>st</a:t>
            </a:r>
            <a:endParaRPr lang="en-GB" sz="1200" kern="1200" dirty="0">
              <a:solidFill>
                <a:schemeClr val="tx1"/>
              </a:solidFill>
              <a:effectLst/>
              <a:latin typeface="+mn-lt"/>
              <a:ea typeface="+mn-ea"/>
              <a:cs typeface="+mn-cs"/>
            </a:endParaRP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5161E66-4FF4-C046-B6EF-C8D70A957AC6}" type="slidenum">
              <a:rPr lang="en-GB" smtClean="0"/>
              <a:t>14</a:t>
            </a:fld>
            <a:endParaRPr lang="en-GB"/>
          </a:p>
        </p:txBody>
      </p:sp>
    </p:spTree>
    <p:extLst>
      <p:ext uri="{BB962C8B-B14F-4D97-AF65-F5344CB8AC3E}">
        <p14:creationId xmlns:p14="http://schemas.microsoft.com/office/powerpoint/2010/main" val="18246530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3CB35F86-9EA8-164A-9BCC-3D88435DA366}" type="datetimeFigureOut">
              <a:rPr lang="en-US" smtClean="0"/>
              <a:t>3/29/21</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1478759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B35F86-9EA8-164A-9BCC-3D88435DA366}" type="datetimeFigureOut">
              <a:rPr lang="en-US" smtClean="0"/>
              <a:t>3/29/21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844994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B35F86-9EA8-164A-9BCC-3D88435DA366}" type="datetimeFigureOut">
              <a:rPr lang="en-US" smtClean="0"/>
              <a:t>3/29/21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3841630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CB35F86-9EA8-164A-9BCC-3D88435DA366}" type="datetimeFigureOut">
              <a:rPr lang="en-US" smtClean="0"/>
              <a:t>3/29/21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1383440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CB35F86-9EA8-164A-9BCC-3D88435DA366}" type="datetimeFigureOut">
              <a:rPr lang="en-US" smtClean="0"/>
              <a:t>3/29/21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2135886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CB35F86-9EA8-164A-9BCC-3D88435DA366}" type="datetimeFigureOut">
              <a:rPr lang="en-US" smtClean="0"/>
              <a:t>3/29/21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317906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B35F86-9EA8-164A-9BCC-3D88435DA366}" type="datetimeFigureOut">
              <a:rPr lang="en-US" smtClean="0"/>
              <a:t>3/29/21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540945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B35F86-9EA8-164A-9BCC-3D88435DA366}" type="datetimeFigureOut">
              <a:rPr lang="en-US" smtClean="0"/>
              <a:t>3/29/21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820648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B35F86-9EA8-164A-9BCC-3D88435DA366}" type="datetimeFigureOut">
              <a:rPr lang="en-US" smtClean="0"/>
              <a:t>3/29/21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2323787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B35F86-9EA8-164A-9BCC-3D88435DA366}" type="datetimeFigureOut">
              <a:rPr lang="en-US" smtClean="0"/>
              <a:t>3/29/21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1246106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B35F86-9EA8-164A-9BCC-3D88435DA366}" type="datetimeFigureOut">
              <a:rPr lang="en-US" smtClean="0"/>
              <a:t>3/29/21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3222850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B35F86-9EA8-164A-9BCC-3D88435DA366}" type="datetimeFigureOut">
              <a:rPr lang="en-US" smtClean="0"/>
              <a:t>3/29/21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19703C-F285-3B4A-AB67-F21F2061C1C3}"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866962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B35F86-9EA8-164A-9BCC-3D88435DA366}" type="datetimeFigureOut">
              <a:rPr lang="en-US" smtClean="0"/>
              <a:t>3/29/21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24371792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35F86-9EA8-164A-9BCC-3D88435DA366}" type="datetimeFigureOut">
              <a:rPr lang="en-US" smtClean="0"/>
              <a:t>3/29/21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36409194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35F86-9EA8-164A-9BCC-3D88435DA366}" type="datetimeFigureOut">
              <a:rPr lang="en-US" smtClean="0"/>
              <a:t>3/29/21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7468975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B35F86-9EA8-164A-9BCC-3D88435DA366}" type="datetimeFigureOut">
              <a:rPr lang="en-US" smtClean="0"/>
              <a:t>3/29/21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20384764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B35F86-9EA8-164A-9BCC-3D88435DA366}" type="datetimeFigureOut">
              <a:rPr lang="en-US" smtClean="0"/>
              <a:t>3/29/21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19703C-F285-3B4A-AB67-F21F2061C1C3}" type="slidenum">
              <a:rPr lang="en-US" smtClean="0"/>
              <a:t>‹#›</a:t>
            </a:fld>
            <a:endParaRPr lang="en-US"/>
          </a:p>
        </p:txBody>
      </p:sp>
    </p:spTree>
    <p:extLst>
      <p:ext uri="{BB962C8B-B14F-4D97-AF65-F5344CB8AC3E}">
        <p14:creationId xmlns:p14="http://schemas.microsoft.com/office/powerpoint/2010/main" val="659147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CB35F86-9EA8-164A-9BCC-3D88435DA366}" type="datetimeFigureOut">
              <a:rPr lang="en-US" smtClean="0"/>
              <a:t>3/29/21</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819703C-F285-3B4A-AB67-F21F2061C1C3}" type="slidenum">
              <a:rPr lang="en-US" smtClean="0"/>
              <a:t>‹#›</a:t>
            </a:fld>
            <a:endParaRPr lang="en-US"/>
          </a:p>
        </p:txBody>
      </p:sp>
    </p:spTree>
    <p:extLst>
      <p:ext uri="{BB962C8B-B14F-4D97-AF65-F5344CB8AC3E}">
        <p14:creationId xmlns:p14="http://schemas.microsoft.com/office/powerpoint/2010/main" val="191605406"/>
      </p:ext>
    </p:extLst>
  </p:cSld>
  <p:clrMap bg1="dk1" tx1="lt1" bg2="dk2" tx2="lt2" accent1="accent1" accent2="accent2" accent3="accent3" accent4="accent4" accent5="accent5" accent6="accent6" hlink="hlink" folHlink="folHlink"/>
  <p:sldLayoutIdLst>
    <p:sldLayoutId id="2147483920" r:id="rId1"/>
    <p:sldLayoutId id="2147483921" r:id="rId2"/>
    <p:sldLayoutId id="2147483922" r:id="rId3"/>
    <p:sldLayoutId id="2147483923" r:id="rId4"/>
    <p:sldLayoutId id="2147483924" r:id="rId5"/>
    <p:sldLayoutId id="2147483925" r:id="rId6"/>
    <p:sldLayoutId id="2147483926" r:id="rId7"/>
    <p:sldLayoutId id="2147483927" r:id="rId8"/>
    <p:sldLayoutId id="2147483928" r:id="rId9"/>
    <p:sldLayoutId id="2147483929" r:id="rId10"/>
    <p:sldLayoutId id="2147483930" r:id="rId11"/>
    <p:sldLayoutId id="2147483931" r:id="rId12"/>
    <p:sldLayoutId id="2147483932" r:id="rId13"/>
    <p:sldLayoutId id="2147483933" r:id="rId14"/>
    <p:sldLayoutId id="2147483934" r:id="rId15"/>
    <p:sldLayoutId id="2147483935" r:id="rId16"/>
    <p:sldLayoutId id="214748393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file:////var/folders/dy/9pv6f7s10dsg4hlkv93kw89m0000gn/T/com.microsoft.Word/WebArchiveCopyPasteTempFiles/1986.jpg"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file:////var/folders/dy/9pv6f7s10dsg4hlkv93kw89m0000gn/T/com.microsoft.Word/WebArchiveCopyPasteTempFiles/history-mickey.gif" TargetMode="External"/><Relationship Id="rId5" Type="http://schemas.openxmlformats.org/officeDocument/2006/relationships/image" Target="../media/image4.gif"/><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file:////var/folders/dy/9pv6f7s10dsg4hlkv93kw89m0000gn/T/com.microsoft.Word/WebArchiveCopyPasteTempFiles/disney-2-thumb-580x507-4071.jpeg"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file:////var/folders/dy/9pv6f7s10dsg4hlkv93kw89m0000gn/T/com.microsoft.Word/WebArchiveCopyPasteTempFiles/mgidaoimagemtv.com46116%3fquality=0.8&amp;format=jpg&amp;width=1440&amp;height=810&amp;.jp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file:////var/folders/dy/9pv6f7s10dsg4hlkv93kw89m0000gn/T/com.microsoft.Word/WebArchiveCopyPasteTempFiles/London_Pride_Picadilly_F1I9469-960x540.jpg"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file:////var/folders/dy/9pv6f7s10dsg4hlkv93kw89m0000gn/T/com.microsoft.Word/WebArchiveCopyPasteTempFiles/05.19.15-BlogImage-Storyboarding_hero_media.jpg"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75" name="Group 74">
            <a:extLst>
              <a:ext uri="{FF2B5EF4-FFF2-40B4-BE49-F238E27FC236}">
                <a16:creationId xmlns:a16="http://schemas.microsoft.com/office/drawing/2014/main" id="{82EEA7F3-64E0-47B1-9B06-0677EA6FD7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6" name="Rectangle 75">
              <a:extLst>
                <a:ext uri="{FF2B5EF4-FFF2-40B4-BE49-F238E27FC236}">
                  <a16:creationId xmlns:a16="http://schemas.microsoft.com/office/drawing/2014/main" id="{F0787433-E8FF-45C5-A1C3-70BC1491B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2">
              <a:extLst>
                <a:ext uri="{FF2B5EF4-FFF2-40B4-BE49-F238E27FC236}">
                  <a16:creationId xmlns:a16="http://schemas.microsoft.com/office/drawing/2014/main" id="{A649E977-62EB-4D2F-9AF9-947B5E73CA39}"/>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A38EB0AE-7C1E-0F45-8283-3BDE76333991}"/>
              </a:ext>
            </a:extLst>
          </p:cNvPr>
          <p:cNvSpPr>
            <a:spLocks noGrp="1"/>
          </p:cNvSpPr>
          <p:nvPr>
            <p:ph type="ctrTitle"/>
          </p:nvPr>
        </p:nvSpPr>
        <p:spPr>
          <a:xfrm>
            <a:off x="1143000" y="1003300"/>
            <a:ext cx="7035800" cy="4038600"/>
          </a:xfrm>
        </p:spPr>
        <p:txBody>
          <a:bodyPr>
            <a:normAutofit/>
          </a:bodyPr>
          <a:lstStyle/>
          <a:p>
            <a:r>
              <a:rPr lang="en-US" sz="6600" dirty="0"/>
              <a:t>Contemporary Management Approaches (BMSP4002)</a:t>
            </a:r>
          </a:p>
        </p:txBody>
      </p:sp>
      <p:sp>
        <p:nvSpPr>
          <p:cNvPr id="3" name="Subtitle 2">
            <a:extLst>
              <a:ext uri="{FF2B5EF4-FFF2-40B4-BE49-F238E27FC236}">
                <a16:creationId xmlns:a16="http://schemas.microsoft.com/office/drawing/2014/main" id="{1D2D3E6C-43FE-974E-8E5C-F9C004702192}"/>
              </a:ext>
            </a:extLst>
          </p:cNvPr>
          <p:cNvSpPr>
            <a:spLocks noGrp="1"/>
          </p:cNvSpPr>
          <p:nvPr>
            <p:ph type="subTitle" idx="1"/>
          </p:nvPr>
        </p:nvSpPr>
        <p:spPr>
          <a:xfrm>
            <a:off x="1143000" y="5056188"/>
            <a:ext cx="8008842" cy="878946"/>
          </a:xfrm>
        </p:spPr>
        <p:txBody>
          <a:bodyPr anchor="t">
            <a:normAutofit/>
          </a:bodyPr>
          <a:lstStyle/>
          <a:p>
            <a:pPr>
              <a:lnSpc>
                <a:spcPct val="110000"/>
              </a:lnSpc>
            </a:pPr>
            <a:r>
              <a:rPr lang="en-US" sz="2400"/>
              <a:t>Assessment 2</a:t>
            </a:r>
            <a:br>
              <a:rPr lang="en-US" sz="2400"/>
            </a:br>
            <a:r>
              <a:rPr lang="en-US" sz="2400"/>
              <a:t>Peter Todorov (1705088)</a:t>
            </a:r>
          </a:p>
        </p:txBody>
      </p:sp>
    </p:spTree>
    <p:extLst>
      <p:ext uri="{BB962C8B-B14F-4D97-AF65-F5344CB8AC3E}">
        <p14:creationId xmlns:p14="http://schemas.microsoft.com/office/powerpoint/2010/main" val="427848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2016F-6FEC-C241-B9F3-40FCA715E3CB}"/>
              </a:ext>
            </a:extLst>
          </p:cNvPr>
          <p:cNvSpPr>
            <a:spLocks noGrp="1"/>
          </p:cNvSpPr>
          <p:nvPr>
            <p:ph type="title"/>
          </p:nvPr>
        </p:nvSpPr>
        <p:spPr/>
        <p:txBody>
          <a:bodyPr/>
          <a:lstStyle/>
          <a:p>
            <a:r>
              <a:rPr lang="en-GB" dirty="0"/>
              <a:t>The Walt Disney Company</a:t>
            </a:r>
          </a:p>
        </p:txBody>
      </p:sp>
      <p:sp>
        <p:nvSpPr>
          <p:cNvPr id="3" name="Content Placeholder 2">
            <a:extLst>
              <a:ext uri="{FF2B5EF4-FFF2-40B4-BE49-F238E27FC236}">
                <a16:creationId xmlns:a16="http://schemas.microsoft.com/office/drawing/2014/main" id="{A89F59D8-CAC3-894D-81C5-E565D457031B}"/>
              </a:ext>
            </a:extLst>
          </p:cNvPr>
          <p:cNvSpPr>
            <a:spLocks noGrp="1"/>
          </p:cNvSpPr>
          <p:nvPr>
            <p:ph idx="1"/>
          </p:nvPr>
        </p:nvSpPr>
        <p:spPr/>
        <p:txBody>
          <a:bodyPr/>
          <a:lstStyle/>
          <a:p>
            <a:r>
              <a:rPr lang="en-GB" dirty="0"/>
              <a:t>Also known as Disney</a:t>
            </a:r>
          </a:p>
          <a:p>
            <a:r>
              <a:rPr lang="en-GB" dirty="0"/>
              <a:t>Currently employees 203,000</a:t>
            </a:r>
          </a:p>
          <a:p>
            <a:r>
              <a:rPr lang="en-GB" dirty="0"/>
              <a:t>2019 Revenues - $69.57 billion</a:t>
            </a:r>
          </a:p>
          <a:p>
            <a:r>
              <a:rPr lang="en-GB" dirty="0"/>
              <a:t>2020 Revenues - $65.39 billion</a:t>
            </a:r>
          </a:p>
          <a:p>
            <a:r>
              <a:rPr lang="en-GB" dirty="0"/>
              <a:t>Stock - $185.92</a:t>
            </a:r>
          </a:p>
          <a:p>
            <a:endParaRPr lang="en-GB" dirty="0"/>
          </a:p>
        </p:txBody>
      </p:sp>
      <p:sp>
        <p:nvSpPr>
          <p:cNvPr id="4" name="Rectangle 2">
            <a:extLst>
              <a:ext uri="{FF2B5EF4-FFF2-40B4-BE49-F238E27FC236}">
                <a16:creationId xmlns:a16="http://schemas.microsoft.com/office/drawing/2014/main" id="{E8E2961A-E43C-EE4F-A9E2-B923FFFA5F5F}"/>
              </a:ext>
            </a:extLst>
          </p:cNvPr>
          <p:cNvSpPr>
            <a:spLocks noChangeArrowheads="1"/>
          </p:cNvSpPr>
          <p:nvPr/>
        </p:nvSpPr>
        <p:spPr bwMode="auto">
          <a:xfrm>
            <a:off x="5626100" y="168751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049" name="Picture 2" descr="Disney - Leadership, History, Corporate Social Responsibility">
            <a:extLst>
              <a:ext uri="{FF2B5EF4-FFF2-40B4-BE49-F238E27FC236}">
                <a16:creationId xmlns:a16="http://schemas.microsoft.com/office/drawing/2014/main" id="{747E4736-823B-E64C-80E2-8323EAD59386}"/>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5626100" y="2053432"/>
            <a:ext cx="5727700" cy="3225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8831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D6ACE-9BF4-C545-B268-B1B3195ABA40}"/>
              </a:ext>
            </a:extLst>
          </p:cNvPr>
          <p:cNvSpPr>
            <a:spLocks noGrp="1"/>
          </p:cNvSpPr>
          <p:nvPr>
            <p:ph type="title"/>
          </p:nvPr>
        </p:nvSpPr>
        <p:spPr>
          <a:xfrm>
            <a:off x="806195" y="804672"/>
            <a:ext cx="3521359" cy="5248656"/>
          </a:xfrm>
        </p:spPr>
        <p:txBody>
          <a:bodyPr anchor="ctr">
            <a:normAutofit/>
          </a:bodyPr>
          <a:lstStyle/>
          <a:p>
            <a:pPr algn="ctr"/>
            <a:r>
              <a:rPr lang="en-US" dirty="0"/>
              <a:t>Outline</a:t>
            </a:r>
            <a:endParaRPr lang="en-US"/>
          </a:p>
        </p:txBody>
      </p:sp>
      <p:sp>
        <p:nvSpPr>
          <p:cNvPr id="3" name="Content Placeholder 2">
            <a:extLst>
              <a:ext uri="{FF2B5EF4-FFF2-40B4-BE49-F238E27FC236}">
                <a16:creationId xmlns:a16="http://schemas.microsoft.com/office/drawing/2014/main" id="{A71768AB-8B98-7246-8D9E-52D9E02B3DF6}"/>
              </a:ext>
            </a:extLst>
          </p:cNvPr>
          <p:cNvSpPr>
            <a:spLocks noGrp="1"/>
          </p:cNvSpPr>
          <p:nvPr>
            <p:ph idx="1"/>
          </p:nvPr>
        </p:nvSpPr>
        <p:spPr>
          <a:xfrm>
            <a:off x="4975861" y="804671"/>
            <a:ext cx="6399930" cy="5248657"/>
          </a:xfrm>
        </p:spPr>
        <p:txBody>
          <a:bodyPr anchor="ctr">
            <a:normAutofit/>
          </a:bodyPr>
          <a:lstStyle/>
          <a:p>
            <a:r>
              <a:rPr lang="en-US" dirty="0"/>
              <a:t>History of Disney</a:t>
            </a:r>
          </a:p>
          <a:p>
            <a:r>
              <a:rPr lang="en-US" dirty="0"/>
              <a:t>Business Strategy</a:t>
            </a:r>
          </a:p>
          <a:p>
            <a:r>
              <a:rPr lang="en-US" dirty="0"/>
              <a:t>Ethical Standards</a:t>
            </a:r>
          </a:p>
          <a:p>
            <a:r>
              <a:rPr lang="en-US" dirty="0" err="1"/>
              <a:t>Organisation</a:t>
            </a:r>
            <a:r>
              <a:rPr lang="en-US" dirty="0"/>
              <a:t> and Management</a:t>
            </a:r>
          </a:p>
          <a:p>
            <a:r>
              <a:rPr lang="en-US" dirty="0"/>
              <a:t>Group and Team Work</a:t>
            </a:r>
          </a:p>
          <a:p>
            <a:r>
              <a:rPr lang="en-US" dirty="0"/>
              <a:t>Corporate Social Responsibility</a:t>
            </a:r>
          </a:p>
        </p:txBody>
      </p:sp>
    </p:spTree>
    <p:extLst>
      <p:ext uri="{BB962C8B-B14F-4D97-AF65-F5344CB8AC3E}">
        <p14:creationId xmlns:p14="http://schemas.microsoft.com/office/powerpoint/2010/main" val="4186163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4CF7D-523E-644E-8081-F2A3D3DD946D}"/>
              </a:ext>
            </a:extLst>
          </p:cNvPr>
          <p:cNvSpPr>
            <a:spLocks noGrp="1"/>
          </p:cNvSpPr>
          <p:nvPr>
            <p:ph type="title"/>
          </p:nvPr>
        </p:nvSpPr>
        <p:spPr>
          <a:xfrm>
            <a:off x="806195" y="804672"/>
            <a:ext cx="3521359" cy="5248656"/>
          </a:xfrm>
        </p:spPr>
        <p:txBody>
          <a:bodyPr anchor="ctr">
            <a:normAutofit/>
          </a:bodyPr>
          <a:lstStyle/>
          <a:p>
            <a:pPr algn="ctr"/>
            <a:r>
              <a:rPr lang="en-US" dirty="0"/>
              <a:t>Mission Statement</a:t>
            </a:r>
          </a:p>
        </p:txBody>
      </p:sp>
      <p:sp>
        <p:nvSpPr>
          <p:cNvPr id="3" name="Content Placeholder 2">
            <a:extLst>
              <a:ext uri="{FF2B5EF4-FFF2-40B4-BE49-F238E27FC236}">
                <a16:creationId xmlns:a16="http://schemas.microsoft.com/office/drawing/2014/main" id="{8D8AA80A-880F-5F48-AD11-D4A7DED7646F}"/>
              </a:ext>
            </a:extLst>
          </p:cNvPr>
          <p:cNvSpPr>
            <a:spLocks noGrp="1"/>
          </p:cNvSpPr>
          <p:nvPr>
            <p:ph idx="1"/>
          </p:nvPr>
        </p:nvSpPr>
        <p:spPr>
          <a:xfrm>
            <a:off x="4975861" y="804671"/>
            <a:ext cx="6399930" cy="5248657"/>
          </a:xfrm>
        </p:spPr>
        <p:txBody>
          <a:bodyPr anchor="ctr">
            <a:normAutofit/>
          </a:bodyPr>
          <a:lstStyle/>
          <a:p>
            <a:pPr marL="0" indent="0">
              <a:buNone/>
            </a:pPr>
            <a:r>
              <a:rPr lang="en-GB" dirty="0"/>
              <a:t>The mission of The Walt Disney Company is to entertain, inform and inspire people around the globe through the power of unparalleled storytelling, reflecting the iconic brands, creative minds and innovative technologies that make ours the world’s premier entertainment company. </a:t>
            </a:r>
            <a:br>
              <a:rPr lang="en-GB" dirty="0"/>
            </a:br>
            <a:r>
              <a:rPr lang="en-GB" dirty="0"/>
              <a:t>(The Walt Disney Company)</a:t>
            </a:r>
            <a:endParaRPr lang="en-GB"/>
          </a:p>
          <a:p>
            <a:endParaRPr lang="en-US" dirty="0"/>
          </a:p>
        </p:txBody>
      </p:sp>
    </p:spTree>
    <p:extLst>
      <p:ext uri="{BB962C8B-B14F-4D97-AF65-F5344CB8AC3E}">
        <p14:creationId xmlns:p14="http://schemas.microsoft.com/office/powerpoint/2010/main" val="1052420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93"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A0826B6D-0417-3C44-8800-0B35BF84D4C7}"/>
              </a:ext>
            </a:extLst>
          </p:cNvPr>
          <p:cNvSpPr>
            <a:spLocks noGrp="1"/>
          </p:cNvSpPr>
          <p:nvPr>
            <p:ph type="title"/>
          </p:nvPr>
        </p:nvSpPr>
        <p:spPr>
          <a:xfrm>
            <a:off x="1141413" y="618518"/>
            <a:ext cx="4459286" cy="1478570"/>
          </a:xfrm>
        </p:spPr>
        <p:txBody>
          <a:bodyPr>
            <a:normAutofit/>
          </a:bodyPr>
          <a:lstStyle/>
          <a:p>
            <a:r>
              <a:rPr lang="en-US" sz="3200"/>
              <a:t>History of Disney</a:t>
            </a:r>
          </a:p>
        </p:txBody>
      </p:sp>
      <p:sp>
        <p:nvSpPr>
          <p:cNvPr id="3" name="Content Placeholder 2">
            <a:extLst>
              <a:ext uri="{FF2B5EF4-FFF2-40B4-BE49-F238E27FC236}">
                <a16:creationId xmlns:a16="http://schemas.microsoft.com/office/drawing/2014/main" id="{7E7B2A61-E096-B643-819C-207D703FED56}"/>
              </a:ext>
            </a:extLst>
          </p:cNvPr>
          <p:cNvSpPr>
            <a:spLocks noGrp="1"/>
          </p:cNvSpPr>
          <p:nvPr>
            <p:ph idx="1"/>
          </p:nvPr>
        </p:nvSpPr>
        <p:spPr>
          <a:xfrm>
            <a:off x="1141412" y="2249487"/>
            <a:ext cx="4459287" cy="3965046"/>
          </a:xfrm>
        </p:spPr>
        <p:txBody>
          <a:bodyPr>
            <a:normAutofit/>
          </a:bodyPr>
          <a:lstStyle/>
          <a:p>
            <a:r>
              <a:rPr lang="en-US" sz="2000"/>
              <a:t>Founded 16</a:t>
            </a:r>
            <a:r>
              <a:rPr lang="en-US" sz="2000" baseline="30000"/>
              <a:t>th</a:t>
            </a:r>
            <a:r>
              <a:rPr lang="en-US" sz="2000"/>
              <a:t> October 1923</a:t>
            </a:r>
          </a:p>
          <a:p>
            <a:r>
              <a:rPr lang="en-US" sz="2000"/>
              <a:t>First film released 21</a:t>
            </a:r>
            <a:r>
              <a:rPr lang="en-US" sz="2000" baseline="30000"/>
              <a:t>st</a:t>
            </a:r>
            <a:r>
              <a:rPr lang="en-US" sz="2000"/>
              <a:t> December 1937</a:t>
            </a:r>
          </a:p>
          <a:p>
            <a:r>
              <a:rPr lang="en-US" sz="2000"/>
              <a:t>Disneyland opened 17</a:t>
            </a:r>
            <a:r>
              <a:rPr lang="en-US" sz="2000" baseline="30000"/>
              <a:t>th</a:t>
            </a:r>
            <a:r>
              <a:rPr lang="en-US" sz="2000"/>
              <a:t> July 1955</a:t>
            </a:r>
          </a:p>
          <a:p>
            <a:r>
              <a:rPr lang="en-US" sz="2000"/>
              <a:t>Walt Disney World opened 1</a:t>
            </a:r>
            <a:r>
              <a:rPr lang="en-US" sz="2000" baseline="30000"/>
              <a:t>st</a:t>
            </a:r>
            <a:r>
              <a:rPr lang="en-US" sz="2000"/>
              <a:t> October 1971</a:t>
            </a:r>
          </a:p>
          <a:p>
            <a:r>
              <a:rPr lang="en-US" sz="2000"/>
              <a:t>Acquired varies business to expand portfolio</a:t>
            </a:r>
          </a:p>
        </p:txBody>
      </p:sp>
      <p:grpSp>
        <p:nvGrpSpPr>
          <p:cNvPr id="194" name="Group 193">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95"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96"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7"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8"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9"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0"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1"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2"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3"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4"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5"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6"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07"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8"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9"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0"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1"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212"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3"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4"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5"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6"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7"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8"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9"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0"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1"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4" name="Rectangle 2">
            <a:extLst>
              <a:ext uri="{FF2B5EF4-FFF2-40B4-BE49-F238E27FC236}">
                <a16:creationId xmlns:a16="http://schemas.microsoft.com/office/drawing/2014/main" id="{2E3F9582-28D3-574B-8300-851C6328FDC8}"/>
              </a:ext>
            </a:extLst>
          </p:cNvPr>
          <p:cNvSpPr>
            <a:spLocks noChangeArrowheads="1"/>
          </p:cNvSpPr>
          <p:nvPr/>
        </p:nvSpPr>
        <p:spPr bwMode="auto">
          <a:xfrm>
            <a:off x="5707062" y="1156943"/>
            <a:ext cx="10911303"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5" name="Rectangle 4">
            <a:extLst>
              <a:ext uri="{FF2B5EF4-FFF2-40B4-BE49-F238E27FC236}">
                <a16:creationId xmlns:a16="http://schemas.microsoft.com/office/drawing/2014/main" id="{4034553C-BE03-9441-9BFF-DC9816F6D483}"/>
              </a:ext>
            </a:extLst>
          </p:cNvPr>
          <p:cNvSpPr>
            <a:spLocks noChangeArrowheads="1"/>
          </p:cNvSpPr>
          <p:nvPr/>
        </p:nvSpPr>
        <p:spPr bwMode="auto">
          <a:xfrm>
            <a:off x="6320264" y="2018090"/>
            <a:ext cx="11855888" cy="469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6" name="Picture 4" descr="A drawing of a person on a skateboard&#10;&#10;Description automatically generated with low confidence">
            <a:extLst>
              <a:ext uri="{FF2B5EF4-FFF2-40B4-BE49-F238E27FC236}">
                <a16:creationId xmlns:a16="http://schemas.microsoft.com/office/drawing/2014/main" id="{CAD8086F-E5AA-F64E-BC36-4C44B18149F2}"/>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5546394" y="1606020"/>
            <a:ext cx="6229436" cy="3831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7576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8F957-01C0-414B-B148-5E8734F8E010}"/>
              </a:ext>
            </a:extLst>
          </p:cNvPr>
          <p:cNvSpPr>
            <a:spLocks noGrp="1"/>
          </p:cNvSpPr>
          <p:nvPr>
            <p:ph type="title"/>
          </p:nvPr>
        </p:nvSpPr>
        <p:spPr/>
        <p:txBody>
          <a:bodyPr/>
          <a:lstStyle/>
          <a:p>
            <a:r>
              <a:rPr lang="en-US" dirty="0"/>
              <a:t>Business Strategy</a:t>
            </a:r>
          </a:p>
        </p:txBody>
      </p:sp>
      <p:sp>
        <p:nvSpPr>
          <p:cNvPr id="3" name="Content Placeholder 2">
            <a:extLst>
              <a:ext uri="{FF2B5EF4-FFF2-40B4-BE49-F238E27FC236}">
                <a16:creationId xmlns:a16="http://schemas.microsoft.com/office/drawing/2014/main" id="{488B098F-7177-B74C-85C3-7CC856014AEF}"/>
              </a:ext>
            </a:extLst>
          </p:cNvPr>
          <p:cNvSpPr>
            <a:spLocks noGrp="1"/>
          </p:cNvSpPr>
          <p:nvPr>
            <p:ph idx="1"/>
          </p:nvPr>
        </p:nvSpPr>
        <p:spPr/>
        <p:txBody>
          <a:bodyPr/>
          <a:lstStyle/>
          <a:p>
            <a:r>
              <a:rPr lang="en-US" dirty="0"/>
              <a:t>Multiple IPs</a:t>
            </a:r>
          </a:p>
          <a:p>
            <a:r>
              <a:rPr lang="en-US" dirty="0"/>
              <a:t>Films and Television</a:t>
            </a:r>
          </a:p>
          <a:p>
            <a:r>
              <a:rPr lang="en-US" dirty="0"/>
              <a:t>Theme Parks</a:t>
            </a:r>
          </a:p>
          <a:p>
            <a:r>
              <a:rPr lang="en-US" dirty="0"/>
              <a:t>Merchandise</a:t>
            </a:r>
          </a:p>
          <a:p>
            <a:r>
              <a:rPr lang="en-US" dirty="0"/>
              <a:t>Streaming</a:t>
            </a:r>
          </a:p>
          <a:p>
            <a:endParaRPr lang="en-US" dirty="0"/>
          </a:p>
        </p:txBody>
      </p:sp>
      <p:sp>
        <p:nvSpPr>
          <p:cNvPr id="4" name="Rectangle 2">
            <a:extLst>
              <a:ext uri="{FF2B5EF4-FFF2-40B4-BE49-F238E27FC236}">
                <a16:creationId xmlns:a16="http://schemas.microsoft.com/office/drawing/2014/main" id="{2B621E07-E033-A343-B0FE-FB7E9306EE6D}"/>
              </a:ext>
            </a:extLst>
          </p:cNvPr>
          <p:cNvSpPr>
            <a:spLocks noChangeArrowheads="1"/>
          </p:cNvSpPr>
          <p:nvPr/>
        </p:nvSpPr>
        <p:spPr bwMode="auto">
          <a:xfrm>
            <a:off x="5245768" y="1299411"/>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3073" name="Picture 3" descr="Diagram&#10;&#10;Description automatically generated">
            <a:extLst>
              <a:ext uri="{FF2B5EF4-FFF2-40B4-BE49-F238E27FC236}">
                <a16:creationId xmlns:a16="http://schemas.microsoft.com/office/drawing/2014/main" id="{423CA980-2A67-EC4B-A028-A66E4EF1A930}"/>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5245768" y="1299411"/>
            <a:ext cx="5727700" cy="501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8647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F4470-2296-F54E-9582-E8264CB61BCF}"/>
              </a:ext>
            </a:extLst>
          </p:cNvPr>
          <p:cNvSpPr>
            <a:spLocks noGrp="1"/>
          </p:cNvSpPr>
          <p:nvPr>
            <p:ph type="title"/>
          </p:nvPr>
        </p:nvSpPr>
        <p:spPr>
          <a:xfrm>
            <a:off x="812016" y="618517"/>
            <a:ext cx="9905998" cy="1478570"/>
          </a:xfrm>
        </p:spPr>
        <p:txBody>
          <a:bodyPr/>
          <a:lstStyle/>
          <a:p>
            <a:r>
              <a:rPr lang="en-US" dirty="0"/>
              <a:t>Approaches to Strategy</a:t>
            </a:r>
          </a:p>
        </p:txBody>
      </p:sp>
      <p:sp>
        <p:nvSpPr>
          <p:cNvPr id="3" name="Content Placeholder 2">
            <a:extLst>
              <a:ext uri="{FF2B5EF4-FFF2-40B4-BE49-F238E27FC236}">
                <a16:creationId xmlns:a16="http://schemas.microsoft.com/office/drawing/2014/main" id="{7138BB78-25D2-6441-B933-4A981BD9D574}"/>
              </a:ext>
            </a:extLst>
          </p:cNvPr>
          <p:cNvSpPr>
            <a:spLocks noGrp="1"/>
          </p:cNvSpPr>
          <p:nvPr>
            <p:ph idx="1"/>
          </p:nvPr>
        </p:nvSpPr>
        <p:spPr>
          <a:xfrm>
            <a:off x="592773" y="2097088"/>
            <a:ext cx="9905998" cy="4643222"/>
          </a:xfrm>
        </p:spPr>
        <p:txBody>
          <a:bodyPr/>
          <a:lstStyle/>
          <a:p>
            <a:r>
              <a:rPr lang="en-US" dirty="0"/>
              <a:t>Placement of products</a:t>
            </a:r>
          </a:p>
          <a:p>
            <a:r>
              <a:rPr lang="en-US" dirty="0"/>
              <a:t>Market advertising</a:t>
            </a:r>
          </a:p>
          <a:p>
            <a:r>
              <a:rPr lang="en-US" dirty="0"/>
              <a:t>Development of existing and new markets</a:t>
            </a:r>
          </a:p>
          <a:p>
            <a:r>
              <a:rPr lang="en-US" dirty="0"/>
              <a:t>Business diversification </a:t>
            </a:r>
          </a:p>
        </p:txBody>
      </p:sp>
      <p:sp>
        <p:nvSpPr>
          <p:cNvPr id="4" name="Rectangle 2">
            <a:extLst>
              <a:ext uri="{FF2B5EF4-FFF2-40B4-BE49-F238E27FC236}">
                <a16:creationId xmlns:a16="http://schemas.microsoft.com/office/drawing/2014/main" id="{932EDECF-8CD8-5249-BE2F-DA4E6C53D3CE}"/>
              </a:ext>
            </a:extLst>
          </p:cNvPr>
          <p:cNvSpPr>
            <a:spLocks noChangeArrowheads="1"/>
          </p:cNvSpPr>
          <p:nvPr/>
        </p:nvSpPr>
        <p:spPr bwMode="auto">
          <a:xfrm>
            <a:off x="6096000" y="209708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3073" name="Picture 8" descr="Forget 'Maleficent': These Are The 9 Best Disney Opening Logos Of All Time  - MTV">
            <a:extLst>
              <a:ext uri="{FF2B5EF4-FFF2-40B4-BE49-F238E27FC236}">
                <a16:creationId xmlns:a16="http://schemas.microsoft.com/office/drawing/2014/main" id="{0DE7D1BF-B45C-2E45-8A51-F3A924767133}"/>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6096000" y="1742918"/>
            <a:ext cx="5446388" cy="3372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1596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E62DC-93B9-8442-A867-CD9660FACFE8}"/>
              </a:ext>
            </a:extLst>
          </p:cNvPr>
          <p:cNvSpPr>
            <a:spLocks noGrp="1"/>
          </p:cNvSpPr>
          <p:nvPr>
            <p:ph type="title"/>
          </p:nvPr>
        </p:nvSpPr>
        <p:spPr>
          <a:xfrm>
            <a:off x="877253" y="566199"/>
            <a:ext cx="9905998" cy="1478570"/>
          </a:xfrm>
        </p:spPr>
        <p:txBody>
          <a:bodyPr/>
          <a:lstStyle/>
          <a:p>
            <a:r>
              <a:rPr lang="en-US" dirty="0"/>
              <a:t>Ethical Standards</a:t>
            </a:r>
          </a:p>
        </p:txBody>
      </p:sp>
      <p:sp>
        <p:nvSpPr>
          <p:cNvPr id="3" name="Content Placeholder 2">
            <a:extLst>
              <a:ext uri="{FF2B5EF4-FFF2-40B4-BE49-F238E27FC236}">
                <a16:creationId xmlns:a16="http://schemas.microsoft.com/office/drawing/2014/main" id="{1EFC48DC-9FDD-6142-ACDD-D71C5B81CC0B}"/>
              </a:ext>
            </a:extLst>
          </p:cNvPr>
          <p:cNvSpPr>
            <a:spLocks noGrp="1"/>
          </p:cNvSpPr>
          <p:nvPr>
            <p:ph idx="1"/>
          </p:nvPr>
        </p:nvSpPr>
        <p:spPr>
          <a:xfrm>
            <a:off x="877252" y="2097620"/>
            <a:ext cx="9905999" cy="3541714"/>
          </a:xfrm>
        </p:spPr>
        <p:txBody>
          <a:bodyPr/>
          <a:lstStyle/>
          <a:p>
            <a:r>
              <a:rPr lang="en-US" dirty="0"/>
              <a:t>Customers and guests</a:t>
            </a:r>
          </a:p>
          <a:p>
            <a:r>
              <a:rPr lang="en-US" dirty="0"/>
              <a:t>Employees and cast members</a:t>
            </a:r>
          </a:p>
          <a:p>
            <a:r>
              <a:rPr lang="en-US" dirty="0"/>
              <a:t>Company and shareholders</a:t>
            </a:r>
          </a:p>
          <a:p>
            <a:r>
              <a:rPr lang="en-US" dirty="0"/>
              <a:t>Other businesses</a:t>
            </a:r>
          </a:p>
          <a:p>
            <a:r>
              <a:rPr lang="en-US" dirty="0"/>
              <a:t>Communities (local and international)</a:t>
            </a:r>
          </a:p>
        </p:txBody>
      </p:sp>
      <p:sp>
        <p:nvSpPr>
          <p:cNvPr id="4" name="Rectangle 2">
            <a:extLst>
              <a:ext uri="{FF2B5EF4-FFF2-40B4-BE49-F238E27FC236}">
                <a16:creationId xmlns:a16="http://schemas.microsoft.com/office/drawing/2014/main" id="{5AABA5C9-7AE2-4F4F-9A52-9101E27B269C}"/>
              </a:ext>
            </a:extLst>
          </p:cNvPr>
          <p:cNvSpPr>
            <a:spLocks noChangeArrowheads="1"/>
          </p:cNvSpPr>
          <p:nvPr/>
        </p:nvSpPr>
        <p:spPr bwMode="auto">
          <a:xfrm>
            <a:off x="5626100" y="51334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4097" name="Picture 5" descr="London_Pride_Picadilly_F1I9469">
            <a:extLst>
              <a:ext uri="{FF2B5EF4-FFF2-40B4-BE49-F238E27FC236}">
                <a16:creationId xmlns:a16="http://schemas.microsoft.com/office/drawing/2014/main" id="{ABC541C7-846B-2245-8269-D4297C72A929}"/>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5834883" y="1686560"/>
            <a:ext cx="5723067" cy="3223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983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E7FD4-6A57-6745-92A3-5F672AE72267}"/>
              </a:ext>
            </a:extLst>
          </p:cNvPr>
          <p:cNvSpPr>
            <a:spLocks noGrp="1"/>
          </p:cNvSpPr>
          <p:nvPr>
            <p:ph type="title"/>
          </p:nvPr>
        </p:nvSpPr>
        <p:spPr/>
        <p:txBody>
          <a:bodyPr/>
          <a:lstStyle/>
          <a:p>
            <a:r>
              <a:rPr lang="en-GB" dirty="0"/>
              <a:t>Organisation</a:t>
            </a:r>
            <a:r>
              <a:rPr lang="en-US" dirty="0"/>
              <a:t> and Management</a:t>
            </a:r>
          </a:p>
        </p:txBody>
      </p:sp>
      <p:sp>
        <p:nvSpPr>
          <p:cNvPr id="3" name="Content Placeholder 2">
            <a:extLst>
              <a:ext uri="{FF2B5EF4-FFF2-40B4-BE49-F238E27FC236}">
                <a16:creationId xmlns:a16="http://schemas.microsoft.com/office/drawing/2014/main" id="{DA8B9A12-655B-1344-AC24-D361EC9DBEE8}"/>
              </a:ext>
            </a:extLst>
          </p:cNvPr>
          <p:cNvSpPr>
            <a:spLocks noGrp="1"/>
          </p:cNvSpPr>
          <p:nvPr>
            <p:ph idx="1"/>
          </p:nvPr>
        </p:nvSpPr>
        <p:spPr/>
        <p:txBody>
          <a:bodyPr/>
          <a:lstStyle/>
          <a:p>
            <a:r>
              <a:rPr lang="en-US" dirty="0"/>
              <a:t>Robert </a:t>
            </a:r>
            <a:r>
              <a:rPr lang="en-US" dirty="0" err="1"/>
              <a:t>Iger</a:t>
            </a:r>
            <a:r>
              <a:rPr lang="en-US" dirty="0"/>
              <a:t> – </a:t>
            </a:r>
            <a:r>
              <a:rPr lang="en-US" dirty="0" err="1"/>
              <a:t>Behavioural</a:t>
            </a:r>
            <a:r>
              <a:rPr lang="en-US" dirty="0"/>
              <a:t> management theory</a:t>
            </a:r>
          </a:p>
          <a:p>
            <a:r>
              <a:rPr lang="en-US" dirty="0"/>
              <a:t>Michael Eisner – Conservative management approach</a:t>
            </a:r>
          </a:p>
          <a:p>
            <a:r>
              <a:rPr lang="en-US" dirty="0"/>
              <a:t>Cooperative multidivisional structure</a:t>
            </a:r>
          </a:p>
        </p:txBody>
      </p:sp>
    </p:spTree>
    <p:extLst>
      <p:ext uri="{BB962C8B-B14F-4D97-AF65-F5344CB8AC3E}">
        <p14:creationId xmlns:p14="http://schemas.microsoft.com/office/powerpoint/2010/main" val="27970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BAC8F-12C7-9140-972C-CE249060AB3D}"/>
              </a:ext>
            </a:extLst>
          </p:cNvPr>
          <p:cNvSpPr>
            <a:spLocks noGrp="1"/>
          </p:cNvSpPr>
          <p:nvPr>
            <p:ph type="title"/>
          </p:nvPr>
        </p:nvSpPr>
        <p:spPr>
          <a:xfrm>
            <a:off x="835023" y="770916"/>
            <a:ext cx="9905998" cy="1478570"/>
          </a:xfrm>
        </p:spPr>
        <p:txBody>
          <a:bodyPr/>
          <a:lstStyle/>
          <a:p>
            <a:r>
              <a:rPr lang="en-US" dirty="0"/>
              <a:t>Group and Team Work</a:t>
            </a:r>
          </a:p>
        </p:txBody>
      </p:sp>
      <p:sp>
        <p:nvSpPr>
          <p:cNvPr id="3" name="Content Placeholder 2">
            <a:extLst>
              <a:ext uri="{FF2B5EF4-FFF2-40B4-BE49-F238E27FC236}">
                <a16:creationId xmlns:a16="http://schemas.microsoft.com/office/drawing/2014/main" id="{A3AA8D5E-69AB-E74F-BAA1-945815657F07}"/>
              </a:ext>
            </a:extLst>
          </p:cNvPr>
          <p:cNvSpPr>
            <a:spLocks noGrp="1"/>
          </p:cNvSpPr>
          <p:nvPr>
            <p:ph idx="1"/>
          </p:nvPr>
        </p:nvSpPr>
        <p:spPr/>
        <p:txBody>
          <a:bodyPr/>
          <a:lstStyle/>
          <a:p>
            <a:r>
              <a:rPr lang="en-US" dirty="0"/>
              <a:t>Independence</a:t>
            </a:r>
          </a:p>
          <a:p>
            <a:r>
              <a:rPr lang="en-US" dirty="0"/>
              <a:t>Authentic relationships</a:t>
            </a:r>
          </a:p>
        </p:txBody>
      </p:sp>
      <p:sp>
        <p:nvSpPr>
          <p:cNvPr id="4" name="Rectangle 2">
            <a:extLst>
              <a:ext uri="{FF2B5EF4-FFF2-40B4-BE49-F238E27FC236}">
                <a16:creationId xmlns:a16="http://schemas.microsoft.com/office/drawing/2014/main" id="{FE85381F-197A-994E-9CE0-281BE93FF8E9}"/>
              </a:ext>
            </a:extLst>
          </p:cNvPr>
          <p:cNvSpPr>
            <a:spLocks noChangeArrowheads="1"/>
          </p:cNvSpPr>
          <p:nvPr/>
        </p:nvSpPr>
        <p:spPr bwMode="auto">
          <a:xfrm>
            <a:off x="5626100" y="182562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6" name="Picture 7" descr="A picture containing text, person&#10;&#10;Description automatically generated">
            <a:extLst>
              <a:ext uri="{FF2B5EF4-FFF2-40B4-BE49-F238E27FC236}">
                <a16:creationId xmlns:a16="http://schemas.microsoft.com/office/drawing/2014/main" id="{E2937C4C-E8E3-C94F-8DAF-50BB4A45000A}"/>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5810251" y="1825625"/>
            <a:ext cx="5237159" cy="3367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09174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8FFDF-4E1A-9B4A-92CB-0223920AD846}"/>
              </a:ext>
            </a:extLst>
          </p:cNvPr>
          <p:cNvSpPr>
            <a:spLocks noGrp="1"/>
          </p:cNvSpPr>
          <p:nvPr>
            <p:ph type="title"/>
          </p:nvPr>
        </p:nvSpPr>
        <p:spPr/>
        <p:txBody>
          <a:bodyPr/>
          <a:lstStyle/>
          <a:p>
            <a:r>
              <a:rPr lang="en-GB" dirty="0"/>
              <a:t>SWOT Analysis</a:t>
            </a:r>
          </a:p>
        </p:txBody>
      </p:sp>
      <p:sp>
        <p:nvSpPr>
          <p:cNvPr id="3" name="Content Placeholder 2">
            <a:extLst>
              <a:ext uri="{FF2B5EF4-FFF2-40B4-BE49-F238E27FC236}">
                <a16:creationId xmlns:a16="http://schemas.microsoft.com/office/drawing/2014/main" id="{66484685-31B7-1F41-B541-05CB525543D4}"/>
              </a:ext>
            </a:extLst>
          </p:cNvPr>
          <p:cNvSpPr>
            <a:spLocks noGrp="1"/>
          </p:cNvSpPr>
          <p:nvPr>
            <p:ph idx="1"/>
          </p:nvPr>
        </p:nvSpPr>
        <p:spPr/>
        <p:txBody>
          <a:bodyPr/>
          <a:lstStyle/>
          <a:p>
            <a:r>
              <a:rPr lang="en-GB" dirty="0"/>
              <a:t>Strength – brand, product portfolio and growth amongst business departments</a:t>
            </a:r>
          </a:p>
          <a:p>
            <a:r>
              <a:rPr lang="en-GB" dirty="0"/>
              <a:t>Weakness – limited expansion of theme parks and limited business diversification</a:t>
            </a:r>
          </a:p>
          <a:p>
            <a:r>
              <a:rPr lang="en-GB" dirty="0"/>
              <a:t>Opportunities – development in new markets and industries </a:t>
            </a:r>
          </a:p>
          <a:p>
            <a:r>
              <a:rPr lang="en-GB" dirty="0"/>
              <a:t>Threats – existing competition and piracy</a:t>
            </a:r>
          </a:p>
        </p:txBody>
      </p:sp>
    </p:spTree>
    <p:extLst>
      <p:ext uri="{BB962C8B-B14F-4D97-AF65-F5344CB8AC3E}">
        <p14:creationId xmlns:p14="http://schemas.microsoft.com/office/powerpoint/2010/main" val="38077944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008D3-D2A0-1847-91B8-968FD54181D0}"/>
              </a:ext>
            </a:extLst>
          </p:cNvPr>
          <p:cNvSpPr>
            <a:spLocks noGrp="1"/>
          </p:cNvSpPr>
          <p:nvPr>
            <p:ph type="title"/>
          </p:nvPr>
        </p:nvSpPr>
        <p:spPr>
          <a:xfrm>
            <a:off x="836613" y="779015"/>
            <a:ext cx="9905998" cy="1478570"/>
          </a:xfrm>
        </p:spPr>
        <p:txBody>
          <a:bodyPr/>
          <a:lstStyle/>
          <a:p>
            <a:r>
              <a:rPr lang="en-GB" dirty="0"/>
              <a:t>Corporate Social Responsibility</a:t>
            </a:r>
          </a:p>
        </p:txBody>
      </p:sp>
      <p:sp>
        <p:nvSpPr>
          <p:cNvPr id="3" name="Content Placeholder 2">
            <a:extLst>
              <a:ext uri="{FF2B5EF4-FFF2-40B4-BE49-F238E27FC236}">
                <a16:creationId xmlns:a16="http://schemas.microsoft.com/office/drawing/2014/main" id="{DC6F32C7-831C-5442-A330-C0BB96BF820C}"/>
              </a:ext>
            </a:extLst>
          </p:cNvPr>
          <p:cNvSpPr>
            <a:spLocks noGrp="1"/>
          </p:cNvSpPr>
          <p:nvPr>
            <p:ph idx="1"/>
          </p:nvPr>
        </p:nvSpPr>
        <p:spPr>
          <a:xfrm>
            <a:off x="694373" y="2097088"/>
            <a:ext cx="9905998" cy="3860801"/>
          </a:xfrm>
        </p:spPr>
        <p:txBody>
          <a:bodyPr/>
          <a:lstStyle/>
          <a:p>
            <a:r>
              <a:rPr lang="en-GB" dirty="0"/>
              <a:t>2030 – achieve net zero emissions</a:t>
            </a:r>
          </a:p>
          <a:p>
            <a:r>
              <a:rPr lang="en-GB" dirty="0"/>
              <a:t>Renewable energy</a:t>
            </a:r>
          </a:p>
          <a:p>
            <a:r>
              <a:rPr lang="en-GB" dirty="0"/>
              <a:t>Conserving fuel</a:t>
            </a:r>
          </a:p>
          <a:p>
            <a:r>
              <a:rPr lang="en-GB" dirty="0"/>
              <a:t>Sustainable design</a:t>
            </a:r>
          </a:p>
          <a:p>
            <a:r>
              <a:rPr lang="en-GB" dirty="0"/>
              <a:t>Waste reduction</a:t>
            </a:r>
          </a:p>
        </p:txBody>
      </p:sp>
      <p:sp>
        <p:nvSpPr>
          <p:cNvPr id="4" name="Rectangle 2">
            <a:extLst>
              <a:ext uri="{FF2B5EF4-FFF2-40B4-BE49-F238E27FC236}">
                <a16:creationId xmlns:a16="http://schemas.microsoft.com/office/drawing/2014/main" id="{D298D7FD-BAC5-CF47-865C-B8FE37EDB229}"/>
              </a:ext>
            </a:extLst>
          </p:cNvPr>
          <p:cNvSpPr>
            <a:spLocks noChangeArrowheads="1"/>
          </p:cNvSpPr>
          <p:nvPr/>
        </p:nvSpPr>
        <p:spPr bwMode="auto">
          <a:xfrm>
            <a:off x="5358063" y="2646948"/>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4098" name="Picture 2">
            <a:extLst>
              <a:ext uri="{FF2B5EF4-FFF2-40B4-BE49-F238E27FC236}">
                <a16:creationId xmlns:a16="http://schemas.microsoft.com/office/drawing/2014/main" id="{AC5BE5B9-95BC-FE42-A57E-76D6736124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1103" y="2705490"/>
            <a:ext cx="5997324" cy="33734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673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BAFA6-6A62-E548-A726-3D4570CED634}"/>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F0BAC099-1803-F841-A14D-56D26303C9E3}"/>
              </a:ext>
            </a:extLst>
          </p:cNvPr>
          <p:cNvSpPr>
            <a:spLocks noGrp="1"/>
          </p:cNvSpPr>
          <p:nvPr>
            <p:ph idx="1"/>
          </p:nvPr>
        </p:nvSpPr>
        <p:spPr>
          <a:xfrm>
            <a:off x="1141412" y="2206625"/>
            <a:ext cx="9905999" cy="3541714"/>
          </a:xfrm>
        </p:spPr>
        <p:txBody>
          <a:bodyPr>
            <a:noAutofit/>
          </a:bodyPr>
          <a:lstStyle/>
          <a:p>
            <a:r>
              <a:rPr lang="en-GB" sz="1200" dirty="0"/>
              <a:t>Disney 23. (No Date) Disney History. Retrieved from https://d23.com/</a:t>
            </a:r>
            <a:r>
              <a:rPr lang="en-GB" sz="1200" dirty="0" err="1"/>
              <a:t>disney</a:t>
            </a:r>
            <a:r>
              <a:rPr lang="en-GB" sz="1200" dirty="0"/>
              <a:t>-history/</a:t>
            </a:r>
          </a:p>
          <a:p>
            <a:r>
              <a:rPr lang="en-GB" sz="1200" dirty="0"/>
              <a:t>Disney Imagineering (No Date). About Imagineering. Retrieved from https://</a:t>
            </a:r>
            <a:r>
              <a:rPr lang="en-GB" sz="1200" dirty="0" err="1"/>
              <a:t>disneyimaginations.com</a:t>
            </a:r>
            <a:r>
              <a:rPr lang="en-GB" sz="1200" dirty="0"/>
              <a:t>/about-imaginations/about-</a:t>
            </a:r>
            <a:r>
              <a:rPr lang="en-GB" sz="1200" dirty="0" err="1"/>
              <a:t>imagineering</a:t>
            </a:r>
            <a:r>
              <a:rPr lang="en-GB" sz="1200" dirty="0"/>
              <a:t>/</a:t>
            </a:r>
          </a:p>
          <a:p>
            <a:r>
              <a:rPr lang="en-GB" sz="1200" dirty="0"/>
              <a:t>James, J. (2016). What’s the Secret to Successful Teamwork? Just Be Nice. Retrieved from https://</a:t>
            </a:r>
            <a:r>
              <a:rPr lang="en-GB" sz="1200" dirty="0" err="1"/>
              <a:t>www.disneyinstitute.com</a:t>
            </a:r>
            <a:r>
              <a:rPr lang="en-GB" sz="1200" dirty="0"/>
              <a:t>/blog/</a:t>
            </a:r>
            <a:r>
              <a:rPr lang="en-GB" sz="1200" dirty="0" err="1"/>
              <a:t>whats</a:t>
            </a:r>
            <a:r>
              <a:rPr lang="en-GB" sz="1200" dirty="0"/>
              <a:t>-the-secret-to-successful-teamwork-just-be/</a:t>
            </a:r>
          </a:p>
          <a:p>
            <a:r>
              <a:rPr lang="en-GB" sz="1200" dirty="0"/>
              <a:t>James, J. (2018). Storyboarding: A Communication Tool to Foster Employee Engagement. Retrieved from https://</a:t>
            </a:r>
            <a:r>
              <a:rPr lang="en-GB" sz="1200" dirty="0" err="1"/>
              <a:t>www.disneyinstitute.com</a:t>
            </a:r>
            <a:r>
              <a:rPr lang="en-GB" sz="1200" dirty="0"/>
              <a:t>/blog/storyboarding-a-communication-tool-to-foster-employee-engagement/</a:t>
            </a:r>
          </a:p>
          <a:p>
            <a:r>
              <a:rPr lang="en-GB" sz="1200" dirty="0"/>
              <a:t>Nelson, G. M. (2017). Mary Parker Follett–creativity and democracy. Human Service Organisation: Management, Leadership &amp; Governance. 41(2). pp. 178-185. </a:t>
            </a:r>
          </a:p>
          <a:p>
            <a:r>
              <a:rPr lang="en-GB" sz="1200" dirty="0"/>
              <a:t>Patterson, S., &amp; Mujtaba, B. G. (2014). Historical and Modern Management Practices Applied at Disney World: Out with the Old and in with the New?. </a:t>
            </a:r>
            <a:r>
              <a:rPr lang="en-GB" sz="1200" i="1" dirty="0"/>
              <a:t>International Journal of Management Research and Emerging Sciences</a:t>
            </a:r>
            <a:r>
              <a:rPr lang="en-GB" sz="1200" dirty="0"/>
              <a:t>, </a:t>
            </a:r>
            <a:r>
              <a:rPr lang="en-GB" sz="1200" i="1" dirty="0"/>
              <a:t>3</a:t>
            </a:r>
            <a:r>
              <a:rPr lang="en-GB" sz="1200" dirty="0"/>
              <a:t>(1), 75-96</a:t>
            </a:r>
          </a:p>
          <a:p>
            <a:r>
              <a:rPr lang="en-GB" sz="1200" dirty="0"/>
              <a:t>The Walt Disney Company. (2019). Fiscal Year 2019 Annual Financial Report. Retrieved from https://</a:t>
            </a:r>
            <a:r>
              <a:rPr lang="en-GB" sz="1200" dirty="0" err="1"/>
              <a:t>thewaltdisneycompany.com</a:t>
            </a:r>
            <a:r>
              <a:rPr lang="en-GB" sz="1200" dirty="0"/>
              <a:t>/app/uploads/2020/01/2019-Annual-Report.pdf</a:t>
            </a:r>
          </a:p>
          <a:p>
            <a:r>
              <a:rPr lang="en-GB" sz="1200" dirty="0"/>
              <a:t>The Walt Disney Company. (2020). Fiscal Year 2020 Annual Financial Report. Retrieved from https://</a:t>
            </a:r>
            <a:r>
              <a:rPr lang="en-GB" sz="1200" dirty="0" err="1"/>
              <a:t>thewaltdisneycompany.com</a:t>
            </a:r>
            <a:r>
              <a:rPr lang="en-GB" sz="1200" dirty="0"/>
              <a:t>/app/uploads/2021/01/2020-Annual-Report.pdf</a:t>
            </a:r>
          </a:p>
        </p:txBody>
      </p:sp>
    </p:spTree>
    <p:extLst>
      <p:ext uri="{BB962C8B-B14F-4D97-AF65-F5344CB8AC3E}">
        <p14:creationId xmlns:p14="http://schemas.microsoft.com/office/powerpoint/2010/main" val="3155396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BAFA6-6A62-E548-A726-3D4570CED634}"/>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F0BAC099-1803-F841-A14D-56D26303C9E3}"/>
              </a:ext>
            </a:extLst>
          </p:cNvPr>
          <p:cNvSpPr>
            <a:spLocks noGrp="1"/>
          </p:cNvSpPr>
          <p:nvPr>
            <p:ph idx="1"/>
          </p:nvPr>
        </p:nvSpPr>
        <p:spPr/>
        <p:txBody>
          <a:bodyPr>
            <a:normAutofit fontScale="55000" lnSpcReduction="20000"/>
          </a:bodyPr>
          <a:lstStyle/>
          <a:p>
            <a:r>
              <a:rPr lang="en-GB" dirty="0"/>
              <a:t>The Walt Disney Company. (2021). Investor Relations. Retrieved from https://</a:t>
            </a:r>
            <a:r>
              <a:rPr lang="en-GB" dirty="0" err="1"/>
              <a:t>thewaltdisneycompany.com</a:t>
            </a:r>
            <a:r>
              <a:rPr lang="en-GB" dirty="0"/>
              <a:t>/investor-relations/</a:t>
            </a:r>
          </a:p>
          <a:p>
            <a:r>
              <a:rPr lang="en-GB" dirty="0"/>
              <a:t>The Walt Disney Company. (No Date) Environmental Sustainability. Retrieved from https://</a:t>
            </a:r>
            <a:r>
              <a:rPr lang="en-GB" dirty="0" err="1"/>
              <a:t>thewaltdisneycompany.com</a:t>
            </a:r>
            <a:r>
              <a:rPr lang="en-GB" dirty="0"/>
              <a:t>/environmental-sustainability/</a:t>
            </a:r>
          </a:p>
          <a:p>
            <a:r>
              <a:rPr lang="en-GB" dirty="0"/>
              <a:t>The Walt Disney Company. (No Date). About the Walt Disney Company. Retrieved from https://</a:t>
            </a:r>
            <a:r>
              <a:rPr lang="en-GB" dirty="0" err="1"/>
              <a:t>thewaltdisneycompany.com</a:t>
            </a:r>
            <a:r>
              <a:rPr lang="en-GB" dirty="0"/>
              <a:t>/about/</a:t>
            </a:r>
          </a:p>
          <a:p>
            <a:r>
              <a:rPr lang="en-GB" dirty="0"/>
              <a:t>The Walt Disney Company. (No Date). Diversity &amp; Inclusion. Retrieved from https://</a:t>
            </a:r>
            <a:r>
              <a:rPr lang="en-GB" dirty="0" err="1"/>
              <a:t>thewaltdisneycompany.com</a:t>
            </a:r>
            <a:r>
              <a:rPr lang="en-GB" dirty="0"/>
              <a:t>/diversity-inclusion/</a:t>
            </a:r>
          </a:p>
          <a:p>
            <a:r>
              <a:rPr lang="en-GB" dirty="0"/>
              <a:t>The Walt Disney Company. (No Date). Standards of Business Conduct – Ethical Standards. Retrieved from https://</a:t>
            </a:r>
            <a:r>
              <a:rPr lang="en-GB" dirty="0" err="1"/>
              <a:t>thewaltdisneycompany.com</a:t>
            </a:r>
            <a:r>
              <a:rPr lang="en-GB" dirty="0"/>
              <a:t>/app/uploads/Standards-of-Business-Conduct-Ethical-</a:t>
            </a:r>
            <a:r>
              <a:rPr lang="en-GB" dirty="0" err="1"/>
              <a:t>Standards.pdf</a:t>
            </a:r>
            <a:endParaRPr lang="en-GB" dirty="0"/>
          </a:p>
          <a:p>
            <a:r>
              <a:rPr lang="en-GB" dirty="0"/>
              <a:t>Williams, A. (2019). Disney’s Generic Competitive Strategy &amp; Intensive Growth Strategies. Retrieved from http://</a:t>
            </a:r>
            <a:r>
              <a:rPr lang="en-GB" dirty="0" err="1"/>
              <a:t>panmore.com</a:t>
            </a:r>
            <a:r>
              <a:rPr lang="en-GB" dirty="0"/>
              <a:t>/</a:t>
            </a:r>
            <a:r>
              <a:rPr lang="en-GB" dirty="0" err="1"/>
              <a:t>disney</a:t>
            </a:r>
            <a:r>
              <a:rPr lang="en-GB" dirty="0"/>
              <a:t>-generic-competitive-strategy-intensive-growth-strategies</a:t>
            </a:r>
          </a:p>
          <a:p>
            <a:r>
              <a:rPr lang="en-GB" dirty="0" err="1"/>
              <a:t>Zalben</a:t>
            </a:r>
            <a:r>
              <a:rPr lang="en-GB" dirty="0"/>
              <a:t>, A. (2014). Forget ‘Maleficent’: These are the 9 Best Disney Opening Logos of All Time. Retrieved from http://</a:t>
            </a:r>
            <a:r>
              <a:rPr lang="en-GB" dirty="0" err="1"/>
              <a:t>www.mtv.com</a:t>
            </a:r>
            <a:r>
              <a:rPr lang="en-GB" dirty="0"/>
              <a:t>/news/1835389/alternate-</a:t>
            </a:r>
            <a:r>
              <a:rPr lang="en-GB" dirty="0" err="1"/>
              <a:t>disney</a:t>
            </a:r>
            <a:r>
              <a:rPr lang="en-GB" dirty="0"/>
              <a:t>-opening-logos/ </a:t>
            </a:r>
          </a:p>
          <a:p>
            <a:r>
              <a:rPr lang="en-GB" dirty="0"/>
              <a:t>Zenger, T. (2013) The Disney Recipe. Retrieved from https://</a:t>
            </a:r>
            <a:r>
              <a:rPr lang="en-GB" dirty="0" err="1"/>
              <a:t>hbr.org</a:t>
            </a:r>
            <a:r>
              <a:rPr lang="en-GB" dirty="0"/>
              <a:t>/2013/05/what-makes-a-good-corporate-</a:t>
            </a:r>
            <a:r>
              <a:rPr lang="en-GB" dirty="0" err="1"/>
              <a:t>st</a:t>
            </a:r>
            <a:endParaRPr lang="en-GB" dirty="0"/>
          </a:p>
        </p:txBody>
      </p:sp>
    </p:spTree>
    <p:extLst>
      <p:ext uri="{BB962C8B-B14F-4D97-AF65-F5344CB8AC3E}">
        <p14:creationId xmlns:p14="http://schemas.microsoft.com/office/powerpoint/2010/main" val="22246790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{A2DD94DE-A1FC-FE4B-8F0B-AF14873BA19F}tf10001122</Template>
  <TotalTime>3637</TotalTime>
  <Words>3799</Words>
  <Application>Microsoft Macintosh PowerPoint</Application>
  <PresentationFormat>Widescreen</PresentationFormat>
  <Paragraphs>301</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Tw Cen MT</vt:lpstr>
      <vt:lpstr>Circuit</vt:lpstr>
      <vt:lpstr>Contemporary Management Approaches (BMSP4002)</vt:lpstr>
      <vt:lpstr>The Walt Disney Company</vt:lpstr>
      <vt:lpstr>Outline</vt:lpstr>
      <vt:lpstr>Mission Statement</vt:lpstr>
      <vt:lpstr>History of Disney</vt:lpstr>
      <vt:lpstr>Business Strategy</vt:lpstr>
      <vt:lpstr>Approaches to Strategy</vt:lpstr>
      <vt:lpstr>Ethical Standards</vt:lpstr>
      <vt:lpstr>Organisation and Management</vt:lpstr>
      <vt:lpstr>Group and Team Work</vt:lpstr>
      <vt:lpstr>SWOT Analysis</vt:lpstr>
      <vt:lpstr>Corporate Social Responsibility</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Management Approaches (BMSP4002)</dc:title>
  <dc:creator>Peter Albert Todorov (1705088)</dc:creator>
  <cp:lastModifiedBy>Peter Albert Todorov (1705088)</cp:lastModifiedBy>
  <cp:revision>58</cp:revision>
  <dcterms:created xsi:type="dcterms:W3CDTF">2021-03-21T14:40:15Z</dcterms:created>
  <dcterms:modified xsi:type="dcterms:W3CDTF">2021-03-29T17:12:39Z</dcterms:modified>
</cp:coreProperties>
</file>