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tmp" ContentType="image/jpe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Calibri" panose="020F0502020204030204" pitchFamily="34" charset="0"/>
      <p:regular r:id="rId16"/>
      <p:bold r:id="rId17"/>
      <p:italic r:id="rId18"/>
      <p:boldItalic r:id="rId19"/>
    </p:embeddedFont>
    <p:embeddedFont>
      <p:font typeface="Roboto" panose="020000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gJpxEH6SzleGmJ2mtFcYd4S5tM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112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 name="Google Shape;9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Times New Roman"/>
              <a:buNone/>
            </a:pPr>
            <a:r>
              <a:rPr lang="en-US" sz="1800" b="0" i="0" u="none" strike="noStrike" dirty="0">
                <a:solidFill>
                  <a:srgbClr val="000000"/>
                </a:solidFill>
                <a:latin typeface="Times New Roman"/>
                <a:ea typeface="Times New Roman"/>
                <a:cs typeface="Times New Roman"/>
                <a:sym typeface="Times New Roman"/>
              </a:rPr>
              <a:t>The purpose of this study is to highlight the importance and benefits of applying the facility of flexible working hours in diverse workplaces. Many candidates are there who are talented and genius but they are not comfortable in every sort of workplace environment as a result of which organizations are losing those talents but if they are able to provide them flexible working hours then those candidates can help in achieving success and increasing productivity of organizations.</a:t>
            </a:r>
            <a:endParaRPr dirty="0"/>
          </a:p>
          <a:p>
            <a:pPr marL="0" lvl="0" indent="0" algn="l" rtl="0">
              <a:spcBef>
                <a:spcPts val="0"/>
              </a:spcBef>
              <a:spcAft>
                <a:spcPts val="0"/>
              </a:spcAft>
              <a:buNone/>
            </a:pPr>
            <a:endParaRPr dirty="0"/>
          </a:p>
        </p:txBody>
      </p:sp>
      <p:sp>
        <p:nvSpPr>
          <p:cNvPr id="97" name="Google Shape;9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 name="Google Shape;10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Times New Roman"/>
              <a:buNone/>
            </a:pPr>
            <a:r>
              <a:rPr lang="en-US" sz="1800" b="0" i="0" u="none" strike="noStrike" dirty="0">
                <a:solidFill>
                  <a:srgbClr val="000000"/>
                </a:solidFill>
                <a:latin typeface="Times New Roman"/>
                <a:ea typeface="Times New Roman"/>
                <a:cs typeface="Times New Roman"/>
                <a:sym typeface="Times New Roman"/>
              </a:rPr>
              <a:t>Flexible working mainly refers to working remotely that is a great opportunity for many people particularly for those who are not allowed to go outside for jobs, for those students who want to earn money along with studying and for women specifically who have responsibilities of family and house also. In a diverse workplace there are many employees belonging to different cultural backgrounds as a result of which they cannot cope up with each other sometimes. This inability to cope up creates conflict and sometimes reduces productivity. Flexible working organizations allow those employees to work remotely who are not able to cope up in diverse situations so conflicts can be avoided and retain a peaceful healthy environment. They can focus on their work more as they are working for their comfort zone according to their comfortable time and it increases the productivity of an organization (Hunter, 2019).</a:t>
            </a:r>
            <a:endParaRPr dirty="0"/>
          </a:p>
          <a:p>
            <a:pPr marL="0" lvl="0" indent="0" algn="l" rtl="0">
              <a:spcBef>
                <a:spcPts val="0"/>
              </a:spcBef>
              <a:spcAft>
                <a:spcPts val="0"/>
              </a:spcAft>
              <a:buNone/>
            </a:pPr>
            <a:endParaRPr dirty="0"/>
          </a:p>
        </p:txBody>
      </p:sp>
      <p:sp>
        <p:nvSpPr>
          <p:cNvPr id="108" name="Google Shape;10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Each employee has their own different thoughts and perspectives that help in creating innovative and creative ideas. It helps in making faster decisions and creating a sense of belonging as a result of which employees feel more connected to their workplace and focus on their work that helps to increase productivity and bring accuracy (Catalyst, 2022).</a:t>
            </a:r>
            <a:endParaRPr/>
          </a:p>
        </p:txBody>
      </p:sp>
      <p:sp>
        <p:nvSpPr>
          <p:cNvPr id="119" name="Google Shape;11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Times New Roman"/>
              <a:buNone/>
            </a:pPr>
            <a:r>
              <a:rPr lang="en-US" sz="1800" b="0" i="0" u="none" strike="noStrike">
                <a:solidFill>
                  <a:srgbClr val="000000"/>
                </a:solidFill>
                <a:latin typeface="Times New Roman"/>
                <a:ea typeface="Times New Roman"/>
                <a:cs typeface="Times New Roman"/>
                <a:sym typeface="Times New Roman"/>
              </a:rPr>
              <a:t>To mitigate this problem, flexible working hours or remote working is the best solution that helps in avoiding conflict and creating a peaceful environment as employees are allowed to work from home so they need not waste their time in making themselves comfortable with diverse teamwork (Adamovic, 2018). </a:t>
            </a:r>
            <a:endParaRPr/>
          </a:p>
        </p:txBody>
      </p:sp>
      <p:sp>
        <p:nvSpPr>
          <p:cNvPr id="127" name="Google Shape;12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Flexible working for the whole week is supported by almost 49% of employees. It shows that top talented employees also prefer it and those diverse organizations that do not allow flexible working lost these top talents (Rodríguez-Sánchez </a:t>
            </a:r>
            <a:r>
              <a:rPr lang="en-US" sz="1800" b="0" i="1" u="none" strike="noStrike">
                <a:solidFill>
                  <a:srgbClr val="000000"/>
                </a:solidFill>
                <a:latin typeface="Times New Roman"/>
                <a:ea typeface="Times New Roman"/>
                <a:cs typeface="Times New Roman"/>
                <a:sym typeface="Times New Roman"/>
              </a:rPr>
              <a:t>et al., </a:t>
            </a:r>
            <a:r>
              <a:rPr lang="en-US" sz="1800" b="0" i="0" u="none" strike="noStrike">
                <a:solidFill>
                  <a:srgbClr val="000000"/>
                </a:solidFill>
                <a:latin typeface="Times New Roman"/>
                <a:ea typeface="Times New Roman"/>
                <a:cs typeface="Times New Roman"/>
                <a:sym typeface="Times New Roman"/>
              </a:rPr>
              <a:t>2020). This helps in attracting top talents. For those employees who are talented but unwilling to work in a diverse environment, flexible working can help in increasing their engagement with their work.</a:t>
            </a:r>
            <a:endParaRPr/>
          </a:p>
        </p:txBody>
      </p:sp>
      <p:sp>
        <p:nvSpPr>
          <p:cNvPr id="147" name="Google Shape;14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a:p>
            <a:pPr marL="0" marR="0" lvl="0" indent="0" algn="l" rtl="0">
              <a:lnSpc>
                <a:spcPct val="100000"/>
              </a:lnSpc>
              <a:spcBef>
                <a:spcPts val="0"/>
              </a:spcBef>
              <a:spcAft>
                <a:spcPts val="0"/>
              </a:spcAft>
              <a:buClr>
                <a:srgbClr val="000000"/>
              </a:buClr>
              <a:buSzPts val="1800"/>
              <a:buFont typeface="Times New Roman"/>
              <a:buNone/>
            </a:pPr>
            <a:r>
              <a:rPr lang="en-US" sz="1800" b="0" i="0" u="none" strike="noStrike">
                <a:solidFill>
                  <a:srgbClr val="000000"/>
                </a:solidFill>
                <a:latin typeface="Times New Roman"/>
                <a:ea typeface="Times New Roman"/>
                <a:cs typeface="Times New Roman"/>
                <a:sym typeface="Times New Roman"/>
              </a:rPr>
              <a:t>It is a huge and great opportunity for those who leave their regular job to pay attention to their children (Chung, 2020). Flexible working helps parents to continue their job from their home so they can pay equal attention to both the responsibilities. Similarly students can also continue their job along with their study so they can earn pocket money or expenses for their education.</a:t>
            </a:r>
            <a:endParaRPr/>
          </a:p>
          <a:p>
            <a:pPr marL="0" lvl="0" indent="0" algn="l" rtl="0">
              <a:spcBef>
                <a:spcPts val="0"/>
              </a:spcBef>
              <a:spcAft>
                <a:spcPts val="0"/>
              </a:spcAft>
              <a:buNone/>
            </a:pPr>
            <a:endParaRPr/>
          </a:p>
        </p:txBody>
      </p:sp>
      <p:sp>
        <p:nvSpPr>
          <p:cNvPr id="155" name="Google Shape;15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Times New Roman"/>
              <a:buNone/>
            </a:pPr>
            <a:r>
              <a:rPr lang="en-US" sz="1800" b="0" i="0" u="none" strike="noStrike">
                <a:solidFill>
                  <a:srgbClr val="000000"/>
                </a:solidFill>
                <a:latin typeface="Times New Roman"/>
                <a:ea typeface="Times New Roman"/>
                <a:cs typeface="Times New Roman"/>
                <a:sym typeface="Times New Roman"/>
              </a:rPr>
              <a:t>There are many people who are talented but cannot join their office because of their fluctuation of health but flexible working helps them to get rid of their health related issues and work from home. People are able to minimize their expenses of transportation and lunches for this flexible working. </a:t>
            </a:r>
            <a:endParaRPr/>
          </a:p>
        </p:txBody>
      </p:sp>
      <p:sp>
        <p:nvSpPr>
          <p:cNvPr id="175" name="Google Shape;17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To create a diverse workplace it is necessary to focus on the hiring process of employees who belong to different backgrounds. After recruitment HR needs to influence and motivate them with his leadership qualities and skills so they can be respectful and obedient towards him and a better diverse environment can be promoted (Lee and Kim, 2020).</a:t>
            </a:r>
            <a:endParaRPr/>
          </a:p>
        </p:txBody>
      </p:sp>
      <p:sp>
        <p:nvSpPr>
          <p:cNvPr id="183" name="Google Shape;18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solidFill>
                  <a:srgbClr val="000000"/>
                </a:solidFill>
                <a:latin typeface="Times New Roman"/>
                <a:ea typeface="Times New Roman"/>
                <a:cs typeface="Times New Roman"/>
                <a:sym typeface="Times New Roman"/>
              </a:rPr>
              <a:t>T</a:t>
            </a:r>
            <a:r>
              <a:rPr lang="en-US" sz="1800" b="0" i="0" u="none" strike="noStrike">
                <a:solidFill>
                  <a:srgbClr val="000000"/>
                </a:solidFill>
                <a:latin typeface="Times New Roman"/>
                <a:ea typeface="Times New Roman"/>
                <a:cs typeface="Times New Roman"/>
                <a:sym typeface="Times New Roman"/>
              </a:rPr>
              <a:t>o celebrate the talent and success of every individual in a workplace, when they are facing any issues to listen to them and help them to get solutions so they feel Important, and when employees are going through ups and downs to motivate them to perform better (Leroy </a:t>
            </a:r>
            <a:r>
              <a:rPr lang="en-US" sz="1800" b="0" i="1" u="none" strike="noStrike">
                <a:solidFill>
                  <a:srgbClr val="000000"/>
                </a:solidFill>
                <a:latin typeface="Times New Roman"/>
                <a:ea typeface="Times New Roman"/>
                <a:cs typeface="Times New Roman"/>
                <a:sym typeface="Times New Roman"/>
              </a:rPr>
              <a:t>et al., </a:t>
            </a:r>
            <a:r>
              <a:rPr lang="en-US" sz="1800" b="0" i="0" u="none" strike="noStrike">
                <a:solidFill>
                  <a:srgbClr val="000000"/>
                </a:solidFill>
                <a:latin typeface="Times New Roman"/>
                <a:ea typeface="Times New Roman"/>
                <a:cs typeface="Times New Roman"/>
                <a:sym typeface="Times New Roman"/>
              </a:rPr>
              <a:t>2018).</a:t>
            </a:r>
            <a:endParaRPr/>
          </a:p>
        </p:txBody>
      </p:sp>
      <p:sp>
        <p:nvSpPr>
          <p:cNvPr id="198" name="Google Shape;19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 name="Google Shape;20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There are many strategies that can be recommended for an HR to create a diverse workplace and implement flexible hours in that workplace. Some of the recommended strategies are: to make the interview process standard, to arrange for better communication channel, to reward for the behaviour of employees and to interact with his employees and depending on the interaction create a flexible working hour environment in workplace (Forbes, 2022)</a:t>
            </a:r>
            <a:endParaRPr/>
          </a:p>
        </p:txBody>
      </p:sp>
      <p:sp>
        <p:nvSpPr>
          <p:cNvPr id="206" name="Google Shape;20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From the above discussion it is obvious that flexible working is a huge opportunity for both the employees as well as companies as it helps them to get more talented employees in their company. There is a huge demand for flexible working and diverse organizations need to think of it. </a:t>
            </a:r>
            <a:endParaRPr/>
          </a:p>
        </p:txBody>
      </p:sp>
      <p:sp>
        <p:nvSpPr>
          <p:cNvPr id="221" name="Google Shape;22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5" name="Google Shape;23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3"/>
          <p:cNvSpPr>
            <a:spLocks noGrp="1"/>
          </p:cNvSpPr>
          <p:nvPr>
            <p:ph type="pic" idx="2"/>
          </p:nvPr>
        </p:nvSpPr>
        <p:spPr>
          <a:xfrm>
            <a:off x="5183188" y="987425"/>
            <a:ext cx="6172200" cy="4873625"/>
          </a:xfrm>
          <a:prstGeom prst="rect">
            <a:avLst/>
          </a:prstGeom>
          <a:noFill/>
          <a:ln>
            <a:noFill/>
          </a:ln>
        </p:spPr>
      </p:sp>
      <p:sp>
        <p:nvSpPr>
          <p:cNvPr id="68" name="Google Shape;68;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talyst.org/research/why-diversity-and-inclusion-matte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forbes.com/sites/forbeshumanresourcescouncil/2021/01/12/15-hr-recommended-strategies-for-achieving-true-diversity-and-inclusion/?sh=2e9468e81a0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Shape 87"/>
        <p:cNvGrpSpPr/>
        <p:nvPr/>
      </p:nvGrpSpPr>
      <p:grpSpPr>
        <a:xfrm>
          <a:off x="0" y="0"/>
          <a:ext cx="0" cy="0"/>
          <a:chOff x="0" y="0"/>
          <a:chExt cx="0" cy="0"/>
        </a:xfrm>
      </p:grpSpPr>
      <p:sp>
        <p:nvSpPr>
          <p:cNvPr id="88" name="Google Shape;88;p1"/>
          <p:cNvSpPr/>
          <p:nvPr/>
        </p:nvSpPr>
        <p:spPr>
          <a:xfrm>
            <a:off x="0" y="4750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9" name="Google Shape;89;p1"/>
          <p:cNvSpPr/>
          <p:nvPr/>
        </p:nvSpPr>
        <p:spPr>
          <a:xfrm>
            <a:off x="1114425" y="0"/>
            <a:ext cx="9963150" cy="6858000"/>
          </a:xfrm>
          <a:custGeom>
            <a:avLst/>
            <a:gdLst/>
            <a:ahLst/>
            <a:cxnLst/>
            <a:rect l="l" t="t" r="r" b="b"/>
            <a:pathLst>
              <a:path w="9963150" h="6858000" extrusionOk="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solidFill>
            <a:schemeClr val="lt1"/>
          </a:solidFill>
          <a:ln w="9525" cap="flat" cmpd="sng">
            <a:solidFill>
              <a:srgbClr val="EFEFEF"/>
            </a:solidFill>
            <a:prstDash val="solid"/>
            <a:miter lim="800000"/>
            <a:headEnd type="none" w="sm" len="sm"/>
            <a:tailEnd type="none" w="sm" len="sm"/>
          </a:ln>
          <a:effectLst>
            <a:outerShdw blurRad="139700" sx="102000" sy="102000" algn="ctr" rotWithShape="0">
              <a:srgbClr val="D8D8D8">
                <a:alpha val="37647"/>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0" name="Google Shape;90;p1"/>
          <p:cNvSpPr/>
          <p:nvPr/>
        </p:nvSpPr>
        <p:spPr>
          <a:xfrm>
            <a:off x="1121664" y="0"/>
            <a:ext cx="9948672" cy="6858000"/>
          </a:xfrm>
          <a:custGeom>
            <a:avLst/>
            <a:gdLst/>
            <a:ahLst/>
            <a:cxnLst/>
            <a:rect l="l" t="t" r="r" b="b"/>
            <a:pathLst>
              <a:path w="9963150" h="6858000" extrusionOk="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1" name="Google Shape;91;p1"/>
          <p:cNvSpPr txBox="1">
            <a:spLocks noGrp="1"/>
          </p:cNvSpPr>
          <p:nvPr>
            <p:ph type="ctrTitle"/>
          </p:nvPr>
        </p:nvSpPr>
        <p:spPr>
          <a:xfrm>
            <a:off x="1684738" y="960265"/>
            <a:ext cx="9144000" cy="2764028"/>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6700"/>
              <a:buFont typeface="Times New Roman"/>
              <a:buNone/>
            </a:pPr>
            <a:r>
              <a:rPr lang="en-US" sz="6700" b="1" i="0" u="none" strike="noStrike" dirty="0">
                <a:latin typeface="Times New Roman"/>
                <a:ea typeface="Times New Roman"/>
                <a:cs typeface="Times New Roman"/>
                <a:sym typeface="Times New Roman"/>
              </a:rPr>
              <a:t>Assessment 1: Individual Presentation</a:t>
            </a:r>
            <a:br>
              <a:rPr lang="en-US" sz="6700" b="1" i="0" u="none" strike="noStrike" dirty="0">
                <a:latin typeface="Times New Roman"/>
                <a:ea typeface="Times New Roman"/>
                <a:cs typeface="Times New Roman"/>
                <a:sym typeface="Times New Roman"/>
              </a:rPr>
            </a:br>
            <a:r>
              <a:rPr lang="en-US" sz="3600" b="1" i="0" u="none" strike="noStrike" dirty="0">
                <a:latin typeface="Times New Roman"/>
                <a:ea typeface="Times New Roman"/>
                <a:cs typeface="Times New Roman"/>
                <a:sym typeface="Times New Roman"/>
              </a:rPr>
              <a:t>Student name: Diana Tincul</a:t>
            </a:r>
            <a:br>
              <a:rPr lang="en-US" sz="3600" b="1" i="0" u="none" strike="noStrike" dirty="0">
                <a:latin typeface="Times New Roman"/>
                <a:ea typeface="Times New Roman"/>
                <a:cs typeface="Times New Roman"/>
                <a:sym typeface="Times New Roman"/>
              </a:rPr>
            </a:br>
            <a:r>
              <a:rPr lang="en-US" sz="3600" b="1" dirty="0">
                <a:latin typeface="Times New Roman"/>
                <a:ea typeface="Times New Roman"/>
                <a:cs typeface="Times New Roman"/>
                <a:sym typeface="Times New Roman"/>
              </a:rPr>
              <a:t>Student ID: 2028613</a:t>
            </a:r>
            <a:br>
              <a:rPr lang="en-US" sz="3600" b="1" dirty="0">
                <a:latin typeface="Times New Roman"/>
                <a:ea typeface="Times New Roman"/>
                <a:cs typeface="Times New Roman"/>
                <a:sym typeface="Times New Roman"/>
              </a:rPr>
            </a:br>
            <a:r>
              <a:rPr lang="en-US" sz="3600" b="1" dirty="0">
                <a:latin typeface="Times New Roman"/>
                <a:ea typeface="Times New Roman"/>
                <a:cs typeface="Times New Roman"/>
                <a:sym typeface="Times New Roman"/>
              </a:rPr>
              <a:t>Lecturer name: Dr Terry Walcott</a:t>
            </a:r>
            <a:br>
              <a:rPr lang="en-US" sz="3600" b="1" i="0" u="none" strike="noStrike" dirty="0">
                <a:latin typeface="Times New Roman"/>
                <a:ea typeface="Times New Roman"/>
                <a:cs typeface="Times New Roman"/>
                <a:sym typeface="Times New Roman"/>
              </a:rPr>
            </a:br>
            <a:endParaRPr sz="6700" dirty="0"/>
          </a:p>
        </p:txBody>
      </p:sp>
      <p:sp>
        <p:nvSpPr>
          <p:cNvPr id="92" name="Google Shape;92;p1"/>
          <p:cNvSpPr/>
          <p:nvPr/>
        </p:nvSpPr>
        <p:spPr>
          <a:xfrm>
            <a:off x="3718560" y="5524786"/>
            <a:ext cx="4754880" cy="2743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3" name="Google Shape;93;p1"/>
          <p:cNvSpPr txBox="1"/>
          <p:nvPr/>
        </p:nvSpPr>
        <p:spPr>
          <a:xfrm>
            <a:off x="2750344" y="3644599"/>
            <a:ext cx="6555882" cy="1323439"/>
          </a:xfrm>
          <a:prstGeom prst="rect">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b="0" i="0" u="none" strike="noStrike" cap="none">
                <a:solidFill>
                  <a:schemeClr val="dk1"/>
                </a:solidFill>
                <a:latin typeface="Roboto"/>
                <a:ea typeface="Roboto"/>
                <a:cs typeface="Roboto"/>
                <a:sym typeface="Roboto"/>
              </a:rPr>
              <a:t>Make a case for flexible working in the context of diversity and inclusion in the workplace and analyze the role of human resources in promoting diversity and inclusion through flexible working</a:t>
            </a:r>
            <a:endParaRPr sz="2000" b="0" i="0" u="none" strike="noStrike" cap="none">
              <a:solidFill>
                <a:schemeClr val="dk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91"/>
                                        </p:tgtEl>
                                        <p:attrNameLst>
                                          <p:attrName>style.visibility</p:attrName>
                                        </p:attrNameLst>
                                      </p:cBhvr>
                                      <p:to>
                                        <p:strVal val="visible"/>
                                      </p:to>
                                    </p:set>
                                    <p:animEffect transition="in" filter="fade">
                                      <p:cBhvr>
                                        <p:cTn id="7" dur="1000"/>
                                        <p:tgtEl>
                                          <p:spTgt spid="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8"/>
        <p:cNvGrpSpPr/>
        <p:nvPr/>
      </p:nvGrpSpPr>
      <p:grpSpPr>
        <a:xfrm>
          <a:off x="0" y="0"/>
          <a:ext cx="0" cy="0"/>
          <a:chOff x="0" y="0"/>
          <a:chExt cx="0" cy="0"/>
        </a:xfrm>
      </p:grpSpPr>
      <p:sp>
        <p:nvSpPr>
          <p:cNvPr id="99" name="Google Shape;99;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0" name="Google Shape;100;p2"/>
          <p:cNvSpPr txBox="1">
            <a:spLocks noGrp="1"/>
          </p:cNvSpPr>
          <p:nvPr>
            <p:ph type="title"/>
          </p:nvPr>
        </p:nvSpPr>
        <p:spPr>
          <a:xfrm>
            <a:off x="612648" y="1078992"/>
            <a:ext cx="6268770" cy="153619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5200"/>
              <a:buFont typeface="Times New Roman"/>
              <a:buNone/>
            </a:pPr>
            <a:r>
              <a:rPr lang="en-US" sz="5200" b="1" i="0" u="none" strike="noStrike">
                <a:latin typeface="Times New Roman"/>
                <a:ea typeface="Times New Roman"/>
                <a:cs typeface="Times New Roman"/>
                <a:sym typeface="Times New Roman"/>
              </a:rPr>
              <a:t>Introduction</a:t>
            </a:r>
            <a:endParaRPr sz="5200"/>
          </a:p>
        </p:txBody>
      </p:sp>
      <p:sp>
        <p:nvSpPr>
          <p:cNvPr id="101" name="Google Shape;101;p2"/>
          <p:cNvSpPr/>
          <p:nvPr/>
        </p:nvSpPr>
        <p:spPr>
          <a:xfrm rot="5400000">
            <a:off x="853202" y="363389"/>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2" name="Google Shape;102;p2"/>
          <p:cNvSpPr/>
          <p:nvPr/>
        </p:nvSpPr>
        <p:spPr>
          <a:xfrm>
            <a:off x="618506" y="2935541"/>
            <a:ext cx="621792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03" name="Google Shape;103;p2"/>
          <p:cNvSpPr txBox="1">
            <a:spLocks noGrp="1"/>
          </p:cNvSpPr>
          <p:nvPr>
            <p:ph type="body" idx="1"/>
          </p:nvPr>
        </p:nvSpPr>
        <p:spPr>
          <a:xfrm>
            <a:off x="612648" y="3355848"/>
            <a:ext cx="6268770" cy="282549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US" sz="2200" i="0" u="none" strike="noStrike">
                <a:latin typeface="Times New Roman"/>
                <a:ea typeface="Times New Roman"/>
                <a:cs typeface="Times New Roman"/>
                <a:sym typeface="Times New Roman"/>
              </a:rPr>
              <a:t>The purpose of this study is to show the importance of flexible working in relation to diverse workplaces.</a:t>
            </a:r>
            <a:endParaRPr/>
          </a:p>
          <a:p>
            <a:pPr marL="228600" lvl="0" indent="-228600" algn="l" rtl="0">
              <a:lnSpc>
                <a:spcPct val="90000"/>
              </a:lnSpc>
              <a:spcBef>
                <a:spcPts val="1000"/>
              </a:spcBef>
              <a:spcAft>
                <a:spcPts val="0"/>
              </a:spcAft>
              <a:buClr>
                <a:schemeClr val="dk1"/>
              </a:buClr>
              <a:buSzPts val="2200"/>
              <a:buChar char="•"/>
            </a:pPr>
            <a:r>
              <a:rPr lang="en-US" sz="2200" i="0" u="none" strike="noStrike">
                <a:latin typeface="Times New Roman"/>
                <a:ea typeface="Times New Roman"/>
                <a:cs typeface="Times New Roman"/>
                <a:sym typeface="Times New Roman"/>
              </a:rPr>
              <a:t>Flexible working enables an organization to preserve top talents.</a:t>
            </a:r>
            <a:endParaRPr/>
          </a:p>
          <a:p>
            <a:pPr marL="228600" lvl="0" indent="-228600" algn="l" rtl="0">
              <a:lnSpc>
                <a:spcPct val="90000"/>
              </a:lnSpc>
              <a:spcBef>
                <a:spcPts val="1000"/>
              </a:spcBef>
              <a:spcAft>
                <a:spcPts val="0"/>
              </a:spcAft>
              <a:buClr>
                <a:schemeClr val="dk1"/>
              </a:buClr>
              <a:buSzPts val="2200"/>
              <a:buChar char="•"/>
            </a:pPr>
            <a:r>
              <a:rPr lang="en-US" sz="2200" i="0" u="none" strike="noStrike">
                <a:latin typeface="Times New Roman"/>
                <a:ea typeface="Times New Roman"/>
                <a:cs typeface="Times New Roman"/>
                <a:sym typeface="Times New Roman"/>
              </a:rPr>
              <a:t>Flexible working hours help in retaining productivity in diverse workplaces.</a:t>
            </a:r>
            <a:endParaRPr/>
          </a:p>
        </p:txBody>
      </p:sp>
      <p:pic>
        <p:nvPicPr>
          <p:cNvPr id="104" name="Google Shape;104;p2"/>
          <p:cNvPicPr preferRelativeResize="0"/>
          <p:nvPr/>
        </p:nvPicPr>
        <p:blipFill>
          <a:blip r:embed="rId3">
            <a:alphaModFix/>
          </a:blip>
          <a:stretch>
            <a:fillRect/>
          </a:stretch>
        </p:blipFill>
        <p:spPr>
          <a:xfrm>
            <a:off x="7090475" y="2723025"/>
            <a:ext cx="3995650" cy="26965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9"/>
        <p:cNvGrpSpPr/>
        <p:nvPr/>
      </p:nvGrpSpPr>
      <p:grpSpPr>
        <a:xfrm>
          <a:off x="0" y="0"/>
          <a:ext cx="0" cy="0"/>
          <a:chOff x="0" y="0"/>
          <a:chExt cx="0" cy="0"/>
        </a:xfrm>
      </p:grpSpPr>
      <p:sp>
        <p:nvSpPr>
          <p:cNvPr id="110" name="Google Shape;110;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1" name="Google Shape;111;p3"/>
          <p:cNvSpPr txBox="1">
            <a:spLocks noGrp="1"/>
          </p:cNvSpPr>
          <p:nvPr>
            <p:ph type="title"/>
          </p:nvPr>
        </p:nvSpPr>
        <p:spPr>
          <a:xfrm>
            <a:off x="612650" y="1078997"/>
            <a:ext cx="5780400" cy="10134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90000"/>
              </a:lnSpc>
              <a:spcBef>
                <a:spcPts val="0"/>
              </a:spcBef>
              <a:spcAft>
                <a:spcPts val="0"/>
              </a:spcAft>
              <a:buClr>
                <a:schemeClr val="dk1"/>
              </a:buClr>
              <a:buSzPct val="100000"/>
              <a:buFont typeface="Times New Roman"/>
              <a:buNone/>
            </a:pPr>
            <a:r>
              <a:rPr lang="en-US" sz="5200" b="1" i="0" u="none" strike="noStrike">
                <a:latin typeface="Times New Roman"/>
                <a:ea typeface="Times New Roman"/>
                <a:cs typeface="Times New Roman"/>
                <a:sym typeface="Times New Roman"/>
              </a:rPr>
              <a:t>Overview of flexible hours</a:t>
            </a:r>
            <a:endParaRPr sz="5200"/>
          </a:p>
        </p:txBody>
      </p:sp>
      <p:sp>
        <p:nvSpPr>
          <p:cNvPr id="112" name="Google Shape;112;p3"/>
          <p:cNvSpPr/>
          <p:nvPr/>
        </p:nvSpPr>
        <p:spPr>
          <a:xfrm rot="5400000">
            <a:off x="853202" y="363389"/>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13" name="Google Shape;113;p3"/>
          <p:cNvSpPr/>
          <p:nvPr/>
        </p:nvSpPr>
        <p:spPr>
          <a:xfrm>
            <a:off x="618506" y="2935541"/>
            <a:ext cx="621792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14" name="Google Shape;114;p3"/>
          <p:cNvSpPr txBox="1">
            <a:spLocks noGrp="1"/>
          </p:cNvSpPr>
          <p:nvPr>
            <p:ph type="body" idx="1"/>
          </p:nvPr>
        </p:nvSpPr>
        <p:spPr>
          <a:xfrm>
            <a:off x="612650" y="2426450"/>
            <a:ext cx="5780400" cy="2934900"/>
          </a:xfrm>
          <a:prstGeom prst="rect">
            <a:avLst/>
          </a:prstGeom>
          <a:noFill/>
          <a:ln>
            <a:noFill/>
          </a:ln>
        </p:spPr>
        <p:txBody>
          <a:bodyPr spcFirstLastPara="1" wrap="square" lIns="91425" tIns="45700" rIns="91425" bIns="45700" anchor="t" anchorCtr="0">
            <a:normAutofit fontScale="85000" lnSpcReduction="10000"/>
          </a:bodyPr>
          <a:lstStyle/>
          <a:p>
            <a:pPr marL="228600" lvl="0" indent="-171132" algn="l" rtl="0">
              <a:lnSpc>
                <a:spcPct val="200000"/>
              </a:lnSpc>
              <a:spcBef>
                <a:spcPts val="0"/>
              </a:spcBef>
              <a:spcAft>
                <a:spcPts val="0"/>
              </a:spcAft>
              <a:buClr>
                <a:schemeClr val="dk1"/>
              </a:buClr>
              <a:buSzPct val="100000"/>
              <a:buFont typeface="Times New Roman"/>
              <a:buChar char="•"/>
            </a:pPr>
            <a:r>
              <a:rPr lang="en-US" sz="1400" i="0" u="none" strike="noStrike" dirty="0">
                <a:latin typeface="Times New Roman"/>
                <a:ea typeface="Times New Roman"/>
                <a:cs typeface="Times New Roman"/>
                <a:sym typeface="Times New Roman"/>
              </a:rPr>
              <a:t>Flexible working is a great opportunity for every types of candidates</a:t>
            </a:r>
            <a:endParaRPr sz="1400" dirty="0">
              <a:latin typeface="Times New Roman"/>
              <a:ea typeface="Times New Roman"/>
              <a:cs typeface="Times New Roman"/>
              <a:sym typeface="Times New Roman"/>
            </a:endParaRPr>
          </a:p>
          <a:p>
            <a:pPr marL="228600" lvl="0" indent="-171132" algn="l" rtl="0">
              <a:lnSpc>
                <a:spcPct val="200000"/>
              </a:lnSpc>
              <a:spcBef>
                <a:spcPts val="1000"/>
              </a:spcBef>
              <a:spcAft>
                <a:spcPts val="0"/>
              </a:spcAft>
              <a:buClr>
                <a:schemeClr val="dk1"/>
              </a:buClr>
              <a:buSzPct val="100000"/>
              <a:buFont typeface="Times New Roman"/>
              <a:buChar char="•"/>
            </a:pPr>
            <a:r>
              <a:rPr lang="en-US" sz="1400" i="0" u="none" strike="noStrike" dirty="0">
                <a:latin typeface="Times New Roman"/>
                <a:ea typeface="Times New Roman"/>
                <a:cs typeface="Times New Roman"/>
                <a:sym typeface="Times New Roman"/>
              </a:rPr>
              <a:t>It helps in retaining a healthy environment in diverse workplaces.</a:t>
            </a:r>
            <a:endParaRPr sz="1400" dirty="0">
              <a:latin typeface="Times New Roman"/>
              <a:ea typeface="Times New Roman"/>
              <a:cs typeface="Times New Roman"/>
              <a:sym typeface="Times New Roman"/>
            </a:endParaRPr>
          </a:p>
          <a:p>
            <a:pPr marL="228600" lvl="0" indent="-171132" algn="l" rtl="0">
              <a:lnSpc>
                <a:spcPct val="200000"/>
              </a:lnSpc>
              <a:spcBef>
                <a:spcPts val="1000"/>
              </a:spcBef>
              <a:spcAft>
                <a:spcPts val="0"/>
              </a:spcAft>
              <a:buClr>
                <a:schemeClr val="dk1"/>
              </a:buClr>
              <a:buSzPct val="100000"/>
              <a:buFont typeface="Times New Roman"/>
              <a:buChar char="•"/>
            </a:pPr>
            <a:r>
              <a:rPr lang="en-US" sz="1400" i="0" u="none" strike="noStrike" dirty="0">
                <a:latin typeface="Times New Roman"/>
                <a:ea typeface="Times New Roman"/>
                <a:cs typeface="Times New Roman"/>
                <a:sym typeface="Times New Roman"/>
              </a:rPr>
              <a:t>Flexible working helps in increasing productivity by allowing employees to work in their comfort zone (Hunter, 2019).</a:t>
            </a:r>
          </a:p>
          <a:p>
            <a:pPr marL="228600" lvl="0" indent="-171132" algn="l" rtl="0">
              <a:lnSpc>
                <a:spcPct val="200000"/>
              </a:lnSpc>
              <a:spcBef>
                <a:spcPts val="1000"/>
              </a:spcBef>
              <a:spcAft>
                <a:spcPts val="0"/>
              </a:spcAft>
              <a:buClr>
                <a:schemeClr val="dk1"/>
              </a:buClr>
              <a:buSzPct val="100000"/>
              <a:buFont typeface="Times New Roman"/>
              <a:buChar char="•"/>
            </a:pPr>
            <a:r>
              <a:rPr lang="en-US" sz="1400" dirty="0">
                <a:solidFill>
                  <a:schemeClr val="tx1"/>
                </a:solidFill>
                <a:latin typeface="Times New Roman"/>
                <a:ea typeface="Times New Roman"/>
                <a:cs typeface="Times New Roman"/>
                <a:sym typeface="Times New Roman"/>
              </a:rPr>
              <a:t>Flexible working mainly refers to working remotely that is a great opportunity for many people particularly for those who are not allowed to go outside for jobs. </a:t>
            </a:r>
            <a:endParaRPr sz="1400" dirty="0">
              <a:solidFill>
                <a:schemeClr val="tx1"/>
              </a:solidFill>
              <a:latin typeface="Times New Roman"/>
              <a:ea typeface="Times New Roman"/>
              <a:cs typeface="Times New Roman"/>
              <a:sym typeface="Times New Roman"/>
            </a:endParaRPr>
          </a:p>
        </p:txBody>
      </p:sp>
      <p:pic>
        <p:nvPicPr>
          <p:cNvPr id="115" name="Google Shape;115;p3"/>
          <p:cNvPicPr preferRelativeResize="0"/>
          <p:nvPr/>
        </p:nvPicPr>
        <p:blipFill>
          <a:blip r:embed="rId3">
            <a:alphaModFix/>
          </a:blip>
          <a:stretch>
            <a:fillRect/>
          </a:stretch>
        </p:blipFill>
        <p:spPr>
          <a:xfrm>
            <a:off x="7293250" y="1865600"/>
            <a:ext cx="3909126" cy="390912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1800"/>
              <a:buFont typeface="Times New Roman"/>
              <a:buNone/>
            </a:pPr>
            <a:r>
              <a:rPr lang="en-US" sz="1800" b="1" dirty="0">
                <a:solidFill>
                  <a:srgbClr val="000000"/>
                </a:solidFill>
                <a:latin typeface="Times New Roman"/>
                <a:ea typeface="Times New Roman"/>
                <a:cs typeface="Times New Roman"/>
                <a:sym typeface="Times New Roman"/>
              </a:rPr>
              <a:t>A</a:t>
            </a:r>
            <a:r>
              <a:rPr lang="en-US" sz="1800" b="1" i="0" u="none" strike="noStrike" dirty="0">
                <a:solidFill>
                  <a:srgbClr val="000000"/>
                </a:solidFill>
                <a:latin typeface="Times New Roman"/>
                <a:ea typeface="Times New Roman"/>
                <a:cs typeface="Times New Roman"/>
                <a:sym typeface="Times New Roman"/>
              </a:rPr>
              <a:t>dvantages along with diversity and inclusion </a:t>
            </a:r>
            <a:endParaRPr dirty="0"/>
          </a:p>
        </p:txBody>
      </p:sp>
      <p:sp>
        <p:nvSpPr>
          <p:cNvPr id="122" name="Google Shape;122;p4"/>
          <p:cNvSpPr txBox="1">
            <a:spLocks noGrp="1"/>
          </p:cNvSpPr>
          <p:nvPr>
            <p:ph type="body" idx="1"/>
          </p:nvPr>
        </p:nvSpPr>
        <p:spPr>
          <a:xfrm>
            <a:off x="838200" y="1825625"/>
            <a:ext cx="6394847" cy="4351338"/>
          </a:xfrm>
          <a:prstGeom prst="rect">
            <a:avLst/>
          </a:prstGeom>
          <a:noFill/>
          <a:ln>
            <a:noFill/>
          </a:ln>
        </p:spPr>
        <p:txBody>
          <a:bodyPr spcFirstLastPara="1" wrap="square" lIns="91425" tIns="45700" rIns="91425" bIns="45700" anchor="t" anchorCtr="0">
            <a:normAutofit/>
          </a:bodyPr>
          <a:lstStyle/>
          <a:p>
            <a:pPr marL="228600" indent="-228600">
              <a:buClr>
                <a:srgbClr val="000000"/>
              </a:buClr>
            </a:pPr>
            <a:r>
              <a:rPr lang="en-US" sz="1800" i="0" u="none" strike="noStrike" dirty="0">
                <a:solidFill>
                  <a:srgbClr val="000000"/>
                </a:solidFill>
                <a:latin typeface="Times New Roman"/>
                <a:ea typeface="Times New Roman"/>
                <a:cs typeface="Times New Roman"/>
                <a:sym typeface="Times New Roman"/>
              </a:rPr>
              <a:t>It helps in creating a sense of belonging among the present employees</a:t>
            </a:r>
            <a:endParaRPr lang="en-GB" dirty="0">
              <a:solidFill>
                <a:srgbClr val="000000"/>
              </a:solidFill>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Variety of perspective of every individual from different background</a:t>
            </a:r>
            <a:endParaRPr dirty="0"/>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Creative and innovation takes place within organizations.</a:t>
            </a:r>
            <a:endParaRPr lang="en-US" sz="1800" dirty="0">
              <a:solidFill>
                <a:srgbClr val="000000"/>
              </a:solidFill>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rgbClr val="000000"/>
              </a:buClr>
              <a:buSzPts val="1800"/>
              <a:buChar char="•"/>
            </a:pPr>
            <a:r>
              <a:rPr lang="en-US" sz="1800" dirty="0">
                <a:solidFill>
                  <a:schemeClr val="tx1"/>
                </a:solidFill>
                <a:latin typeface="Times New Roman"/>
                <a:ea typeface="Times New Roman"/>
                <a:cs typeface="Times New Roman"/>
                <a:sym typeface="Times New Roman"/>
              </a:rPr>
              <a:t>Diversity and inclusion has huge benefits as the employees of a diverse workplace belong to different cultural and educational backgrounds.</a:t>
            </a:r>
            <a:endParaRPr sz="1800" dirty="0">
              <a:solidFill>
                <a:schemeClr val="tx1"/>
              </a:solidFill>
              <a:latin typeface="Times New Roman"/>
              <a:ea typeface="Times New Roman"/>
              <a:cs typeface="Times New Roman"/>
              <a:sym typeface="Times New Roman"/>
            </a:endParaRPr>
          </a:p>
        </p:txBody>
      </p:sp>
      <p:pic>
        <p:nvPicPr>
          <p:cNvPr id="123" name="Google Shape;123;p4"/>
          <p:cNvPicPr preferRelativeResize="0"/>
          <p:nvPr/>
        </p:nvPicPr>
        <p:blipFill>
          <a:blip r:embed="rId3"/>
          <a:srcRect/>
          <a:stretch/>
        </p:blipFill>
        <p:spPr>
          <a:xfrm>
            <a:off x="8299847" y="2086252"/>
            <a:ext cx="3053953" cy="268549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8"/>
        <p:cNvGrpSpPr/>
        <p:nvPr/>
      </p:nvGrpSpPr>
      <p:grpSpPr>
        <a:xfrm>
          <a:off x="0" y="0"/>
          <a:ext cx="0" cy="0"/>
          <a:chOff x="0" y="0"/>
          <a:chExt cx="0" cy="0"/>
        </a:xfrm>
      </p:grpSpPr>
      <p:sp>
        <p:nvSpPr>
          <p:cNvPr id="129" name="Google Shape;129;p5"/>
          <p:cNvSpPr/>
          <p:nvPr/>
        </p:nvSpPr>
        <p:spPr>
          <a:xfrm>
            <a:off x="0"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0" name="Google Shape;130;p5"/>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1" name="Google Shape;131;p5"/>
          <p:cNvSpPr txBox="1">
            <a:spLocks noGrp="1"/>
          </p:cNvSpPr>
          <p:nvPr>
            <p:ph type="title"/>
          </p:nvPr>
        </p:nvSpPr>
        <p:spPr>
          <a:xfrm>
            <a:off x="1179576" y="1261423"/>
            <a:ext cx="9829800" cy="132588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2"/>
              </a:buClr>
              <a:buSzPts val="3600"/>
              <a:buFont typeface="Times New Roman"/>
              <a:buNone/>
            </a:pPr>
            <a:r>
              <a:rPr lang="en-US" sz="3600" b="1" i="0" u="none" strike="noStrike">
                <a:solidFill>
                  <a:schemeClr val="dk2"/>
                </a:solidFill>
                <a:latin typeface="Times New Roman"/>
                <a:ea typeface="Times New Roman"/>
                <a:cs typeface="Times New Roman"/>
                <a:sym typeface="Times New Roman"/>
              </a:rPr>
              <a:t>Benefits of flexible working hour in relation to diversity</a:t>
            </a:r>
            <a:endParaRPr sz="3600">
              <a:solidFill>
                <a:schemeClr val="dk2"/>
              </a:solidFill>
            </a:endParaRPr>
          </a:p>
        </p:txBody>
      </p:sp>
      <p:grpSp>
        <p:nvGrpSpPr>
          <p:cNvPr id="132" name="Google Shape;132;p5"/>
          <p:cNvGrpSpPr/>
          <p:nvPr/>
        </p:nvGrpSpPr>
        <p:grpSpPr>
          <a:xfrm>
            <a:off x="-305" y="-1"/>
            <a:ext cx="3362070" cy="2522850"/>
            <a:chOff x="-305" y="-1"/>
            <a:chExt cx="3832880" cy="2876136"/>
          </a:xfrm>
        </p:grpSpPr>
        <p:sp>
          <p:nvSpPr>
            <p:cNvPr id="133" name="Google Shape;133;p5"/>
            <p:cNvSpPr/>
            <p:nvPr/>
          </p:nvSpPr>
          <p:spPr>
            <a:xfrm>
              <a:off x="305" y="1"/>
              <a:ext cx="3815424" cy="2653659"/>
            </a:xfrm>
            <a:custGeom>
              <a:avLst/>
              <a:gdLst/>
              <a:ahLst/>
              <a:cxnLst/>
              <a:rect l="l" t="t" r="r" b="b"/>
              <a:pathLst>
                <a:path w="3815424" h="2653659" extrusionOk="0">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4" name="Google Shape;134;p5"/>
            <p:cNvSpPr/>
            <p:nvPr/>
          </p:nvSpPr>
          <p:spPr>
            <a:xfrm>
              <a:off x="305" y="-1"/>
              <a:ext cx="3815424" cy="2653660"/>
            </a:xfrm>
            <a:custGeom>
              <a:avLst/>
              <a:gdLst/>
              <a:ahLst/>
              <a:cxnLst/>
              <a:rect l="l" t="t" r="r" b="b"/>
              <a:pathLst>
                <a:path w="3815424" h="2653660" extrusionOk="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5"/>
            <p:cNvSpPr/>
            <p:nvPr/>
          </p:nvSpPr>
          <p:spPr>
            <a:xfrm>
              <a:off x="-305" y="1"/>
              <a:ext cx="3815986" cy="2675935"/>
            </a:xfrm>
            <a:custGeom>
              <a:avLst/>
              <a:gdLst/>
              <a:ahLst/>
              <a:cxnLst/>
              <a:rect l="l" t="t" r="r" b="b"/>
              <a:pathLst>
                <a:path w="3815986" h="2675935" extrusionOk="0">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6" name="Google Shape;136;p5"/>
            <p:cNvSpPr/>
            <p:nvPr/>
          </p:nvSpPr>
          <p:spPr>
            <a:xfrm>
              <a:off x="305" y="-1"/>
              <a:ext cx="3832270" cy="2876136"/>
            </a:xfrm>
            <a:custGeom>
              <a:avLst/>
              <a:gdLst/>
              <a:ahLst/>
              <a:cxnLst/>
              <a:rect l="l" t="t" r="r" b="b"/>
              <a:pathLst>
                <a:path w="3832270" h="2876136" extrusionOk="0">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37" name="Google Shape;137;p5"/>
          <p:cNvSpPr txBox="1">
            <a:spLocks noGrp="1"/>
          </p:cNvSpPr>
          <p:nvPr>
            <p:ph type="body" idx="1"/>
          </p:nvPr>
        </p:nvSpPr>
        <p:spPr>
          <a:xfrm>
            <a:off x="804672" y="2827419"/>
            <a:ext cx="5126896" cy="3227626"/>
          </a:xfrm>
          <a:prstGeom prst="rect">
            <a:avLst/>
          </a:prstGeom>
          <a:noFill/>
          <a:ln>
            <a:noFill/>
          </a:ln>
        </p:spPr>
        <p:txBody>
          <a:bodyPr spcFirstLastPara="1" wrap="square" lIns="91425" tIns="45700" rIns="91425" bIns="45700" anchor="ctr" anchorCtr="0">
            <a:normAutofit fontScale="70000" lnSpcReduction="20000"/>
          </a:bodyPr>
          <a:lstStyle/>
          <a:p>
            <a:pPr marL="228600" lvl="0" indent="-198755" algn="l" rtl="0">
              <a:lnSpc>
                <a:spcPct val="150000"/>
              </a:lnSpc>
              <a:spcBef>
                <a:spcPts val="0"/>
              </a:spcBef>
              <a:spcAft>
                <a:spcPts val="0"/>
              </a:spcAft>
              <a:buClr>
                <a:schemeClr val="dk2"/>
              </a:buClr>
              <a:buSzPct val="100000"/>
              <a:buChar char="•"/>
            </a:pPr>
            <a:r>
              <a:rPr lang="en-US" sz="1900" i="0" u="none" strike="noStrike" dirty="0">
                <a:solidFill>
                  <a:schemeClr val="tx1"/>
                </a:solidFill>
                <a:latin typeface="Times New Roman"/>
                <a:ea typeface="Times New Roman"/>
                <a:cs typeface="Times New Roman"/>
                <a:sym typeface="Times New Roman"/>
              </a:rPr>
              <a:t>Flexible working helps employees to avoid conflicts and work from home (</a:t>
            </a:r>
            <a:r>
              <a:rPr lang="en-US" sz="1900" i="0" u="none" strike="noStrike" dirty="0" err="1">
                <a:solidFill>
                  <a:schemeClr val="tx1"/>
                </a:solidFill>
                <a:latin typeface="Times New Roman"/>
                <a:ea typeface="Times New Roman"/>
                <a:cs typeface="Times New Roman"/>
                <a:sym typeface="Times New Roman"/>
              </a:rPr>
              <a:t>Adamovic</a:t>
            </a:r>
            <a:r>
              <a:rPr lang="en-US" sz="1900" i="0" u="none" strike="noStrike" dirty="0">
                <a:solidFill>
                  <a:schemeClr val="tx1"/>
                </a:solidFill>
                <a:latin typeface="Times New Roman"/>
                <a:ea typeface="Times New Roman"/>
                <a:cs typeface="Times New Roman"/>
                <a:sym typeface="Times New Roman"/>
              </a:rPr>
              <a:t>, 2018).</a:t>
            </a:r>
            <a:endParaRPr sz="2900" dirty="0">
              <a:solidFill>
                <a:schemeClr val="tx1"/>
              </a:solidFill>
            </a:endParaRPr>
          </a:p>
          <a:p>
            <a:pPr marL="228600" lvl="0" indent="-198755" algn="l" rtl="0">
              <a:lnSpc>
                <a:spcPct val="150000"/>
              </a:lnSpc>
              <a:spcBef>
                <a:spcPts val="1000"/>
              </a:spcBef>
              <a:spcAft>
                <a:spcPts val="0"/>
              </a:spcAft>
              <a:buClr>
                <a:schemeClr val="dk2"/>
              </a:buClr>
              <a:buSzPct val="100000"/>
              <a:buChar char="•"/>
            </a:pPr>
            <a:r>
              <a:rPr lang="en-US" sz="1900" i="0" u="none" strike="noStrike" dirty="0">
                <a:solidFill>
                  <a:schemeClr val="tx1"/>
                </a:solidFill>
                <a:latin typeface="Times New Roman"/>
                <a:ea typeface="Times New Roman"/>
                <a:cs typeface="Times New Roman"/>
                <a:sym typeface="Times New Roman"/>
              </a:rPr>
              <a:t>It creates an environment of value where everyone can work peacefully</a:t>
            </a:r>
            <a:endParaRPr sz="2900" dirty="0">
              <a:solidFill>
                <a:schemeClr val="tx1"/>
              </a:solidFill>
            </a:endParaRPr>
          </a:p>
          <a:p>
            <a:pPr marL="228600" lvl="0" indent="-198755" algn="l" rtl="0">
              <a:lnSpc>
                <a:spcPct val="150000"/>
              </a:lnSpc>
              <a:spcBef>
                <a:spcPts val="1000"/>
              </a:spcBef>
              <a:spcAft>
                <a:spcPts val="0"/>
              </a:spcAft>
              <a:buClr>
                <a:schemeClr val="dk2"/>
              </a:buClr>
              <a:buSzPct val="100000"/>
              <a:buChar char="•"/>
            </a:pPr>
            <a:r>
              <a:rPr lang="en-US" sz="1900" i="0" u="none" strike="noStrike" dirty="0">
                <a:solidFill>
                  <a:schemeClr val="tx1"/>
                </a:solidFill>
                <a:latin typeface="Times New Roman"/>
                <a:ea typeface="Times New Roman"/>
                <a:cs typeface="Times New Roman"/>
                <a:sym typeface="Times New Roman"/>
              </a:rPr>
              <a:t>Almost 55% of employees support flexible working for a part of the week.</a:t>
            </a:r>
            <a:endParaRPr lang="en-US" sz="1900" dirty="0">
              <a:solidFill>
                <a:schemeClr val="tx1"/>
              </a:solidFill>
              <a:latin typeface="Times New Roman"/>
              <a:ea typeface="Times New Roman"/>
              <a:cs typeface="Times New Roman"/>
              <a:sym typeface="Times New Roman"/>
            </a:endParaRPr>
          </a:p>
          <a:p>
            <a:pPr marL="228600" lvl="0" indent="-198755" algn="l" rtl="0">
              <a:lnSpc>
                <a:spcPct val="150000"/>
              </a:lnSpc>
              <a:spcBef>
                <a:spcPts val="1000"/>
              </a:spcBef>
              <a:spcAft>
                <a:spcPts val="0"/>
              </a:spcAft>
              <a:buClr>
                <a:schemeClr val="dk2"/>
              </a:buClr>
              <a:buSzPct val="100000"/>
              <a:buChar char="•"/>
            </a:pPr>
            <a:r>
              <a:rPr lang="en-US" sz="1900" dirty="0">
                <a:solidFill>
                  <a:schemeClr val="tx1"/>
                </a:solidFill>
                <a:latin typeface="Times New Roman"/>
                <a:ea typeface="Times New Roman"/>
                <a:cs typeface="Times New Roman"/>
                <a:sym typeface="Times New Roman"/>
              </a:rPr>
              <a:t>There are several benefits of working with flexibility in diversity. In a diverse workplace different employees belong to different backgrounds as a result of which conflicts take place and it makes the environment toxic and unbearable. </a:t>
            </a:r>
            <a:endParaRPr sz="1900" dirty="0">
              <a:solidFill>
                <a:schemeClr val="tx1"/>
              </a:solidFill>
              <a:latin typeface="Times New Roman"/>
              <a:ea typeface="Times New Roman"/>
              <a:cs typeface="Times New Roman"/>
              <a:sym typeface="Times New Roman"/>
            </a:endParaRPr>
          </a:p>
        </p:txBody>
      </p:sp>
      <p:grpSp>
        <p:nvGrpSpPr>
          <p:cNvPr id="138" name="Google Shape;138;p5"/>
          <p:cNvGrpSpPr/>
          <p:nvPr/>
        </p:nvGrpSpPr>
        <p:grpSpPr>
          <a:xfrm rot="5400000" flipH="1">
            <a:off x="10185732" y="4852039"/>
            <a:ext cx="2151670" cy="1860256"/>
            <a:chOff x="-305" y="-4155"/>
            <a:chExt cx="2514948" cy="2174333"/>
          </a:xfrm>
        </p:grpSpPr>
        <p:sp>
          <p:nvSpPr>
            <p:cNvPr id="139" name="Google Shape;139;p5"/>
            <p:cNvSpPr/>
            <p:nvPr/>
          </p:nvSpPr>
          <p:spPr>
            <a:xfrm>
              <a:off x="-305" y="0"/>
              <a:ext cx="2514948" cy="2170178"/>
            </a:xfrm>
            <a:custGeom>
              <a:avLst/>
              <a:gdLst/>
              <a:ahLst/>
              <a:cxnLst/>
              <a:rect l="l" t="t" r="r" b="b"/>
              <a:pathLst>
                <a:path w="2514948" h="2170178" extrusionOk="0">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0" name="Google Shape;140;p5"/>
            <p:cNvSpPr/>
            <p:nvPr/>
          </p:nvSpPr>
          <p:spPr>
            <a:xfrm>
              <a:off x="-305" y="-4155"/>
              <a:ext cx="2493062" cy="1947896"/>
            </a:xfrm>
            <a:custGeom>
              <a:avLst/>
              <a:gdLst/>
              <a:ahLst/>
              <a:cxnLst/>
              <a:rect l="l" t="t" r="r" b="b"/>
              <a:pathLst>
                <a:path w="2493062" h="1947896" extrusionOk="0">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1" name="Google Shape;141;p5"/>
            <p:cNvSpPr/>
            <p:nvPr/>
          </p:nvSpPr>
          <p:spPr>
            <a:xfrm>
              <a:off x="-305" y="0"/>
              <a:ext cx="2501089" cy="1972702"/>
            </a:xfrm>
            <a:custGeom>
              <a:avLst/>
              <a:gdLst/>
              <a:ahLst/>
              <a:cxnLst/>
              <a:rect l="l" t="t" r="r" b="b"/>
              <a:pathLst>
                <a:path w="2501089" h="1972702" extrusionOk="0">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b="0" i="0" u="none" strike="noStrike" cap="none">
                <a:solidFill>
                  <a:schemeClr val="lt1"/>
                </a:solidFill>
                <a:latin typeface="Calibri"/>
                <a:ea typeface="Calibri"/>
                <a:cs typeface="Calibri"/>
                <a:sym typeface="Calibri"/>
              </a:endParaRPr>
            </a:p>
          </p:txBody>
        </p:sp>
        <p:sp>
          <p:nvSpPr>
            <p:cNvPr id="142" name="Google Shape;142;p5"/>
            <p:cNvSpPr/>
            <p:nvPr/>
          </p:nvSpPr>
          <p:spPr>
            <a:xfrm>
              <a:off x="305" y="1"/>
              <a:ext cx="2491105" cy="1943661"/>
            </a:xfrm>
            <a:custGeom>
              <a:avLst/>
              <a:gdLst/>
              <a:ahLst/>
              <a:cxnLst/>
              <a:rect l="l" t="t" r="r" b="b"/>
              <a:pathLst>
                <a:path w="2491105" h="1943661" extrusionOk="0">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143" name="Google Shape;143;p5"/>
          <p:cNvPicPr preferRelativeResize="0"/>
          <p:nvPr/>
        </p:nvPicPr>
        <p:blipFill rotWithShape="1">
          <a:blip r:embed="rId3">
            <a:alphaModFix/>
          </a:blip>
          <a:srcRect/>
          <a:stretch/>
        </p:blipFill>
        <p:spPr>
          <a:xfrm>
            <a:off x="6429378" y="3588085"/>
            <a:ext cx="4954693" cy="171658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1800"/>
              <a:buFont typeface="Times New Roman"/>
              <a:buNone/>
            </a:pPr>
            <a:r>
              <a:rPr lang="en-US" sz="1800" b="1" i="0" u="none" strike="noStrike">
                <a:solidFill>
                  <a:srgbClr val="000000"/>
                </a:solidFill>
                <a:latin typeface="Times New Roman"/>
                <a:ea typeface="Times New Roman"/>
                <a:cs typeface="Times New Roman"/>
                <a:sym typeface="Times New Roman"/>
              </a:rPr>
              <a:t>Benefits of Flexible working hour in relation to diversity</a:t>
            </a:r>
            <a:endParaRPr/>
          </a:p>
        </p:txBody>
      </p:sp>
      <p:sp>
        <p:nvSpPr>
          <p:cNvPr id="150" name="Google Shape;150;p6"/>
          <p:cNvSpPr txBox="1">
            <a:spLocks noGrp="1"/>
          </p:cNvSpPr>
          <p:nvPr>
            <p:ph type="body" idx="1"/>
          </p:nvPr>
        </p:nvSpPr>
        <p:spPr>
          <a:xfrm>
            <a:off x="838200" y="1825625"/>
            <a:ext cx="5948363"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000000"/>
              </a:buClr>
              <a:buSzPts val="1800"/>
              <a:buChar char="•"/>
            </a:pPr>
            <a:r>
              <a:rPr lang="en-US" sz="1800" i="0" u="none" strike="noStrike">
                <a:solidFill>
                  <a:srgbClr val="000000"/>
                </a:solidFill>
                <a:latin typeface="Times New Roman"/>
                <a:ea typeface="Times New Roman"/>
                <a:cs typeface="Times New Roman"/>
                <a:sym typeface="Times New Roman"/>
              </a:rPr>
              <a:t>Improves employees' engagement in spite of unwillingness to work in diverse workplace</a:t>
            </a:r>
            <a:endParaRPr/>
          </a:p>
          <a:p>
            <a:pPr marL="228600" lvl="0" indent="-228600" algn="l" rtl="0">
              <a:lnSpc>
                <a:spcPct val="90000"/>
              </a:lnSpc>
              <a:spcBef>
                <a:spcPts val="1000"/>
              </a:spcBef>
              <a:spcAft>
                <a:spcPts val="0"/>
              </a:spcAft>
              <a:buClr>
                <a:srgbClr val="000000"/>
              </a:buClr>
              <a:buSzPts val="1800"/>
              <a:buChar char="•"/>
            </a:pPr>
            <a:r>
              <a:rPr lang="en-US" sz="1800" i="0" u="none" strike="noStrike">
                <a:solidFill>
                  <a:srgbClr val="000000"/>
                </a:solidFill>
                <a:latin typeface="Times New Roman"/>
                <a:ea typeface="Times New Roman"/>
                <a:cs typeface="Times New Roman"/>
                <a:sym typeface="Times New Roman"/>
              </a:rPr>
              <a:t>Attract top talents that increase diversity in workplaces (Rodríguez-Sánchez </a:t>
            </a:r>
            <a:r>
              <a:rPr lang="en-US" sz="1800" i="1" u="none" strike="noStrike">
                <a:solidFill>
                  <a:srgbClr val="000000"/>
                </a:solidFill>
                <a:latin typeface="Times New Roman"/>
                <a:ea typeface="Times New Roman"/>
                <a:cs typeface="Times New Roman"/>
                <a:sym typeface="Times New Roman"/>
              </a:rPr>
              <a:t>et al., </a:t>
            </a:r>
            <a:r>
              <a:rPr lang="en-US" sz="1800" i="0" u="none" strike="noStrike">
                <a:solidFill>
                  <a:srgbClr val="000000"/>
                </a:solidFill>
                <a:latin typeface="Times New Roman"/>
                <a:ea typeface="Times New Roman"/>
                <a:cs typeface="Times New Roman"/>
                <a:sym typeface="Times New Roman"/>
              </a:rPr>
              <a:t>2020).</a:t>
            </a:r>
            <a:endParaRPr/>
          </a:p>
          <a:p>
            <a:pPr marL="228600" lvl="0" indent="-228600" algn="l" rtl="0">
              <a:lnSpc>
                <a:spcPct val="90000"/>
              </a:lnSpc>
              <a:spcBef>
                <a:spcPts val="1000"/>
              </a:spcBef>
              <a:spcAft>
                <a:spcPts val="0"/>
              </a:spcAft>
              <a:buClr>
                <a:srgbClr val="000000"/>
              </a:buClr>
              <a:buSzPts val="1800"/>
              <a:buChar char="•"/>
            </a:pPr>
            <a:r>
              <a:rPr lang="en-US" sz="1800" i="0" u="none" strike="noStrike">
                <a:solidFill>
                  <a:srgbClr val="000000"/>
                </a:solidFill>
                <a:latin typeface="Times New Roman"/>
                <a:ea typeface="Times New Roman"/>
                <a:cs typeface="Times New Roman"/>
                <a:sym typeface="Times New Roman"/>
              </a:rPr>
              <a:t>It has been observed almost 49% employees support work from home the whole week</a:t>
            </a:r>
            <a:endParaRPr/>
          </a:p>
        </p:txBody>
      </p:sp>
      <p:pic>
        <p:nvPicPr>
          <p:cNvPr id="151" name="Google Shape;151;p6"/>
          <p:cNvPicPr preferRelativeResize="0"/>
          <p:nvPr/>
        </p:nvPicPr>
        <p:blipFill>
          <a:blip r:embed="rId3"/>
          <a:srcRect/>
          <a:stretch/>
        </p:blipFill>
        <p:spPr>
          <a:xfrm>
            <a:off x="7918991" y="1825625"/>
            <a:ext cx="3162731" cy="177508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6"/>
        <p:cNvGrpSpPr/>
        <p:nvPr/>
      </p:nvGrpSpPr>
      <p:grpSpPr>
        <a:xfrm>
          <a:off x="0" y="0"/>
          <a:ext cx="0" cy="0"/>
          <a:chOff x="0" y="0"/>
          <a:chExt cx="0" cy="0"/>
        </a:xfrm>
      </p:grpSpPr>
      <p:sp>
        <p:nvSpPr>
          <p:cNvPr id="157" name="Google Shape;157;p7"/>
          <p:cNvSpPr/>
          <p:nvPr/>
        </p:nvSpPr>
        <p:spPr>
          <a:xfrm>
            <a:off x="0"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8" name="Google Shape;158;p7"/>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9" name="Google Shape;159;p7"/>
          <p:cNvSpPr txBox="1">
            <a:spLocks noGrp="1"/>
          </p:cNvSpPr>
          <p:nvPr>
            <p:ph type="title"/>
          </p:nvPr>
        </p:nvSpPr>
        <p:spPr>
          <a:xfrm>
            <a:off x="1179576" y="1261423"/>
            <a:ext cx="9829800" cy="132588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2"/>
              </a:buClr>
              <a:buSzPts val="3600"/>
              <a:buFont typeface="Times New Roman"/>
              <a:buNone/>
            </a:pPr>
            <a:r>
              <a:rPr lang="en-US" sz="3600" b="1" i="0" u="none" strike="noStrike">
                <a:solidFill>
                  <a:schemeClr val="dk2"/>
                </a:solidFill>
                <a:latin typeface="Times New Roman"/>
                <a:ea typeface="Times New Roman"/>
                <a:cs typeface="Times New Roman"/>
                <a:sym typeface="Times New Roman"/>
              </a:rPr>
              <a:t>Benefits of Flexible working hour in relation to inclusion</a:t>
            </a:r>
            <a:endParaRPr sz="3600">
              <a:solidFill>
                <a:schemeClr val="dk2"/>
              </a:solidFill>
            </a:endParaRPr>
          </a:p>
        </p:txBody>
      </p:sp>
      <p:grpSp>
        <p:nvGrpSpPr>
          <p:cNvPr id="160" name="Google Shape;160;p7"/>
          <p:cNvGrpSpPr/>
          <p:nvPr/>
        </p:nvGrpSpPr>
        <p:grpSpPr>
          <a:xfrm>
            <a:off x="-305" y="-1"/>
            <a:ext cx="3362070" cy="2522850"/>
            <a:chOff x="-305" y="-1"/>
            <a:chExt cx="3832880" cy="2876136"/>
          </a:xfrm>
        </p:grpSpPr>
        <p:sp>
          <p:nvSpPr>
            <p:cNvPr id="161" name="Google Shape;161;p7"/>
            <p:cNvSpPr/>
            <p:nvPr/>
          </p:nvSpPr>
          <p:spPr>
            <a:xfrm>
              <a:off x="305" y="1"/>
              <a:ext cx="3815424" cy="2653659"/>
            </a:xfrm>
            <a:custGeom>
              <a:avLst/>
              <a:gdLst/>
              <a:ahLst/>
              <a:cxnLst/>
              <a:rect l="l" t="t" r="r" b="b"/>
              <a:pathLst>
                <a:path w="3815424" h="2653659" extrusionOk="0">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2" name="Google Shape;162;p7"/>
            <p:cNvSpPr/>
            <p:nvPr/>
          </p:nvSpPr>
          <p:spPr>
            <a:xfrm>
              <a:off x="305" y="-1"/>
              <a:ext cx="3815424" cy="2653660"/>
            </a:xfrm>
            <a:custGeom>
              <a:avLst/>
              <a:gdLst/>
              <a:ahLst/>
              <a:cxnLst/>
              <a:rect l="l" t="t" r="r" b="b"/>
              <a:pathLst>
                <a:path w="3815424" h="2653660" extrusionOk="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3" name="Google Shape;163;p7"/>
            <p:cNvSpPr/>
            <p:nvPr/>
          </p:nvSpPr>
          <p:spPr>
            <a:xfrm>
              <a:off x="-305" y="1"/>
              <a:ext cx="3815986" cy="2675935"/>
            </a:xfrm>
            <a:custGeom>
              <a:avLst/>
              <a:gdLst/>
              <a:ahLst/>
              <a:cxnLst/>
              <a:rect l="l" t="t" r="r" b="b"/>
              <a:pathLst>
                <a:path w="3815986" h="2675935" extrusionOk="0">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4" name="Google Shape;164;p7"/>
            <p:cNvSpPr/>
            <p:nvPr/>
          </p:nvSpPr>
          <p:spPr>
            <a:xfrm>
              <a:off x="305" y="-1"/>
              <a:ext cx="3832270" cy="2876136"/>
            </a:xfrm>
            <a:custGeom>
              <a:avLst/>
              <a:gdLst/>
              <a:ahLst/>
              <a:cxnLst/>
              <a:rect l="l" t="t" r="r" b="b"/>
              <a:pathLst>
                <a:path w="3832270" h="2876136" extrusionOk="0">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65" name="Google Shape;165;p7"/>
          <p:cNvSpPr txBox="1">
            <a:spLocks noGrp="1"/>
          </p:cNvSpPr>
          <p:nvPr>
            <p:ph type="body" idx="1"/>
          </p:nvPr>
        </p:nvSpPr>
        <p:spPr>
          <a:xfrm>
            <a:off x="804672" y="2827419"/>
            <a:ext cx="5126896" cy="3227626"/>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Parents get the opportunity to get back to their work (Chung, 2020).</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Make a balance between personal life and professional career</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Students get chance to earn alongside their study</a:t>
            </a:r>
            <a:endParaRPr dirty="0">
              <a:solidFill>
                <a:schemeClr val="tx1"/>
              </a:solidFill>
            </a:endParaRPr>
          </a:p>
        </p:txBody>
      </p:sp>
      <p:grpSp>
        <p:nvGrpSpPr>
          <p:cNvPr id="166" name="Google Shape;166;p7"/>
          <p:cNvGrpSpPr/>
          <p:nvPr/>
        </p:nvGrpSpPr>
        <p:grpSpPr>
          <a:xfrm rot="5400000" flipH="1">
            <a:off x="10185732" y="4852039"/>
            <a:ext cx="2151670" cy="1860256"/>
            <a:chOff x="-305" y="-4155"/>
            <a:chExt cx="2514948" cy="2174333"/>
          </a:xfrm>
        </p:grpSpPr>
        <p:sp>
          <p:nvSpPr>
            <p:cNvPr id="167" name="Google Shape;167;p7"/>
            <p:cNvSpPr/>
            <p:nvPr/>
          </p:nvSpPr>
          <p:spPr>
            <a:xfrm>
              <a:off x="-305" y="0"/>
              <a:ext cx="2514948" cy="2170178"/>
            </a:xfrm>
            <a:custGeom>
              <a:avLst/>
              <a:gdLst/>
              <a:ahLst/>
              <a:cxnLst/>
              <a:rect l="l" t="t" r="r" b="b"/>
              <a:pathLst>
                <a:path w="2514948" h="2170178" extrusionOk="0">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8" name="Google Shape;168;p7"/>
            <p:cNvSpPr/>
            <p:nvPr/>
          </p:nvSpPr>
          <p:spPr>
            <a:xfrm>
              <a:off x="-305" y="-4155"/>
              <a:ext cx="2493062" cy="1947896"/>
            </a:xfrm>
            <a:custGeom>
              <a:avLst/>
              <a:gdLst/>
              <a:ahLst/>
              <a:cxnLst/>
              <a:rect l="l" t="t" r="r" b="b"/>
              <a:pathLst>
                <a:path w="2493062" h="1947896" extrusionOk="0">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9" name="Google Shape;169;p7"/>
            <p:cNvSpPr/>
            <p:nvPr/>
          </p:nvSpPr>
          <p:spPr>
            <a:xfrm>
              <a:off x="-305" y="0"/>
              <a:ext cx="2501089" cy="1972702"/>
            </a:xfrm>
            <a:custGeom>
              <a:avLst/>
              <a:gdLst/>
              <a:ahLst/>
              <a:cxnLst/>
              <a:rect l="l" t="t" r="r" b="b"/>
              <a:pathLst>
                <a:path w="2501089" h="1972702" extrusionOk="0">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b="0" i="0" u="none" strike="noStrike" cap="none">
                <a:solidFill>
                  <a:schemeClr val="lt1"/>
                </a:solidFill>
                <a:latin typeface="Calibri"/>
                <a:ea typeface="Calibri"/>
                <a:cs typeface="Calibri"/>
                <a:sym typeface="Calibri"/>
              </a:endParaRPr>
            </a:p>
          </p:txBody>
        </p:sp>
        <p:sp>
          <p:nvSpPr>
            <p:cNvPr id="170" name="Google Shape;170;p7"/>
            <p:cNvSpPr/>
            <p:nvPr/>
          </p:nvSpPr>
          <p:spPr>
            <a:xfrm>
              <a:off x="305" y="1"/>
              <a:ext cx="2491105" cy="1943661"/>
            </a:xfrm>
            <a:custGeom>
              <a:avLst/>
              <a:gdLst/>
              <a:ahLst/>
              <a:cxnLst/>
              <a:rect l="l" t="t" r="r" b="b"/>
              <a:pathLst>
                <a:path w="2491105" h="1943661" extrusionOk="0">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171" name="Google Shape;171;p7"/>
          <p:cNvPicPr preferRelativeResize="0"/>
          <p:nvPr/>
        </p:nvPicPr>
        <p:blipFill rotWithShape="1">
          <a:blip r:embed="rId3">
            <a:alphaModFix/>
          </a:blip>
          <a:srcRect/>
          <a:stretch/>
        </p:blipFill>
        <p:spPr>
          <a:xfrm>
            <a:off x="6562915" y="2837712"/>
            <a:ext cx="4687619" cy="321733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1800"/>
              <a:buFont typeface="Times New Roman"/>
              <a:buNone/>
            </a:pPr>
            <a:r>
              <a:rPr lang="en-US" sz="1800" b="1" i="0" u="none" strike="noStrike">
                <a:solidFill>
                  <a:srgbClr val="000000"/>
                </a:solidFill>
                <a:latin typeface="Times New Roman"/>
                <a:ea typeface="Times New Roman"/>
                <a:cs typeface="Times New Roman"/>
                <a:sym typeface="Times New Roman"/>
              </a:rPr>
              <a:t>Benefits of Flexible working hour in relation to inclusion</a:t>
            </a:r>
            <a:endParaRPr/>
          </a:p>
        </p:txBody>
      </p:sp>
      <p:sp>
        <p:nvSpPr>
          <p:cNvPr id="178" name="Google Shape;178;p8"/>
          <p:cNvSpPr txBox="1">
            <a:spLocks noGrp="1"/>
          </p:cNvSpPr>
          <p:nvPr>
            <p:ph type="body" idx="1"/>
          </p:nvPr>
        </p:nvSpPr>
        <p:spPr>
          <a:xfrm>
            <a:off x="838200" y="1825625"/>
            <a:ext cx="5537597"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Helps in working those who are worried about their fluctuation of health</a:t>
            </a:r>
            <a:endParaRPr dirty="0"/>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Gender pay gap can be reduced in workplaces (Chung and Van der Lippe, 2020).</a:t>
            </a:r>
            <a:endParaRPr dirty="0"/>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Cost efficiency is a benefit that flexible working provides to everyone.</a:t>
            </a:r>
            <a:endParaRPr lang="en-US" sz="1800" dirty="0">
              <a:solidFill>
                <a:srgbClr val="000000"/>
              </a:solidFill>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rgbClr val="000000"/>
              </a:buClr>
              <a:buSzPts val="1800"/>
              <a:buChar char="•"/>
            </a:pPr>
            <a:r>
              <a:rPr lang="en-US" sz="1800" dirty="0">
                <a:solidFill>
                  <a:schemeClr val="tx1"/>
                </a:solidFill>
                <a:latin typeface="Times New Roman"/>
                <a:ea typeface="Times New Roman"/>
                <a:cs typeface="Times New Roman"/>
                <a:sym typeface="Times New Roman"/>
              </a:rPr>
              <a:t>It helps in removing the gap between the salary of men and women and promotes equality (Chung and Van der Lippe, 2020).</a:t>
            </a:r>
            <a:endParaRPr sz="1800" dirty="0">
              <a:solidFill>
                <a:schemeClr val="tx1"/>
              </a:solidFill>
              <a:latin typeface="Times New Roman"/>
              <a:ea typeface="Times New Roman"/>
              <a:cs typeface="Times New Roman"/>
              <a:sym typeface="Times New Roman"/>
            </a:endParaRPr>
          </a:p>
          <a:p>
            <a:pPr marL="0" lvl="0" indent="0" algn="l" rtl="0">
              <a:lnSpc>
                <a:spcPct val="90000"/>
              </a:lnSpc>
              <a:spcBef>
                <a:spcPts val="1000"/>
              </a:spcBef>
              <a:spcAft>
                <a:spcPts val="0"/>
              </a:spcAft>
              <a:buNone/>
            </a:pPr>
            <a:endParaRPr sz="1800" dirty="0">
              <a:solidFill>
                <a:srgbClr val="000000"/>
              </a:solidFill>
              <a:latin typeface="Times New Roman"/>
              <a:ea typeface="Times New Roman"/>
              <a:cs typeface="Times New Roman"/>
              <a:sym typeface="Times New Roman"/>
            </a:endParaRPr>
          </a:p>
        </p:txBody>
      </p:sp>
      <p:pic>
        <p:nvPicPr>
          <p:cNvPr id="179" name="Google Shape;179;p8"/>
          <p:cNvPicPr preferRelativeResize="0"/>
          <p:nvPr/>
        </p:nvPicPr>
        <p:blipFill>
          <a:blip r:embed="rId3"/>
          <a:srcRect/>
          <a:stretch/>
        </p:blipFill>
        <p:spPr>
          <a:xfrm>
            <a:off x="8072438" y="1523449"/>
            <a:ext cx="3756649" cy="270922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9"/>
          <p:cNvSpPr/>
          <p:nvPr/>
        </p:nvSpPr>
        <p:spPr>
          <a:xfrm>
            <a:off x="0" y="35625"/>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6" name="Google Shape;186;p9"/>
          <p:cNvSpPr/>
          <p:nvPr/>
        </p:nvSpPr>
        <p:spPr>
          <a:xfrm>
            <a:off x="2397705" y="-1627300"/>
            <a:ext cx="121917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7" name="Google Shape;187;p9"/>
          <p:cNvSpPr txBox="1">
            <a:spLocks noGrp="1"/>
          </p:cNvSpPr>
          <p:nvPr>
            <p:ph type="title"/>
          </p:nvPr>
        </p:nvSpPr>
        <p:spPr>
          <a:xfrm>
            <a:off x="804672" y="802955"/>
            <a:ext cx="4766330" cy="145405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2"/>
              </a:buClr>
              <a:buSzPts val="3300"/>
              <a:buFont typeface="Times New Roman"/>
              <a:buNone/>
            </a:pPr>
            <a:r>
              <a:rPr lang="en-US" sz="3300" b="1" i="0" u="none" strike="noStrike">
                <a:solidFill>
                  <a:schemeClr val="dk2"/>
                </a:solidFill>
                <a:latin typeface="Times New Roman"/>
                <a:ea typeface="Times New Roman"/>
                <a:cs typeface="Times New Roman"/>
                <a:sym typeface="Times New Roman"/>
              </a:rPr>
              <a:t>Role of a HR in promoting diversity in workplace</a:t>
            </a:r>
            <a:endParaRPr sz="3300">
              <a:solidFill>
                <a:schemeClr val="dk2"/>
              </a:solidFill>
            </a:endParaRPr>
          </a:p>
        </p:txBody>
      </p:sp>
      <p:sp>
        <p:nvSpPr>
          <p:cNvPr id="188" name="Google Shape;188;p9"/>
          <p:cNvSpPr txBox="1">
            <a:spLocks noGrp="1"/>
          </p:cNvSpPr>
          <p:nvPr>
            <p:ph type="body" idx="1"/>
          </p:nvPr>
        </p:nvSpPr>
        <p:spPr>
          <a:xfrm>
            <a:off x="804672" y="2421683"/>
            <a:ext cx="4765949" cy="335347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can empower a diverse workplace with his leadership skills (Lee and Kim, 2020).</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can make a diverse workplace through diverse hiring process</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can make himself respected and obeyed by employees of diverse group through his leadership qualities</a:t>
            </a:r>
            <a:r>
              <a:rPr lang="en-US" sz="1800" dirty="0">
                <a:solidFill>
                  <a:schemeClr val="tx1"/>
                </a:solidFill>
                <a:latin typeface="Times New Roman"/>
                <a:ea typeface="Times New Roman"/>
                <a:cs typeface="Times New Roman"/>
                <a:sym typeface="Times New Roman"/>
              </a:rPr>
              <a:t>.</a:t>
            </a:r>
          </a:p>
          <a:p>
            <a:pPr marL="228600" lvl="0" indent="-228600" algn="l" rtl="0">
              <a:lnSpc>
                <a:spcPct val="90000"/>
              </a:lnSpc>
              <a:spcBef>
                <a:spcPts val="1000"/>
              </a:spcBef>
              <a:spcAft>
                <a:spcPts val="0"/>
              </a:spcAft>
              <a:buClr>
                <a:schemeClr val="dk2"/>
              </a:buClr>
              <a:buSzPts val="1800"/>
              <a:buChar char="•"/>
            </a:pPr>
            <a:r>
              <a:rPr lang="en-US" sz="1800" dirty="0">
                <a:solidFill>
                  <a:schemeClr val="tx1"/>
                </a:solidFill>
                <a:latin typeface="Times New Roman"/>
                <a:ea typeface="Times New Roman"/>
                <a:cs typeface="Times New Roman"/>
                <a:sym typeface="Times New Roman"/>
              </a:rPr>
              <a:t>It is the responsibility of a HR to promote diversity in an organization.</a:t>
            </a:r>
            <a:endParaRPr sz="1800" dirty="0">
              <a:solidFill>
                <a:schemeClr val="tx1"/>
              </a:solidFill>
              <a:latin typeface="Times New Roman"/>
              <a:ea typeface="Times New Roman"/>
              <a:cs typeface="Times New Roman"/>
              <a:sym typeface="Times New Roman"/>
            </a:endParaRPr>
          </a:p>
        </p:txBody>
      </p:sp>
      <p:grpSp>
        <p:nvGrpSpPr>
          <p:cNvPr id="189" name="Google Shape;189;p9"/>
          <p:cNvGrpSpPr/>
          <p:nvPr/>
        </p:nvGrpSpPr>
        <p:grpSpPr>
          <a:xfrm>
            <a:off x="5818240" y="-16714"/>
            <a:ext cx="6373761" cy="6874714"/>
            <a:chOff x="5818240" y="-1"/>
            <a:chExt cx="6373761" cy="6874714"/>
          </a:xfrm>
        </p:grpSpPr>
        <p:sp>
          <p:nvSpPr>
            <p:cNvPr id="190" name="Google Shape;190;p9"/>
            <p:cNvSpPr/>
            <p:nvPr/>
          </p:nvSpPr>
          <p:spPr>
            <a:xfrm>
              <a:off x="5818240" y="-1"/>
              <a:ext cx="6373761" cy="6874714"/>
            </a:xfrm>
            <a:custGeom>
              <a:avLst/>
              <a:gdLst/>
              <a:ahLst/>
              <a:cxnLst/>
              <a:rect l="l" t="t" r="r" b="b"/>
              <a:pathLst>
                <a:path w="6373761" h="6874714" extrusionOk="0">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1" name="Google Shape;191;p9"/>
            <p:cNvSpPr/>
            <p:nvPr/>
          </p:nvSpPr>
          <p:spPr>
            <a:xfrm>
              <a:off x="5865276" y="313387"/>
              <a:ext cx="6326724" cy="6561326"/>
            </a:xfrm>
            <a:custGeom>
              <a:avLst/>
              <a:gdLst/>
              <a:ahLst/>
              <a:cxnLst/>
              <a:rect l="l" t="t" r="r" b="b"/>
              <a:pathLst>
                <a:path w="6326724" h="6561326" extrusionOk="0">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2" name="Google Shape;192;p9"/>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3" name="Google Shape;193;p9"/>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194" name="Google Shape;194;p9"/>
          <p:cNvPicPr preferRelativeResize="0"/>
          <p:nvPr/>
        </p:nvPicPr>
        <p:blipFill>
          <a:blip r:embed="rId3">
            <a:alphaModFix/>
          </a:blip>
          <a:stretch>
            <a:fillRect/>
          </a:stretch>
        </p:blipFill>
        <p:spPr>
          <a:xfrm>
            <a:off x="6320363" y="1922775"/>
            <a:ext cx="5369526" cy="35796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1800"/>
              <a:buFont typeface="Times New Roman"/>
              <a:buNone/>
            </a:pPr>
            <a:r>
              <a:rPr lang="en-US" sz="1800" b="1" i="0" u="none" strike="noStrike">
                <a:solidFill>
                  <a:srgbClr val="000000"/>
                </a:solidFill>
                <a:latin typeface="Times New Roman"/>
                <a:ea typeface="Times New Roman"/>
                <a:cs typeface="Times New Roman"/>
                <a:sym typeface="Times New Roman"/>
              </a:rPr>
              <a:t>Role of a Human Resource Manager in promoting inclusion in workplace</a:t>
            </a:r>
            <a:endParaRPr/>
          </a:p>
        </p:txBody>
      </p:sp>
      <p:sp>
        <p:nvSpPr>
          <p:cNvPr id="201" name="Google Shape;201;p10"/>
          <p:cNvSpPr txBox="1">
            <a:spLocks noGrp="1"/>
          </p:cNvSpPr>
          <p:nvPr>
            <p:ph type="body" idx="1"/>
          </p:nvPr>
        </p:nvSpPr>
        <p:spPr>
          <a:xfrm>
            <a:off x="838200" y="1980005"/>
            <a:ext cx="6305550" cy="4351338"/>
          </a:xfrm>
          <a:prstGeom prst="rect">
            <a:avLst/>
          </a:prstGeom>
          <a:ln/>
        </p:spPr>
        <p:style>
          <a:lnRef idx="2">
            <a:schemeClr val="dk1"/>
          </a:lnRef>
          <a:fillRef idx="1">
            <a:schemeClr val="lt1"/>
          </a:fillRef>
          <a:effectRef idx="0">
            <a:schemeClr val="dk1"/>
          </a:effectRef>
          <a:fontRef idx="minor">
            <a:schemeClr val="dk1"/>
          </a:fontRef>
        </p:style>
        <p:txBody>
          <a:bodyPr spcFirstLastPara="1" wrap="square" lIns="91425" tIns="45700" rIns="91425" bIns="45700" anchor="t" anchorCtr="0">
            <a:normAutofit/>
          </a:bodyPr>
          <a:lstStyle/>
          <a:p>
            <a:pPr marL="0" indent="0">
              <a:spcBef>
                <a:spcPts val="0"/>
              </a:spcBef>
              <a:buClr>
                <a:srgbClr val="FF0000"/>
              </a:buClr>
              <a:buNone/>
            </a:pPr>
            <a:endParaRPr lang="en-US" sz="1800" dirty="0">
              <a:solidFill>
                <a:schemeClr val="tx1"/>
              </a:solidFill>
              <a:latin typeface="Times New Roman"/>
              <a:ea typeface="Times New Roman"/>
              <a:cs typeface="Times New Roman"/>
              <a:sym typeface="Times New Roman"/>
            </a:endParaRPr>
          </a:p>
          <a:p>
            <a:pPr marL="285750" indent="-285750">
              <a:spcBef>
                <a:spcPts val="0"/>
              </a:spcBef>
              <a:buClrTx/>
            </a:pPr>
            <a:r>
              <a:rPr lang="en-US" sz="1800" dirty="0">
                <a:solidFill>
                  <a:schemeClr val="tx1"/>
                </a:solidFill>
                <a:latin typeface="Times New Roman"/>
                <a:ea typeface="Times New Roman"/>
                <a:cs typeface="Times New Roman"/>
                <a:sym typeface="Times New Roman"/>
              </a:rPr>
              <a:t>It is the responsibility of a HR to empower his employees and    some effective way of empowering them or promoting inclusion in workplace. </a:t>
            </a:r>
            <a:endParaRPr sz="1800" dirty="0">
              <a:solidFill>
                <a:schemeClr val="tx1"/>
              </a:solidFill>
              <a:latin typeface="Times New Roman"/>
              <a:ea typeface="Times New Roman"/>
              <a:cs typeface="Times New Roman"/>
              <a:sym typeface="Times New Roman"/>
            </a:endParaRPr>
          </a:p>
          <a:p>
            <a:pPr marL="228600" lvl="0" indent="-228600" algn="l" rtl="0">
              <a:lnSpc>
                <a:spcPct val="90000"/>
              </a:lnSpc>
              <a:spcBef>
                <a:spcPts val="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Celebrate the difference among the employees in an workplace</a:t>
            </a:r>
            <a:endParaRPr dirty="0"/>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Listen to the employees and their problems carefully</a:t>
            </a:r>
            <a:endParaRPr dirty="0"/>
          </a:p>
          <a:p>
            <a:pPr marL="228600" lvl="0" indent="-228600" algn="l" rtl="0">
              <a:lnSpc>
                <a:spcPct val="90000"/>
              </a:lnSpc>
              <a:spcBef>
                <a:spcPts val="1000"/>
              </a:spcBef>
              <a:spcAft>
                <a:spcPts val="0"/>
              </a:spcAft>
              <a:buClr>
                <a:srgbClr val="000000"/>
              </a:buClr>
              <a:buSzPts val="1800"/>
              <a:buChar char="•"/>
            </a:pPr>
            <a:r>
              <a:rPr lang="en-US" sz="1800" i="0" u="none" strike="noStrike" dirty="0">
                <a:solidFill>
                  <a:srgbClr val="000000"/>
                </a:solidFill>
                <a:latin typeface="Times New Roman"/>
                <a:ea typeface="Times New Roman"/>
                <a:cs typeface="Times New Roman"/>
                <a:sym typeface="Times New Roman"/>
              </a:rPr>
              <a:t>Motivate employees during their ups and downs (Leroy </a:t>
            </a:r>
            <a:r>
              <a:rPr lang="en-US" sz="1800" i="1" u="none" strike="noStrike" dirty="0">
                <a:solidFill>
                  <a:srgbClr val="000000"/>
                </a:solidFill>
                <a:latin typeface="Times New Roman"/>
                <a:ea typeface="Times New Roman"/>
                <a:cs typeface="Times New Roman"/>
                <a:sym typeface="Times New Roman"/>
              </a:rPr>
              <a:t>et al., </a:t>
            </a:r>
            <a:r>
              <a:rPr lang="en-US" sz="1800" i="0" u="none" strike="noStrike" dirty="0">
                <a:solidFill>
                  <a:srgbClr val="000000"/>
                </a:solidFill>
                <a:latin typeface="Times New Roman"/>
                <a:ea typeface="Times New Roman"/>
                <a:cs typeface="Times New Roman"/>
                <a:sym typeface="Times New Roman"/>
              </a:rPr>
              <a:t>2018).</a:t>
            </a:r>
            <a:endParaRPr dirty="0"/>
          </a:p>
        </p:txBody>
      </p:sp>
      <p:pic>
        <p:nvPicPr>
          <p:cNvPr id="202" name="Google Shape;202;p10"/>
          <p:cNvPicPr preferRelativeResize="0"/>
          <p:nvPr/>
        </p:nvPicPr>
        <p:blipFill>
          <a:blip r:embed="rId3"/>
          <a:srcRect/>
          <a:stretch/>
        </p:blipFill>
        <p:spPr>
          <a:xfrm>
            <a:off x="7337725" y="2544723"/>
            <a:ext cx="3438275" cy="176856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7"/>
        <p:cNvGrpSpPr/>
        <p:nvPr/>
      </p:nvGrpSpPr>
      <p:grpSpPr>
        <a:xfrm>
          <a:off x="0" y="0"/>
          <a:ext cx="0" cy="0"/>
          <a:chOff x="0" y="0"/>
          <a:chExt cx="0" cy="0"/>
        </a:xfrm>
      </p:grpSpPr>
      <p:sp>
        <p:nvSpPr>
          <p:cNvPr id="208" name="Google Shape;208;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9" name="Google Shape;209;p11"/>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0" name="Google Shape;210;p11"/>
          <p:cNvSpPr txBox="1">
            <a:spLocks noGrp="1"/>
          </p:cNvSpPr>
          <p:nvPr>
            <p:ph type="title"/>
          </p:nvPr>
        </p:nvSpPr>
        <p:spPr>
          <a:xfrm>
            <a:off x="804672" y="802955"/>
            <a:ext cx="4766330" cy="145405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2"/>
              </a:buClr>
              <a:buSzPts val="3600"/>
              <a:buFont typeface="Times New Roman"/>
              <a:buNone/>
            </a:pPr>
            <a:r>
              <a:rPr lang="en-US" sz="3600" b="1" i="0" u="none" strike="noStrike">
                <a:solidFill>
                  <a:schemeClr val="dk2"/>
                </a:solidFill>
                <a:latin typeface="Times New Roman"/>
                <a:ea typeface="Times New Roman"/>
                <a:cs typeface="Times New Roman"/>
                <a:sym typeface="Times New Roman"/>
              </a:rPr>
              <a:t>Recommendations for HR</a:t>
            </a:r>
            <a:endParaRPr sz="3600">
              <a:solidFill>
                <a:schemeClr val="dk2"/>
              </a:solidFill>
            </a:endParaRPr>
          </a:p>
        </p:txBody>
      </p:sp>
      <p:sp>
        <p:nvSpPr>
          <p:cNvPr id="211" name="Google Shape;211;p11"/>
          <p:cNvSpPr txBox="1">
            <a:spLocks noGrp="1"/>
          </p:cNvSpPr>
          <p:nvPr>
            <p:ph type="body" idx="1"/>
          </p:nvPr>
        </p:nvSpPr>
        <p:spPr>
          <a:xfrm>
            <a:off x="804672" y="2421683"/>
            <a:ext cx="4765949" cy="335347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needs to standardize the interview process (Forbes, 2022).</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needs to know about their employees and then create an environment of flexible working</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can arrange for rewards to his employees for better performance</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needs to promote communication among employees in diverse workplace</a:t>
            </a:r>
            <a:endParaRPr dirty="0">
              <a:solidFill>
                <a:schemeClr val="tx1"/>
              </a:solidFill>
            </a:endParaRPr>
          </a:p>
        </p:txBody>
      </p:sp>
      <p:grpSp>
        <p:nvGrpSpPr>
          <p:cNvPr id="212" name="Google Shape;212;p11"/>
          <p:cNvGrpSpPr/>
          <p:nvPr/>
        </p:nvGrpSpPr>
        <p:grpSpPr>
          <a:xfrm>
            <a:off x="5818240" y="-16714"/>
            <a:ext cx="6373761" cy="6874714"/>
            <a:chOff x="5818240" y="-1"/>
            <a:chExt cx="6373761" cy="6874714"/>
          </a:xfrm>
        </p:grpSpPr>
        <p:sp>
          <p:nvSpPr>
            <p:cNvPr id="213" name="Google Shape;213;p11"/>
            <p:cNvSpPr/>
            <p:nvPr/>
          </p:nvSpPr>
          <p:spPr>
            <a:xfrm>
              <a:off x="5818240" y="-1"/>
              <a:ext cx="6373761" cy="6874714"/>
            </a:xfrm>
            <a:custGeom>
              <a:avLst/>
              <a:gdLst/>
              <a:ahLst/>
              <a:cxnLst/>
              <a:rect l="l" t="t" r="r" b="b"/>
              <a:pathLst>
                <a:path w="6373761" h="6874714" extrusionOk="0">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4" name="Google Shape;214;p11"/>
            <p:cNvSpPr/>
            <p:nvPr/>
          </p:nvSpPr>
          <p:spPr>
            <a:xfrm>
              <a:off x="5865276" y="313387"/>
              <a:ext cx="6326724" cy="6561326"/>
            </a:xfrm>
            <a:custGeom>
              <a:avLst/>
              <a:gdLst/>
              <a:ahLst/>
              <a:cxnLst/>
              <a:rect l="l" t="t" r="r" b="b"/>
              <a:pathLst>
                <a:path w="6326724" h="6561326" extrusionOk="0">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5" name="Google Shape;215;p11"/>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6" name="Google Shape;216;p11"/>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217" name="Google Shape;217;p11"/>
          <p:cNvPicPr preferRelativeResize="0"/>
          <p:nvPr/>
        </p:nvPicPr>
        <p:blipFill>
          <a:blip r:embed="rId3"/>
          <a:srcRect/>
          <a:stretch/>
        </p:blipFill>
        <p:spPr>
          <a:xfrm>
            <a:off x="8211175" y="3128499"/>
            <a:ext cx="3223675" cy="167921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sp>
        <p:nvSpPr>
          <p:cNvPr id="223" name="Google Shape;223;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4" name="Google Shape;224;p12"/>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5" name="Google Shape;225;p12"/>
          <p:cNvSpPr txBox="1">
            <a:spLocks noGrp="1"/>
          </p:cNvSpPr>
          <p:nvPr>
            <p:ph type="title"/>
          </p:nvPr>
        </p:nvSpPr>
        <p:spPr>
          <a:xfrm>
            <a:off x="804672" y="802955"/>
            <a:ext cx="4766330" cy="145405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2"/>
              </a:buClr>
              <a:buSzPts val="3600"/>
              <a:buFont typeface="Times New Roman"/>
              <a:buNone/>
            </a:pPr>
            <a:r>
              <a:rPr lang="en-US" sz="3600" b="1" i="0" u="none" strike="noStrike">
                <a:solidFill>
                  <a:schemeClr val="dk2"/>
                </a:solidFill>
                <a:latin typeface="Times New Roman"/>
                <a:ea typeface="Times New Roman"/>
                <a:cs typeface="Times New Roman"/>
                <a:sym typeface="Times New Roman"/>
              </a:rPr>
              <a:t>Conclusion</a:t>
            </a:r>
            <a:endParaRPr sz="3600">
              <a:solidFill>
                <a:schemeClr val="dk2"/>
              </a:solidFill>
            </a:endParaRPr>
          </a:p>
        </p:txBody>
      </p:sp>
      <p:sp>
        <p:nvSpPr>
          <p:cNvPr id="226" name="Google Shape;226;p12"/>
          <p:cNvSpPr txBox="1">
            <a:spLocks noGrp="1"/>
          </p:cNvSpPr>
          <p:nvPr>
            <p:ph type="body" idx="1"/>
          </p:nvPr>
        </p:nvSpPr>
        <p:spPr>
          <a:xfrm>
            <a:off x="804672" y="2421683"/>
            <a:ext cx="4765949" cy="335347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Flexible working provides great opportunity to both organizations and employees </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HR can successfully create a healthy environment in diverse workplace through flexible working hour</a:t>
            </a:r>
            <a:endParaRPr dirty="0">
              <a:solidFill>
                <a:schemeClr val="tx1"/>
              </a:solidFill>
            </a:endParaRPr>
          </a:p>
          <a:p>
            <a:pPr marL="228600" lvl="0" indent="-228600" algn="l" rtl="0">
              <a:lnSpc>
                <a:spcPct val="90000"/>
              </a:lnSpc>
              <a:spcBef>
                <a:spcPts val="1000"/>
              </a:spcBef>
              <a:spcAft>
                <a:spcPts val="0"/>
              </a:spcAft>
              <a:buClr>
                <a:schemeClr val="dk2"/>
              </a:buClr>
              <a:buSzPts val="1800"/>
              <a:buChar char="•"/>
            </a:pPr>
            <a:r>
              <a:rPr lang="en-US" sz="1800" i="0" u="none" strike="noStrike" dirty="0">
                <a:solidFill>
                  <a:schemeClr val="tx1"/>
                </a:solidFill>
                <a:latin typeface="Times New Roman"/>
                <a:ea typeface="Times New Roman"/>
                <a:cs typeface="Times New Roman"/>
                <a:sym typeface="Times New Roman"/>
              </a:rPr>
              <a:t>Every company needs to think of adopting flexible working for their better performance.</a:t>
            </a:r>
            <a:endParaRPr lang="en-US" sz="1800" dirty="0">
              <a:solidFill>
                <a:schemeClr val="tx1"/>
              </a:solidFill>
              <a:latin typeface="Times New Roman"/>
              <a:ea typeface="Times New Roman"/>
              <a:cs typeface="Times New Roman"/>
              <a:sym typeface="Times New Roman"/>
            </a:endParaRPr>
          </a:p>
          <a:p>
            <a:pPr marL="228600" lvl="0" indent="-228600" algn="l" rtl="0">
              <a:lnSpc>
                <a:spcPct val="90000"/>
              </a:lnSpc>
              <a:spcBef>
                <a:spcPts val="1000"/>
              </a:spcBef>
              <a:spcAft>
                <a:spcPts val="0"/>
              </a:spcAft>
              <a:buClr>
                <a:schemeClr val="dk2"/>
              </a:buClr>
              <a:buSzPts val="1800"/>
              <a:buChar char="•"/>
            </a:pPr>
            <a:r>
              <a:rPr lang="en-US" sz="1800" dirty="0">
                <a:solidFill>
                  <a:schemeClr val="tx1"/>
                </a:solidFill>
                <a:latin typeface="Times New Roman"/>
                <a:ea typeface="Times New Roman"/>
                <a:cs typeface="Times New Roman"/>
                <a:sym typeface="Times New Roman"/>
              </a:rPr>
              <a:t>A good HR manager can effectively start flexible working in a diverse workplace with his skills and experience</a:t>
            </a:r>
            <a:r>
              <a:rPr lang="en-US" sz="1200" dirty="0">
                <a:solidFill>
                  <a:schemeClr val="tx1"/>
                </a:solidFill>
              </a:rPr>
              <a:t>. </a:t>
            </a:r>
            <a:endParaRPr sz="1800" dirty="0">
              <a:solidFill>
                <a:schemeClr val="tx1"/>
              </a:solidFill>
              <a:latin typeface="Times New Roman"/>
              <a:ea typeface="Times New Roman"/>
              <a:cs typeface="Times New Roman"/>
              <a:sym typeface="Times New Roman"/>
            </a:endParaRPr>
          </a:p>
        </p:txBody>
      </p:sp>
      <p:grpSp>
        <p:nvGrpSpPr>
          <p:cNvPr id="227" name="Google Shape;227;p12"/>
          <p:cNvGrpSpPr/>
          <p:nvPr/>
        </p:nvGrpSpPr>
        <p:grpSpPr>
          <a:xfrm>
            <a:off x="5818240" y="-16714"/>
            <a:ext cx="6373761" cy="6874714"/>
            <a:chOff x="5818240" y="-1"/>
            <a:chExt cx="6373761" cy="6874714"/>
          </a:xfrm>
        </p:grpSpPr>
        <p:sp>
          <p:nvSpPr>
            <p:cNvPr id="228" name="Google Shape;228;p12"/>
            <p:cNvSpPr/>
            <p:nvPr/>
          </p:nvSpPr>
          <p:spPr>
            <a:xfrm>
              <a:off x="5818240" y="-1"/>
              <a:ext cx="6373761" cy="6874714"/>
            </a:xfrm>
            <a:custGeom>
              <a:avLst/>
              <a:gdLst/>
              <a:ahLst/>
              <a:cxnLst/>
              <a:rect l="l" t="t" r="r" b="b"/>
              <a:pathLst>
                <a:path w="6373761" h="6874714" extrusionOk="0">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9" name="Google Shape;229;p12"/>
            <p:cNvSpPr/>
            <p:nvPr/>
          </p:nvSpPr>
          <p:spPr>
            <a:xfrm>
              <a:off x="5865276" y="313387"/>
              <a:ext cx="6326724" cy="6561326"/>
            </a:xfrm>
            <a:custGeom>
              <a:avLst/>
              <a:gdLst/>
              <a:ahLst/>
              <a:cxnLst/>
              <a:rect l="l" t="t" r="r" b="b"/>
              <a:pathLst>
                <a:path w="6326724" h="6561326" extrusionOk="0">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0" name="Google Shape;230;p12"/>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1" name="Google Shape;231;p12"/>
            <p:cNvSpPr/>
            <p:nvPr/>
          </p:nvSpPr>
          <p:spPr>
            <a:xfrm>
              <a:off x="5870322" y="353119"/>
              <a:ext cx="6321679" cy="6521594"/>
            </a:xfrm>
            <a:custGeom>
              <a:avLst/>
              <a:gdLst/>
              <a:ahLst/>
              <a:cxnLst/>
              <a:rect l="l" t="t" r="r" b="b"/>
              <a:pathLst>
                <a:path w="6321679" h="6521594" extrusionOk="0">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232" name="Google Shape;232;p12"/>
          <p:cNvPicPr preferRelativeResize="0"/>
          <p:nvPr/>
        </p:nvPicPr>
        <p:blipFill>
          <a:blip r:embed="rId3">
            <a:alphaModFix/>
          </a:blip>
          <a:stretch>
            <a:fillRect/>
          </a:stretch>
        </p:blipFill>
        <p:spPr>
          <a:xfrm>
            <a:off x="7976775" y="1651338"/>
            <a:ext cx="3538600" cy="3538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6"/>
        <p:cNvGrpSpPr/>
        <p:nvPr/>
      </p:nvGrpSpPr>
      <p:grpSpPr>
        <a:xfrm>
          <a:off x="0" y="0"/>
          <a:ext cx="0" cy="0"/>
          <a:chOff x="0" y="0"/>
          <a:chExt cx="0" cy="0"/>
        </a:xfrm>
      </p:grpSpPr>
      <p:sp>
        <p:nvSpPr>
          <p:cNvPr id="237" name="Google Shape;237;p13"/>
          <p:cNvSpPr/>
          <p:nvPr/>
        </p:nvSpPr>
        <p:spPr>
          <a:xfrm>
            <a:off x="0" y="1"/>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8" name="Google Shape;238;p13"/>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b="0" i="0" u="none" strike="noStrike" cap="none">
              <a:solidFill>
                <a:schemeClr val="lt1"/>
              </a:solidFill>
              <a:latin typeface="Calibri"/>
              <a:ea typeface="Calibri"/>
              <a:cs typeface="Calibri"/>
              <a:sym typeface="Calibri"/>
            </a:endParaRPr>
          </a:p>
        </p:txBody>
      </p:sp>
      <p:sp>
        <p:nvSpPr>
          <p:cNvPr id="239" name="Google Shape;239;p13"/>
          <p:cNvSpPr txBox="1">
            <a:spLocks noGrp="1"/>
          </p:cNvSpPr>
          <p:nvPr>
            <p:ph type="title"/>
          </p:nvPr>
        </p:nvSpPr>
        <p:spPr>
          <a:xfrm>
            <a:off x="929195" y="655544"/>
            <a:ext cx="9833548" cy="106680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2"/>
              </a:buClr>
              <a:buSzPts val="3600"/>
              <a:buFont typeface="Times New Roman"/>
              <a:buNone/>
            </a:pPr>
            <a:r>
              <a:rPr lang="en-US" sz="3600" b="1" i="0" u="none" strike="noStrike">
                <a:solidFill>
                  <a:schemeClr val="dk2"/>
                </a:solidFill>
                <a:latin typeface="Times New Roman"/>
                <a:ea typeface="Times New Roman"/>
                <a:cs typeface="Times New Roman"/>
                <a:sym typeface="Times New Roman"/>
              </a:rPr>
              <a:t>References</a:t>
            </a:r>
            <a:endParaRPr sz="3600">
              <a:solidFill>
                <a:schemeClr val="dk2"/>
              </a:solidFill>
            </a:endParaRPr>
          </a:p>
        </p:txBody>
      </p:sp>
      <p:grpSp>
        <p:nvGrpSpPr>
          <p:cNvPr id="240" name="Google Shape;240;p13"/>
          <p:cNvGrpSpPr/>
          <p:nvPr/>
        </p:nvGrpSpPr>
        <p:grpSpPr>
          <a:xfrm>
            <a:off x="7867135" y="0"/>
            <a:ext cx="4324865" cy="2641149"/>
            <a:chOff x="6867015" y="-1"/>
            <a:chExt cx="5324985" cy="3251912"/>
          </a:xfrm>
        </p:grpSpPr>
        <p:sp>
          <p:nvSpPr>
            <p:cNvPr id="241" name="Google Shape;241;p13"/>
            <p:cNvSpPr/>
            <p:nvPr/>
          </p:nvSpPr>
          <p:spPr>
            <a:xfrm>
              <a:off x="6867015" y="-1"/>
              <a:ext cx="5324985" cy="3251912"/>
            </a:xfrm>
            <a:custGeom>
              <a:avLst/>
              <a:gdLst/>
              <a:ahLst/>
              <a:cxnLst/>
              <a:rect l="l" t="t" r="r" b="b"/>
              <a:pathLst>
                <a:path w="5324985" h="3251912" extrusionOk="0">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2" name="Google Shape;242;p13"/>
            <p:cNvSpPr/>
            <p:nvPr/>
          </p:nvSpPr>
          <p:spPr>
            <a:xfrm>
              <a:off x="6916467" y="-1"/>
              <a:ext cx="5275533" cy="2980757"/>
            </a:xfrm>
            <a:custGeom>
              <a:avLst/>
              <a:gdLst/>
              <a:ahLst/>
              <a:cxnLst/>
              <a:rect l="l" t="t" r="r" b="b"/>
              <a:pathLst>
                <a:path w="5275533" h="2980757" extrusionOk="0">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3" name="Google Shape;243;p13"/>
            <p:cNvSpPr/>
            <p:nvPr/>
          </p:nvSpPr>
          <p:spPr>
            <a:xfrm>
              <a:off x="6921214" y="-1"/>
              <a:ext cx="5270786" cy="2927775"/>
            </a:xfrm>
            <a:custGeom>
              <a:avLst/>
              <a:gdLst/>
              <a:ahLst/>
              <a:cxnLst/>
              <a:rect l="l" t="t" r="r" b="b"/>
              <a:pathLst>
                <a:path w="5270786" h="2927775" extrusionOk="0">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4" name="Google Shape;244;p13"/>
            <p:cNvSpPr/>
            <p:nvPr/>
          </p:nvSpPr>
          <p:spPr>
            <a:xfrm>
              <a:off x="6921214" y="-1"/>
              <a:ext cx="5270786" cy="2927775"/>
            </a:xfrm>
            <a:custGeom>
              <a:avLst/>
              <a:gdLst/>
              <a:ahLst/>
              <a:cxnLst/>
              <a:rect l="l" t="t" r="r" b="b"/>
              <a:pathLst>
                <a:path w="5270786" h="2927775" extrusionOk="0">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9803"/>
                  </a:srgbClr>
                </a:gs>
                <a:gs pos="2000">
                  <a:srgbClr val="FFFFFF">
                    <a:alpha val="9803"/>
                  </a:srgbClr>
                </a:gs>
                <a:gs pos="16000">
                  <a:srgbClr val="70AD47">
                    <a:alpha val="9803"/>
                  </a:srgbClr>
                </a:gs>
                <a:gs pos="85000">
                  <a:srgbClr val="4472C4">
                    <a:alpha val="9803"/>
                  </a:srgbClr>
                </a:gs>
                <a:gs pos="100000">
                  <a:srgbClr val="FFFFFF">
                    <a:alpha val="9803"/>
                  </a:srgbClr>
                </a:gs>
              </a:gsLst>
              <a:lin ang="12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245" name="Google Shape;245;p13"/>
          <p:cNvSpPr txBox="1">
            <a:spLocks noGrp="1"/>
          </p:cNvSpPr>
          <p:nvPr>
            <p:ph type="body" idx="1"/>
          </p:nvPr>
        </p:nvSpPr>
        <p:spPr>
          <a:xfrm>
            <a:off x="929195" y="3200968"/>
            <a:ext cx="9833548" cy="2945574"/>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Adamovic, M., 2018. An employee-focused human resource management perspective for the management of global virtual teams. The International Journal of Human Resource Management, 29(14), pp.2159-2187.</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Catalyst. (2022). </a:t>
            </a:r>
            <a:r>
              <a:rPr lang="en-US" sz="1200" b="0" i="1" u="none" strike="noStrike">
                <a:solidFill>
                  <a:schemeClr val="dk2"/>
                </a:solidFill>
                <a:latin typeface="Times New Roman"/>
                <a:ea typeface="Times New Roman"/>
                <a:cs typeface="Times New Roman"/>
                <a:sym typeface="Times New Roman"/>
              </a:rPr>
              <a:t>Why does diversity and inclusion matter? Available at. </a:t>
            </a:r>
            <a:r>
              <a:rPr lang="en-US" sz="1200" b="0" i="0" u="sng" strike="noStrike">
                <a:solidFill>
                  <a:schemeClr val="dk2"/>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https://www.catalyst.org/research/why-diversity-and-inclusion-matter/</a:t>
            </a:r>
            <a:r>
              <a:rPr lang="en-US" sz="1200" b="0" i="0" u="none" strike="noStrike">
                <a:solidFill>
                  <a:schemeClr val="dk2"/>
                </a:solidFill>
                <a:latin typeface="Times New Roman"/>
                <a:ea typeface="Times New Roman"/>
                <a:cs typeface="Times New Roman"/>
                <a:sym typeface="Times New Roman"/>
              </a:rPr>
              <a:t> (Accessed 20 January 2022)</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Chung, H., 2020. Gender, flexibility stigma and the perceived negative consequences of flexible working in the UK. Social Indicators Research, 151(2), pp.521-545.</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Chung, H. and Van der Lippe, T., 2020. Flexible working, work–life balance, and gender equality: Introduction. Social Indicators Research, 151(2), pp.365-381.</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Forbes. (2022). </a:t>
            </a:r>
            <a:r>
              <a:rPr lang="en-US" sz="1200" b="0" i="1" u="none" strike="noStrike">
                <a:solidFill>
                  <a:schemeClr val="dk2"/>
                </a:solidFill>
                <a:latin typeface="Times New Roman"/>
                <a:ea typeface="Times New Roman"/>
                <a:cs typeface="Times New Roman"/>
                <a:sym typeface="Times New Roman"/>
              </a:rPr>
              <a:t>15 HR-Recommended Strategies For Achieving True Diversity And Inclusion. Available at. </a:t>
            </a:r>
            <a:r>
              <a:rPr lang="en-US" sz="1200" b="0" i="0" u="sng" strike="noStrike">
                <a:solidFill>
                  <a:schemeClr val="dk2"/>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https://www.forbes.com/sites/forbeshumanresourcescouncil/2021/01/12/15-hr-recommended-strategies-for-achieving-true-diversity-and-inclusion/?sh=2e9468e81a0f</a:t>
            </a:r>
            <a:r>
              <a:rPr lang="en-US" sz="1200" b="0" i="0" u="none" strike="noStrike">
                <a:solidFill>
                  <a:schemeClr val="dk2"/>
                </a:solidFill>
                <a:latin typeface="Times New Roman"/>
                <a:ea typeface="Times New Roman"/>
                <a:cs typeface="Times New Roman"/>
                <a:sym typeface="Times New Roman"/>
              </a:rPr>
              <a:t> (Accessed 20 January 2022)</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Hunter, P., 2019. Remote working in research: An increasing usage of flexible work arrangements can improve productivity and creativity. EMBO reports, 20(1), p.e47435.</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Lee, H.W. and Kim, E., 2020. Workforce diversity and firm performance: Relational coordination as a mediator and structural empowerment and multisource feedback as moderators. Human Resource Management, 59(1), pp.5-23.</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Leroy, H., Segers, J., Van Dierendonck, D. and Den Hartog, D., 2018. Managing people in organizations: Integrating the study of HRM and leadership. Human Resource Management Review, 28(3), pp.249-257.</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r>
              <a:rPr lang="en-US" sz="1200" b="0" i="0" u="none" strike="noStrike">
                <a:solidFill>
                  <a:schemeClr val="dk2"/>
                </a:solidFill>
                <a:latin typeface="Times New Roman"/>
                <a:ea typeface="Times New Roman"/>
                <a:cs typeface="Times New Roman"/>
                <a:sym typeface="Times New Roman"/>
              </a:rPr>
              <a:t>Rodríguez-Sánchez, J.L., González-Torres, T., Montero-Navarro, A. and Gallego-Losada, R., 2020. Investing time and resources for work–life balance: The effect on talent retention. International journal of environmental research and public health, 17(6), p.1920.</a:t>
            </a:r>
            <a:endParaRPr sz="1200">
              <a:solidFill>
                <a:schemeClr val="dk2"/>
              </a:solidFill>
            </a:endParaRPr>
          </a:p>
          <a:p>
            <a:pPr marL="228600" lvl="0" indent="-228600" algn="l" rtl="0">
              <a:lnSpc>
                <a:spcPct val="90000"/>
              </a:lnSpc>
              <a:spcBef>
                <a:spcPts val="1000"/>
              </a:spcBef>
              <a:spcAft>
                <a:spcPts val="0"/>
              </a:spcAft>
              <a:buClr>
                <a:schemeClr val="dk2"/>
              </a:buClr>
              <a:buSzPts val="1200"/>
              <a:buChar char="•"/>
            </a:pPr>
            <a:br>
              <a:rPr lang="en-US" sz="1200">
                <a:solidFill>
                  <a:schemeClr val="dk2"/>
                </a:solidFill>
              </a:rPr>
            </a:br>
            <a:endParaRPr sz="1200">
              <a:solidFill>
                <a:schemeClr val="dk2"/>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1880</Words>
  <Application>Microsoft Office PowerPoint</Application>
  <PresentationFormat>Widescreen</PresentationFormat>
  <Paragraphs>89</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Roboto</vt:lpstr>
      <vt:lpstr>Arial</vt:lpstr>
      <vt:lpstr>Calibri</vt:lpstr>
      <vt:lpstr>Times New Roman</vt:lpstr>
      <vt:lpstr>Office Theme</vt:lpstr>
      <vt:lpstr>Assessment 1: Individual Presentation Student name: Diana Tincul Student ID: 2028613 Lecturer name: Dr Terry Walcott </vt:lpstr>
      <vt:lpstr>Introduction</vt:lpstr>
      <vt:lpstr>Overview of flexible hours</vt:lpstr>
      <vt:lpstr>Advantages along with diversity and inclusion </vt:lpstr>
      <vt:lpstr>Benefits of flexible working hour in relation to diversity</vt:lpstr>
      <vt:lpstr>Benefits of Flexible working hour in relation to diversity</vt:lpstr>
      <vt:lpstr>Benefits of Flexible working hour in relation to inclusion</vt:lpstr>
      <vt:lpstr>Benefits of Flexible working hour in relation to inclusion</vt:lpstr>
      <vt:lpstr>Role of a HR in promoting diversity in workplace</vt:lpstr>
      <vt:lpstr>Role of a Human Resource Manager in promoting inclusion in workplace</vt:lpstr>
      <vt:lpstr>Recommendations for HR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Presentation</dc:title>
  <dc:creator>office8855@greatwork.site</dc:creator>
  <cp:lastModifiedBy>Diana Tincul</cp:lastModifiedBy>
  <cp:revision>2</cp:revision>
  <dcterms:created xsi:type="dcterms:W3CDTF">2022-07-18T08:48:43Z</dcterms:created>
  <dcterms:modified xsi:type="dcterms:W3CDTF">2022-08-15T17:48:15Z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2022-07-18T08:48:43Z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69dd08f2-ca2f-4165-8bcf-8d7c3a1156cf</vt:lpwstr>
  </property>
  <property fmtid="{D5CDD505-2E9C-101B-9397-08002B2CF9AE}" pid="7" name="MSIP_Label_defa4170-0d19-0005-0004-bc88714345d2_ActionId">
    <vt:lpwstr>605d5d4e-16a9-46d2-b00e-5596cf20573c</vt:lpwstr>
  </property>
  <property fmtid="{D5CDD505-2E9C-101B-9397-08002B2CF9AE}" pid="8" name="MSIP_Label_defa4170-0d19-0005-0004-bc88714345d2_ContentBits">
    <vt:lpwstr>0</vt:lpwstr>
  </property>
</Properties>
</file>